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4"/>
  </p:sldMasterIdLst>
  <p:sldIdLst>
    <p:sldId id="266" r:id="rId5"/>
    <p:sldId id="308" r:id="rId6"/>
    <p:sldId id="401" r:id="rId7"/>
    <p:sldId id="406" r:id="rId8"/>
    <p:sldId id="407" r:id="rId9"/>
    <p:sldId id="408" r:id="rId10"/>
    <p:sldId id="409" r:id="rId11"/>
    <p:sldId id="410" r:id="rId12"/>
    <p:sldId id="402" r:id="rId13"/>
    <p:sldId id="415" r:id="rId14"/>
    <p:sldId id="416" r:id="rId15"/>
    <p:sldId id="417" r:id="rId16"/>
    <p:sldId id="418" r:id="rId17"/>
    <p:sldId id="403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04" r:id="rId27"/>
    <p:sldId id="427" r:id="rId28"/>
    <p:sldId id="445" r:id="rId29"/>
    <p:sldId id="446" r:id="rId30"/>
    <p:sldId id="428" r:id="rId31"/>
    <p:sldId id="429" r:id="rId32"/>
    <p:sldId id="405" r:id="rId33"/>
    <p:sldId id="430" r:id="rId34"/>
    <p:sldId id="431" r:id="rId35"/>
    <p:sldId id="432" r:id="rId36"/>
    <p:sldId id="433" r:id="rId37"/>
    <p:sldId id="434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3" r:id="rId46"/>
    <p:sldId id="442" r:id="rId47"/>
    <p:sldId id="444" r:id="rId48"/>
    <p:sldId id="450" r:id="rId49"/>
    <p:sldId id="453" r:id="rId50"/>
    <p:sldId id="454" r:id="rId51"/>
    <p:sldId id="451" r:id="rId52"/>
    <p:sldId id="452" r:id="rId53"/>
    <p:sldId id="341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19" autoAdjust="0"/>
  </p:normalViewPr>
  <p:slideViewPr>
    <p:cSldViewPr snapToGrid="0">
      <p:cViewPr varScale="1">
        <p:scale>
          <a:sx n="92" d="100"/>
          <a:sy n="92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0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827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022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69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03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326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719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0" y="1352663"/>
            <a:ext cx="10018713" cy="443853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8" descr="Đại học FPT - Tổ chức Giáo dục FPT">
            <a:extLst>
              <a:ext uri="{FF2B5EF4-FFF2-40B4-BE49-F238E27FC236}">
                <a16:creationId xmlns:a16="http://schemas.microsoft.com/office/drawing/2014/main" id="{60489EAF-C9CB-5CF5-4B5C-1402D86C61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0518308" y="20285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178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199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47253"/>
            <a:ext cx="10018713" cy="444394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8" descr="Đại học FPT - Tổ chức Giáo dục FPT">
            <a:extLst>
              <a:ext uri="{FF2B5EF4-FFF2-40B4-BE49-F238E27FC236}">
                <a16:creationId xmlns:a16="http://schemas.microsoft.com/office/drawing/2014/main" id="{702ED1DF-A46B-7121-F619-DDFCB5C22C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0518308" y="20285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4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368895"/>
            <a:ext cx="4895055" cy="44223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368896"/>
            <a:ext cx="4895056" cy="4422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8" descr="Đại học FPT - Tổ chức Giáo dục FPT">
            <a:extLst>
              <a:ext uri="{FF2B5EF4-FFF2-40B4-BE49-F238E27FC236}">
                <a16:creationId xmlns:a16="http://schemas.microsoft.com/office/drawing/2014/main" id="{69D465CC-5996-283F-8326-4B3F8F24ED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0518308" y="20285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1354560"/>
            <a:ext cx="489505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1994724"/>
            <a:ext cx="4895056" cy="379647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7967" y="1363027"/>
            <a:ext cx="489505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1994724"/>
            <a:ext cx="4895056" cy="3796475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8" descr="Đại học FPT - Tổ chức Giáo dục FPT">
            <a:extLst>
              <a:ext uri="{FF2B5EF4-FFF2-40B4-BE49-F238E27FC236}">
                <a16:creationId xmlns:a16="http://schemas.microsoft.com/office/drawing/2014/main" id="{3801E06C-23D5-C59A-2D13-0ED533C4B5D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0518308" y="20285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5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2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0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17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355217"/>
            <a:ext cx="10018713" cy="4435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D6E202-B606-4609-B914-27C9371A1F6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0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bnbqa.html" TargetMode="Externa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bnbqw.html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bnbqa.html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ibernate.org/orm/what-is-an-or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bnbpz.html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50" y="1942423"/>
            <a:ext cx="8280450" cy="2348223"/>
          </a:xfrm>
        </p:spPr>
        <p:txBody>
          <a:bodyPr>
            <a:noAutofit/>
          </a:bodyPr>
          <a:lstStyle/>
          <a:p>
            <a:pPr algn="r" eaLnBrk="1" hangingPunct="1"/>
            <a:r>
              <a:rPr lang="en-US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</a:t>
            </a:r>
            <a:r>
              <a:rPr lang="en-US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ersistence</a:t>
            </a:r>
            <a:r>
              <a:rPr lang="en-US" alt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r>
              <a:rPr lang="en-US" alt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  <a:endParaRPr lang="tr-TR" altLang="en-US" sz="66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680212"/>
            <a:ext cx="4829101" cy="84629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</a:t>
            </a:r>
            <a:r>
              <a:rPr lang="en-US" dirty="0">
                <a:solidFill>
                  <a:schemeClr val="tx1"/>
                </a:solidFill>
              </a:rPr>
              <a:t>: Nguyễn Mai Huy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PRJ301</a:t>
            </a:r>
            <a:r>
              <a:rPr lang="en-US" dirty="0">
                <a:solidFill>
                  <a:schemeClr val="tx1"/>
                </a:solidFill>
              </a:rPr>
              <a:t> : Java Web Application</a:t>
            </a:r>
          </a:p>
        </p:txBody>
      </p:sp>
      <p:pic>
        <p:nvPicPr>
          <p:cNvPr id="4" name="Picture 8" descr="Đại học FPT - Tổ chức Giáo dục FPT">
            <a:extLst>
              <a:ext uri="{FF2B5EF4-FFF2-40B4-BE49-F238E27FC236}">
                <a16:creationId xmlns:a16="http://schemas.microsoft.com/office/drawing/2014/main" id="{00CCD411-A80B-03A4-7F60-49513D8BF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374302" y="2158317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9257908A-2CB8-73E2-58A6-908AC859AD9C}"/>
              </a:ext>
            </a:extLst>
          </p:cNvPr>
          <p:cNvSpPr txBox="1">
            <a:spLocks/>
          </p:cNvSpPr>
          <p:nvPr/>
        </p:nvSpPr>
        <p:spPr>
          <a:xfrm>
            <a:off x="7661482" y="5640603"/>
            <a:ext cx="3962546" cy="846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AAAF-FF03-2448-3897-8FB4CEB4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What is </a:t>
            </a:r>
            <a:r>
              <a:rPr lang="en-US" dirty="0"/>
              <a:t>JPA</a:t>
            </a:r>
            <a:r>
              <a:rPr lang="en-US" dirty="0">
                <a:solidFill>
                  <a:schemeClr val="tx1"/>
                </a:solidFill>
                <a:effectLst/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955F-1564-AE00-E8CD-A45AB5F1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JPA</a:t>
            </a:r>
            <a:r>
              <a:rPr lang="en-US" dirty="0"/>
              <a:t> (Java Persistence API) is a </a:t>
            </a:r>
            <a:r>
              <a:rPr lang="en-US" b="1" dirty="0"/>
              <a:t>Java specification (not a framework)</a:t>
            </a:r>
            <a:r>
              <a:rPr lang="en-US" dirty="0"/>
              <a:t> that defines how to </a:t>
            </a:r>
            <a:r>
              <a:rPr lang="en-US" b="1" dirty="0"/>
              <a:t>map Java objects (entities) to relational database tables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It is part of the </a:t>
            </a:r>
            <a:r>
              <a:rPr lang="en-US" b="1" dirty="0"/>
              <a:t>Java EE / Jakarta EE</a:t>
            </a:r>
            <a:r>
              <a:rPr lang="en-US" dirty="0"/>
              <a:t> platform.</a:t>
            </a:r>
          </a:p>
          <a:p>
            <a:pPr lvl="0"/>
            <a:r>
              <a:rPr lang="en-US" dirty="0"/>
              <a:t>JPA provides a set of </a:t>
            </a:r>
            <a:r>
              <a:rPr lang="en-US" b="1" dirty="0"/>
              <a:t>annotations and interfaces</a:t>
            </a:r>
            <a:r>
              <a:rPr lang="en-US" dirty="0"/>
              <a:t> to manage relational data using </a:t>
            </a:r>
            <a:r>
              <a:rPr lang="en-US" b="1" dirty="0"/>
              <a:t>object-oriented Java code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It works with ORM implementations like </a:t>
            </a:r>
            <a:r>
              <a:rPr lang="en-US" b="1" dirty="0"/>
              <a:t>Hibernate</a:t>
            </a:r>
            <a:r>
              <a:rPr lang="en-US" dirty="0"/>
              <a:t>, </a:t>
            </a:r>
            <a:r>
              <a:rPr lang="en-US" b="1" dirty="0" err="1"/>
              <a:t>EclipseLink</a:t>
            </a:r>
            <a:r>
              <a:rPr lang="en-US" dirty="0"/>
              <a:t>, or </a:t>
            </a:r>
            <a:r>
              <a:rPr lang="en-US" b="1" dirty="0" err="1"/>
              <a:t>OpenJPA</a:t>
            </a:r>
            <a:r>
              <a:rPr lang="en-US" dirty="0"/>
              <a:t>.</a:t>
            </a:r>
          </a:p>
          <a:p>
            <a:r>
              <a:rPr lang="en-US" dirty="0"/>
              <a:t>Think of JPA as the </a:t>
            </a:r>
            <a:r>
              <a:rPr lang="en-US" b="1" dirty="0"/>
              <a:t>standard interface</a:t>
            </a:r>
            <a:r>
              <a:rPr lang="en-US" dirty="0"/>
              <a:t>, while Hibernate or </a:t>
            </a:r>
            <a:r>
              <a:rPr lang="en-US" dirty="0" err="1"/>
              <a:t>EclipseLink</a:t>
            </a:r>
            <a:r>
              <a:rPr lang="en-US" dirty="0"/>
              <a:t> are the actual </a:t>
            </a:r>
            <a:r>
              <a:rPr lang="en-US" b="1" dirty="0"/>
              <a:t>tools/libraries</a:t>
            </a:r>
            <a:r>
              <a:rPr lang="en-US" dirty="0"/>
              <a:t> that implement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8C69-0ADD-819C-C57D-AE981BD1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Benefit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800C91-A03B-4A69-9D6D-BB4F75529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63788"/>
              </p:ext>
            </p:extLst>
          </p:nvPr>
        </p:nvGraphicFramePr>
        <p:xfrm>
          <a:off x="1484313" y="1704356"/>
          <a:ext cx="10018712" cy="4839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38991">
                  <a:extLst>
                    <a:ext uri="{9D8B030D-6E8A-4147-A177-3AD203B41FA5}">
                      <a16:colId xmlns:a16="http://schemas.microsoft.com/office/drawing/2014/main" val="4118197046"/>
                    </a:ext>
                  </a:extLst>
                </a:gridCol>
                <a:gridCol w="6979721">
                  <a:extLst>
                    <a:ext uri="{9D8B030D-6E8A-4147-A177-3AD203B41FA5}">
                      <a16:colId xmlns:a16="http://schemas.microsoft.com/office/drawing/2014/main" val="860533312"/>
                    </a:ext>
                  </a:extLst>
                </a:gridCol>
              </a:tblGrid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Benefit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Description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054861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Boilerplate reduction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Avoid writing repetitive JDBC code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6332925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Standardization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Same code works across different ORM tools (like Hibernate or EclipseLink)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5033941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Productivity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Developers can focus on business logic, not SQL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149114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Entity management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Easy CRUD operations on Java objects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834066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Integration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Easily works with Java EE, Spring, and other frameworks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955446"/>
                  </a:ext>
                </a:extLst>
              </a:tr>
              <a:tr h="597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Maintainability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Changes in database structure can be easily mapped in code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74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36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DA91-0969-FE04-C3EB-383C81E1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we need to use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68C3B3-1EED-07C7-76CE-B7416EF92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890334"/>
              </p:ext>
            </p:extLst>
          </p:nvPr>
        </p:nvGraphicFramePr>
        <p:xfrm>
          <a:off x="1484311" y="2175082"/>
          <a:ext cx="10018712" cy="2914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3635">
                  <a:extLst>
                    <a:ext uri="{9D8B030D-6E8A-4147-A177-3AD203B41FA5}">
                      <a16:colId xmlns:a16="http://schemas.microsoft.com/office/drawing/2014/main" val="899223838"/>
                    </a:ext>
                  </a:extLst>
                </a:gridCol>
                <a:gridCol w="5535077">
                  <a:extLst>
                    <a:ext uri="{9D8B030D-6E8A-4147-A177-3AD203B41FA5}">
                      <a16:colId xmlns:a16="http://schemas.microsoft.com/office/drawing/2014/main" val="2063874297"/>
                    </a:ext>
                  </a:extLst>
                </a:gridCol>
              </a:tblGrid>
              <a:tr h="41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Situation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Reason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5496924"/>
                  </a:ext>
                </a:extLst>
              </a:tr>
              <a:tr h="41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You have a relational database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JPA simplifies DB operations for Java apps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989127"/>
                  </a:ext>
                </a:extLst>
              </a:tr>
              <a:tr h="41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You need object-to-database mapping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JPA maps classes ↔ tables, fields ↔ columns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784716"/>
                  </a:ext>
                </a:extLst>
              </a:tr>
              <a:tr h="8510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You want to avoid raw SQL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JPA supports JPQL (Java Persistence Query Language)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482061"/>
                  </a:ext>
                </a:extLst>
              </a:tr>
              <a:tr h="41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You build enterprise or Spring web apps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JPA is the standard for persistence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1238340"/>
                  </a:ext>
                </a:extLst>
              </a:tr>
              <a:tr h="4126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You use Hibernate or EclipseLink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These are JPA-compliant tools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550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73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006-918C-4F4D-84C6-20344C2B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How to use </a:t>
            </a:r>
            <a:r>
              <a:rPr lang="en-US" dirty="0"/>
              <a:t>JPA</a:t>
            </a:r>
            <a:r>
              <a:rPr lang="en-US" dirty="0">
                <a:solidFill>
                  <a:schemeClr val="tx1"/>
                </a:solidFill>
                <a:effectLst/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E1C5-2DBF-BA26-1204-62CAA8875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0375" indent="-460375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b="1" u="sng" dirty="0"/>
              <a:t>Step 1: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800" b="1" dirty="0"/>
              <a:t>Add JPA + ORM </a:t>
            </a:r>
            <a:r>
              <a:rPr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Dependencies</a:t>
            </a:r>
            <a:endParaRPr 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60375" indent="-460375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b="1" u="sng" dirty="0"/>
              <a:t>Step 2: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800" b="1" dirty="0"/>
              <a:t>Create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persistence.xml</a:t>
            </a:r>
          </a:p>
          <a:p>
            <a:pPr marL="460375" indent="-460375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b="1" u="sng" dirty="0"/>
              <a:t>Step 3: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800" b="1" dirty="0"/>
              <a:t>Create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Class</a:t>
            </a:r>
          </a:p>
          <a:p>
            <a:pPr marL="460375" indent="-460375">
              <a:buFont typeface="Wingdings" panose="05000000000000000000" pitchFamily="2" charset="2"/>
              <a:buChar char="ü"/>
              <a:tabLst>
                <a:tab pos="2289175" algn="l"/>
              </a:tabLst>
            </a:pPr>
            <a:r>
              <a:rPr lang="en-US" b="1" u="sng" dirty="0"/>
              <a:t>Step 4: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sz="2800" b="1" dirty="0"/>
              <a:t>Use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r>
              <a:rPr lang="en-US" sz="2800" b="1" dirty="0"/>
              <a:t> to interact with DB</a:t>
            </a:r>
          </a:p>
        </p:txBody>
      </p:sp>
    </p:spTree>
    <p:extLst>
      <p:ext uri="{BB962C8B-B14F-4D97-AF65-F5344CB8AC3E}">
        <p14:creationId xmlns:p14="http://schemas.microsoft.com/office/powerpoint/2010/main" val="263687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3979-A792-62B0-5A98-4CEB8DBC3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636E-7990-5AD6-62BB-0F6AD477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/>
          </a:bodyPr>
          <a:lstStyle/>
          <a:p>
            <a:r>
              <a:rPr lang="en-US" altLang="en-US" sz="8800" b="1" dirty="0">
                <a:solidFill>
                  <a:schemeClr val="tx1"/>
                </a:solidFill>
              </a:rPr>
              <a:t>Describe the </a:t>
            </a:r>
            <a:r>
              <a:rPr lang="en-US" altLang="en-US" sz="8800" b="1" dirty="0"/>
              <a:t>Entity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9623-2F41-B8B5-017C-1E617653C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2"/>
              </a:rPr>
              <a:t>https://docs.oracle.com/javaee/6/tutorial/doc/bnbqa.html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99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38C-8A06-09A4-8B1B-1B272387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What is </a:t>
            </a:r>
            <a:r>
              <a:rPr lang="en-US" dirty="0"/>
              <a:t>Annotation</a:t>
            </a:r>
            <a:r>
              <a:rPr lang="en-US" dirty="0">
                <a:solidFill>
                  <a:schemeClr val="tx1"/>
                </a:solidFill>
                <a:effectLst/>
              </a:rPr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9F68-DB3F-3529-6B9D-FB6D2B28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Java, annotations are a form of metadata—they provide data about a program but are not part of the program itself. An annotation is a special kind of interface preceded by @, and can be added to Java elements such as:</a:t>
            </a:r>
          </a:p>
          <a:p>
            <a:pPr marL="1141413" indent="-687388">
              <a:buFont typeface="Wingdings" panose="05000000000000000000" pitchFamily="2" charset="2"/>
              <a:buChar char="q"/>
            </a:pPr>
            <a:r>
              <a:rPr lang="en-US" dirty="0"/>
              <a:t>Classes</a:t>
            </a:r>
          </a:p>
          <a:p>
            <a:pPr marL="1141413" indent="-687388">
              <a:buFont typeface="Wingdings" panose="05000000000000000000" pitchFamily="2" charset="2"/>
              <a:buChar char="q"/>
            </a:pPr>
            <a:r>
              <a:rPr lang="en-US" dirty="0"/>
              <a:t>Methods</a:t>
            </a:r>
          </a:p>
          <a:p>
            <a:pPr marL="1141413" indent="-687388">
              <a:buFont typeface="Wingdings" panose="05000000000000000000" pitchFamily="2" charset="2"/>
              <a:buChar char="q"/>
            </a:pPr>
            <a:r>
              <a:rPr lang="en-US" dirty="0"/>
              <a:t>Variables</a:t>
            </a:r>
          </a:p>
          <a:p>
            <a:pPr marL="1141413" indent="-687388">
              <a:buFont typeface="Wingdings" panose="05000000000000000000" pitchFamily="2" charset="2"/>
              <a:buChar char="q"/>
            </a:pPr>
            <a:r>
              <a:rPr lang="en-US" dirty="0"/>
              <a:t>Parameters</a:t>
            </a:r>
          </a:p>
          <a:p>
            <a:pPr marL="1141413" indent="-687388">
              <a:buFont typeface="Wingdings" panose="05000000000000000000" pitchFamily="2" charset="2"/>
              <a:buChar char="q"/>
            </a:pPr>
            <a:r>
              <a:rPr lang="en-US" dirty="0"/>
              <a:t>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058C3-499C-A2AA-D865-D8487314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95" y="4759328"/>
            <a:ext cx="6781199" cy="1703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30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DF51-9281-879A-B880-7165BE02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Why are </a:t>
            </a:r>
            <a:r>
              <a:rPr lang="en-US" dirty="0"/>
              <a:t>Annotations </a:t>
            </a:r>
            <a:r>
              <a:rPr lang="en-US" i="1" dirty="0">
                <a:solidFill>
                  <a:schemeClr val="tx1"/>
                </a:solidFill>
              </a:rPr>
              <a:t>needed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</a:rPr>
              <a:t>in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A4DC-D56B-E179-D593-92F9C7E96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87" y="1347253"/>
            <a:ext cx="10018713" cy="523209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Clarity and Error Prevention</a:t>
            </a:r>
            <a:br>
              <a:rPr lang="en-US" dirty="0"/>
            </a:br>
            <a:r>
              <a:rPr lang="en-US" dirty="0"/>
              <a:t>They help the compiler detect mistakes. For example, @Override will cause an error if the method does not actually override anything.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Providing Instructions to the Compiler</a:t>
            </a:r>
            <a:br>
              <a:rPr lang="en-US" dirty="0"/>
            </a:br>
            <a:r>
              <a:rPr lang="en-US" dirty="0"/>
              <a:t>Some annotations (like @SuppressWarnings) give the compiler special instructions.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Runtime Processing</a:t>
            </a:r>
            <a:br>
              <a:rPr lang="en-US" dirty="0"/>
            </a:br>
            <a:r>
              <a:rPr lang="en-US" dirty="0"/>
              <a:t>Some annotations are retained at runtime and are used by reflection to change program behavior dynamically.</a:t>
            </a:r>
            <a:br>
              <a:rPr lang="en-US" dirty="0"/>
            </a:br>
            <a:r>
              <a:rPr lang="en-US" dirty="0"/>
              <a:t>Example: Frameworks like Spring or JUnit use annotations heavily to configure components, inject dependencies, or mark test methods.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Generation and Tools</a:t>
            </a:r>
            <a:b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err="1"/>
              <a:t>Tools</a:t>
            </a:r>
            <a:r>
              <a:rPr lang="en-US" dirty="0"/>
              <a:t> like Lombok, or libraries that use annotation processors, can generate boilerplate code using annotations like @Getter, @Setter, etc.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and API Integration</a:t>
            </a:r>
            <a:br>
              <a:rPr lang="en-US" dirty="0"/>
            </a:br>
            <a:r>
              <a:rPr lang="en-US" dirty="0"/>
              <a:t>Modern frameworks rely on annotations for configuration and behavior rather than XML or config files.</a:t>
            </a:r>
          </a:p>
        </p:txBody>
      </p:sp>
    </p:spTree>
    <p:extLst>
      <p:ext uri="{BB962C8B-B14F-4D97-AF65-F5344CB8AC3E}">
        <p14:creationId xmlns:p14="http://schemas.microsoft.com/office/powerpoint/2010/main" val="262434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A689-8B2A-2649-2ACA-C53F9A61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Annotation in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BF1A-23B6-6DAC-C91F-45B9BB72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Java Persistence API (JPA)</a:t>
            </a:r>
            <a:r>
              <a:rPr lang="en-US" dirty="0"/>
              <a:t>, annotations are used to map Java objects (entities) to database tables. JPA annotations fall into several categories based on their purpose.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/>
              <a:t>Entity and Table Mapping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/>
              <a:t>Primary Key and Identity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/>
              <a:t>Column Mapping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/>
              <a:t>Relationship Mapping (</a:t>
            </a:r>
            <a:r>
              <a:rPr lang="en-US" i="1" dirty="0"/>
              <a:t>Associations</a:t>
            </a:r>
            <a:r>
              <a:rPr lang="en-US" dirty="0"/>
              <a:t>)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/>
              <a:t>Lifecycle Callback Annotations</a:t>
            </a:r>
          </a:p>
          <a:p>
            <a:pPr marL="914400" indent="-460375">
              <a:buFont typeface="Wingdings" panose="05000000000000000000" pitchFamily="2" charset="2"/>
              <a:buChar char="ü"/>
            </a:pPr>
            <a:r>
              <a:rPr lang="en-US" dirty="0" err="1"/>
              <a:t>Embeddables</a:t>
            </a:r>
            <a:r>
              <a:rPr lang="en-US" dirty="0"/>
              <a:t> and Inheritance</a:t>
            </a:r>
          </a:p>
        </p:txBody>
      </p:sp>
    </p:spTree>
    <p:extLst>
      <p:ext uri="{BB962C8B-B14F-4D97-AF65-F5344CB8AC3E}">
        <p14:creationId xmlns:p14="http://schemas.microsoft.com/office/powerpoint/2010/main" val="31783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9555-DE96-B21F-3109-4C5ACDBFF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and Table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39CDCD-0801-CBB7-05E6-1A9D72BA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659079"/>
              </p:ext>
            </p:extLst>
          </p:nvPr>
        </p:nvGraphicFramePr>
        <p:xfrm>
          <a:off x="1397741" y="1543446"/>
          <a:ext cx="7594163" cy="299330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92517">
                  <a:extLst>
                    <a:ext uri="{9D8B030D-6E8A-4147-A177-3AD203B41FA5}">
                      <a16:colId xmlns:a16="http://schemas.microsoft.com/office/drawing/2014/main" val="1141106280"/>
                    </a:ext>
                  </a:extLst>
                </a:gridCol>
                <a:gridCol w="5101646">
                  <a:extLst>
                    <a:ext uri="{9D8B030D-6E8A-4147-A177-3AD203B41FA5}">
                      <a16:colId xmlns:a16="http://schemas.microsoft.com/office/drawing/2014/main" val="2101851604"/>
                    </a:ext>
                  </a:extLst>
                </a:gridCol>
              </a:tblGrid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Annotation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Giải thích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03310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@Entity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Đánh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dấu</a:t>
                      </a:r>
                      <a:r>
                        <a:rPr lang="en-US" sz="1800" kern="100" dirty="0">
                          <a:effectLst/>
                        </a:rPr>
                        <a:t> class </a:t>
                      </a:r>
                      <a:r>
                        <a:rPr lang="en-US" sz="1800" kern="100" dirty="0" err="1">
                          <a:effectLst/>
                        </a:rPr>
                        <a:t>là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entity (</a:t>
                      </a:r>
                      <a:r>
                        <a:rPr lang="en-US" sz="1800" i="1" kern="100" dirty="0" err="1">
                          <a:effectLst/>
                        </a:rPr>
                        <a:t>thực</a:t>
                      </a:r>
                      <a:r>
                        <a:rPr lang="en-US" sz="1800" i="1" kern="100" dirty="0">
                          <a:effectLst/>
                        </a:rPr>
                        <a:t> </a:t>
                      </a:r>
                      <a:r>
                        <a:rPr lang="en-US" sz="1800" i="1" kern="100" dirty="0" err="1">
                          <a:effectLst/>
                        </a:rPr>
                        <a:t>thể</a:t>
                      </a:r>
                      <a:r>
                        <a:rPr lang="en-US" sz="1800" kern="100" dirty="0">
                          <a:effectLst/>
                        </a:rPr>
                        <a:t>) </a:t>
                      </a:r>
                      <a:r>
                        <a:rPr lang="en-US" sz="1800" kern="100" dirty="0" err="1">
                          <a:effectLst/>
                        </a:rPr>
                        <a:t>trong</a:t>
                      </a:r>
                      <a:r>
                        <a:rPr lang="en-US" sz="1800" kern="100" dirty="0">
                          <a:effectLst/>
                        </a:rPr>
                        <a:t> JPA.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9071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@Table(name = "...")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Xác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định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bảng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trong</a:t>
                      </a:r>
                      <a:r>
                        <a:rPr lang="en-US" sz="1800" kern="100" dirty="0">
                          <a:effectLst/>
                        </a:rPr>
                        <a:t> CSDL </a:t>
                      </a:r>
                      <a:r>
                        <a:rPr lang="en-US" sz="1800" kern="100" dirty="0" err="1">
                          <a:effectLst/>
                        </a:rPr>
                        <a:t>tương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ứng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với</a:t>
                      </a:r>
                      <a:r>
                        <a:rPr lang="en-US" sz="1800" kern="100" dirty="0">
                          <a:effectLst/>
                        </a:rPr>
                        <a:t> entity.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974841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@MappedSuperclass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Cho </a:t>
                      </a:r>
                      <a:r>
                        <a:rPr lang="en-US" sz="1800" kern="100" dirty="0" err="1">
                          <a:effectLst/>
                        </a:rPr>
                        <a:t>phép</a:t>
                      </a:r>
                      <a:r>
                        <a:rPr lang="en-US" sz="1800" kern="100" dirty="0">
                          <a:effectLst/>
                        </a:rPr>
                        <a:t> class cha chia </a:t>
                      </a:r>
                      <a:r>
                        <a:rPr lang="en-US" sz="1800" kern="100" dirty="0" err="1">
                          <a:effectLst/>
                        </a:rPr>
                        <a:t>sẻ</a:t>
                      </a:r>
                      <a:r>
                        <a:rPr lang="en-US" sz="1800" kern="100" dirty="0">
                          <a:effectLst/>
                        </a:rPr>
                        <a:t> mapping </a:t>
                      </a:r>
                      <a:r>
                        <a:rPr lang="en-US" sz="1800" kern="100" dirty="0" err="1">
                          <a:effectLst/>
                        </a:rPr>
                        <a:t>cho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các</a:t>
                      </a:r>
                      <a:r>
                        <a:rPr lang="en-US" sz="1800" kern="100" dirty="0">
                          <a:effectLst/>
                        </a:rPr>
                        <a:t> class con, </a:t>
                      </a:r>
                      <a:r>
                        <a:rPr lang="en-US" sz="1800" kern="100" dirty="0" err="1">
                          <a:effectLst/>
                        </a:rPr>
                        <a:t>nhưng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không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được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ánh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xạ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thành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bảng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13788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@Embeddable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Đánh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dấu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class </a:t>
                      </a:r>
                      <a:r>
                        <a:rPr lang="en-US" sz="1800" kern="100" dirty="0" err="1">
                          <a:effectLst/>
                        </a:rPr>
                        <a:t>có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thể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được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nhúng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vào</a:t>
                      </a:r>
                      <a:r>
                        <a:rPr lang="en-US" sz="1800" kern="100" dirty="0">
                          <a:effectLst/>
                        </a:rPr>
                        <a:t> entity </a:t>
                      </a:r>
                      <a:r>
                        <a:rPr lang="en-US" sz="1800" kern="100" dirty="0" err="1">
                          <a:effectLst/>
                        </a:rPr>
                        <a:t>khác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như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field </a:t>
                      </a:r>
                      <a:r>
                        <a:rPr lang="en-US" sz="1800" kern="100" dirty="0" err="1">
                          <a:effectLst/>
                        </a:rPr>
                        <a:t>phức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tạp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2353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@Embedded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Sử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dụng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object </a:t>
                      </a:r>
                      <a:r>
                        <a:rPr lang="en-US" sz="1800" kern="100" dirty="0" err="1">
                          <a:effectLst/>
                        </a:rPr>
                        <a:t>có</a:t>
                      </a:r>
                      <a:r>
                        <a:rPr lang="en-US" sz="1800" kern="100" dirty="0">
                          <a:effectLst/>
                        </a:rPr>
                        <a:t> @Embeddable </a:t>
                      </a:r>
                      <a:r>
                        <a:rPr lang="en-US" sz="1800" kern="100" dirty="0" err="1">
                          <a:effectLst/>
                        </a:rPr>
                        <a:t>trong</a:t>
                      </a:r>
                      <a:r>
                        <a:rPr lang="en-US" sz="1800" kern="100" dirty="0">
                          <a:effectLst/>
                        </a:rPr>
                        <a:t> entity </a:t>
                      </a:r>
                      <a:r>
                        <a:rPr lang="en-US" sz="1800" kern="100" dirty="0" err="1">
                          <a:effectLst/>
                        </a:rPr>
                        <a:t>hiện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tại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14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91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32D69-577A-0EB2-ADEA-5F2DABB4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A063-5EE7-C37A-4E58-205EFFE0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Column, Key and Identity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A6FBF-A689-7534-0263-398F1978A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366303"/>
              </p:ext>
            </p:extLst>
          </p:nvPr>
        </p:nvGraphicFramePr>
        <p:xfrm>
          <a:off x="1397741" y="1543446"/>
          <a:ext cx="9569648" cy="4223511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09361">
                  <a:extLst>
                    <a:ext uri="{9D8B030D-6E8A-4147-A177-3AD203B41FA5}">
                      <a16:colId xmlns:a16="http://schemas.microsoft.com/office/drawing/2014/main" val="1141106280"/>
                    </a:ext>
                  </a:extLst>
                </a:gridCol>
                <a:gridCol w="5260287">
                  <a:extLst>
                    <a:ext uri="{9D8B030D-6E8A-4147-A177-3AD203B41FA5}">
                      <a16:colId xmlns:a16="http://schemas.microsoft.com/office/drawing/2014/main" val="2101851604"/>
                    </a:ext>
                  </a:extLst>
                </a:gridCol>
              </a:tblGrid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Annotation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Giải thích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03310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@Id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9071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@GeneratedValue</a:t>
                      </a:r>
                      <a:r>
                        <a:rPr lang="en-US" sz="1500" b="1" kern="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(strategy = ...)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động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(auto increment, sequence,...).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974841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@Column(name = "...")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Ánh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xạ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Java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SQL.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13788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@Basic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Ánh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xạ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mặc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@Column).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2353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@Transient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ánh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xạ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database.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142160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@Temporal(...)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java.util.Date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DATE / TIME / TIMESTAMP.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17068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@Enumerated(...)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lưu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STRING </a:t>
                      </a:r>
                      <a:r>
                        <a:rPr lang="en-US" sz="18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ORDINAL.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446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43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ategic Objectives | Corvisio OKR &amp; HR Software">
            <a:extLst>
              <a:ext uri="{FF2B5EF4-FFF2-40B4-BE49-F238E27FC236}">
                <a16:creationId xmlns:a16="http://schemas.microsoft.com/office/drawing/2014/main" id="{40CE6E68-FCCA-C028-7FD2-9D915517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586" y="2752239"/>
            <a:ext cx="3935684" cy="393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400" dirty="0">
                <a:latin typeface="Calibri" panose="020F0502020204030204" pitchFamily="34" charset="0"/>
              </a:rPr>
              <a:t>Objectives</a:t>
            </a:r>
            <a:endParaRPr lang="en-US" sz="4400" dirty="0"/>
          </a:p>
        </p:txBody>
      </p:sp>
      <p:pic>
        <p:nvPicPr>
          <p:cNvPr id="3" name="Picture 8" descr="Đại học FPT - Tổ chức Giáo dục FPT">
            <a:extLst>
              <a:ext uri="{FF2B5EF4-FFF2-40B4-BE49-F238E27FC236}">
                <a16:creationId xmlns:a16="http://schemas.microsoft.com/office/drawing/2014/main" id="{D3324D4D-6C03-D238-9666-131B5333F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13489" r="2076" b="13022"/>
          <a:stretch/>
        </p:blipFill>
        <p:spPr bwMode="auto">
          <a:xfrm>
            <a:off x="10480431" y="52751"/>
            <a:ext cx="1644839" cy="64079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46534-CD03-A977-A913-09AAA2F2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r>
              <a:rPr lang="en-US" sz="3200" b="1" dirty="0"/>
              <a:t> </a:t>
            </a:r>
            <a:r>
              <a:rPr lang="en-US" altLang="en-US" sz="3600" dirty="0"/>
              <a:t>frameworks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en-US" sz="3600" dirty="0"/>
              <a:t>ava 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en-US" sz="3600" dirty="0"/>
              <a:t>ersistence </a:t>
            </a: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3600" dirty="0"/>
              <a:t>PI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600" dirty="0"/>
              <a:t>Annotation to </a:t>
            </a:r>
            <a:r>
              <a:rPr lang="en-US" altLang="en-US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entity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</a:t>
            </a:r>
            <a:r>
              <a:rPr lang="en-US" altLang="en-US" sz="3600" dirty="0"/>
              <a:t> Entities 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JPA to</a:t>
            </a:r>
            <a:r>
              <a:rPr lang="en-US" altLang="en-US" sz="3600" dirty="0"/>
              <a:t> Java web application</a:t>
            </a:r>
            <a:endParaRPr lang="en-US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1F14-FC67-6362-6F10-0A072C18D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4D0E-AE90-C44E-51ED-BC920182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0F896-9023-EF74-735B-1F2001AE8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171529"/>
              </p:ext>
            </p:extLst>
          </p:nvPr>
        </p:nvGraphicFramePr>
        <p:xfrm>
          <a:off x="2047020" y="1735521"/>
          <a:ext cx="9456004" cy="443667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03601">
                  <a:extLst>
                    <a:ext uri="{9D8B030D-6E8A-4147-A177-3AD203B41FA5}">
                      <a16:colId xmlns:a16="http://schemas.microsoft.com/office/drawing/2014/main" val="1141106280"/>
                    </a:ext>
                  </a:extLst>
                </a:gridCol>
                <a:gridCol w="6352403">
                  <a:extLst>
                    <a:ext uri="{9D8B030D-6E8A-4147-A177-3AD203B41FA5}">
                      <a16:colId xmlns:a16="http://schemas.microsoft.com/office/drawing/2014/main" val="2101851604"/>
                    </a:ext>
                  </a:extLst>
                </a:gridCol>
              </a:tblGrid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Annotation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Giải thích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03310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@OneToOne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1-1 </a:t>
                      </a:r>
                      <a:r>
                        <a:rPr lang="en-US" sz="1800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8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 entity.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9071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@OneToMany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1-N: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khác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974841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@ManyToOne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N-1: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 cha.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13788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@ManyToMany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N-N: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xạ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2353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@JoinColumn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Xác định cột khóa ngoại ở phía quan hệ N-1 hoặc 1-1.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142160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@JoinTable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@ManyToMany,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phụ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cột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liên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65239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@MappedBy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phía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khiển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hai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chiều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(bi-directional).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522653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@OrderBy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thứ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@OneToMany,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v.v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1465095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@Cascade </a:t>
                      </a:r>
                      <a:r>
                        <a:rPr lang="en-US" sz="2000" b="1" i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(Hibernate only)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thao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cascade (persist, merge, remove,...) –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Hibernate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chứ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sẵn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JPA.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199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18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BB1EF-A643-5E52-0CCA-5F8E6B8B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E04D1-50FC-0F8F-D9B0-EBC606A3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Query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D022D9-E610-B7F3-3979-6004F00D1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46077"/>
              </p:ext>
            </p:extLst>
          </p:nvPr>
        </p:nvGraphicFramePr>
        <p:xfrm>
          <a:off x="1684505" y="1911370"/>
          <a:ext cx="9012352" cy="239070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569528">
                  <a:extLst>
                    <a:ext uri="{9D8B030D-6E8A-4147-A177-3AD203B41FA5}">
                      <a16:colId xmlns:a16="http://schemas.microsoft.com/office/drawing/2014/main" val="1141106280"/>
                    </a:ext>
                  </a:extLst>
                </a:gridCol>
                <a:gridCol w="5442824">
                  <a:extLst>
                    <a:ext uri="{9D8B030D-6E8A-4147-A177-3AD203B41FA5}">
                      <a16:colId xmlns:a16="http://schemas.microsoft.com/office/drawing/2014/main" val="2101851604"/>
                    </a:ext>
                  </a:extLst>
                </a:gridCol>
              </a:tblGrid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Annotation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Giải thích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03310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@NamedQuery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Định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nghĩa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JPQL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tĩnh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đặt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9071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@NamedQueries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@NamedQuery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974841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@NamedNativeQuery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vấn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(native SQL).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13788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@SqlResultSetMapping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ánh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xạ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SQL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gốc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 </a:t>
                      </a: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DTO.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2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11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4B08-734A-BF55-414E-529BA865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B74A-2C63-0286-6ADD-CC4D0B2F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ffectLst/>
              </a:rPr>
              <a:t>EntityManager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BE525-4FFB-FFEC-4EFB-5CA610E91A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660760"/>
              </p:ext>
            </p:extLst>
          </p:nvPr>
        </p:nvGraphicFramePr>
        <p:xfrm>
          <a:off x="1484311" y="2327991"/>
          <a:ext cx="9796896" cy="2035799"/>
        </p:xfrm>
        <a:graphic>
          <a:graphicData uri="http://schemas.openxmlformats.org/drawingml/2006/table">
            <a:tbl>
              <a:tblPr firstRow="1" firstCol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48370">
                  <a:extLst>
                    <a:ext uri="{9D8B030D-6E8A-4147-A177-3AD203B41FA5}">
                      <a16:colId xmlns:a16="http://schemas.microsoft.com/office/drawing/2014/main" val="1141106280"/>
                    </a:ext>
                  </a:extLst>
                </a:gridCol>
                <a:gridCol w="5448526">
                  <a:extLst>
                    <a:ext uri="{9D8B030D-6E8A-4147-A177-3AD203B41FA5}">
                      <a16:colId xmlns:a16="http://schemas.microsoft.com/office/drawing/2014/main" val="2101851604"/>
                    </a:ext>
                  </a:extLst>
                </a:gridCol>
              </a:tblGrid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Annotation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Giải thích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4033102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@PersistenceContext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Inject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EntityManager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môi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container (Spring/Jakarta EE).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990711"/>
                  </a:ext>
                </a:extLst>
              </a:tr>
              <a:tr h="3341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@PersistenceUnit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Inject </a:t>
                      </a:r>
                      <a:r>
                        <a:rPr lang="en-US" sz="2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EntityManagerFactory</a:t>
                      </a: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974841"/>
                  </a:ext>
                </a:extLst>
              </a:tr>
              <a:tr h="6891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@ExcludeDefaultListeners, @ExcludeSuperclassListeners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soát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listener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đời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entity.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41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6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D24C3-8F49-FDAE-0B7E-A1DCC3CF6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37C8-F00A-022F-6201-9B4FE67B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/>
          </a:bodyPr>
          <a:lstStyle/>
          <a:p>
            <a:r>
              <a:rPr lang="en-US" altLang="en-US" sz="8800" b="1" dirty="0"/>
              <a:t>Managing</a:t>
            </a:r>
            <a:r>
              <a:rPr lang="en-US" altLang="en-US" sz="8800" b="1" dirty="0">
                <a:solidFill>
                  <a:schemeClr val="tx1"/>
                </a:solidFill>
              </a:rPr>
              <a:t> Entities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7F26-6D84-3F6A-FB88-BA9B407EB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2"/>
              </a:rPr>
              <a:t>https://docs.oracle.com/javaee/6/tutorial/doc/bnbqw.html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577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3E7-FDF9-2D6D-AD01-D785FA40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EntityManager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67DE-0F9C-3000-54D6-462B3B51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7253"/>
            <a:ext cx="10018713" cy="304078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EntityManager</a:t>
            </a:r>
            <a:r>
              <a:rPr lang="en-US" dirty="0"/>
              <a:t> is the central interface in JPA used to interact with the persistence context. It acts as a bridge between your Java objects and the database. It manages the lifecycle of entity instances and provides APIs for CRUD operations, queries, transactions, etc.</a:t>
            </a:r>
          </a:p>
          <a:p>
            <a:r>
              <a:rPr lang="en-US" dirty="0"/>
              <a:t>In simple terms, it’s like a session that allows you to persist, retrieve, update, and delete objects from the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48243-8D41-5A3A-B10A-8E08544C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642" y="4388038"/>
            <a:ext cx="7353678" cy="199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6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6A58-6A5F-8E36-2C5D-CF085FE7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</a:t>
            </a:r>
            <a:r>
              <a:rPr lang="en-US" dirty="0" err="1"/>
              <a:t>EntityManager</a:t>
            </a:r>
            <a:r>
              <a:rPr lang="en-US" dirty="0"/>
              <a:t> work 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BD7337-1BE2-168B-A1F5-9082A1A6B98B}"/>
              </a:ext>
            </a:extLst>
          </p:cNvPr>
          <p:cNvGrpSpPr/>
          <p:nvPr/>
        </p:nvGrpSpPr>
        <p:grpSpPr>
          <a:xfrm>
            <a:off x="1931603" y="1948364"/>
            <a:ext cx="8613758" cy="3440647"/>
            <a:chOff x="1574500" y="2489427"/>
            <a:chExt cx="8613758" cy="34406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D19F65-84E4-3651-B9CF-F067FF10D4C0}"/>
                </a:ext>
              </a:extLst>
            </p:cNvPr>
            <p:cNvGrpSpPr/>
            <p:nvPr/>
          </p:nvGrpSpPr>
          <p:grpSpPr>
            <a:xfrm>
              <a:off x="6937550" y="5024880"/>
              <a:ext cx="3250707" cy="905194"/>
              <a:chOff x="6937550" y="5024880"/>
              <a:chExt cx="3250707" cy="9051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C103BC-DA1E-531D-B421-4397B4CD5F94}"/>
                  </a:ext>
                </a:extLst>
              </p:cNvPr>
              <p:cNvSpPr/>
              <p:nvPr/>
            </p:nvSpPr>
            <p:spPr>
              <a:xfrm>
                <a:off x="7953657" y="5199636"/>
                <a:ext cx="2234600" cy="73043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DC19195-7A79-DBC7-6820-70C0ED9F14B6}"/>
                  </a:ext>
                </a:extLst>
              </p:cNvPr>
              <p:cNvSpPr/>
              <p:nvPr/>
            </p:nvSpPr>
            <p:spPr>
              <a:xfrm rot="2177692" flipV="1">
                <a:off x="6937550" y="5024880"/>
                <a:ext cx="1098361" cy="216426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1D0F646-8D6C-6500-2D81-A5F5E5B7715D}"/>
                </a:ext>
              </a:extLst>
            </p:cNvPr>
            <p:cNvGrpSpPr/>
            <p:nvPr/>
          </p:nvGrpSpPr>
          <p:grpSpPr>
            <a:xfrm>
              <a:off x="1574500" y="3879437"/>
              <a:ext cx="5448526" cy="1098362"/>
              <a:chOff x="1574500" y="3879437"/>
              <a:chExt cx="5448526" cy="10983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421C7C-C34B-615A-91BC-ACB6F4B6B359}"/>
                  </a:ext>
                </a:extLst>
              </p:cNvPr>
              <p:cNvSpPr/>
              <p:nvPr/>
            </p:nvSpPr>
            <p:spPr>
              <a:xfrm>
                <a:off x="4788426" y="4247361"/>
                <a:ext cx="2234600" cy="730438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EntityManager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4AFA9B33-4F36-17D6-8F04-64AC786B8FE4}"/>
                  </a:ext>
                </a:extLst>
              </p:cNvPr>
              <p:cNvSpPr/>
              <p:nvPr/>
            </p:nvSpPr>
            <p:spPr>
              <a:xfrm>
                <a:off x="4106685" y="4504367"/>
                <a:ext cx="681741" cy="216426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BF722A2-CE97-4202-B6A0-DAB8268B0189}"/>
                  </a:ext>
                </a:extLst>
              </p:cNvPr>
              <p:cNvGrpSpPr/>
              <p:nvPr/>
            </p:nvGrpSpPr>
            <p:grpSpPr>
              <a:xfrm>
                <a:off x="1574500" y="3879437"/>
                <a:ext cx="2532185" cy="1098362"/>
                <a:chOff x="1574500" y="3879437"/>
                <a:chExt cx="2532185" cy="1098362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AFF8C2B-6072-2600-8DA6-5324C61FB362}"/>
                    </a:ext>
                  </a:extLst>
                </p:cNvPr>
                <p:cNvSpPr/>
                <p:nvPr/>
              </p:nvSpPr>
              <p:spPr>
                <a:xfrm>
                  <a:off x="1574500" y="4247361"/>
                  <a:ext cx="2532185" cy="730438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EntityManagerFactory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2852FAB-1ECF-218E-7DA9-711AF248158E}"/>
                    </a:ext>
                  </a:extLst>
                </p:cNvPr>
                <p:cNvSpPr txBox="1"/>
                <p:nvPr/>
              </p:nvSpPr>
              <p:spPr>
                <a:xfrm>
                  <a:off x="1574500" y="3879437"/>
                  <a:ext cx="25321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Opens the database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E952D9-0C16-8F55-3A1A-854F8406241C}"/>
                </a:ext>
              </a:extLst>
            </p:cNvPr>
            <p:cNvGrpSpPr/>
            <p:nvPr/>
          </p:nvGrpSpPr>
          <p:grpSpPr>
            <a:xfrm>
              <a:off x="6937550" y="2489427"/>
              <a:ext cx="3250708" cy="1710852"/>
              <a:chOff x="6937550" y="2489427"/>
              <a:chExt cx="3250708" cy="1710852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B5226440-19B8-F739-7036-428C324EA60E}"/>
                  </a:ext>
                </a:extLst>
              </p:cNvPr>
              <p:cNvSpPr/>
              <p:nvPr/>
            </p:nvSpPr>
            <p:spPr>
              <a:xfrm rot="19422308">
                <a:off x="6937550" y="3983853"/>
                <a:ext cx="1098361" cy="216426"/>
              </a:xfrm>
              <a:prstGeom prst="rightArrow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CD3557D-9350-92A7-E172-756C3DF957DB}"/>
                  </a:ext>
                </a:extLst>
              </p:cNvPr>
              <p:cNvGrpSpPr/>
              <p:nvPr/>
            </p:nvGrpSpPr>
            <p:grpSpPr>
              <a:xfrm>
                <a:off x="7953657" y="2489427"/>
                <a:ext cx="2234601" cy="1390010"/>
                <a:chOff x="7953657" y="2489427"/>
                <a:chExt cx="2234601" cy="139001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6F10898-FC58-1B10-6118-F4662806F980}"/>
                    </a:ext>
                  </a:extLst>
                </p:cNvPr>
                <p:cNvSpPr/>
                <p:nvPr/>
              </p:nvSpPr>
              <p:spPr>
                <a:xfrm>
                  <a:off x="7953657" y="3148999"/>
                  <a:ext cx="2234600" cy="730438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EntityTransaction</a:t>
                  </a:r>
                  <a:endPara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B8B1D51-A7FB-DBAE-210F-A61400DC932D}"/>
                    </a:ext>
                  </a:extLst>
                </p:cNvPr>
                <p:cNvSpPr txBox="1"/>
                <p:nvPr/>
              </p:nvSpPr>
              <p:spPr>
                <a:xfrm>
                  <a:off x="7953658" y="2489427"/>
                  <a:ext cx="22346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Manages database transaction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7272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862B-1FE1-98A8-BF8E-52A15842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 life cycle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A592C9B-1C3F-2F75-B96C-5E49E749C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02" y="1724461"/>
            <a:ext cx="7344072" cy="45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8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C850-C9AB-7C5C-2D6F-E8DB09E1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Responsibilities of </a:t>
            </a:r>
            <a:r>
              <a:rPr lang="en-US" dirty="0" err="1"/>
              <a:t>EntityManager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83AE-55E6-2EF0-6F16-9598BBCB9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58268"/>
            <a:ext cx="10018713" cy="2645808"/>
          </a:xfrm>
        </p:spPr>
        <p:txBody>
          <a:bodyPr/>
          <a:lstStyle/>
          <a:p>
            <a:pPr marL="573088" indent="-573088">
              <a:buFont typeface="Wingdings" panose="05000000000000000000" pitchFamily="2" charset="2"/>
              <a:buChar char="v"/>
            </a:pPr>
            <a:r>
              <a:rPr lang="en-US" dirty="0"/>
              <a:t>Create and remove persistent entity instances</a:t>
            </a:r>
          </a:p>
          <a:p>
            <a:pPr marL="573088" indent="-573088">
              <a:buFont typeface="Wingdings" panose="05000000000000000000" pitchFamily="2" charset="2"/>
              <a:buChar char="v"/>
            </a:pPr>
            <a:r>
              <a:rPr lang="en-US" dirty="0"/>
              <a:t>Find entities by their primary key</a:t>
            </a:r>
          </a:p>
          <a:p>
            <a:pPr marL="573088" indent="-573088">
              <a:buFont typeface="Wingdings" panose="05000000000000000000" pitchFamily="2" charset="2"/>
              <a:buChar char="v"/>
            </a:pPr>
            <a:r>
              <a:rPr lang="en-US" dirty="0"/>
              <a:t>Run JPQL or native SQL queries</a:t>
            </a:r>
          </a:p>
          <a:p>
            <a:pPr marL="573088" indent="-573088">
              <a:buFont typeface="Wingdings" panose="05000000000000000000" pitchFamily="2" charset="2"/>
              <a:buChar char="v"/>
            </a:pPr>
            <a:r>
              <a:rPr lang="en-US" dirty="0"/>
              <a:t>Manage transactions (when not using a container)</a:t>
            </a:r>
          </a:p>
          <a:p>
            <a:pPr marL="573088" indent="-573088">
              <a:buFont typeface="Wingdings" panose="05000000000000000000" pitchFamily="2" charset="2"/>
              <a:buChar char="v"/>
            </a:pPr>
            <a:r>
              <a:rPr lang="en-US" dirty="0"/>
              <a:t>Synchronize entities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264134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6AF-7B4B-FDBF-76BC-3CF32905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570D7-5923-FDDF-896F-6C433AF95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157525"/>
              </p:ext>
            </p:extLst>
          </p:nvPr>
        </p:nvGraphicFramePr>
        <p:xfrm>
          <a:off x="1527600" y="1662168"/>
          <a:ext cx="10018712" cy="4192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3394">
                  <a:extLst>
                    <a:ext uri="{9D8B030D-6E8A-4147-A177-3AD203B41FA5}">
                      <a16:colId xmlns:a16="http://schemas.microsoft.com/office/drawing/2014/main" val="2703003605"/>
                    </a:ext>
                  </a:extLst>
                </a:gridCol>
                <a:gridCol w="4945318">
                  <a:extLst>
                    <a:ext uri="{9D8B030D-6E8A-4147-A177-3AD203B41FA5}">
                      <a16:colId xmlns:a16="http://schemas.microsoft.com/office/drawing/2014/main" val="1324941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Method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387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persist</a:t>
                      </a:r>
                      <a:r>
                        <a:rPr lang="en-US" sz="2000" kern="100" dirty="0">
                          <a:effectLst/>
                        </a:rPr>
                        <a:t>(Object entity)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Inserts a new entity into the database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40035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find</a:t>
                      </a:r>
                      <a:r>
                        <a:rPr lang="en-US" sz="2000" kern="100" dirty="0">
                          <a:effectLst/>
                        </a:rPr>
                        <a:t>(Class&lt;T&gt; </a:t>
                      </a:r>
                      <a:r>
                        <a:rPr lang="en-US" sz="2000" kern="100" dirty="0" err="1">
                          <a:effectLst/>
                        </a:rPr>
                        <a:t>entityClass</a:t>
                      </a:r>
                      <a:r>
                        <a:rPr lang="en-US" sz="2000" kern="100" dirty="0">
                          <a:effectLst/>
                        </a:rPr>
                        <a:t>, Object </a:t>
                      </a:r>
                      <a:r>
                        <a:rPr lang="en-US" sz="2000" kern="100" dirty="0" err="1">
                          <a:effectLst/>
                        </a:rPr>
                        <a:t>primaryKey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Retrieves an entity by its primary key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89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  <a:r>
                        <a:rPr lang="en-US" sz="2000" kern="100" dirty="0">
                          <a:effectLst/>
                        </a:rPr>
                        <a:t>(T entity)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Updates (merges) an entity with the current persistence context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6367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remove</a:t>
                      </a:r>
                      <a:r>
                        <a:rPr lang="en-US" sz="2000" kern="100" dirty="0">
                          <a:effectLst/>
                        </a:rPr>
                        <a:t>(Object entity)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Deletes an entity from the database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950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clear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Clears the persistence context (detaches all entities)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309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createQuery</a:t>
                      </a:r>
                      <a:r>
                        <a:rPr lang="en-US" sz="2000" kern="100" dirty="0">
                          <a:effectLst/>
                        </a:rPr>
                        <a:t>(String </a:t>
                      </a:r>
                      <a:r>
                        <a:rPr lang="en-US" sz="2000" kern="100" dirty="0" err="1">
                          <a:effectLst/>
                        </a:rPr>
                        <a:t>jpql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Creates a JPQL query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68259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createNativeQuery</a:t>
                      </a:r>
                      <a:r>
                        <a:rPr lang="en-US" sz="2000" kern="100" dirty="0">
                          <a:effectLst/>
                        </a:rPr>
                        <a:t>(String </a:t>
                      </a:r>
                      <a:r>
                        <a:rPr lang="en-US" sz="2000" kern="100" dirty="0" err="1">
                          <a:effectLst/>
                        </a:rPr>
                        <a:t>sql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Creates a native SQL query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7226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i="1" kern="100" dirty="0" err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getTransaction</a:t>
                      </a:r>
                      <a:r>
                        <a:rPr lang="en-US" sz="2000" kern="100" dirty="0">
                          <a:effectLst/>
                        </a:rPr>
                        <a:t>()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Returns the transaction object (for manual transaction control)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8938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7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3D488-05AD-15B2-3A48-435EB912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85AE-BBAB-3F49-2DA8-D77B8509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 fontScale="90000"/>
          </a:bodyPr>
          <a:lstStyle/>
          <a:p>
            <a:r>
              <a:rPr lang="en-US" altLang="en-US" sz="8800" b="1" dirty="0"/>
              <a:t>Apply JPA to</a:t>
            </a:r>
            <a:r>
              <a:rPr lang="en-US" altLang="en-US" sz="8800" dirty="0"/>
              <a:t> </a:t>
            </a:r>
            <a:br>
              <a:rPr lang="en-US" altLang="en-US" sz="8800" dirty="0"/>
            </a:br>
            <a:r>
              <a:rPr lang="en-US" altLang="en-US" sz="5300" dirty="0">
                <a:solidFill>
                  <a:schemeClr val="tx1"/>
                </a:solidFill>
              </a:rPr>
              <a:t>Java web application</a:t>
            </a:r>
            <a:endParaRPr lang="en-US" sz="53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2246-EF65-99DA-74A9-BC637A18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2"/>
              </a:rPr>
              <a:t>https://docs.oracle.com/javaee/6/tutorial/doc/bnbqa.html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52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CFC4-E3E5-92E3-9485-9EB8D96F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/>
          </a:bodyPr>
          <a:lstStyle/>
          <a:p>
            <a:r>
              <a:rPr lang="en-US" sz="8800" b="1" dirty="0"/>
              <a:t>ORM </a:t>
            </a:r>
            <a:r>
              <a:rPr lang="en-US" altLang="en-US" sz="9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  <a:endParaRPr lang="en-US" sz="9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F394A-168E-AEBA-8149-678C88D4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2"/>
              </a:rPr>
              <a:t>https://hibernate.org/orm/what-is-an-orm/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6854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1D0C-0AC3-92D9-DF46-A01B682A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/>
              <a:t>Java with Ant </a:t>
            </a:r>
            <a:r>
              <a:rPr lang="en-US" dirty="0">
                <a:solidFill>
                  <a:schemeClr val="tx1"/>
                </a:solidFill>
              </a:rPr>
              <a:t>Web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45EE7-485D-B25E-9DB3-897D1F75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750" y="1541534"/>
            <a:ext cx="3819250" cy="2358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9D111-4CE7-C7AA-F89C-A2951FEF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743" y="1542282"/>
            <a:ext cx="3819250" cy="2358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6AC444-F820-C43B-BF32-BB18870B9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36" y="4213895"/>
            <a:ext cx="3818042" cy="235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6F2DA-36B7-2253-2ECD-670E192A5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43" y="4213895"/>
            <a:ext cx="3818043" cy="2357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2E96EA2-948F-9F08-083B-7620D8A4E239}"/>
              </a:ext>
            </a:extLst>
          </p:cNvPr>
          <p:cNvGrpSpPr/>
          <p:nvPr/>
        </p:nvGrpSpPr>
        <p:grpSpPr>
          <a:xfrm>
            <a:off x="2434793" y="2433828"/>
            <a:ext cx="367925" cy="492443"/>
            <a:chOff x="2434793" y="2433828"/>
            <a:chExt cx="367925" cy="49244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8CAFF4-7584-B8C2-E050-707AB1DFBF17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06878-B184-1B52-4ADC-BD74E08F331E}"/>
                </a:ext>
              </a:extLst>
            </p:cNvPr>
            <p:cNvSpPr/>
            <p:nvPr/>
          </p:nvSpPr>
          <p:spPr>
            <a:xfrm>
              <a:off x="2440204" y="2433828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DD00E4-F083-8AAD-A047-3FBF47601C9F}"/>
              </a:ext>
            </a:extLst>
          </p:cNvPr>
          <p:cNvGrpSpPr/>
          <p:nvPr/>
        </p:nvGrpSpPr>
        <p:grpSpPr>
          <a:xfrm>
            <a:off x="6833652" y="2439239"/>
            <a:ext cx="367925" cy="492443"/>
            <a:chOff x="2434793" y="2439239"/>
            <a:chExt cx="367925" cy="49244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24CD28-E466-A7DB-FF50-607E1B49FA9A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6FD9CE-A3BA-93DF-CC54-415534FB6A73}"/>
                </a:ext>
              </a:extLst>
            </p:cNvPr>
            <p:cNvSpPr/>
            <p:nvPr/>
          </p:nvSpPr>
          <p:spPr>
            <a:xfrm>
              <a:off x="2440204" y="2439239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B6F254-EB5C-9BBC-C495-846E6124C00F}"/>
              </a:ext>
            </a:extLst>
          </p:cNvPr>
          <p:cNvGrpSpPr/>
          <p:nvPr/>
        </p:nvGrpSpPr>
        <p:grpSpPr>
          <a:xfrm>
            <a:off x="2429382" y="5281156"/>
            <a:ext cx="367925" cy="492443"/>
            <a:chOff x="2434793" y="2417595"/>
            <a:chExt cx="367925" cy="49244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2F5631-A4AD-BEEA-6225-049C7E68E862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D22830-9400-D298-EF27-CFE9A0A0029C}"/>
                </a:ext>
              </a:extLst>
            </p:cNvPr>
            <p:cNvSpPr/>
            <p:nvPr/>
          </p:nvSpPr>
          <p:spPr>
            <a:xfrm>
              <a:off x="2440204" y="2417595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0A0D50F-5E12-3996-832D-23E9D8E6DAA4}"/>
              </a:ext>
            </a:extLst>
          </p:cNvPr>
          <p:cNvGrpSpPr/>
          <p:nvPr/>
        </p:nvGrpSpPr>
        <p:grpSpPr>
          <a:xfrm>
            <a:off x="6828241" y="5281156"/>
            <a:ext cx="367925" cy="492443"/>
            <a:chOff x="2434793" y="2417595"/>
            <a:chExt cx="367925" cy="49244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446335-6084-C314-A103-6EA8D715CFA6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525F86-3301-11A1-D7B6-FE45A40B58CB}"/>
                </a:ext>
              </a:extLst>
            </p:cNvPr>
            <p:cNvSpPr/>
            <p:nvPr/>
          </p:nvSpPr>
          <p:spPr>
            <a:xfrm>
              <a:off x="2440204" y="2417595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45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AEBC-5032-CAA1-BBD4-24EA20E0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/>
              <a:t>Persistence Unit 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b="0" i="1" dirty="0">
                <a:solidFill>
                  <a:schemeClr val="tx1"/>
                </a:solidFill>
                <a:effectLst/>
              </a:rPr>
              <a:t>4 steps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)</a:t>
            </a:r>
            <a:endParaRPr lang="en-US" b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03DD6A-AAE7-90FB-4797-D58C26BAA9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450590"/>
            <a:ext cx="3311889" cy="3262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40646-04B1-76B8-2622-E52CF6CC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76" y="1450590"/>
            <a:ext cx="3223598" cy="2374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A8DD15C-9C74-081B-69D1-CA43AB1AB27C}"/>
              </a:ext>
            </a:extLst>
          </p:cNvPr>
          <p:cNvGrpSpPr/>
          <p:nvPr/>
        </p:nvGrpSpPr>
        <p:grpSpPr>
          <a:xfrm>
            <a:off x="1661069" y="3283300"/>
            <a:ext cx="367925" cy="492443"/>
            <a:chOff x="2434793" y="2433828"/>
            <a:chExt cx="367925" cy="49244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38546E-DD28-56C9-264A-220A113C5083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419F4F-919C-2152-AFBF-94D042780487}"/>
                </a:ext>
              </a:extLst>
            </p:cNvPr>
            <p:cNvSpPr/>
            <p:nvPr/>
          </p:nvSpPr>
          <p:spPr>
            <a:xfrm>
              <a:off x="2440204" y="2433828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F84F6-B0D1-E14C-BC73-C91B6BA58B34}"/>
              </a:ext>
            </a:extLst>
          </p:cNvPr>
          <p:cNvGrpSpPr/>
          <p:nvPr/>
        </p:nvGrpSpPr>
        <p:grpSpPr>
          <a:xfrm>
            <a:off x="5302438" y="2297690"/>
            <a:ext cx="367925" cy="492443"/>
            <a:chOff x="2434793" y="2439239"/>
            <a:chExt cx="367925" cy="49244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8F525B-E1BF-AD55-A813-CFB24D32FAE2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4618E-7979-E559-A2A5-ACA7D3BE4686}"/>
                </a:ext>
              </a:extLst>
            </p:cNvPr>
            <p:cNvSpPr/>
            <p:nvPr/>
          </p:nvSpPr>
          <p:spPr>
            <a:xfrm>
              <a:off x="2440204" y="2439239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D52D0B3-BC55-1255-942E-207C36A4B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350" y="1450591"/>
            <a:ext cx="3223596" cy="23747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FF81E-5DCE-BF74-EE8D-2B83B74B039A}"/>
              </a:ext>
            </a:extLst>
          </p:cNvPr>
          <p:cNvGrpSpPr/>
          <p:nvPr/>
        </p:nvGrpSpPr>
        <p:grpSpPr>
          <a:xfrm>
            <a:off x="8841003" y="2271528"/>
            <a:ext cx="367925" cy="492443"/>
            <a:chOff x="2434793" y="2417595"/>
            <a:chExt cx="367925" cy="49244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DE1EA0-45F8-B417-81CA-D92514B8B93D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768E13-1CB1-83A2-9F1B-ECF23863A6C8}"/>
                </a:ext>
              </a:extLst>
            </p:cNvPr>
            <p:cNvSpPr/>
            <p:nvPr/>
          </p:nvSpPr>
          <p:spPr>
            <a:xfrm>
              <a:off x="2440204" y="2417595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3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B75D6736-FAAA-37CA-99DB-7CBE45454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5584" y="4020708"/>
            <a:ext cx="4620696" cy="277171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9D81C5-660E-C7E3-110E-1B452296256C}"/>
              </a:ext>
            </a:extLst>
          </p:cNvPr>
          <p:cNvGrpSpPr/>
          <p:nvPr/>
        </p:nvGrpSpPr>
        <p:grpSpPr>
          <a:xfrm>
            <a:off x="6828241" y="5281156"/>
            <a:ext cx="367925" cy="492443"/>
            <a:chOff x="2434793" y="2417595"/>
            <a:chExt cx="367925" cy="4924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F70AF1-A480-D20C-F9F1-B7854123D236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75F2B8-CC73-9FA0-1CB7-520C467DD16D}"/>
                </a:ext>
              </a:extLst>
            </p:cNvPr>
            <p:cNvSpPr/>
            <p:nvPr/>
          </p:nvSpPr>
          <p:spPr>
            <a:xfrm>
              <a:off x="2440204" y="2417595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206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3E9-F160-5043-2A7D-622A033D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</a:t>
            </a:r>
            <a:r>
              <a:rPr lang="en-US" dirty="0"/>
              <a:t>Persistence Unit 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b="0" i="1" dirty="0">
                <a:solidFill>
                  <a:schemeClr val="tx1"/>
                </a:solidFill>
                <a:effectLst/>
              </a:rPr>
              <a:t>New connection</a:t>
            </a:r>
            <a:r>
              <a:rPr lang="en-US" sz="2200" b="0" dirty="0">
                <a:solidFill>
                  <a:schemeClr val="tx1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15E11-CD84-41E1-FE40-A3A80D866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87" y="1471551"/>
            <a:ext cx="3291233" cy="2414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13A46-BE8A-B7AE-A116-E705B264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196" y="1477781"/>
            <a:ext cx="3171076" cy="2325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4C68A-D404-A21C-45AB-975F7B40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486" y="4139002"/>
            <a:ext cx="3291234" cy="241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E9C06B-91E9-D714-8733-69CF6AA9F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196" y="4139001"/>
            <a:ext cx="3276946" cy="2414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0255B-1BB8-D1DC-85B2-EFC37BD72BE6}"/>
              </a:ext>
            </a:extLst>
          </p:cNvPr>
          <p:cNvGrpSpPr/>
          <p:nvPr/>
        </p:nvGrpSpPr>
        <p:grpSpPr>
          <a:xfrm>
            <a:off x="7104184" y="5194585"/>
            <a:ext cx="367925" cy="492443"/>
            <a:chOff x="2434793" y="2417595"/>
            <a:chExt cx="367925" cy="49244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5ECBC8-FDE2-0B8A-2016-A1EFB56FD8E9}"/>
                </a:ext>
              </a:extLst>
            </p:cNvPr>
            <p:cNvSpPr/>
            <p:nvPr/>
          </p:nvSpPr>
          <p:spPr>
            <a:xfrm>
              <a:off x="2434793" y="2543006"/>
              <a:ext cx="362514" cy="36251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335EFD-9CCF-21DF-3ECD-6D3D55ECAC7C}"/>
                </a:ext>
              </a:extLst>
            </p:cNvPr>
            <p:cNvSpPr/>
            <p:nvPr/>
          </p:nvSpPr>
          <p:spPr>
            <a:xfrm>
              <a:off x="2440204" y="2417595"/>
              <a:ext cx="362514" cy="49244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4</a:t>
              </a:r>
            </a:p>
          </p:txBody>
        </p:sp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E92FDC-2B01-2A6E-53A7-6C7F9D17B3BA}"/>
              </a:ext>
            </a:extLst>
          </p:cNvPr>
          <p:cNvSpPr/>
          <p:nvPr/>
        </p:nvSpPr>
        <p:spPr>
          <a:xfrm>
            <a:off x="5713647" y="2461846"/>
            <a:ext cx="1136237" cy="2272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7CE4637-0F10-F5A0-605E-45F2C7D03649}"/>
              </a:ext>
            </a:extLst>
          </p:cNvPr>
          <p:cNvSpPr/>
          <p:nvPr/>
        </p:nvSpPr>
        <p:spPr>
          <a:xfrm>
            <a:off x="5728839" y="5794807"/>
            <a:ext cx="1136237" cy="22724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1663D2-8EA4-BF54-7571-3F461C67C9F1}"/>
              </a:ext>
            </a:extLst>
          </p:cNvPr>
          <p:cNvSpPr/>
          <p:nvPr/>
        </p:nvSpPr>
        <p:spPr>
          <a:xfrm rot="8929713">
            <a:off x="5739660" y="3967792"/>
            <a:ext cx="1136237" cy="227247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01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48B1-0818-FD7E-8826-E237DEB8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Persistence.xml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3C80A5-7FF8-B17F-88FA-CF67B25291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73" y="1766137"/>
            <a:ext cx="10018712" cy="30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35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4286-6E01-13B5-7747-4040FE1F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HumanTypeDTO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AAF001A-A7B8-8079-C326-E52EF80838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90" y="1472233"/>
            <a:ext cx="6378275" cy="520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5D1795-7229-75DF-F197-3C722320A727}"/>
              </a:ext>
            </a:extLst>
          </p:cNvPr>
          <p:cNvSpPr txBox="1"/>
          <p:nvPr/>
        </p:nvSpPr>
        <p:spPr>
          <a:xfrm>
            <a:off x="8872265" y="1596142"/>
            <a:ext cx="29283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Use annotations to describe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dirty="0"/>
              <a:t> in DTO class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@Table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@Column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@Id</a:t>
            </a:r>
          </a:p>
          <a:p>
            <a:r>
              <a:rPr lang="en-US" dirty="0"/>
              <a:t>(Package: </a:t>
            </a:r>
            <a:r>
              <a:rPr lang="en-US" i="1" dirty="0" err="1">
                <a:solidFill>
                  <a:srgbClr val="C00000"/>
                </a:solidFill>
              </a:rPr>
              <a:t>javax.persistence</a:t>
            </a:r>
            <a:r>
              <a:rPr lang="en-US" dirty="0"/>
              <a:t>)</a:t>
            </a:r>
          </a:p>
          <a:p>
            <a:r>
              <a:rPr lang="en-US" dirty="0"/>
              <a:t>2/- Generate Constructors, Getters, Setters</a:t>
            </a:r>
          </a:p>
        </p:txBody>
      </p:sp>
    </p:spTree>
    <p:extLst>
      <p:ext uri="{BB962C8B-B14F-4D97-AF65-F5344CB8AC3E}">
        <p14:creationId xmlns:p14="http://schemas.microsoft.com/office/powerpoint/2010/main" val="2571490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74CB9-4675-A66D-8D4A-BD4D5FEE3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9687-4555-A16D-20D4-C710912E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HumanDTO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4BE2730-D8E6-5D8A-85C8-48AE42E8BD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488465"/>
            <a:ext cx="7696361" cy="414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34CD7-F610-AE77-8B42-4392878CBF22}"/>
              </a:ext>
            </a:extLst>
          </p:cNvPr>
          <p:cNvSpPr txBox="1"/>
          <p:nvPr/>
        </p:nvSpPr>
        <p:spPr>
          <a:xfrm>
            <a:off x="9180672" y="1552857"/>
            <a:ext cx="29283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Use annotations to describe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dirty="0"/>
              <a:t>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</a:t>
            </a:r>
            <a:r>
              <a:rPr lang="en-US" dirty="0"/>
              <a:t> in DTO class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@Table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@Column</a:t>
            </a:r>
          </a:p>
          <a:p>
            <a:r>
              <a:rPr lang="en-US" dirty="0"/>
              <a:t> - </a:t>
            </a:r>
            <a:r>
              <a:rPr lang="en-US" dirty="0">
                <a:solidFill>
                  <a:srgbClr val="0000FF"/>
                </a:solidFill>
              </a:rPr>
              <a:t>@Id</a:t>
            </a:r>
          </a:p>
          <a:p>
            <a:r>
              <a:rPr lang="en-US" dirty="0">
                <a:solidFill>
                  <a:srgbClr val="0000FF"/>
                </a:solidFill>
              </a:rPr>
              <a:t> - @ManyToOne</a:t>
            </a:r>
          </a:p>
          <a:p>
            <a:r>
              <a:rPr lang="en-US" dirty="0">
                <a:solidFill>
                  <a:srgbClr val="0000FF"/>
                </a:solidFill>
              </a:rPr>
              <a:t> - @JoinColumn</a:t>
            </a:r>
          </a:p>
          <a:p>
            <a:r>
              <a:rPr lang="en-US" dirty="0">
                <a:solidFill>
                  <a:srgbClr val="0000FF"/>
                </a:solidFill>
              </a:rPr>
              <a:t> - @Temporal</a:t>
            </a:r>
          </a:p>
          <a:p>
            <a:r>
              <a:rPr lang="en-US" dirty="0"/>
              <a:t>(Package: </a:t>
            </a:r>
            <a:r>
              <a:rPr lang="en-US" i="1" dirty="0" err="1">
                <a:solidFill>
                  <a:srgbClr val="C00000"/>
                </a:solidFill>
              </a:rPr>
              <a:t>javax.persistence</a:t>
            </a:r>
            <a:r>
              <a:rPr lang="en-US" dirty="0"/>
              <a:t>)</a:t>
            </a:r>
          </a:p>
          <a:p>
            <a:r>
              <a:rPr lang="en-US" dirty="0"/>
              <a:t>2/- Generate Constructors, Getters, Setters</a:t>
            </a:r>
          </a:p>
        </p:txBody>
      </p:sp>
    </p:spTree>
    <p:extLst>
      <p:ext uri="{BB962C8B-B14F-4D97-AF65-F5344CB8AC3E}">
        <p14:creationId xmlns:p14="http://schemas.microsoft.com/office/powerpoint/2010/main" val="1015943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A3878-292D-CD21-D8E8-CF005193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0AAA-FDDA-E8B7-E95F-095D7A85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Interface to describe needed methods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242CB0-895D-096D-4116-976E56BC50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647" y="1832937"/>
            <a:ext cx="6869404" cy="408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6138C1-1061-4342-BC73-DF909EB0F225}"/>
              </a:ext>
            </a:extLst>
          </p:cNvPr>
          <p:cNvSpPr txBox="1"/>
          <p:nvPr/>
        </p:nvSpPr>
        <p:spPr>
          <a:xfrm>
            <a:off x="8904729" y="1832937"/>
            <a:ext cx="292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Use generic types to define an interface for entities that share the same methods.</a:t>
            </a:r>
          </a:p>
        </p:txBody>
      </p:sp>
    </p:spTree>
    <p:extLst>
      <p:ext uri="{BB962C8B-B14F-4D97-AF65-F5344CB8AC3E}">
        <p14:creationId xmlns:p14="http://schemas.microsoft.com/office/powerpoint/2010/main" val="2311777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964F-DDD9-E6EC-7667-4C7CF7A7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C7D-EE93-4EA5-3EDB-EADC0DD1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class to managing entity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64402-B145-D31F-C266-8029E0D7C6FF}"/>
              </a:ext>
            </a:extLst>
          </p:cNvPr>
          <p:cNvSpPr txBox="1"/>
          <p:nvPr/>
        </p:nvSpPr>
        <p:spPr>
          <a:xfrm>
            <a:off x="8684095" y="1832937"/>
            <a:ext cx="3148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Define a service class that implements the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Needful</a:t>
            </a:r>
            <a:r>
              <a:rPr lang="en-US" dirty="0"/>
              <a:t> interface and provides implementations for all abstract methods.</a:t>
            </a:r>
          </a:p>
          <a:p>
            <a:r>
              <a:rPr lang="en-US" dirty="0"/>
              <a:t>2/- Utilize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r>
              <a:rPr lang="en-US" dirty="0"/>
              <a:t> to handle persistence operations on JPA entities.</a:t>
            </a:r>
          </a:p>
          <a:p>
            <a:r>
              <a:rPr lang="en-US" dirty="0"/>
              <a:t>3/- Some methods to using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begin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commit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>
                <a:solidFill>
                  <a:srgbClr val="C00000"/>
                </a:solidFill>
              </a:rPr>
              <a:t>isOpen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C00000"/>
                </a:solidFill>
              </a:rPr>
              <a:t>close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persist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merge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find</a:t>
            </a:r>
            <a:r>
              <a:rPr lang="en-US" dirty="0"/>
              <a:t>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F9BC42-4CBB-A40A-257E-4A86A70D8A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204" y="1447330"/>
            <a:ext cx="5253163" cy="52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324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8FA3-A405-9E04-032E-781E5CD4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612D-56D5-C081-31E5-84BECA09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class to managing entity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8DD7D-8558-A9F7-4915-18FB1ECD7D5B}"/>
              </a:ext>
            </a:extLst>
          </p:cNvPr>
          <p:cNvSpPr txBox="1"/>
          <p:nvPr/>
        </p:nvSpPr>
        <p:spPr>
          <a:xfrm>
            <a:off x="8045493" y="1428948"/>
            <a:ext cx="37551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Define a service class that implements the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Needful</a:t>
            </a:r>
            <a:r>
              <a:rPr lang="en-US" dirty="0"/>
              <a:t> interface and provides implementations for all abstract methods.</a:t>
            </a:r>
          </a:p>
          <a:p>
            <a:r>
              <a:rPr lang="en-US" dirty="0"/>
              <a:t>2/- Utilize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EntityManager</a:t>
            </a:r>
            <a:r>
              <a:rPr lang="en-US" dirty="0"/>
              <a:t> to handle persistence operations on JPA entities.</a:t>
            </a:r>
          </a:p>
          <a:p>
            <a:r>
              <a:rPr lang="en-US" dirty="0"/>
              <a:t>3/- Some methods to using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begin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commit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>
                <a:solidFill>
                  <a:srgbClr val="C00000"/>
                </a:solidFill>
              </a:rPr>
              <a:t>isOpen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C00000"/>
                </a:solidFill>
              </a:rPr>
              <a:t>close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persist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merge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remove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find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 err="1">
                <a:solidFill>
                  <a:srgbClr val="0000FF"/>
                </a:solidFill>
              </a:rPr>
              <a:t>createQuery</a:t>
            </a:r>
            <a:r>
              <a:rPr lang="en-US" dirty="0"/>
              <a:t>()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A6B05B-BC00-8A8C-44D8-ECBF8D4D5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68" y="1384609"/>
            <a:ext cx="4936500" cy="543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253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24B4-8DEE-C4FE-C8EE-57FB973F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4D34-46B3-5D9D-8E5C-D576D5C0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Services class to managing entity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03C75-2FDA-0C9C-81D2-D83FDFFCBEBF}"/>
              </a:ext>
            </a:extLst>
          </p:cNvPr>
          <p:cNvSpPr txBox="1"/>
          <p:nvPr/>
        </p:nvSpPr>
        <p:spPr>
          <a:xfrm>
            <a:off x="8651631" y="1428948"/>
            <a:ext cx="3148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1/- Define a service class that implements the Needful interface and provides implementations for all abstract methods.</a:t>
            </a:r>
          </a:p>
          <a:p>
            <a:r>
              <a:rPr lang="en-US" dirty="0"/>
              <a:t>2/- Utilize the </a:t>
            </a:r>
            <a:r>
              <a:rPr lang="en-US" dirty="0" err="1"/>
              <a:t>EntityManager</a:t>
            </a:r>
            <a:r>
              <a:rPr lang="en-US" dirty="0"/>
              <a:t> to handle persistence operations on JPA entities.</a:t>
            </a:r>
          </a:p>
          <a:p>
            <a:r>
              <a:rPr lang="en-US" dirty="0"/>
              <a:t>3/- Some methods to using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begin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/>
              <a:t>getTransaction</a:t>
            </a:r>
            <a:r>
              <a:rPr lang="en-US" dirty="0"/>
              <a:t>().</a:t>
            </a:r>
            <a:r>
              <a:rPr lang="en-US" b="1" i="1" dirty="0">
                <a:solidFill>
                  <a:srgbClr val="C00000"/>
                </a:solidFill>
              </a:rPr>
              <a:t>commit</a:t>
            </a:r>
            <a:r>
              <a:rPr lang="en-US" dirty="0"/>
              <a:t>();</a:t>
            </a:r>
          </a:p>
          <a:p>
            <a:r>
              <a:rPr lang="en-US" dirty="0"/>
              <a:t> - </a:t>
            </a:r>
            <a:r>
              <a:rPr lang="en-US" b="1" i="1" dirty="0" err="1">
                <a:solidFill>
                  <a:srgbClr val="C00000"/>
                </a:solidFill>
              </a:rPr>
              <a:t>isOpen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C00000"/>
                </a:solidFill>
              </a:rPr>
              <a:t>close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persist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merge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remove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>
                <a:solidFill>
                  <a:srgbClr val="0000FF"/>
                </a:solidFill>
              </a:rPr>
              <a:t>find</a:t>
            </a:r>
            <a:r>
              <a:rPr lang="en-US" dirty="0"/>
              <a:t>()</a:t>
            </a:r>
          </a:p>
          <a:p>
            <a:r>
              <a:rPr lang="en-US" dirty="0"/>
              <a:t> - </a:t>
            </a:r>
            <a:r>
              <a:rPr lang="en-US" b="1" i="1" dirty="0" err="1">
                <a:solidFill>
                  <a:srgbClr val="0000FF"/>
                </a:solidFill>
              </a:rPr>
              <a:t>createQuery</a:t>
            </a:r>
            <a:r>
              <a:rPr lang="en-US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F4B72-E602-149A-86F9-16197EADF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1" y="1587126"/>
            <a:ext cx="7148190" cy="47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6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D8789-A3D8-D439-B23C-D92CEC61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Working with ORM: JPA and Hibernate | Working with Databases">
            <a:extLst>
              <a:ext uri="{FF2B5EF4-FFF2-40B4-BE49-F238E27FC236}">
                <a16:creationId xmlns:a16="http://schemas.microsoft.com/office/drawing/2014/main" id="{94593D62-F269-CD0F-BD17-D3F0118A3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46" y="3658924"/>
            <a:ext cx="6802990" cy="3174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3DFAA-AD95-5B65-FEC7-4AAE7084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What is </a:t>
            </a:r>
            <a:r>
              <a:rPr lang="en-US" dirty="0"/>
              <a:t>ORM</a:t>
            </a:r>
            <a:r>
              <a:rPr lang="en-US" dirty="0">
                <a:solidFill>
                  <a:schemeClr val="tx1"/>
                </a:solidFill>
                <a:effectLst/>
              </a:rPr>
              <a:t> 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68CC-02DD-4AB5-3247-A068C02E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866" y="1758460"/>
            <a:ext cx="10056607" cy="24672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(Object-Relational Mapping) is a programming technique that allows developers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and manage data between object-oriented programming languages (like Java) and relational databases (like MySQL, PostgreSQL)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abstracts the database interactions by representing tables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rows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columns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interact with the database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writing raw SQL queries.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DB445-A967-1B6D-B6FE-B8EC8C858DE8}"/>
              </a:ext>
            </a:extLst>
          </p:cNvPr>
          <p:cNvSpPr/>
          <p:nvPr/>
        </p:nvSpPr>
        <p:spPr>
          <a:xfrm>
            <a:off x="6308819" y="4057988"/>
            <a:ext cx="952274" cy="254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89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873B-786C-B089-B03B-F4CE87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Controller to test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82155-6C91-14B3-FC41-89D68929AA32}"/>
              </a:ext>
            </a:extLst>
          </p:cNvPr>
          <p:cNvSpPr txBox="1"/>
          <p:nvPr/>
        </p:nvSpPr>
        <p:spPr>
          <a:xfrm>
            <a:off x="8776486" y="1477644"/>
            <a:ext cx="301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steps in controller</a:t>
            </a:r>
          </a:p>
          <a:p>
            <a:r>
              <a:rPr lang="en-US" dirty="0"/>
              <a:t>1/-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data</a:t>
            </a:r>
            <a:r>
              <a:rPr lang="en-US" dirty="0"/>
              <a:t> from the database using the Model.</a:t>
            </a:r>
          </a:p>
          <a:p>
            <a:r>
              <a:rPr lang="en-US" dirty="0"/>
              <a:t>2/-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 the data to </a:t>
            </a:r>
            <a:r>
              <a:rPr lang="en-US" dirty="0"/>
              <a:t>the View via the request object.</a:t>
            </a:r>
          </a:p>
          <a:p>
            <a:r>
              <a:rPr lang="en-US" dirty="0"/>
              <a:t>3/- 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the processing</a:t>
            </a:r>
            <a:r>
              <a:rPr lang="en-US" dirty="0"/>
              <a:t> to the View so that the user can see the expected result.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FA9C9E-2B24-F738-CF5D-2CFEA5AFE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73" y="1307592"/>
            <a:ext cx="6356813" cy="545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11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1BC1-7D04-2056-94D5-E9A4C64AF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3FB0-3979-132A-4F7B-DBB49F41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JSP to test 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37DD9B9-0296-EAB5-228E-143B2FBB9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085" y="1456000"/>
            <a:ext cx="7094973" cy="506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38D10-393A-A9CD-12C9-3557000BF488}"/>
              </a:ext>
            </a:extLst>
          </p:cNvPr>
          <p:cNvSpPr txBox="1"/>
          <p:nvPr/>
        </p:nvSpPr>
        <p:spPr>
          <a:xfrm>
            <a:off x="9188058" y="1456000"/>
            <a:ext cx="2618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Expression Language (EL) and JSTL to generate HTML output.</a:t>
            </a:r>
          </a:p>
        </p:txBody>
      </p:sp>
    </p:spTree>
    <p:extLst>
      <p:ext uri="{BB962C8B-B14F-4D97-AF65-F5344CB8AC3E}">
        <p14:creationId xmlns:p14="http://schemas.microsoft.com/office/powerpoint/2010/main" val="23895516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8513-6DC1-0B64-ACAF-B2B9FA60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descriptor (web.xml)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1DCA65A-4FAA-8354-3F4A-B5D5286918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149" y="1347788"/>
            <a:ext cx="8729039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876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F47E6-1CAF-5AEF-2588-5904E461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E3AC-7471-4A4B-C50E-E529177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Result:: </a:t>
            </a:r>
            <a:r>
              <a:rPr lang="en-US" dirty="0" err="1"/>
              <a:t>HumanType</a:t>
            </a:r>
            <a:r>
              <a:rPr lang="en-US" dirty="0"/>
              <a:t>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D9766-DF1F-54F6-79DD-9C86FDA73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497" y="1661605"/>
            <a:ext cx="7968456" cy="444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5858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321-21B8-4CBA-7E83-8161E302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HumanJPA</a:t>
            </a:r>
            <a:r>
              <a:rPr lang="en-US" dirty="0"/>
              <a:t> - Project structure 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45AF2DB-F007-2CEE-C9E9-2FBB236471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43" y="1807693"/>
            <a:ext cx="3975430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218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F754A-D34B-5B8D-1C0E-8455C6CB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22E3-607B-29B7-D23F-9C0795DC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/>
          </a:bodyPr>
          <a:lstStyle/>
          <a:p>
            <a:r>
              <a:rPr lang="en-US" altLang="en-US" sz="8800" b="1" dirty="0"/>
              <a:t>Conclusion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2D415-5A47-53A8-3D25-5BC402F7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53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DEDDD-295D-9FF1-C8DC-30480B7881A6}"/>
              </a:ext>
            </a:extLst>
          </p:cNvPr>
          <p:cNvGrpSpPr/>
          <p:nvPr/>
        </p:nvGrpSpPr>
        <p:grpSpPr>
          <a:xfrm>
            <a:off x="931017" y="1413985"/>
            <a:ext cx="11075879" cy="5206017"/>
            <a:chOff x="931017" y="1413985"/>
            <a:chExt cx="11075879" cy="520601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C011C8-E9E1-5A11-14E5-91022D61A3E7}"/>
                </a:ext>
              </a:extLst>
            </p:cNvPr>
            <p:cNvGrpSpPr/>
            <p:nvPr/>
          </p:nvGrpSpPr>
          <p:grpSpPr>
            <a:xfrm>
              <a:off x="931017" y="1413985"/>
              <a:ext cx="11075879" cy="5206017"/>
              <a:chOff x="931017" y="1413985"/>
              <a:chExt cx="11075879" cy="5206017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9B129CA-DF67-B3BC-66AD-7EEA4818CA94}"/>
                  </a:ext>
                </a:extLst>
              </p:cNvPr>
              <p:cNvGrpSpPr/>
              <p:nvPr/>
            </p:nvGrpSpPr>
            <p:grpSpPr>
              <a:xfrm>
                <a:off x="931017" y="1413985"/>
                <a:ext cx="11075879" cy="5206017"/>
                <a:chOff x="931017" y="1413985"/>
                <a:chExt cx="11075879" cy="5206017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3E9C8193-9F43-6CDB-7028-B098AE96CEDC}"/>
                    </a:ext>
                  </a:extLst>
                </p:cNvPr>
                <p:cNvSpPr/>
                <p:nvPr/>
              </p:nvSpPr>
              <p:spPr>
                <a:xfrm>
                  <a:off x="3846973" y="1413985"/>
                  <a:ext cx="6449496" cy="4758216"/>
                </a:xfrm>
                <a:prstGeom prst="roundRect">
                  <a:avLst>
                    <a:gd name="adj" fmla="val 338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0E3E17E-8DA6-D824-46E4-15673987A71C}"/>
                    </a:ext>
                  </a:extLst>
                </p:cNvPr>
                <p:cNvGrpSpPr/>
                <p:nvPr/>
              </p:nvGrpSpPr>
              <p:grpSpPr>
                <a:xfrm>
                  <a:off x="7935694" y="3513890"/>
                  <a:ext cx="4071202" cy="3106112"/>
                  <a:chOff x="7935694" y="3513890"/>
                  <a:chExt cx="4071202" cy="310611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FFD00D7-08AC-B3DF-C706-FE106309E775}"/>
                      </a:ext>
                    </a:extLst>
                  </p:cNvPr>
                  <p:cNvSpPr/>
                  <p:nvPr/>
                </p:nvSpPr>
                <p:spPr>
                  <a:xfrm>
                    <a:off x="7935694" y="3513890"/>
                    <a:ext cx="822960" cy="822960"/>
                  </a:xfrm>
                  <a:prstGeom prst="ellipse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000" b="1" dirty="0">
                        <a:solidFill>
                          <a:srgbClr val="99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DAO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838FBC39-45B6-C308-F99A-20CCA6F62EE1}"/>
                      </a:ext>
                    </a:extLst>
                  </p:cNvPr>
                  <p:cNvSpPr/>
                  <p:nvPr/>
                </p:nvSpPr>
                <p:spPr>
                  <a:xfrm>
                    <a:off x="8027134" y="4816751"/>
                    <a:ext cx="731520" cy="731520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2000" b="1" dirty="0">
                        <a:solidFill>
                          <a:srgbClr val="99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DTO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D83ADC6-FDB7-A3F0-8DE5-1D640BB1BF11}"/>
                      </a:ext>
                    </a:extLst>
                  </p:cNvPr>
                  <p:cNvSpPr txBox="1"/>
                  <p:nvPr/>
                </p:nvSpPr>
                <p:spPr>
                  <a:xfrm rot="2161961">
                    <a:off x="9246038" y="4531987"/>
                    <a:ext cx="1822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3.Query data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AACBAD-24DE-7632-E1FE-28D91F996230}"/>
                      </a:ext>
                    </a:extLst>
                  </p:cNvPr>
                  <p:cNvSpPr txBox="1"/>
                  <p:nvPr/>
                </p:nvSpPr>
                <p:spPr>
                  <a:xfrm>
                    <a:off x="8706180" y="5234363"/>
                    <a:ext cx="18224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4.Store data to…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2A844115-B9E1-922E-8B29-6958548F73EC}"/>
                      </a:ext>
                    </a:extLst>
                  </p:cNvPr>
                  <p:cNvCxnSpPr>
                    <a:cxnSpLocks/>
                    <a:stCxn id="8" idx="6"/>
                  </p:cNvCxnSpPr>
                  <p:nvPr/>
                </p:nvCxnSpPr>
                <p:spPr>
                  <a:xfrm>
                    <a:off x="8758654" y="3925370"/>
                    <a:ext cx="1865750" cy="131214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54" name="Picture 6" descr="Database icons | Canva">
                    <a:extLst>
                      <a:ext uri="{FF2B5EF4-FFF2-40B4-BE49-F238E27FC236}">
                        <a16:creationId xmlns:a16="http://schemas.microsoft.com/office/drawing/2014/main" id="{4F2A0EF2-86B6-D5B0-FDE6-862D88F8B2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624404" y="5237510"/>
                    <a:ext cx="1382492" cy="1382492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510A714A-A673-42CE-65E8-4011E6259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727087" y="4131876"/>
                    <a:ext cx="1865750" cy="1312140"/>
                  </a:xfrm>
                  <a:prstGeom prst="straightConnector1">
                    <a:avLst/>
                  </a:prstGeom>
                  <a:ln w="38100">
                    <a:solidFill>
                      <a:schemeClr val="accent6">
                        <a:lumMod val="50000"/>
                      </a:schemeClr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F249290-5B48-C981-C648-878CBA34FC6C}"/>
                    </a:ext>
                  </a:extLst>
                </p:cNvPr>
                <p:cNvGrpSpPr/>
                <p:nvPr/>
              </p:nvGrpSpPr>
              <p:grpSpPr>
                <a:xfrm>
                  <a:off x="4631383" y="1537776"/>
                  <a:ext cx="3374009" cy="3890866"/>
                  <a:chOff x="4631383" y="1537776"/>
                  <a:chExt cx="3374009" cy="3890866"/>
                </a:xfrm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2C598C9A-4AE9-0194-3367-C6B0B8E8E295}"/>
                      </a:ext>
                    </a:extLst>
                  </p:cNvPr>
                  <p:cNvSpPr/>
                  <p:nvPr/>
                </p:nvSpPr>
                <p:spPr>
                  <a:xfrm>
                    <a:off x="4631383" y="1537776"/>
                    <a:ext cx="1471697" cy="779133"/>
                  </a:xfrm>
                  <a:prstGeom prst="round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View</a:t>
                    </a:r>
                    <a:br>
                      <a:rPr lang="en-US" sz="28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400" b="1" dirty="0">
                        <a:solidFill>
                          <a:schemeClr val="tx1"/>
                        </a:solidFill>
                      </a:rPr>
                      <a:t>(Render Html)</a:t>
                    </a:r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12BE212D-7E77-F2ED-8588-278DA888ECF2}"/>
                      </a:ext>
                    </a:extLst>
                  </p:cNvPr>
                  <p:cNvGrpSpPr/>
                  <p:nvPr/>
                </p:nvGrpSpPr>
                <p:grpSpPr>
                  <a:xfrm>
                    <a:off x="4888776" y="2316909"/>
                    <a:ext cx="3116616" cy="3111733"/>
                    <a:chOff x="4888776" y="2316909"/>
                    <a:chExt cx="3116616" cy="3111733"/>
                  </a:xfrm>
                </p:grpSpPr>
                <p:sp>
                  <p:nvSpPr>
                    <p:cNvPr id="7" name="Oval 6">
                      <a:extLst>
                        <a:ext uri="{FF2B5EF4-FFF2-40B4-BE49-F238E27FC236}">
                          <a16:creationId xmlns:a16="http://schemas.microsoft.com/office/drawing/2014/main" id="{54673967-4295-ABD9-DD59-D80F397C2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8776" y="4433083"/>
                      <a:ext cx="995559" cy="995559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4"/>
                    </a:lnRef>
                    <a:fillRef idx="3">
                      <a:schemeClr val="accent4"/>
                    </a:fillRef>
                    <a:effectRef idx="3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7FB6656C-E8E2-B505-4821-42E816AD8FDC}"/>
                        </a:ext>
                      </a:extLst>
                    </p:cNvPr>
                    <p:cNvSpPr txBox="1"/>
                    <p:nvPr/>
                  </p:nvSpPr>
                  <p:spPr>
                    <a:xfrm rot="20618446">
                      <a:off x="5744083" y="3941686"/>
                      <a:ext cx="151505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2.Call model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D0D24A79-88D7-5321-76DF-14EEE97C8AF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4224929" y="3280188"/>
                      <a:ext cx="20077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5.Forward/Redirect</a:t>
                      </a:r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BD264E95-5E81-FC4E-036D-209411CF7C5F}"/>
                        </a:ext>
                      </a:extLst>
                    </p:cNvPr>
                    <p:cNvCxnSpPr>
                      <a:cxnSpLocks/>
                      <a:stCxn id="7" idx="7"/>
                      <a:endCxn id="8" idx="2"/>
                    </p:cNvCxnSpPr>
                    <p:nvPr/>
                  </p:nvCxnSpPr>
                  <p:spPr>
                    <a:xfrm flipV="1">
                      <a:off x="5738539" y="3925370"/>
                      <a:ext cx="2197155" cy="65350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prstDash val="dashDot"/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432EA687-0E2D-04DB-0DCE-2F4D4E87C693}"/>
                        </a:ext>
                      </a:extLst>
                    </p:cNvPr>
                    <p:cNvCxnSpPr>
                      <a:cxnSpLocks/>
                      <a:stCxn id="7" idx="0"/>
                      <a:endCxn id="6" idx="2"/>
                    </p:cNvCxnSpPr>
                    <p:nvPr/>
                  </p:nvCxnSpPr>
                  <p:spPr>
                    <a:xfrm flipH="1" flipV="1">
                      <a:off x="5367232" y="2316909"/>
                      <a:ext cx="19324" cy="2116174"/>
                    </a:xfrm>
                    <a:prstGeom prst="straightConnector1">
                      <a:avLst/>
                    </a:prstGeom>
                    <a:ln w="38100">
                      <a:solidFill>
                        <a:srgbClr val="FFFF00"/>
                      </a:solidFill>
                      <a:prstDash val="dashDot"/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B6C7C323-36B3-9241-719D-DCFC913094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808237" y="4138694"/>
                      <a:ext cx="2197155" cy="653509"/>
                    </a:xfrm>
                    <a:prstGeom prst="straightConnector1">
                      <a:avLst/>
                    </a:prstGeom>
                    <a:ln w="57150">
                      <a:solidFill>
                        <a:srgbClr val="FF9900"/>
                      </a:solidFill>
                      <a:prstDash val="dashDot"/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EC0F538B-1F37-4ED0-84F4-AF823609008A}"/>
                    </a:ext>
                  </a:extLst>
                </p:cNvPr>
                <p:cNvGrpSpPr/>
                <p:nvPr/>
              </p:nvGrpSpPr>
              <p:grpSpPr>
                <a:xfrm>
                  <a:off x="931017" y="2320448"/>
                  <a:ext cx="3984562" cy="3559342"/>
                  <a:chOff x="931017" y="2320448"/>
                  <a:chExt cx="3984562" cy="3559342"/>
                </a:xfrm>
              </p:grpSpPr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54065882-3957-0CE1-B3A5-E552F7D3AD0F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786" y="4999866"/>
                    <a:ext cx="18224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1.Send request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92A1ED0-592B-4207-554E-48E97E7261D8}"/>
                      </a:ext>
                    </a:extLst>
                  </p:cNvPr>
                  <p:cNvSpPr txBox="1"/>
                  <p:nvPr/>
                </p:nvSpPr>
                <p:spPr>
                  <a:xfrm rot="18902819">
                    <a:off x="2845942" y="3152426"/>
                    <a:ext cx="17208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6.Response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C229F4D-C882-14C7-2BFF-A8D88F31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1202630" y="5510458"/>
                    <a:ext cx="17208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7.Display result</a:t>
                    </a:r>
                  </a:p>
                </p:txBody>
              </p:sp>
              <p:pic>
                <p:nvPicPr>
                  <p:cNvPr id="2050" name="Picture 2" descr="Client Side Protection - AppTrana WAAP | Indusface">
                    <a:extLst>
                      <a:ext uri="{FF2B5EF4-FFF2-40B4-BE49-F238E27FC236}">
                        <a16:creationId xmlns:a16="http://schemas.microsoft.com/office/drawing/2014/main" id="{DD4AA7B9-3A72-E7CB-00DA-55227BAF132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31017" y="4140095"/>
                    <a:ext cx="2215921" cy="14081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66008022-79C3-86E1-9517-0F4D49B7D35D}"/>
                      </a:ext>
                    </a:extLst>
                  </p:cNvPr>
                  <p:cNvCxnSpPr>
                    <a:cxnSpLocks/>
                    <a:endCxn id="7" idx="2"/>
                  </p:cNvCxnSpPr>
                  <p:nvPr/>
                </p:nvCxnSpPr>
                <p:spPr>
                  <a:xfrm flipV="1">
                    <a:off x="2867645" y="4930863"/>
                    <a:ext cx="2021131" cy="654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8066659-CA81-C32A-B161-9C31D34E7A6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985" y="4622924"/>
                    <a:ext cx="18224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URL string</a:t>
                    </a:r>
                  </a:p>
                </p:txBody>
              </p: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5F144445-3CE0-4A18-D80F-C85398069D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7645" y="2320448"/>
                    <a:ext cx="2047934" cy="2132915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26C6C81-9FD8-EF85-9F11-1E085D8D654B}"/>
                  </a:ext>
                </a:extLst>
              </p:cNvPr>
              <p:cNvSpPr txBox="1"/>
              <p:nvPr/>
            </p:nvSpPr>
            <p:spPr>
              <a:xfrm>
                <a:off x="6413073" y="1656966"/>
                <a:ext cx="3045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Servlet container</a:t>
                </a:r>
              </a:p>
            </p:txBody>
          </p:sp>
        </p:grpSp>
        <p:sp>
          <p:nvSpPr>
            <p:cNvPr id="55" name="Arrow: Down 54">
              <a:extLst>
                <a:ext uri="{FF2B5EF4-FFF2-40B4-BE49-F238E27FC236}">
                  <a16:creationId xmlns:a16="http://schemas.microsoft.com/office/drawing/2014/main" id="{BB893B70-9D08-3B5C-A527-BC4FF6F7B8BC}"/>
                </a:ext>
              </a:extLst>
            </p:cNvPr>
            <p:cNvSpPr/>
            <p:nvPr/>
          </p:nvSpPr>
          <p:spPr>
            <a:xfrm>
              <a:off x="8266421" y="4342987"/>
              <a:ext cx="216231" cy="479901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9B8419-AAAE-6659-46D9-906EB0D2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with </a:t>
            </a:r>
            <a:r>
              <a:rPr lang="en-US" dirty="0"/>
              <a:t>DAO + DTO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B439A-322B-DA42-28C3-A6016A18C0DF}"/>
              </a:ext>
            </a:extLst>
          </p:cNvPr>
          <p:cNvSpPr/>
          <p:nvPr/>
        </p:nvSpPr>
        <p:spPr>
          <a:xfrm>
            <a:off x="7413837" y="3225326"/>
            <a:ext cx="1866674" cy="259305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E3D1935F-66E9-68E2-A202-00B4DADF0C97}"/>
              </a:ext>
            </a:extLst>
          </p:cNvPr>
          <p:cNvSpPr/>
          <p:nvPr/>
        </p:nvSpPr>
        <p:spPr>
          <a:xfrm>
            <a:off x="9544391" y="945149"/>
            <a:ext cx="1774674" cy="1443291"/>
          </a:xfrm>
          <a:prstGeom prst="cloudCallout">
            <a:avLst>
              <a:gd name="adj1" fmla="val -94919"/>
              <a:gd name="adj2" fmla="val 10711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with Entity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DAF646-CBBA-75E5-46DF-4099FEE7C222}"/>
              </a:ext>
            </a:extLst>
          </p:cNvPr>
          <p:cNvSpPr txBox="1"/>
          <p:nvPr/>
        </p:nvSpPr>
        <p:spPr>
          <a:xfrm>
            <a:off x="8385181" y="5919624"/>
            <a:ext cx="182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Reference: 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KhanhKT</a:t>
            </a:r>
            <a:endParaRPr lang="en-US" sz="12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94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7" presetClass="emph" presetSubtype="2" repeatCount="indefinite" accel="41000" decel="25000" autoRev="1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7C275-0D4C-7564-466E-7AC308C9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8E3-842C-30B8-4EEA-C85FAC9E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MVC with </a:t>
            </a:r>
            <a:r>
              <a:rPr lang="en-US" dirty="0"/>
              <a:t>Entity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49313D-7B27-CD90-1725-54443EF35739}"/>
              </a:ext>
            </a:extLst>
          </p:cNvPr>
          <p:cNvGrpSpPr/>
          <p:nvPr/>
        </p:nvGrpSpPr>
        <p:grpSpPr>
          <a:xfrm>
            <a:off x="931017" y="1493766"/>
            <a:ext cx="11075879" cy="5206017"/>
            <a:chOff x="931017" y="1413985"/>
            <a:chExt cx="11075879" cy="520601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E826A1B-644D-859F-0DE0-05D684D482A7}"/>
                </a:ext>
              </a:extLst>
            </p:cNvPr>
            <p:cNvGrpSpPr/>
            <p:nvPr/>
          </p:nvGrpSpPr>
          <p:grpSpPr>
            <a:xfrm>
              <a:off x="3846973" y="1413985"/>
              <a:ext cx="8159923" cy="5206017"/>
              <a:chOff x="3846973" y="1413985"/>
              <a:chExt cx="8159923" cy="520601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C3DA7F7-EA17-F916-F05F-F7BD08ECAFA0}"/>
                  </a:ext>
                </a:extLst>
              </p:cNvPr>
              <p:cNvGrpSpPr/>
              <p:nvPr/>
            </p:nvGrpSpPr>
            <p:grpSpPr>
              <a:xfrm>
                <a:off x="3846973" y="1413985"/>
                <a:ext cx="6033457" cy="4758216"/>
                <a:chOff x="3846973" y="1413985"/>
                <a:chExt cx="6033457" cy="4758216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D0B41D1B-9942-0674-5925-525437554BFE}"/>
                    </a:ext>
                  </a:extLst>
                </p:cNvPr>
                <p:cNvSpPr/>
                <p:nvPr/>
              </p:nvSpPr>
              <p:spPr>
                <a:xfrm>
                  <a:off x="3846973" y="1413985"/>
                  <a:ext cx="6033457" cy="4758216"/>
                </a:xfrm>
                <a:prstGeom prst="roundRect">
                  <a:avLst>
                    <a:gd name="adj" fmla="val 3381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C2603DB-BE44-C572-2FC2-08A08E3D5FEB}"/>
                    </a:ext>
                  </a:extLst>
                </p:cNvPr>
                <p:cNvSpPr txBox="1"/>
                <p:nvPr/>
              </p:nvSpPr>
              <p:spPr>
                <a:xfrm>
                  <a:off x="6413073" y="1656966"/>
                  <a:ext cx="30456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Servlet container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52BF3D-F39D-A511-A804-E2C1C8614824}"/>
                  </a:ext>
                </a:extLst>
              </p:cNvPr>
              <p:cNvGrpSpPr/>
              <p:nvPr/>
            </p:nvGrpSpPr>
            <p:grpSpPr>
              <a:xfrm>
                <a:off x="4631383" y="1537776"/>
                <a:ext cx="2677402" cy="3890866"/>
                <a:chOff x="4631383" y="1537776"/>
                <a:chExt cx="2677402" cy="3890866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DF95B588-2839-FFCA-F942-0292E2A2A915}"/>
                    </a:ext>
                  </a:extLst>
                </p:cNvPr>
                <p:cNvSpPr/>
                <p:nvPr/>
              </p:nvSpPr>
              <p:spPr>
                <a:xfrm>
                  <a:off x="4631383" y="1537776"/>
                  <a:ext cx="1471697" cy="779133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View</a:t>
                  </a:r>
                  <a:br>
                    <a:rPr lang="en-US" sz="48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</a:br>
                  <a:r>
                    <a:rPr lang="en-US" sz="1400" b="1" dirty="0">
                      <a:solidFill>
                        <a:schemeClr val="tx1"/>
                      </a:solidFill>
                    </a:rPr>
                    <a:t>(Render Html)</a:t>
                  </a:r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C11CDA28-2954-3B81-0C4B-C8543386AEA7}"/>
                    </a:ext>
                  </a:extLst>
                </p:cNvPr>
                <p:cNvGrpSpPr/>
                <p:nvPr/>
              </p:nvGrpSpPr>
              <p:grpSpPr>
                <a:xfrm>
                  <a:off x="4888776" y="2316909"/>
                  <a:ext cx="2420009" cy="3111733"/>
                  <a:chOff x="4888776" y="2316909"/>
                  <a:chExt cx="2420009" cy="3111733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C8F90EF-495C-D394-2F26-00ED8D31E831}"/>
                      </a:ext>
                    </a:extLst>
                  </p:cNvPr>
                  <p:cNvSpPr/>
                  <p:nvPr/>
                </p:nvSpPr>
                <p:spPr>
                  <a:xfrm>
                    <a:off x="4888776" y="4433083"/>
                    <a:ext cx="995559" cy="995559"/>
                  </a:xfrm>
                  <a:prstGeom prst="ellipse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US" sz="3600" b="1" dirty="0">
                        <a:solidFill>
                          <a:srgbClr val="99FF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EF0DDD-BAB2-B6DB-FC3B-8C24CABD0774}"/>
                      </a:ext>
                    </a:extLst>
                  </p:cNvPr>
                  <p:cNvSpPr txBox="1"/>
                  <p:nvPr/>
                </p:nvSpPr>
                <p:spPr>
                  <a:xfrm rot="19187455">
                    <a:off x="5608358" y="3580884"/>
                    <a:ext cx="15150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2.Call model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809EE73-A587-B984-0C70-1963AEE8EF49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4224929" y="3280188"/>
                    <a:ext cx="200779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5.Forward/Redirect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CB82444C-ECBA-B8BF-3C3A-03954908C597}"/>
                      </a:ext>
                    </a:extLst>
                  </p:cNvPr>
                  <p:cNvCxnSpPr>
                    <a:cxnSpLocks/>
                    <a:stCxn id="7" idx="7"/>
                    <a:endCxn id="8" idx="2"/>
                  </p:cNvCxnSpPr>
                  <p:nvPr/>
                </p:nvCxnSpPr>
                <p:spPr>
                  <a:xfrm flipV="1">
                    <a:off x="5738539" y="3292516"/>
                    <a:ext cx="1526139" cy="12863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739E694F-5C6F-FB77-08F8-CA375DAABFB1}"/>
                      </a:ext>
                    </a:extLst>
                  </p:cNvPr>
                  <p:cNvCxnSpPr>
                    <a:cxnSpLocks/>
                    <a:stCxn id="7" idx="0"/>
                    <a:endCxn id="6" idx="2"/>
                  </p:cNvCxnSpPr>
                  <p:nvPr/>
                </p:nvCxnSpPr>
                <p:spPr>
                  <a:xfrm flipH="1" flipV="1">
                    <a:off x="5367232" y="2316909"/>
                    <a:ext cx="19324" cy="2116174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E6A98B9B-29D3-579C-38E8-3B24428D61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08237" y="3504177"/>
                    <a:ext cx="1500548" cy="1288026"/>
                  </a:xfrm>
                  <a:prstGeom prst="straightConnector1">
                    <a:avLst/>
                  </a:prstGeom>
                  <a:ln w="57150">
                    <a:solidFill>
                      <a:srgbClr val="FF99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A22975A-25F6-EFCC-6CD5-39F063565F02}"/>
                  </a:ext>
                </a:extLst>
              </p:cNvPr>
              <p:cNvGrpSpPr/>
              <p:nvPr/>
            </p:nvGrpSpPr>
            <p:grpSpPr>
              <a:xfrm>
                <a:off x="7264678" y="2881036"/>
                <a:ext cx="4742218" cy="3738966"/>
                <a:chOff x="7264678" y="2881036"/>
                <a:chExt cx="4742218" cy="373896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8989512-607B-6DCD-41DE-D4B6F3F4F920}"/>
                    </a:ext>
                  </a:extLst>
                </p:cNvPr>
                <p:cNvGrpSpPr/>
                <p:nvPr/>
              </p:nvGrpSpPr>
              <p:grpSpPr>
                <a:xfrm>
                  <a:off x="9115339" y="5237510"/>
                  <a:ext cx="2891557" cy="1382492"/>
                  <a:chOff x="9115339" y="5237510"/>
                  <a:chExt cx="2891557" cy="1382492"/>
                </a:xfrm>
              </p:grpSpPr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ED0A840-63C3-1ECD-8C5C-1F01C2644851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214" y="5295733"/>
                    <a:ext cx="144837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4. Query / Sync</a:t>
                    </a:r>
                  </a:p>
                </p:txBody>
              </p:sp>
              <p:pic>
                <p:nvPicPr>
                  <p:cNvPr id="2054" name="Picture 6" descr="Database icons | Canva">
                    <a:extLst>
                      <a:ext uri="{FF2B5EF4-FFF2-40B4-BE49-F238E27FC236}">
                        <a16:creationId xmlns:a16="http://schemas.microsoft.com/office/drawing/2014/main" id="{DB6DE49E-6972-68C7-83C8-AAD0BD6CA1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624404" y="5237510"/>
                    <a:ext cx="1382492" cy="1382492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8E0012AE-0941-4854-CC58-FA38CCA8FC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24014" y="5630858"/>
                    <a:ext cx="130039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D38639D-7A27-5BAD-0916-928C7AB1C091}"/>
                      </a:ext>
                    </a:extLst>
                  </p:cNvPr>
                  <p:cNvSpPr txBox="1"/>
                  <p:nvPr/>
                </p:nvSpPr>
                <p:spPr>
                  <a:xfrm>
                    <a:off x="9115339" y="5773761"/>
                    <a:ext cx="1448370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4. Retrieve</a:t>
                    </a:r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78CD01FE-9767-AE2B-2A75-FFA5763195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324014" y="5759733"/>
                    <a:ext cx="1300390" cy="0"/>
                  </a:xfrm>
                  <a:prstGeom prst="straightConnector1">
                    <a:avLst/>
                  </a:prstGeom>
                  <a:ln w="38100">
                    <a:solidFill>
                      <a:srgbClr val="C00000"/>
                    </a:solidFill>
                    <a:prstDash val="dashDot"/>
                    <a:tailEnd type="triangle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A8CAFAB0-A5FB-DE8B-6DEA-2FE3A7B5180A}"/>
                    </a:ext>
                  </a:extLst>
                </p:cNvPr>
                <p:cNvGrpSpPr/>
                <p:nvPr/>
              </p:nvGrpSpPr>
              <p:grpSpPr>
                <a:xfrm>
                  <a:off x="7264678" y="2881036"/>
                  <a:ext cx="2015832" cy="3188370"/>
                  <a:chOff x="7264678" y="2881036"/>
                  <a:chExt cx="2015832" cy="3188370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5D23D5C9-5B7F-50BE-DFA8-77F6FFFACD59}"/>
                      </a:ext>
                    </a:extLst>
                  </p:cNvPr>
                  <p:cNvGrpSpPr/>
                  <p:nvPr/>
                </p:nvGrpSpPr>
                <p:grpSpPr>
                  <a:xfrm>
                    <a:off x="7264678" y="2881036"/>
                    <a:ext cx="1702949" cy="1353433"/>
                    <a:chOff x="7264678" y="2881036"/>
                    <a:chExt cx="1702949" cy="1353433"/>
                  </a:xfrm>
                </p:grpSpPr>
                <p:sp>
                  <p:nvSpPr>
                    <p:cNvPr id="8" name="Oval 7">
                      <a:extLst>
                        <a:ext uri="{FF2B5EF4-FFF2-40B4-BE49-F238E27FC236}">
                          <a16:creationId xmlns:a16="http://schemas.microsoft.com/office/drawing/2014/main" id="{6C485075-D669-8B11-959D-C325B2412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4678" y="2881036"/>
                      <a:ext cx="822960" cy="822960"/>
                    </a:xfrm>
                    <a:prstGeom prst="ellipse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BLO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7D3ADFD3-472C-471E-C45C-9D01E9E2AD78}"/>
                        </a:ext>
                      </a:extLst>
                    </p:cNvPr>
                    <p:cNvSpPr txBox="1"/>
                    <p:nvPr/>
                  </p:nvSpPr>
                  <p:spPr>
                    <a:xfrm rot="2940750">
                      <a:off x="8229148" y="3519329"/>
                      <a:ext cx="9936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 Call</a:t>
                      </a:r>
                    </a:p>
                  </p:txBody>
                </p: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B6C841DC-B0ED-E151-50C6-B0BD268329A0}"/>
                        </a:ext>
                      </a:extLst>
                    </p:cNvPr>
                    <p:cNvCxnSpPr>
                      <a:cxnSpLocks/>
                      <a:stCxn id="8" idx="6"/>
                    </p:cNvCxnSpPr>
                    <p:nvPr/>
                  </p:nvCxnSpPr>
                  <p:spPr>
                    <a:xfrm>
                      <a:off x="8087638" y="3292516"/>
                      <a:ext cx="879989" cy="941953"/>
                    </a:xfrm>
                    <a:prstGeom prst="straightConnector1">
                      <a:avLst/>
                    </a:prstGeom>
                    <a:ln w="38100">
                      <a:solidFill>
                        <a:srgbClr val="C00000"/>
                      </a:solidFill>
                      <a:prstDash val="dashDot"/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>
                      <a:extLst>
                        <a:ext uri="{FF2B5EF4-FFF2-40B4-BE49-F238E27FC236}">
                          <a16:creationId xmlns:a16="http://schemas.microsoft.com/office/drawing/2014/main" id="{47CA129A-3B50-F52E-075F-EB3899511B90}"/>
                        </a:ext>
                      </a:extLst>
                    </p:cNvPr>
                    <p:cNvCxnSpPr>
                      <a:cxnSpLocks/>
                      <a:endCxn id="8" idx="5"/>
                    </p:cNvCxnSpPr>
                    <p:nvPr/>
                  </p:nvCxnSpPr>
                  <p:spPr>
                    <a:xfrm flipH="1" flipV="1">
                      <a:off x="7967118" y="3583476"/>
                      <a:ext cx="565771" cy="572514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6">
                          <a:lumMod val="50000"/>
                        </a:schemeClr>
                      </a:solidFill>
                      <a:prstDash val="dashDot"/>
                      <a:tailEnd type="triangle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FB73AE2D-FDCB-8470-D011-6292347CB682}"/>
                      </a:ext>
                    </a:extLst>
                  </p:cNvPr>
                  <p:cNvGrpSpPr/>
                  <p:nvPr/>
                </p:nvGrpSpPr>
                <p:grpSpPr>
                  <a:xfrm>
                    <a:off x="7791269" y="4234469"/>
                    <a:ext cx="1489241" cy="1834937"/>
                    <a:chOff x="7791269" y="4234469"/>
                    <a:chExt cx="1489241" cy="1834937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2510B938-6AF1-CF28-6EC1-7025DAA795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1269" y="4332780"/>
                      <a:ext cx="144837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Persistence context</a:t>
                      </a:r>
                    </a:p>
                  </p:txBody>
                </p:sp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0A84825B-2775-F830-E9C7-3F10BF2B9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1269" y="4234469"/>
                      <a:ext cx="1489241" cy="1834937"/>
                    </a:xfrm>
                    <a:prstGeom prst="rect">
                      <a:avLst/>
                    </a:prstGeom>
                    <a:noFill/>
                    <a:ln w="57150">
                      <a:solidFill>
                        <a:srgbClr val="FF0000"/>
                      </a:solidFill>
                      <a:prstDash val="dashDot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Oval 8">
                      <a:extLst>
                        <a:ext uri="{FF2B5EF4-FFF2-40B4-BE49-F238E27FC236}">
                          <a16:creationId xmlns:a16="http://schemas.microsoft.com/office/drawing/2014/main" id="{CF31511C-1707-51CB-B135-B07C4C1BD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4982" y="5078255"/>
                      <a:ext cx="731520" cy="731520"/>
                    </a:xfrm>
                    <a:prstGeom prst="ellipse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99FF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</a:t>
                      </a:r>
                    </a:p>
                  </p:txBody>
                </p:sp>
              </p:grp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19AD0AE-B938-7D09-0D5C-F99E5D578790}"/>
                </a:ext>
              </a:extLst>
            </p:cNvPr>
            <p:cNvGrpSpPr/>
            <p:nvPr/>
          </p:nvGrpSpPr>
          <p:grpSpPr>
            <a:xfrm>
              <a:off x="931017" y="2320448"/>
              <a:ext cx="3984562" cy="3559342"/>
              <a:chOff x="931017" y="2320448"/>
              <a:chExt cx="3984562" cy="355934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CFE3-6F70-EEBD-90EB-73B3B541E42B}"/>
                  </a:ext>
                </a:extLst>
              </p:cNvPr>
              <p:cNvSpPr txBox="1"/>
              <p:nvPr/>
            </p:nvSpPr>
            <p:spPr>
              <a:xfrm>
                <a:off x="2999786" y="4999866"/>
                <a:ext cx="1822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1.Send request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A5BAC6-16A5-31ED-28FA-E9D724C436FF}"/>
                  </a:ext>
                </a:extLst>
              </p:cNvPr>
              <p:cNvSpPr txBox="1"/>
              <p:nvPr/>
            </p:nvSpPr>
            <p:spPr>
              <a:xfrm rot="18902819">
                <a:off x="2845942" y="3152426"/>
                <a:ext cx="1720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6.Response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FE0BD5-1D1D-DC47-4E93-39DB4E9DFAE0}"/>
                  </a:ext>
                </a:extLst>
              </p:cNvPr>
              <p:cNvSpPr txBox="1"/>
              <p:nvPr/>
            </p:nvSpPr>
            <p:spPr>
              <a:xfrm>
                <a:off x="1202630" y="5510458"/>
                <a:ext cx="1720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7.Display result</a:t>
                </a:r>
              </a:p>
            </p:txBody>
          </p:sp>
          <p:pic>
            <p:nvPicPr>
              <p:cNvPr id="2050" name="Picture 2" descr="Client Side Protection - AppTrana WAAP | Indusface">
                <a:extLst>
                  <a:ext uri="{FF2B5EF4-FFF2-40B4-BE49-F238E27FC236}">
                    <a16:creationId xmlns:a16="http://schemas.microsoft.com/office/drawing/2014/main" id="{707E1B60-571E-E282-4D5E-17266428F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1017" y="4140095"/>
                <a:ext cx="2215921" cy="1408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C11B61-F6FF-B3E9-1E16-4B3DEE01B52E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V="1">
                <a:off x="2867645" y="4930863"/>
                <a:ext cx="2021131" cy="6546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dashDot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F1F9C4-EAA5-8D1C-5D01-21B41B39F4BD}"/>
                  </a:ext>
                </a:extLst>
              </p:cNvPr>
              <p:cNvSpPr txBox="1"/>
              <p:nvPr/>
            </p:nvSpPr>
            <p:spPr>
              <a:xfrm>
                <a:off x="2966985" y="4622924"/>
                <a:ext cx="1822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URL string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0560FAD1-C34F-EDD7-74A2-31FF19B81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7645" y="2320448"/>
                <a:ext cx="2047934" cy="213291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Dot"/>
                <a:tailEnd type="triangle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F992698-715C-E47D-4D32-808A4E4AE9B1}"/>
              </a:ext>
            </a:extLst>
          </p:cNvPr>
          <p:cNvSpPr txBox="1"/>
          <p:nvPr/>
        </p:nvSpPr>
        <p:spPr>
          <a:xfrm>
            <a:off x="7698189" y="6203515"/>
            <a:ext cx="1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Manager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C036C-2154-96C8-BE63-1387F40FF2D4}"/>
              </a:ext>
            </a:extLst>
          </p:cNvPr>
          <p:cNvSpPr txBox="1"/>
          <p:nvPr/>
        </p:nvSpPr>
        <p:spPr>
          <a:xfrm>
            <a:off x="5832235" y="5962583"/>
            <a:ext cx="1822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Reference: </a:t>
            </a:r>
            <a:r>
              <a:rPr lang="en-US" sz="1200" dirty="0" err="1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KhanhKT</a:t>
            </a:r>
            <a:endParaRPr lang="en-US" sz="1200" dirty="0">
              <a:solidFill>
                <a:schemeClr val="bg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1427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07E2-F786-A99C-FA61-2ECD5B82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JPA in Java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8B2C-BB27-9C18-1F7D-213B31FF1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800" y="1307592"/>
            <a:ext cx="9353224" cy="5401615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Simplified Database Interaction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abstracts away the boilerplate JDBC code (like Connection, Statement, </a:t>
            </a:r>
            <a:r>
              <a:rPr lang="en-US" dirty="0" err="1"/>
              <a:t>ResultSet</a:t>
            </a:r>
            <a:r>
              <a:rPr lang="en-US" dirty="0"/>
              <a:t>, etc.).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Developers can work with Java objects (entities) instead of writing SQL queries directly.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Object-Relational Mapping (ORM)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maps Java classes to database tables automatically.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Relationships like @OneToMany, @ManyToOne, etc., make it easy to handle complex object relationships.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is part of the Java EE standard (also used in Spring).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Applications using JPA can switch between different JPA providers (e.g., Hibernate, </a:t>
            </a:r>
            <a:r>
              <a:rPr lang="en-US" dirty="0" err="1"/>
              <a:t>EclipseLink</a:t>
            </a:r>
            <a:r>
              <a:rPr lang="en-US" dirty="0"/>
              <a:t>) with minimal changes.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Boilerplate Code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With annotations like @Entity, @Id, and @Column, configuration is simplified.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handles SQL generation for common operations like CRUD (Create, Read, Update, Delete).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Language Support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provides JPQL (Java Persistence Query Language) which is object-oriented and safer than raw SQL.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Supports dynamic queries using Criteria API, which is type-safe and useful for complex searches.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Caching Support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JPA supports first-level (per-session) and second-level (shared) caching to boost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98833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5B77-03D9-71B8-FF11-FFB155FA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F736-BD31-0526-0157-52D689E8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JPA in Java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C9B6-A819-0A6F-886F-16CF6D1E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800" y="1531215"/>
            <a:ext cx="9353224" cy="4443948"/>
          </a:xfrm>
        </p:spPr>
        <p:txBody>
          <a:bodyPr>
            <a:normAutofit fontScale="85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Perspective: Separation of Business Logic and Data Access Logic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By using annotations and entities, the business logic can operate independently from the persistence logic.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This makes the code easier to maintain and extend.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Integrates well with Java EE/Spring transaction management.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/>
              <a:t>Supports ACID transactions and rollback in case of failure.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Lifecycle Management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JPA automatically manages the lifecycle of entities (new, managed, detached, removed) which reduces manual handling.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Tooling and Ecosystem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Excellent support in IDEs (e.g., IntelliJ, Eclipse) for code completion, validation, and debugging.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Seamless integration with frameworks like Spring Boot, making development even faster.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Maintainability and Scalability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Cleaner codebase and separation of concerns (entity classes, repositories, services).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500" dirty="0"/>
              <a:t>Easier to maintain and extend as the application grows.</a:t>
            </a:r>
          </a:p>
        </p:txBody>
      </p:sp>
    </p:spTree>
    <p:extLst>
      <p:ext uri="{BB962C8B-B14F-4D97-AF65-F5344CB8AC3E}">
        <p14:creationId xmlns:p14="http://schemas.microsoft.com/office/powerpoint/2010/main" val="59926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976E-0249-ED0A-3941-1CC917A3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General Reasons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1825-519A-407A-1945-F40E55EF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Bridges object-relational mismatch</a:t>
            </a:r>
            <a:r>
              <a:rPr lang="en-US" dirty="0"/>
              <a:t>: Object-oriented apps use classes/objects, while databases use tables/rows.</a:t>
            </a:r>
          </a:p>
          <a:p>
            <a:pPr lvl="0"/>
            <a:r>
              <a:rPr lang="en-US" b="1" dirty="0"/>
              <a:t>Increases productivity</a:t>
            </a:r>
            <a:r>
              <a:rPr lang="en-US" dirty="0"/>
              <a:t>: Reduces boilerplate JDBC/SQL code.</a:t>
            </a:r>
          </a:p>
          <a:p>
            <a:pPr lvl="0"/>
            <a:r>
              <a:rPr lang="en-US" b="1" dirty="0"/>
              <a:t>Improves maintainability</a:t>
            </a:r>
            <a:r>
              <a:rPr lang="en-US" dirty="0"/>
              <a:t>: Changes to the model layer are easier to manage.</a:t>
            </a:r>
          </a:p>
          <a:p>
            <a:pPr lvl="0"/>
            <a:r>
              <a:rPr lang="en-US" b="1" dirty="0"/>
              <a:t>Provides portability</a:t>
            </a:r>
            <a:r>
              <a:rPr lang="en-US" dirty="0"/>
              <a:t>: Code can work across different databases with minimal change.</a:t>
            </a:r>
          </a:p>
          <a:p>
            <a:r>
              <a:rPr lang="en-US" b="1" dirty="0"/>
              <a:t>Manages relationships</a:t>
            </a:r>
            <a:r>
              <a:rPr lang="en-US" dirty="0"/>
              <a:t>: Supports 1-1, 1-many, many-many relationships as object references</a:t>
            </a:r>
          </a:p>
          <a:p>
            <a:pPr lvl="0"/>
            <a:r>
              <a:rPr lang="en-US" dirty="0"/>
              <a:t>Java is an object-oriented language, and ORM is essential to </a:t>
            </a:r>
            <a:r>
              <a:rPr lang="en-US" b="1" dirty="0"/>
              <a:t>translate between Java objects and relational data</a:t>
            </a:r>
            <a:r>
              <a:rPr lang="en-US" dirty="0"/>
              <a:t>.</a:t>
            </a:r>
          </a:p>
          <a:p>
            <a:r>
              <a:rPr lang="en-US" dirty="0"/>
              <a:t>Java ORM frameworks (like Hibernate) also </a:t>
            </a:r>
            <a:r>
              <a:rPr lang="en-US" b="1" dirty="0"/>
              <a:t>integrate with JPA</a:t>
            </a:r>
            <a:r>
              <a:rPr lang="en-US" dirty="0"/>
              <a:t> (Java Persistence API) – a standard for ORM in Java EE</a:t>
            </a:r>
          </a:p>
        </p:txBody>
      </p:sp>
    </p:spTree>
    <p:extLst>
      <p:ext uri="{BB962C8B-B14F-4D97-AF65-F5344CB8AC3E}">
        <p14:creationId xmlns:p14="http://schemas.microsoft.com/office/powerpoint/2010/main" val="1273490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w to write and publish a Plain Language Summary |">
            <a:extLst>
              <a:ext uri="{FF2B5EF4-FFF2-40B4-BE49-F238E27FC236}">
                <a16:creationId xmlns:a16="http://schemas.microsoft.com/office/drawing/2014/main" id="{1D1F80A4-5757-F18F-216D-D76542BE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62" y="2486149"/>
            <a:ext cx="4443601" cy="407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47329-E2BC-02A4-7802-37E4F82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3DF2-DE18-1A8F-7CE4-8BB5AEF5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1" y="1294985"/>
            <a:ext cx="9636348" cy="5118474"/>
          </a:xfrm>
        </p:spPr>
        <p:txBody>
          <a:bodyPr>
            <a:normAutofit/>
          </a:bodyPr>
          <a:lstStyle/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about 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ORM</a:t>
            </a:r>
            <a:r>
              <a:rPr lang="en-US" sz="2800" b="1" dirty="0"/>
              <a:t> </a:t>
            </a:r>
            <a:r>
              <a:rPr lang="en-US" altLang="en-US" sz="3200" dirty="0"/>
              <a:t>frameworks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en-US" sz="3200" dirty="0"/>
              <a:t>ava </a:t>
            </a: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en-US" sz="3200" dirty="0"/>
              <a:t>ersistence </a:t>
            </a: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en-US" sz="3200" dirty="0"/>
              <a:t>PI</a:t>
            </a:r>
          </a:p>
          <a:p>
            <a:pPr marL="687388" lvl="1" indent="-687388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</a:t>
            </a:r>
            <a:r>
              <a:rPr lang="en-US" altLang="en-US" sz="3200" dirty="0"/>
              <a:t> apply to your web project</a:t>
            </a:r>
          </a:p>
        </p:txBody>
      </p:sp>
    </p:spTree>
    <p:extLst>
      <p:ext uri="{BB962C8B-B14F-4D97-AF65-F5344CB8AC3E}">
        <p14:creationId xmlns:p14="http://schemas.microsoft.com/office/powerpoint/2010/main" val="232311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227A-F537-10F7-F1A4-FEFD5B6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Advantages of using ORM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A26005-E4F0-6149-B126-360100A49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564304"/>
              </p:ext>
            </p:extLst>
          </p:nvPr>
        </p:nvGraphicFramePr>
        <p:xfrm>
          <a:off x="2317552" y="1980298"/>
          <a:ext cx="9023171" cy="3541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6350">
                  <a:extLst>
                    <a:ext uri="{9D8B030D-6E8A-4147-A177-3AD203B41FA5}">
                      <a16:colId xmlns:a16="http://schemas.microsoft.com/office/drawing/2014/main" val="3947589141"/>
                    </a:ext>
                  </a:extLst>
                </a:gridCol>
                <a:gridCol w="5826821">
                  <a:extLst>
                    <a:ext uri="{9D8B030D-6E8A-4147-A177-3AD203B41FA5}">
                      <a16:colId xmlns:a16="http://schemas.microsoft.com/office/drawing/2014/main" val="729173449"/>
                    </a:ext>
                  </a:extLst>
                </a:gridCol>
              </a:tblGrid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Advantage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39805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Productivity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Faster development with less SQL writing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5723167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Maintainability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Centralized and consistent data model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6250109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Portability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Works across multiple databases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411026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Lazy/Eager Loading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Controls when data is fetched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981348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Relationship Management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Automatically maps entity relationships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178147"/>
                  </a:ext>
                </a:extLst>
              </a:tr>
              <a:tr h="4769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Caching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Improves performance by reducing redundant DB access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8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9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CB91-5F86-7293-2E9B-884A0E1C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Disadvantages of using ORM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B5587-9E39-ABEA-6AEA-EC52248BD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25171"/>
              </p:ext>
            </p:extLst>
          </p:nvPr>
        </p:nvGraphicFramePr>
        <p:xfrm>
          <a:off x="1484312" y="1742229"/>
          <a:ext cx="10137765" cy="399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7175">
                  <a:extLst>
                    <a:ext uri="{9D8B030D-6E8A-4147-A177-3AD203B41FA5}">
                      <a16:colId xmlns:a16="http://schemas.microsoft.com/office/drawing/2014/main" val="1312102854"/>
                    </a:ext>
                  </a:extLst>
                </a:gridCol>
                <a:gridCol w="6750590">
                  <a:extLst>
                    <a:ext uri="{9D8B030D-6E8A-4147-A177-3AD203B41FA5}">
                      <a16:colId xmlns:a16="http://schemas.microsoft.com/office/drawing/2014/main" val="1823661306"/>
                    </a:ext>
                  </a:extLst>
                </a:gridCol>
              </a:tblGrid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Disadvantage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6478980"/>
                  </a:ext>
                </a:extLst>
              </a:tr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Performance Overhead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ORM can be slower for complex queries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01089"/>
                  </a:ext>
                </a:extLst>
              </a:tr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Learning Curve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Requires learning ORM concepts (sessions, lazy loading, etc.)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393193"/>
                  </a:ext>
                </a:extLst>
              </a:tr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Debugging Issues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Errors might be abstracted and harder to trace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890427"/>
                  </a:ext>
                </a:extLst>
              </a:tr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Less SQL Control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Some advanced queries are harder or inefficient via ORM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822946"/>
                  </a:ext>
                </a:extLst>
              </a:tr>
              <a:tr h="6664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Overhead for Small Projects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May be overkill if the project has very simple data access needs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643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96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40DB-B5CD-4B06-5A8C-250B6B93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Frameworks that support ORM in Java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A2DF43-8745-9D7E-439E-DDD59C6BD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416755"/>
              </p:ext>
            </p:extLst>
          </p:nvPr>
        </p:nvGraphicFramePr>
        <p:xfrm>
          <a:off x="1484313" y="1872086"/>
          <a:ext cx="10132354" cy="4154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74005">
                  <a:extLst>
                    <a:ext uri="{9D8B030D-6E8A-4147-A177-3AD203B41FA5}">
                      <a16:colId xmlns:a16="http://schemas.microsoft.com/office/drawing/2014/main" val="1089854347"/>
                    </a:ext>
                  </a:extLst>
                </a:gridCol>
                <a:gridCol w="7458349">
                  <a:extLst>
                    <a:ext uri="{9D8B030D-6E8A-4147-A177-3AD203B41FA5}">
                      <a16:colId xmlns:a16="http://schemas.microsoft.com/office/drawing/2014/main" val="1191579919"/>
                    </a:ext>
                  </a:extLst>
                </a:gridCol>
              </a:tblGrid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Framework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Description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423088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Hibernate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Most popular ORM for Java. Implements JPA and adds advanced features.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332943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EclipseLink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Official reference implementation of JPA. Lightweight and extensible.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196841"/>
                  </a:ext>
                </a:extLst>
              </a:tr>
              <a:tr h="10144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Spring Data JPA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Part of the Spring ecosystem. Simplifies JPA access with repository abstraction.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494141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TopLink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Oracle’s original ORM (now evolved into EclipseLink).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406085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Apache OpenJPA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Another open-source ORM implementation of JPA.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845953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MyBatis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>
                          <a:effectLst/>
                        </a:rPr>
                        <a:t>Not full ORM, but maps SQL results to objects (semi-ORM).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72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5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A298-C468-E419-2792-7BAC4C03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8416-234C-8CA5-8425-D5AAB6BC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184400"/>
            <a:ext cx="10018711" cy="1974850"/>
          </a:xfrm>
        </p:spPr>
        <p:txBody>
          <a:bodyPr>
            <a:normAutofit/>
          </a:bodyPr>
          <a:lstStyle/>
          <a:p>
            <a:r>
              <a:rPr lang="en-US" altLang="en-US" sz="8800" b="1" dirty="0"/>
              <a:t>J</a:t>
            </a:r>
            <a:r>
              <a:rPr lang="en-US" altLang="en-US" sz="8800" b="1" dirty="0">
                <a:solidFill>
                  <a:schemeClr val="tx1"/>
                </a:solidFill>
              </a:rPr>
              <a:t>ava </a:t>
            </a:r>
            <a:r>
              <a:rPr lang="en-US" altLang="en-US" sz="8800" b="1" dirty="0"/>
              <a:t>P</a:t>
            </a:r>
            <a:r>
              <a:rPr lang="en-US" altLang="en-US" sz="8800" b="1" dirty="0">
                <a:solidFill>
                  <a:schemeClr val="tx1"/>
                </a:solidFill>
              </a:rPr>
              <a:t>ersistence </a:t>
            </a:r>
            <a:r>
              <a:rPr lang="en-US" altLang="en-US" sz="8800" b="1" dirty="0"/>
              <a:t>A</a:t>
            </a:r>
            <a:r>
              <a:rPr lang="en-US" altLang="en-US" sz="8800" b="1" dirty="0">
                <a:solidFill>
                  <a:schemeClr val="tx1"/>
                </a:solidFill>
              </a:rPr>
              <a:t>PI</a:t>
            </a:r>
            <a:endParaRPr lang="en-US" sz="8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A68A-9864-4FE7-F867-89FD381A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5429250"/>
            <a:ext cx="10018713" cy="36195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>
                <a:hlinkClick r:id="rId2"/>
              </a:rPr>
              <a:t>https://docs.oracle.com/javaee/6/tutorial/doc/bnbpz.html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2715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2047</TotalTime>
  <Words>2710</Words>
  <Application>Microsoft Office PowerPoint</Application>
  <PresentationFormat>Widescreen</PresentationFormat>
  <Paragraphs>393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Corbel</vt:lpstr>
      <vt:lpstr>Courier New</vt:lpstr>
      <vt:lpstr>Times New Roman</vt:lpstr>
      <vt:lpstr>Wingdings</vt:lpstr>
      <vt:lpstr>Parallax</vt:lpstr>
      <vt:lpstr>Java Persistence API</vt:lpstr>
      <vt:lpstr>Objectives</vt:lpstr>
      <vt:lpstr>ORM frameworks</vt:lpstr>
      <vt:lpstr>What is ORM ?</vt:lpstr>
      <vt:lpstr>General Reasons</vt:lpstr>
      <vt:lpstr>Advantages of using ORM</vt:lpstr>
      <vt:lpstr>Disadvantages of using ORM</vt:lpstr>
      <vt:lpstr>Frameworks that support ORM in Java</vt:lpstr>
      <vt:lpstr>Java Persistence API</vt:lpstr>
      <vt:lpstr>What is JPA ?</vt:lpstr>
      <vt:lpstr>Benefit</vt:lpstr>
      <vt:lpstr>When we need to use</vt:lpstr>
      <vt:lpstr>How to use JPA ?</vt:lpstr>
      <vt:lpstr>Describe the Entity</vt:lpstr>
      <vt:lpstr>What is Annotation in Java?</vt:lpstr>
      <vt:lpstr>Why are Annotations needed in Programming?</vt:lpstr>
      <vt:lpstr>Annotation in JPA</vt:lpstr>
      <vt:lpstr>Entity and Table Mapping</vt:lpstr>
      <vt:lpstr>Column, Key and Identity</vt:lpstr>
      <vt:lpstr>Relationship Mapping</vt:lpstr>
      <vt:lpstr>Query mapping</vt:lpstr>
      <vt:lpstr>EntityManager</vt:lpstr>
      <vt:lpstr>Managing Entities</vt:lpstr>
      <vt:lpstr>What is EntityManager ?</vt:lpstr>
      <vt:lpstr>How the EntityManager work ?</vt:lpstr>
      <vt:lpstr>Entity life cycle</vt:lpstr>
      <vt:lpstr>Common Responsibilities of EntityManager</vt:lpstr>
      <vt:lpstr>Common methods</vt:lpstr>
      <vt:lpstr>Apply JPA to  Java web application</vt:lpstr>
      <vt:lpstr>Create Java with Ant Web Project</vt:lpstr>
      <vt:lpstr>Create Persistence Unit (4 steps)</vt:lpstr>
      <vt:lpstr>Create Persistence Unit (New connection)</vt:lpstr>
      <vt:lpstr>Persistence.xml</vt:lpstr>
      <vt:lpstr>HumanTypeDTO</vt:lpstr>
      <vt:lpstr>HumanDTO</vt:lpstr>
      <vt:lpstr>Interface to describe needed methods</vt:lpstr>
      <vt:lpstr>Services class to managing entity </vt:lpstr>
      <vt:lpstr>Services class to managing entity </vt:lpstr>
      <vt:lpstr>Services class to managing entity </vt:lpstr>
      <vt:lpstr>Create Controller to test </vt:lpstr>
      <vt:lpstr>Create JSP to test </vt:lpstr>
      <vt:lpstr>Deployment descriptor (web.xml)</vt:lpstr>
      <vt:lpstr>Result:: HumanType list</vt:lpstr>
      <vt:lpstr>HumanJPA - Project structure </vt:lpstr>
      <vt:lpstr>Conclusion</vt:lpstr>
      <vt:lpstr>MVC with DAO + DTO</vt:lpstr>
      <vt:lpstr>MVC with Entity</vt:lpstr>
      <vt:lpstr>Advantages of using JPA in Java Web Application</vt:lpstr>
      <vt:lpstr>Advantages of using JPA in Java Web Application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Basic Java Web Application</dc:title>
  <dc:creator>Huy Nguyen Mai</dc:creator>
  <cp:lastModifiedBy>Khanh Kieu Trong</cp:lastModifiedBy>
  <cp:revision>554</cp:revision>
  <dcterms:created xsi:type="dcterms:W3CDTF">2023-11-29T15:22:56Z</dcterms:created>
  <dcterms:modified xsi:type="dcterms:W3CDTF">2025-06-22T04:07:01Z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