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9"/>
  </p:notesMasterIdLst>
  <p:handoutMasterIdLst>
    <p:handoutMasterId r:id="rId30"/>
  </p:handoutMasterIdLst>
  <p:sldIdLst>
    <p:sldId id="439" r:id="rId2"/>
    <p:sldId id="440" r:id="rId3"/>
    <p:sldId id="515" r:id="rId4"/>
    <p:sldId id="516" r:id="rId5"/>
    <p:sldId id="517" r:id="rId6"/>
    <p:sldId id="553" r:id="rId7"/>
    <p:sldId id="549" r:id="rId8"/>
    <p:sldId id="521" r:id="rId9"/>
    <p:sldId id="554" r:id="rId10"/>
    <p:sldId id="555" r:id="rId11"/>
    <p:sldId id="556" r:id="rId12"/>
    <p:sldId id="525" r:id="rId13"/>
    <p:sldId id="527" r:id="rId14"/>
    <p:sldId id="558" r:id="rId15"/>
    <p:sldId id="560" r:id="rId16"/>
    <p:sldId id="557" r:id="rId17"/>
    <p:sldId id="559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61" r:id="rId27"/>
    <p:sldId id="5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75A84-BD4E-48AE-8FBA-464EA4D57BC5}" v="1" dt="2024-10-25T05:37:10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1820" autoAdjust="0"/>
  </p:normalViewPr>
  <p:slideViewPr>
    <p:cSldViewPr>
      <p:cViewPr varScale="1">
        <p:scale>
          <a:sx n="121" d="100"/>
          <a:sy n="121" d="100"/>
        </p:scale>
        <p:origin x="10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Nhat Tung" userId="77b0905b33e1f80d" providerId="LiveId" clId="{47A75A84-BD4E-48AE-8FBA-464EA4D57BC5}"/>
    <pc:docChg chg="modSld">
      <pc:chgData name="Le Nhat Tung" userId="77b0905b33e1f80d" providerId="LiveId" clId="{47A75A84-BD4E-48AE-8FBA-464EA4D57BC5}" dt="2024-10-25T05:37:10.246" v="0" actId="1076"/>
      <pc:docMkLst>
        <pc:docMk/>
      </pc:docMkLst>
      <pc:sldChg chg="modSp">
        <pc:chgData name="Le Nhat Tung" userId="77b0905b33e1f80d" providerId="LiveId" clId="{47A75A84-BD4E-48AE-8FBA-464EA4D57BC5}" dt="2024-10-25T05:37:10.246" v="0" actId="1076"/>
        <pc:sldMkLst>
          <pc:docMk/>
          <pc:sldMk cId="3475603423" sldId="553"/>
        </pc:sldMkLst>
        <pc:picChg chg="mod">
          <ac:chgData name="Le Nhat Tung" userId="77b0905b33e1f80d" providerId="LiveId" clId="{47A75A84-BD4E-48AE-8FBA-464EA4D57BC5}" dt="2024-10-25T05:37:10.246" v="0" actId="1076"/>
          <ac:picMkLst>
            <pc:docMk/>
            <pc:sldMk cId="3475603423" sldId="553"/>
            <ac:picMk id="819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25/10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25/10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common data in almost all of programs. In</a:t>
            </a:r>
            <a:r>
              <a:rPr lang="en-US" baseline="0" dirty="0"/>
              <a:t> this lesson, the framework for managing group of elements in the java.util package are introduced . If you use them, you will save noticeable efforts.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Thread: unit of running code (methods)</a:t>
            </a:r>
            <a:r>
              <a:rPr lang="en-US" baseline="0" dirty="0"/>
              <a:t> of a process ( program in running).</a:t>
            </a:r>
            <a:endParaRPr lang="en-US" dirty="0"/>
          </a:p>
          <a:p>
            <a:r>
              <a:rPr lang="en-US" dirty="0"/>
              <a:t>Nowaday, operating systems support the time-sharing mechanism which allows many</a:t>
            </a:r>
            <a:r>
              <a:rPr lang="en-US" baseline="0" dirty="0"/>
              <a:t> process running concurrently. CPU will run instructions of each process in a duration (about 50 milsecond) the the process will  pause to yield CPU to others.</a:t>
            </a:r>
          </a:p>
          <a:p>
            <a:r>
              <a:rPr lang="en-US" baseline="0" dirty="0"/>
              <a:t>Also, a computer can have a multicore-CPU with 2, 4, 8,… cores. Some processes/ threads execute really concurrently.</a:t>
            </a:r>
          </a:p>
          <a:p>
            <a:r>
              <a:rPr lang="en-US" baseline="0" dirty="0"/>
              <a:t>A common data can be accessed by some threads concurrently </a:t>
            </a:r>
            <a:r>
              <a:rPr lang="en-US" baseline="0" dirty="0">
                <a:sym typeface="Wingdings" pitchFamily="2" charset="2"/>
              </a:rPr>
              <a:t> It’s value is not reliable  not threadsafe.</a:t>
            </a:r>
          </a:p>
          <a:p>
            <a:r>
              <a:rPr lang="en-US" baseline="0" dirty="0">
                <a:sym typeface="Wingdings" pitchFamily="2" charset="2"/>
              </a:rPr>
              <a:t>To make a common data being reliable, a mechanism in which at a time, only one thread is granted to access this data  Synchronization  threadsafe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slide is intended to introduce the most basic concept about a hash table. More</a:t>
            </a:r>
            <a:r>
              <a:rPr lang="en-US" baseline="0" dirty="0"/>
              <a:t> details about hash table will be studied in the subject Data Structure and Algorithms.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613525"/>
            <a:ext cx="5410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6613525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73B7A44-4BEB-4535-A06C-A1CE01569806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1430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613525"/>
            <a:ext cx="44958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200" y="6613525"/>
            <a:ext cx="9906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7F965C-3CEB-45B2-B97C-76AD457A2442}" type="slidenum">
              <a:rPr lang="en-US" smtClean="0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br>
              <a:rPr lang="en-US" sz="4000" dirty="0">
                <a:latin typeface="Arial" charset="0"/>
                <a:cs typeface="Arial" charset="0"/>
              </a:rPr>
            </a:br>
            <a:r>
              <a:rPr lang="en-US" dirty="0"/>
              <a:t>Collections</a:t>
            </a:r>
            <a:br>
              <a:rPr lang="en-US" dirty="0"/>
            </a:br>
            <a:br>
              <a:rPr lang="en-US" dirty="0"/>
            </a:br>
            <a:r>
              <a:rPr lang="en-US" sz="2800" b="0" dirty="0"/>
              <a:t>(http://docs.oracle.com/javase/tutorial/collections/</a:t>
            </a:r>
            <a:br>
              <a:rPr lang="en-US" sz="2800" b="0" dirty="0"/>
            </a:br>
            <a:r>
              <a:rPr lang="en-US" sz="2800" b="0" dirty="0"/>
              <a:t>index.html)</a:t>
            </a:r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 Implementing Classes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list=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for (int i = 101; i &lt;= 110; i++) {</a:t>
            </a:r>
          </a:p>
          <a:p>
            <a:pPr lvl="1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for (int i = 0; i &lt; list.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2000" b="1" dirty="0">
                <a:latin typeface="Courier New" pitchFamily="49" charset="0"/>
                <a:cs typeface="Courier New" pitchFamily="49" charset="0"/>
              </a:rPr>
              <a:t>(); i++) {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         System.out.println(list.get(i));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//or using </a:t>
            </a:r>
            <a:r>
              <a:rPr lang="nn-NO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</a:p>
          <a:p>
            <a:pPr lvl="1">
              <a:buFont typeface="Arial" pitchFamily="34" charset="0"/>
              <a:buNone/>
            </a:pPr>
            <a:r>
              <a:rPr lang="nn-NO" sz="2000" b="1" dirty="0">
                <a:latin typeface="Courier New" pitchFamily="49" charset="0"/>
                <a:cs typeface="Courier New" pitchFamily="49" charset="0"/>
              </a:rPr>
              <a:t>   /*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Iterator iter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list.iterator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while (iter.hasNext()) {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System.out.println(iter.next());</a:t>
            </a:r>
          </a:p>
          <a:p>
            <a:pPr lvl="1">
              <a:buFont typeface="Arial" pitchFamily="34" charset="0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>
              <a:buFont typeface="Arial" pitchFamily="34" charset="0"/>
              <a:buNone/>
            </a:pP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   */</a:t>
            </a:r>
          </a:p>
        </p:txBody>
      </p:sp>
    </p:spTree>
    <p:extLst>
      <p:ext uri="{BB962C8B-B14F-4D97-AF65-F5344CB8AC3E}">
        <p14:creationId xmlns:p14="http://schemas.microsoft.com/office/powerpoint/2010/main" val="8053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Using the Vector class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1371600"/>
            <a:ext cx="80867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514600" y="953869"/>
            <a:ext cx="6629400" cy="64633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java.util.</a:t>
            </a:r>
            <a:r>
              <a:rPr lang="en-US" b="1" dirty="0">
                <a:solidFill>
                  <a:schemeClr val="bg1"/>
                </a:solidFill>
                <a:latin typeface="Perpetua" pitchFamily="18" charset="0"/>
              </a:rPr>
              <a:t>Vector</a:t>
            </a:r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&lt;E&gt; (implements java.lang.Cloneable, </a:t>
            </a:r>
          </a:p>
          <a:p>
            <a:r>
              <a:rPr lang="en-US" dirty="0">
                <a:solidFill>
                  <a:schemeClr val="bg1"/>
                </a:solidFill>
                <a:latin typeface="Perpetua" pitchFamily="18" charset="0"/>
              </a:rPr>
              <a:t>                 java.util.List&lt;E&gt;, java.util.RandomAccess, java.io.Serializable)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6629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erpetua" pitchFamily="18" charset="0"/>
              </a:rPr>
              <a:t>The Vector class is obsolete from Java 1.6 but it is still introduced because it is a parameter in the constructor of the javax.swing.JTable class, a class will be introduced in GUI programming.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572000" cy="4648201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Lists are based on an ordering of their members. Sets have no concept of order.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A Set is just a cluster of references to objects.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Sets may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not</a:t>
            </a:r>
            <a:r>
              <a:rPr lang="en-US" sz="2800" dirty="0">
                <a:latin typeface="Calibri" pitchFamily="34" charset="0"/>
              </a:rPr>
              <a:t> contain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duplicate</a:t>
            </a:r>
            <a:r>
              <a:rPr lang="en-US" sz="2800" dirty="0">
                <a:latin typeface="Calibri" pitchFamily="34" charset="0"/>
              </a:rPr>
              <a:t> elements.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sz="2800" dirty="0">
                <a:solidFill>
                  <a:srgbClr val="0000CC"/>
                </a:solidFill>
                <a:latin typeface="Calibri" pitchFamily="34" charset="0"/>
              </a:rPr>
              <a:t>Sets use the equals() method, not the == operator, to check for duplication of elements.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876800" y="1524000"/>
            <a:ext cx="3810000" cy="297180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void addTwice(Set set)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set.clear();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p1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Point p2 = new Point(10, 20);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set.add(p2);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	System.out.println(set.size());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953000" y="4876800"/>
            <a:ext cx="3810000" cy="609600"/>
          </a:xfrm>
          <a:prstGeom prst="wedgeEllipseCallout">
            <a:avLst>
              <a:gd name="adj1" fmla="val 25384"/>
              <a:gd name="adj2" fmla="val -18618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will print out 1, not 2.</a:t>
            </a:r>
          </a:p>
        </p:txBody>
      </p:sp>
    </p:spTree>
    <p:extLst>
      <p:ext uri="{BB962C8B-B14F-4D97-AF65-F5344CB8AC3E}">
        <p14:creationId xmlns:p14="http://schemas.microsoft.com/office/powerpoint/2010/main" val="35580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Sets…</a:t>
            </a:r>
          </a:p>
        </p:txBody>
      </p:sp>
      <p:sp>
        <p:nvSpPr>
          <p:cNvPr id="1638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Set extends Collection but does not add any additional methods.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/>
              <a:t>The two most commonly used implementing classes are: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TreeSet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Guarantees that the sorted set will be in ascending element order.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log(n) time cost for the basic operations (add, remove and contains).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CC"/>
                </a:solidFill>
                <a:cs typeface="Arial" pitchFamily="34" charset="0"/>
              </a:rPr>
              <a:t>HashSet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cs typeface="Arial" pitchFamily="34" charset="0"/>
              </a:rPr>
              <a:t>Constant time performance for the basic operations (add, remove, contains and size). </a:t>
            </a:r>
          </a:p>
        </p:txBody>
      </p:sp>
    </p:spTree>
    <p:extLst>
      <p:ext uri="{BB962C8B-B14F-4D97-AF65-F5344CB8AC3E}">
        <p14:creationId xmlns:p14="http://schemas.microsoft.com/office/powerpoint/2010/main" val="156882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 and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Ordered Tree – Introduced in the subject Discrete Mathematics</a:t>
            </a:r>
          </a:p>
          <a:p>
            <a:r>
              <a:rPr lang="en-US" sz="2800" dirty="0"/>
              <a:t>Set: Group of different elements</a:t>
            </a:r>
          </a:p>
          <a:p>
            <a:r>
              <a:rPr lang="en-US" sz="2800" dirty="0"/>
              <a:t>TreeSet: Set + ordered tree, each element is called as node</a:t>
            </a:r>
          </a:p>
          <a:p>
            <a:r>
              <a:rPr lang="en-US" sz="2800" dirty="0"/>
              <a:t>Iterator: An operation in which references of all node are grouped to make a linked list. Iterator is a way to access every node of a tree.</a:t>
            </a:r>
          </a:p>
          <a:p>
            <a:r>
              <a:rPr lang="en-US" sz="2800" dirty="0"/>
              <a:t>Linked list: a group of elements, each element contains a reference to the next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TreeSet = Set + Tree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TreeSet myset = new TreeSet();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2133600"/>
            <a:ext cx="990600" cy="3733800"/>
          </a:xfrm>
          <a:prstGeom prst="wedgeRectCallout">
            <a:avLst>
              <a:gd name="adj1" fmla="val -210767"/>
              <a:gd name="adj2" fmla="val 31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27</a:t>
            </a:r>
          </a:p>
          <a:p>
            <a:pPr algn="ctr">
              <a:defRPr/>
            </a:pPr>
            <a:r>
              <a:rPr lang="en-US" sz="2400" b="1" dirty="0"/>
              <a:t>36</a:t>
            </a:r>
          </a:p>
          <a:p>
            <a:pPr algn="ctr">
              <a:defRPr/>
            </a:pPr>
            <a:r>
              <a:rPr lang="en-US" sz="2400" b="1" dirty="0"/>
              <a:t>41</a:t>
            </a:r>
          </a:p>
          <a:p>
            <a:pPr algn="ctr">
              <a:defRPr/>
            </a:pPr>
            <a:r>
              <a:rPr lang="en-US" sz="2400" b="1" dirty="0"/>
              <a:t>43</a:t>
            </a:r>
          </a:p>
          <a:p>
            <a:pPr algn="ctr">
              <a:defRPr/>
            </a:pPr>
            <a:r>
              <a:rPr lang="en-US" sz="2400" b="1" dirty="0"/>
              <a:t>46</a:t>
            </a:r>
          </a:p>
          <a:p>
            <a:pPr algn="ctr">
              <a:defRPr/>
            </a:pPr>
            <a:r>
              <a:rPr lang="en-US" sz="2400" b="1" dirty="0"/>
              <a:t>49</a:t>
            </a:r>
          </a:p>
          <a:p>
            <a:pPr algn="ctr">
              <a:defRPr/>
            </a:pPr>
            <a:r>
              <a:rPr lang="en-US" sz="2400" b="1" dirty="0"/>
              <a:t>57</a:t>
            </a:r>
          </a:p>
          <a:p>
            <a:pPr algn="ctr">
              <a:defRPr/>
            </a:pPr>
            <a:r>
              <a:rPr lang="en-US" sz="2400" b="1" dirty="0"/>
              <a:t>75</a:t>
            </a:r>
          </a:p>
          <a:p>
            <a:pPr algn="ctr">
              <a:defRPr/>
            </a:pPr>
            <a:r>
              <a:rPr lang="en-US" sz="2400" b="1" dirty="0"/>
              <a:t>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04249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the TreeSet class &amp; Iterator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979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38200" y="50292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5257800" cy="3886200"/>
          </a:xfrm>
        </p:spPr>
        <p:txBody>
          <a:bodyPr/>
          <a:lstStyle/>
          <a:p>
            <a:r>
              <a:rPr lang="en-US" sz="2400" dirty="0"/>
              <a:t>In array, elements are stored in a contiguous memory blocks </a:t>
            </a:r>
            <a:r>
              <a:rPr lang="en-US" sz="2400" dirty="0">
                <a:sym typeface="Wingdings" pitchFamily="2" charset="2"/>
              </a:rPr>
              <a:t> Linear  search is applied  </a:t>
            </a:r>
            <a:r>
              <a:rPr lang="en-US" sz="2400" dirty="0"/>
              <a:t> slow, binary search is an improvement.</a:t>
            </a:r>
          </a:p>
          <a:p>
            <a:r>
              <a:rPr lang="en-US" sz="2400" dirty="0"/>
              <a:t>Hash table: elements can be stored in a different memory blocks. The index of an element is determined by a function (hash function) </a:t>
            </a:r>
            <a:r>
              <a:rPr lang="en-US" sz="2400" dirty="0">
                <a:sym typeface="Wingdings" pitchFamily="2" charset="2"/>
              </a:rPr>
              <a:t> Add/Search operation is very fast (O(1)).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705600" y="1143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447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1752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057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362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667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971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05600" y="3276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056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05600" y="3886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05600" y="4191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Smith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44958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05600" y="4800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05600" y="5105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05600" y="54102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705600" y="57150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4600" y="5715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4600" y="41910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97180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2200" y="1414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14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57400" y="4953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“Smith”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953000"/>
            <a:ext cx="45720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 flipV="1">
            <a:off x="3048000" y="5153055"/>
            <a:ext cx="1981200" cy="2854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81400" y="4876800"/>
            <a:ext cx="914400" cy="6096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5715000"/>
            <a:ext cx="5410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hash function f may be: ‘S’*10000+’m’*1000+’i’*100+’t’*10+’h’ % 50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2286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172200" y="2286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49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839662" y="3076867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210467" y="3093745"/>
            <a:ext cx="5731877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= Set + Hash Table</a:t>
            </a:r>
          </a:p>
        </p:txBody>
      </p:sp>
      <p:sp>
        <p:nvSpPr>
          <p:cNvPr id="229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Wingdings" pitchFamily="2" charset="2"/>
              <a:buNone/>
              <a:defRPr/>
            </a:pPr>
            <a:r>
              <a:rPr lang="en-US" sz="2000" dirty="0"/>
              <a:t>	    </a:t>
            </a:r>
            <a:r>
              <a:rPr lang="en-US" sz="2400" dirty="0"/>
              <a:t>Random r = new Random();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0000"/>
                </a:solidFill>
              </a:rPr>
              <a:t>HashSet myset = new HashSet();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for (int i = 0; i &lt; 10; i++)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int number = r.nextInt(100);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myset.add(number);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CC"/>
                </a:solidFill>
              </a:rPr>
              <a:t>        //using Iterator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Iterator iter = myset.iterator();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while (iter.hasNext())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    System.out.println(iter.next());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        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6858000" y="1905000"/>
            <a:ext cx="914400" cy="3733800"/>
          </a:xfrm>
          <a:prstGeom prst="wedgeRectCallout">
            <a:avLst>
              <a:gd name="adj1" fmla="val -210308"/>
              <a:gd name="adj2" fmla="val 40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/>
              <a:t>84</a:t>
            </a:r>
          </a:p>
          <a:p>
            <a:pPr algn="ctr">
              <a:defRPr/>
            </a:pPr>
            <a:r>
              <a:rPr lang="en-US" sz="2400" b="1" dirty="0"/>
              <a:t>55</a:t>
            </a:r>
          </a:p>
          <a:p>
            <a:pPr algn="ctr">
              <a:defRPr/>
            </a:pPr>
            <a:r>
              <a:rPr lang="en-US" sz="2400" b="1" dirty="0"/>
              <a:t>7</a:t>
            </a:r>
          </a:p>
          <a:p>
            <a:pPr algn="ctr">
              <a:defRPr/>
            </a:pPr>
            <a:r>
              <a:rPr lang="en-US" sz="2400" b="1" dirty="0"/>
              <a:t>76</a:t>
            </a:r>
          </a:p>
          <a:p>
            <a:pPr algn="ctr">
              <a:defRPr/>
            </a:pPr>
            <a:r>
              <a:rPr lang="en-US" sz="2400" b="1" dirty="0"/>
              <a:t>77</a:t>
            </a:r>
          </a:p>
          <a:p>
            <a:pPr algn="ctr">
              <a:defRPr/>
            </a:pPr>
            <a:r>
              <a:rPr lang="en-US" sz="2400" b="1" dirty="0"/>
              <a:t>95</a:t>
            </a:r>
          </a:p>
          <a:p>
            <a:pPr algn="ctr">
              <a:defRPr/>
            </a:pPr>
            <a:r>
              <a:rPr lang="en-US" sz="2400" b="1" dirty="0"/>
              <a:t>94</a:t>
            </a:r>
          </a:p>
          <a:p>
            <a:pPr algn="ctr">
              <a:defRPr/>
            </a:pPr>
            <a:r>
              <a:rPr lang="en-US" sz="2400" b="1" dirty="0"/>
              <a:t>12</a:t>
            </a:r>
          </a:p>
          <a:p>
            <a:pPr algn="ctr">
              <a:defRPr/>
            </a:pPr>
            <a:r>
              <a:rPr lang="en-US" sz="2400" b="1" dirty="0"/>
              <a:t>91</a:t>
            </a:r>
          </a:p>
          <a:p>
            <a:pPr algn="ctr">
              <a:defRPr/>
            </a:pPr>
            <a:r>
              <a:rPr lang="en-US" sz="2400" b="1" dirty="0"/>
              <a:t>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371600"/>
            <a:ext cx="2286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result may be:</a:t>
            </a:r>
          </a:p>
        </p:txBody>
      </p:sp>
    </p:spTree>
    <p:extLst>
      <p:ext uri="{BB962C8B-B14F-4D97-AF65-F5344CB8AC3E}">
        <p14:creationId xmlns:p14="http://schemas.microsoft.com/office/powerpoint/2010/main" val="324887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or TreeSet?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you care about </a:t>
            </a:r>
            <a:r>
              <a:rPr lang="en-US" u="sng" dirty="0"/>
              <a:t>iteration order</a:t>
            </a:r>
            <a:r>
              <a:rPr lang="en-US" dirty="0"/>
              <a:t>, use a Tree Set and pay the time penalty.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If iteration order doesn’t matter, use the higher-performance Hash Set.</a:t>
            </a:r>
          </a:p>
        </p:txBody>
      </p:sp>
    </p:spTree>
    <p:extLst>
      <p:ext uri="{BB962C8B-B14F-4D97-AF65-F5344CB8AC3E}">
        <p14:creationId xmlns:p14="http://schemas.microsoft.com/office/powerpoint/2010/main" val="84273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Collections Framework (package </a:t>
            </a:r>
            <a:r>
              <a:rPr lang="en-US" dirty="0">
                <a:solidFill>
                  <a:srgbClr val="0000CC"/>
                </a:solidFill>
              </a:rPr>
              <a:t>java.util</a:t>
            </a:r>
            <a:r>
              <a:rPr lang="en-US" dirty="0"/>
              <a:t>):</a:t>
            </a:r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List: ArrayList, Vector </a:t>
            </a:r>
            <a:r>
              <a:rPr lang="en-US" sz="2000" dirty="0">
                <a:sym typeface="Wingdings" pitchFamily="2" charset="2"/>
              </a:rPr>
              <a:t> Duplicates are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Set: HashSet, TreeSet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Duplicates are not agreed</a:t>
            </a:r>
            <a:endParaRPr lang="en-US" dirty="0"/>
          </a:p>
          <a:p>
            <a:pPr lvl="1">
              <a:buClrTx/>
              <a:buFont typeface="Arial" charset="0"/>
              <a:buChar char="•"/>
            </a:pPr>
            <a:r>
              <a:rPr lang="en-US" dirty="0"/>
              <a:t>Map: HashMap,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0" y="4270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04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Tree Sets rely on all their elements implementing the interface  </a:t>
            </a:r>
            <a:r>
              <a:rPr lang="en-US" dirty="0">
                <a:solidFill>
                  <a:srgbClr val="0000CC"/>
                </a:solidFill>
              </a:rPr>
              <a:t>java.lang.Comparable.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</a:p>
          <a:p>
            <a:pPr>
              <a:buClrTx/>
              <a:buSzTx/>
              <a:buFont typeface="Arial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3300"/>
                </a:solidFill>
              </a:rPr>
              <a:t>public int compareTo(Object x)</a:t>
            </a:r>
          </a:p>
          <a:p>
            <a:pPr lvl="1"/>
            <a:r>
              <a:rPr lang="en-US" dirty="0">
                <a:cs typeface="Arial" pitchFamily="34" charset="0"/>
              </a:rPr>
              <a:t>Returns a positive number if the current object is “greater than” x, by whatever definition of “greater than” the class itself wants to use.</a:t>
            </a:r>
          </a:p>
        </p:txBody>
      </p:sp>
    </p:spTree>
    <p:extLst>
      <p:ext uri="{BB962C8B-B14F-4D97-AF65-F5344CB8AC3E}">
        <p14:creationId xmlns:p14="http://schemas.microsoft.com/office/powerpoint/2010/main" val="413363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1509" name="Rectangle 3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Student implements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Comparable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int no;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public int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compareTo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(Object o)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Student st = (Student) o;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if(no &gt;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 if(no == st.getNo())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2971800"/>
            <a:ext cx="266700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Comparing 2 students based on their IDs ( field </a:t>
            </a:r>
            <a:r>
              <a:rPr lang="en-US" sz="2000" b="1" i="1" u="sng" dirty="0"/>
              <a:t>no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642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/>
          <a:lstStyle/>
          <a:p>
            <a:r>
              <a:rPr lang="en-US" sz="4000" dirty="0"/>
              <a:t>How to TreeSet ordering elements?</a:t>
            </a:r>
          </a:p>
        </p:txBody>
      </p:sp>
      <p:sp>
        <p:nvSpPr>
          <p:cNvPr id="22533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Random r =  new Random();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TreeSet myset = new TreeSet();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(int i = 0; i &lt; 10; i++)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int no = r.nextInt(100);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new Student(no, "abc");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myset.add(st);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Iterator iter = myset.iterator();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Student st = (Student)iter.next();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System.out.println("No: " + st.getNo());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239000" y="1524000"/>
            <a:ext cx="1143000" cy="3276600"/>
          </a:xfrm>
          <a:prstGeom prst="wedgeRectCallout">
            <a:avLst>
              <a:gd name="adj1" fmla="val -121150"/>
              <a:gd name="adj2" fmla="val 31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/>
              <a:t>No: 2</a:t>
            </a:r>
          </a:p>
          <a:p>
            <a:pPr>
              <a:defRPr/>
            </a:pPr>
            <a:r>
              <a:rPr lang="en-US" b="1" dirty="0"/>
              <a:t>No: 8</a:t>
            </a:r>
          </a:p>
          <a:p>
            <a:pPr>
              <a:defRPr/>
            </a:pPr>
            <a:r>
              <a:rPr lang="en-US" b="1" dirty="0"/>
              <a:t>No: 11</a:t>
            </a:r>
          </a:p>
          <a:p>
            <a:pPr>
              <a:defRPr/>
            </a:pPr>
            <a:r>
              <a:rPr lang="en-US" b="1" dirty="0"/>
              <a:t>No: 19</a:t>
            </a:r>
          </a:p>
          <a:p>
            <a:pPr>
              <a:defRPr/>
            </a:pPr>
            <a:r>
              <a:rPr lang="en-US" b="1" dirty="0"/>
              <a:t>No: 33</a:t>
            </a:r>
          </a:p>
          <a:p>
            <a:pPr>
              <a:defRPr/>
            </a:pPr>
            <a:r>
              <a:rPr lang="en-US" b="1" dirty="0"/>
              <a:t>No: 52</a:t>
            </a:r>
          </a:p>
          <a:p>
            <a:pPr>
              <a:defRPr/>
            </a:pPr>
            <a:r>
              <a:rPr lang="en-US" b="1" dirty="0"/>
              <a:t>No: 78</a:t>
            </a:r>
          </a:p>
          <a:p>
            <a:pPr>
              <a:defRPr/>
            </a:pPr>
            <a:r>
              <a:rPr lang="en-US" b="1" dirty="0"/>
              <a:t>No: 83</a:t>
            </a:r>
          </a:p>
          <a:p>
            <a:pPr>
              <a:defRPr/>
            </a:pPr>
            <a:r>
              <a:rPr lang="en-US" b="1" dirty="0"/>
              <a:t>No: 92</a:t>
            </a:r>
          </a:p>
          <a:p>
            <a:pPr>
              <a:defRPr/>
            </a:pPr>
            <a:r>
              <a:rPr lang="en-US" b="1" dirty="0"/>
              <a:t>No: 96</a:t>
            </a:r>
          </a:p>
        </p:txBody>
      </p:sp>
    </p:spTree>
    <p:extLst>
      <p:ext uri="{BB962C8B-B14F-4D97-AF65-F5344CB8AC3E}">
        <p14:creationId xmlns:p14="http://schemas.microsoft.com/office/powerpoint/2010/main" val="2103413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233475" name="Rectangle 3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5181600" cy="4983163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 doesn’t implement the java.util.Collection interface.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combines </a:t>
            </a:r>
            <a:r>
              <a:rPr lang="en-US" sz="2400" i="1" dirty="0"/>
              <a:t>two </a:t>
            </a:r>
            <a:r>
              <a:rPr lang="en-US" sz="2400" dirty="0"/>
              <a:t>collections, called keys and values.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Map’s job is to associate exactly one value with each key.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A Map like a dictionary.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Maps check for key uniqueness based on the equals() method, not the == operator.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IDs, Item code, roll numbers are keys.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sz="2400" dirty="0"/>
              <a:t>The normal data type for keys is String. </a:t>
            </a:r>
          </a:p>
        </p:txBody>
      </p:sp>
      <p:sp>
        <p:nvSpPr>
          <p:cNvPr id="5" name="Oval 4"/>
          <p:cNvSpPr/>
          <p:nvPr/>
        </p:nvSpPr>
        <p:spPr>
          <a:xfrm>
            <a:off x="5486400" y="2209800"/>
            <a:ext cx="1371600" cy="2590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00"/>
                </a:solidFill>
              </a:rPr>
              <a:t>key</a:t>
            </a:r>
          </a:p>
        </p:txBody>
      </p:sp>
      <p:sp>
        <p:nvSpPr>
          <p:cNvPr id="6" name="Oval 5"/>
          <p:cNvSpPr/>
          <p:nvPr/>
        </p:nvSpPr>
        <p:spPr>
          <a:xfrm>
            <a:off x="7239000" y="2209800"/>
            <a:ext cx="1371600" cy="2590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400800" y="3505200"/>
            <a:ext cx="1219200" cy="1588"/>
          </a:xfrm>
          <a:prstGeom prst="straightConnector1">
            <a:avLst/>
          </a:prstGeo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91200" y="1764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752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0" y="5181600"/>
            <a:ext cx="3200400" cy="369332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Each element: &lt;key,value&gt;</a:t>
            </a:r>
          </a:p>
        </p:txBody>
      </p:sp>
    </p:spTree>
    <p:extLst>
      <p:ext uri="{BB962C8B-B14F-4D97-AF65-F5344CB8AC3E}">
        <p14:creationId xmlns:p14="http://schemas.microsoft.com/office/powerpoint/2010/main" val="2118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Maps..</a:t>
            </a:r>
          </a:p>
        </p:txBody>
      </p:sp>
      <p:sp>
        <p:nvSpPr>
          <p:cNvPr id="2458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/>
              <a:t>Java’s two most important Map classes:</a:t>
            </a:r>
          </a:p>
          <a:p>
            <a:pPr lvl="1"/>
            <a:r>
              <a:rPr lang="en-US" dirty="0">
                <a:cs typeface="Arial" pitchFamily="34" charset="0"/>
              </a:rPr>
              <a:t>HashMap (mapping keys are unpredictable order – hash table is used, hash function is pre-defined in the Java Library).</a:t>
            </a:r>
          </a:p>
          <a:p>
            <a:pPr lvl="1"/>
            <a:r>
              <a:rPr lang="en-US" dirty="0">
                <a:cs typeface="Arial" pitchFamily="34" charset="0"/>
              </a:rPr>
              <a:t>TreeMap (mapping keys are natural order)-&gt; all keys must implement Comparable (a tree is used to store elements).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7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</a:p>
        </p:txBody>
      </p:sp>
      <p:sp>
        <p:nvSpPr>
          <p:cNvPr id="25605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public static void main(String[] args)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</a:rPr>
              <a:t>        HashMap mymap = new HashMap();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mymap.put(1, “One");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mymap.put(2, “Two");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mymap.put(3, “Three");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mymap.put(4, “Four");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//using Iterator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Iterator iter = mymap.keySet().iterator();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while (iter.hasNext()) {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Object key = iter.next();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    System.out.println(key + ": " + mymap.get(key));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    }</a:t>
            </a:r>
          </a:p>
          <a:p>
            <a:pPr>
              <a:buClrTx/>
              <a:buSzTx/>
              <a:buFont typeface="Wingdings" pitchFamily="2" charset="2"/>
              <a:buNone/>
            </a:pPr>
            <a:r>
              <a:rPr lang="en-US" sz="2400" b="1" dirty="0"/>
              <a:t>   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477000" y="1524000"/>
            <a:ext cx="1600200" cy="2209800"/>
          </a:xfrm>
          <a:prstGeom prst="wedgeRoundRectCallout">
            <a:avLst>
              <a:gd name="adj1" fmla="val -194801"/>
              <a:gd name="adj2" fmla="val 533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//output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1: One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2: Two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3: Three</a:t>
            </a:r>
          </a:p>
          <a:p>
            <a:pPr>
              <a:defRPr/>
            </a:pPr>
            <a:r>
              <a:rPr lang="fr-FR" sz="2400" b="1" dirty="0">
                <a:latin typeface="Arial" pitchFamily="34" charset="0"/>
                <a:cs typeface="Arial" pitchFamily="34" charset="0"/>
              </a:rPr>
              <a:t>4: Four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8862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integer, value: String</a:t>
            </a:r>
          </a:p>
        </p:txBody>
      </p:sp>
    </p:spTree>
    <p:extLst>
      <p:ext uri="{BB962C8B-B14F-4D97-AF65-F5344CB8AC3E}">
        <p14:creationId xmlns:p14="http://schemas.microsoft.com/office/powerpoint/2010/main" val="104028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Using HashMap class &amp; Iterator</a:t>
            </a: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19175"/>
            <a:ext cx="57245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400675"/>
            <a:ext cx="50292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410200" y="2133600"/>
            <a:ext cx="3200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Key: String, value: String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Summary</a:t>
            </a:r>
          </a:p>
        </p:txBody>
      </p:sp>
      <p:sp>
        <p:nvSpPr>
          <p:cNvPr id="3482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800" dirty="0">
                <a:latin typeface="Calibri" pitchFamily="34" charset="0"/>
              </a:rPr>
              <a:t>The Collections Framework</a:t>
            </a:r>
          </a:p>
          <a:p>
            <a:pPr lvl="1">
              <a:lnSpc>
                <a:spcPct val="80000"/>
              </a:lnSpc>
            </a:pPr>
            <a:r>
              <a:rPr lang="en-US" sz="2400" b="1" dirty="0"/>
              <a:t>The </a:t>
            </a:r>
            <a:r>
              <a:rPr lang="en-US" sz="2400" b="1" i="1" dirty="0"/>
              <a:t>Collection </a:t>
            </a:r>
            <a:r>
              <a:rPr lang="en-US" sz="2400" b="1" dirty="0"/>
              <a:t>Super interface and Iteration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Lists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Sets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Maps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6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Java 2 platform includes a new </a:t>
            </a:r>
            <a:r>
              <a:rPr lang="en-US" i="1" dirty="0">
                <a:latin typeface="Calibri" pitchFamily="34" charset="0"/>
              </a:rPr>
              <a:t>collections framework</a:t>
            </a:r>
            <a:r>
              <a:rPr lang="en-US" dirty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</a:t>
            </a:r>
            <a:r>
              <a:rPr lang="en-US" i="1" dirty="0">
                <a:latin typeface="Calibri" pitchFamily="34" charset="0"/>
              </a:rPr>
              <a:t>collection</a:t>
            </a:r>
            <a:r>
              <a:rPr lang="en-US" dirty="0">
                <a:latin typeface="Calibri" pitchFamily="34" charset="0"/>
              </a:rPr>
              <a:t> is an object that represents a group of objects.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is a unified architecture for representing and manipulating collections.</a:t>
            </a:r>
          </a:p>
          <a:p>
            <a:pPr>
              <a:lnSpc>
                <a:spcPct val="90000"/>
              </a:lnSpc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The collections framework as a whole is not threadsafe. </a:t>
            </a:r>
          </a:p>
        </p:txBody>
      </p:sp>
    </p:spTree>
    <p:extLst>
      <p:ext uri="{BB962C8B-B14F-4D97-AF65-F5344CB8AC3E}">
        <p14:creationId xmlns:p14="http://schemas.microsoft.com/office/powerpoint/2010/main" val="27269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The Collections Framework…</a:t>
            </a:r>
          </a:p>
        </p:txBody>
      </p:sp>
      <p:sp>
        <p:nvSpPr>
          <p:cNvPr id="21913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programming effort</a:t>
            </a:r>
            <a:r>
              <a:rPr lang="en-US" sz="2300" dirty="0">
                <a:latin typeface="Calibri" pitchFamily="34" charset="0"/>
              </a:rPr>
              <a:t> by providing useful data structures and algorithms so you don't have to write them yourself.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Increases performance</a:t>
            </a:r>
            <a:r>
              <a:rPr lang="en-US" sz="2300" dirty="0">
                <a:latin typeface="Calibri" pitchFamily="34" charset="0"/>
              </a:rPr>
              <a:t> by providing high-performance implementations of useful data structures and algorithms.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Provides interoperability between unrelated APIs</a:t>
            </a:r>
            <a:r>
              <a:rPr lang="en-US" sz="2300" dirty="0">
                <a:latin typeface="Calibri" pitchFamily="34" charset="0"/>
              </a:rPr>
              <a:t> by establishing a common language to pass collections back and forth.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learn APIs</a:t>
            </a:r>
            <a:r>
              <a:rPr lang="en-US" sz="2300" dirty="0">
                <a:latin typeface="Calibri" pitchFamily="34" charset="0"/>
              </a:rPr>
              <a:t> by eliminating the need to learn multiple ad hoc collection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Reduces the effort required to design and implement APIs</a:t>
            </a:r>
            <a:r>
              <a:rPr lang="en-US" sz="2300" dirty="0">
                <a:latin typeface="Calibri" pitchFamily="34" charset="0"/>
              </a:rPr>
              <a:t> by eliminating the need to produce ad hoc collections APIs. 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Char char="•"/>
            </a:pPr>
            <a:r>
              <a:rPr lang="en-US" sz="2300" b="1" dirty="0">
                <a:latin typeface="Calibri" pitchFamily="34" charset="0"/>
              </a:rPr>
              <a:t>Fosters software reuse</a:t>
            </a:r>
            <a:r>
              <a:rPr lang="en-US" sz="2300" dirty="0">
                <a:latin typeface="Calibri" pitchFamily="34" charset="0"/>
              </a:rPr>
              <a:t> by providing a standard interface for collections and algorithms to manipulate them.</a:t>
            </a:r>
          </a:p>
          <a:p>
            <a:pPr>
              <a:lnSpc>
                <a:spcPct val="80000"/>
              </a:lnSpc>
              <a:buClrTx/>
              <a:buSzTx/>
              <a:buFont typeface="Arial" pitchFamily="34" charset="0"/>
              <a:buNone/>
            </a:pPr>
            <a:endParaRPr lang="en-US" sz="2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3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1000" contrast="33000"/>
          </a:blip>
          <a:srcRect/>
          <a:stretch>
            <a:fillRect/>
          </a:stretch>
        </p:blipFill>
        <p:spPr bwMode="auto">
          <a:xfrm>
            <a:off x="457200" y="1143000"/>
            <a:ext cx="5742569" cy="300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105400" y="1219200"/>
            <a:ext cx="3886200" cy="1477328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declared in these interfaces can work on a list containing elements which belong to arbitrary type. T: type, E: Element, K: Key, V: Value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4267200"/>
            <a:ext cx="8991600" cy="132343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3 types of group: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List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can contain duplicate elements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Set</a:t>
            </a:r>
            <a:r>
              <a:rPr lang="en-US" sz="2000" dirty="0">
                <a:solidFill>
                  <a:schemeClr val="bg1"/>
                </a:solidFill>
              </a:rPr>
              <a:t> can contain distinct elements only</a:t>
            </a:r>
          </a:p>
          <a:p>
            <a:r>
              <a:rPr lang="en-US" sz="2000" b="1" u="sng" dirty="0">
                <a:solidFill>
                  <a:schemeClr val="bg1"/>
                </a:solidFill>
              </a:rPr>
              <a:t>Map</a:t>
            </a:r>
            <a:r>
              <a:rPr lang="en-US" sz="2000" dirty="0">
                <a:solidFill>
                  <a:schemeClr val="bg1"/>
                </a:solidFill>
              </a:rPr>
              <a:t> can contain pairs &lt;key, value&gt;. Key of element is data for fast searching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0600" y="6183868"/>
            <a:ext cx="7162800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methods on group are: Add, Remove, Search, Clear,…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2895600"/>
            <a:ext cx="2209800" cy="92333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Details of this will be introduced in the topic Generic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5715000"/>
            <a:ext cx="899160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Queue, Deque</a:t>
            </a:r>
            <a:r>
              <a:rPr lang="en-US" sz="2000" dirty="0">
                <a:solidFill>
                  <a:schemeClr val="bg1"/>
                </a:solidFill>
              </a:rPr>
              <a:t> contains methods of restricted list.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19100" y="2247900"/>
            <a:ext cx="26670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647700" y="2781300"/>
            <a:ext cx="2209800" cy="2133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533400" y="4191000"/>
            <a:ext cx="1295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lum bright="-27000" contras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7513"/>
            <a:ext cx="8456613" cy="644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7086600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Common Methods of the interface Collection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990601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Elements can be stored using some ways such as an array, a tree, a hash table.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Sometimes, we want to traverse elements as a list </a:t>
            </a: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 We need a list of references  </a:t>
            </a:r>
            <a:r>
              <a:rPr lang="en-US" sz="1600" dirty="0">
                <a:solidFill>
                  <a:srgbClr val="FF0000"/>
                </a:solidFill>
              </a:rPr>
              <a:t>Iterator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 flipV="1">
            <a:off x="1219200" y="2021652"/>
            <a:ext cx="5638800" cy="20169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60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The Collection Framework…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381000" y="1600200"/>
            <a:ext cx="8458200" cy="2973388"/>
            <a:chOff x="381000" y="2438400"/>
            <a:chExt cx="8458200" cy="29733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381000" y="2438400"/>
              <a:ext cx="8458200" cy="2973388"/>
              <a:chOff x="762000" y="2438400"/>
              <a:chExt cx="7696200" cy="2592184"/>
            </a:xfrm>
          </p:grpSpPr>
          <p:pic>
            <p:nvPicPr>
              <p:cNvPr id="27658" name="Picture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62000" y="3124200"/>
                <a:ext cx="3162300" cy="1905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/>
              <p:nvPr/>
            </p:nvSpPr>
            <p:spPr>
              <a:xfrm>
                <a:off x="1143343" y="2438400"/>
                <a:ext cx="2514844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Central Interfaces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114643" y="2438400"/>
                <a:ext cx="2887519" cy="3805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2400" dirty="0"/>
                  <a:t>Common Used Classes</a:t>
                </a:r>
              </a:p>
            </p:txBody>
          </p:sp>
          <p:pic>
            <p:nvPicPr>
              <p:cNvPr id="27661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67200" y="3048000"/>
                <a:ext cx="155257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" name="Straight Arrow Connector 9"/>
              <p:cNvCxnSpPr/>
              <p:nvPr/>
            </p:nvCxnSpPr>
            <p:spPr>
              <a:xfrm rot="10800000" flipV="1">
                <a:off x="2285929" y="3277088"/>
                <a:ext cx="1981829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5866799" y="2903415"/>
                <a:ext cx="2591401" cy="525910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Store: Dynamic array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  <a:cs typeface="Arial" pitchFamily="34" charset="0"/>
                  </a:rPr>
                  <a:t>Use index to access an element.</a:t>
                </a:r>
              </a:p>
            </p:txBody>
          </p:sp>
          <p:pic>
            <p:nvPicPr>
              <p:cNvPr id="27664" name="Picture 4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67200" y="3581400"/>
                <a:ext cx="1495425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>
                <a:stCxn id="49156" idx="1"/>
              </p:cNvCxnSpPr>
              <p:nvPr/>
            </p:nvCxnSpPr>
            <p:spPr>
              <a:xfrm rot="10800000" flipV="1">
                <a:off x="2362486" y="3809919"/>
                <a:ext cx="1905272" cy="152237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666" name="Picture 5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267200" y="4572000"/>
                <a:ext cx="17526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5866799" y="3581563"/>
                <a:ext cx="2591401" cy="51760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Store: Specific structure/tree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 to access elements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418173" y="4497754"/>
                <a:ext cx="989470" cy="531446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Perpetua" pitchFamily="18" charset="0"/>
                  </a:rPr>
                  <a:t>Use iterator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31470" y="4497754"/>
                <a:ext cx="1219143" cy="5328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keySet()</a:t>
                </a:r>
              </a:p>
              <a:p>
                <a:pPr>
                  <a:defRPr/>
                </a:pPr>
                <a:r>
                  <a:rPr lang="en-US" dirty="0"/>
                  <a:t>values()</a:t>
                </a:r>
              </a:p>
            </p:txBody>
          </p:sp>
          <p:cxnSp>
            <p:nvCxnSpPr>
              <p:cNvPr id="23" name="Straight Arrow Connector 22"/>
              <p:cNvCxnSpPr>
                <a:stCxn id="49157" idx="1"/>
              </p:cNvCxnSpPr>
              <p:nvPr/>
            </p:nvCxnSpPr>
            <p:spPr>
              <a:xfrm rot="10800000">
                <a:off x="2590714" y="4572488"/>
                <a:ext cx="1677044" cy="228356"/>
              </a:xfrm>
              <a:prstGeom prst="straightConnector1">
                <a:avLst/>
              </a:prstGeom>
              <a:ln>
                <a:solidFill>
                  <a:srgbClr val="6600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10800000" flipV="1">
              <a:off x="3581400" y="4191000"/>
              <a:ext cx="685800" cy="304800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>
              <a:off x="3810000" y="5257800"/>
              <a:ext cx="381000" cy="1588"/>
            </a:xfrm>
            <a:prstGeom prst="straightConnector1">
              <a:avLst/>
            </a:prstGeom>
            <a:ln>
              <a:solidFill>
                <a:srgbClr val="6600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4" name="Rectangle 23"/>
          <p:cNvSpPr>
            <a:spLocks noChangeArrowheads="1"/>
          </p:cNvSpPr>
          <p:nvPr/>
        </p:nvSpPr>
        <p:spPr bwMode="auto">
          <a:xfrm>
            <a:off x="4648200" y="3429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java.lang.Comparable interface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" y="4876800"/>
            <a:ext cx="8153400" cy="1524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A TreeSet will stored elements using ascending order.  Natural ordering is applied to numbers  and lexicographic (dictionary) ordering is applied to strings.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you want a TreeSet containing your own objects, you must implement the method compareTo(Object), declared in the Comparable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Lists</a:t>
            </a:r>
          </a:p>
        </p:txBody>
      </p:sp>
      <p:sp>
        <p:nvSpPr>
          <p:cNvPr id="224259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A List keeps it elements in the </a:t>
            </a:r>
            <a:r>
              <a:rPr lang="en-US" u="sng" dirty="0">
                <a:latin typeface="Calibri" pitchFamily="34" charset="0"/>
              </a:rPr>
              <a:t>order</a:t>
            </a:r>
            <a:r>
              <a:rPr lang="en-US" dirty="0">
                <a:latin typeface="Calibri" pitchFamily="34" charset="0"/>
              </a:rPr>
              <a:t> in which they were added. 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Each element of a List has an index, starting from 0.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Common methods:</a:t>
            </a: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void add(int index, 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get(int index)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int indexOf(Object x)</a:t>
            </a:r>
            <a:endParaRPr lang="en-US" dirty="0">
              <a:latin typeface="Calibri" pitchFamily="34" charset="0"/>
            </a:endParaRPr>
          </a:p>
          <a:p>
            <a:pPr lvl="1">
              <a:buClrTx/>
            </a:pPr>
            <a:r>
              <a:rPr lang="en-US" b="1" dirty="0">
                <a:latin typeface="Calibri" pitchFamily="34" charset="0"/>
              </a:rPr>
              <a:t>Object remove(int index)</a:t>
            </a: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None/>
            </a:pPr>
            <a:endParaRPr lang="en-US" dirty="0">
              <a:latin typeface="Calibri" pitchFamily="34" charset="0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Classes Implementing the interface List</a:t>
            </a:r>
          </a:p>
        </p:txBody>
      </p:sp>
      <p:sp>
        <p:nvSpPr>
          <p:cNvPr id="1229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lvl="1"/>
            <a:r>
              <a:rPr lang="en-US" dirty="0"/>
              <a:t>AbstractList</a:t>
            </a:r>
          </a:p>
          <a:p>
            <a:pPr lvl="1"/>
            <a:r>
              <a:rPr lang="en-US" dirty="0"/>
              <a:t>ArrayList</a:t>
            </a:r>
          </a:p>
          <a:p>
            <a:pPr lvl="1"/>
            <a:r>
              <a:rPr lang="en-US" dirty="0"/>
              <a:t>Vector</a:t>
            </a:r>
            <a:r>
              <a:rPr lang="en-US" b="1" dirty="0"/>
              <a:t> </a:t>
            </a:r>
            <a:r>
              <a:rPr lang="en-US" dirty="0"/>
              <a:t>(like ArrayList but it is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LinkedList: </a:t>
            </a:r>
            <a:r>
              <a:rPr lang="en-US" i="1" dirty="0"/>
              <a:t>linked lists can be used as a stack, queue, or double-ended queue (deque)</a:t>
            </a:r>
          </a:p>
        </p:txBody>
      </p:sp>
    </p:spTree>
    <p:extLst>
      <p:ext uri="{BB962C8B-B14F-4D97-AF65-F5344CB8AC3E}">
        <p14:creationId xmlns:p14="http://schemas.microsoft.com/office/powerpoint/2010/main" val="273583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</TotalTime>
  <Words>2213</Words>
  <Application>Microsoft Office PowerPoint</Application>
  <PresentationFormat>On-screen Show (4:3)</PresentationFormat>
  <Paragraphs>274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Perpetua</vt:lpstr>
      <vt:lpstr>Wingdings</vt:lpstr>
      <vt:lpstr>Office Theme</vt:lpstr>
      <vt:lpstr> Collections  (http://docs.oracle.com/javase/tutorial/collections/ index.html)</vt:lpstr>
      <vt:lpstr>Objectives</vt:lpstr>
      <vt:lpstr>The Collections Framework</vt:lpstr>
      <vt:lpstr>The Collections Framework…</vt:lpstr>
      <vt:lpstr>Collection Interfaces</vt:lpstr>
      <vt:lpstr>PowerPoint Presentation</vt:lpstr>
      <vt:lpstr>The Collection Framework…</vt:lpstr>
      <vt:lpstr>Lists</vt:lpstr>
      <vt:lpstr>Classes Implementing the interface List</vt:lpstr>
      <vt:lpstr>List Implementing Classes</vt:lpstr>
      <vt:lpstr>Using the Vector class</vt:lpstr>
      <vt:lpstr>Sets</vt:lpstr>
      <vt:lpstr>Sets…</vt:lpstr>
      <vt:lpstr>TreeSet  and Iterator</vt:lpstr>
      <vt:lpstr>TreeSet = Set + Tree</vt:lpstr>
      <vt:lpstr>Using the TreeSet class &amp; Iterator</vt:lpstr>
      <vt:lpstr>Hash Table</vt:lpstr>
      <vt:lpstr>HashSet = Set + Hash Table</vt:lpstr>
      <vt:lpstr>HashSet or TreeSet?</vt:lpstr>
      <vt:lpstr>How to TreeSet ordering elements?</vt:lpstr>
      <vt:lpstr>How to TreeSet ordering elements?</vt:lpstr>
      <vt:lpstr>How to TreeSet ordering elements?</vt:lpstr>
      <vt:lpstr>Maps</vt:lpstr>
      <vt:lpstr>Maps..</vt:lpstr>
      <vt:lpstr>HashMap</vt:lpstr>
      <vt:lpstr>Using HashMap class &amp; Iterator</vt:lpstr>
      <vt:lpstr>Summary</vt:lpstr>
    </vt:vector>
  </TitlesOfParts>
  <Company>FPT-Uni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Le Nhat Tung</cp:lastModifiedBy>
  <cp:revision>465</cp:revision>
  <dcterms:created xsi:type="dcterms:W3CDTF">2007-08-21T04:43:22Z</dcterms:created>
  <dcterms:modified xsi:type="dcterms:W3CDTF">2024-10-25T05:37:19Z</dcterms:modified>
</cp:coreProperties>
</file>