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7302500" cy="958850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KY6d2G+NVe0YJY5E8ixJcAhaj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81788d6e4_0_0:notes"/>
          <p:cNvSpPr/>
          <p:nvPr>
            <p:ph idx="2" type="sldImg"/>
          </p:nvPr>
        </p:nvSpPr>
        <p:spPr>
          <a:xfrm>
            <a:off x="1255712" y="720725"/>
            <a:ext cx="4792800" cy="359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81788d6e4_0_0:notes"/>
          <p:cNvSpPr txBox="1"/>
          <p:nvPr>
            <p:ph idx="1" type="body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f81788d6e4_0_0:notes"/>
          <p:cNvSpPr txBox="1"/>
          <p:nvPr>
            <p:ph idx="12" type="sldNum"/>
          </p:nvPr>
        </p:nvSpPr>
        <p:spPr>
          <a:xfrm>
            <a:off x="4138612" y="9109075"/>
            <a:ext cx="3163800" cy="479400"/>
          </a:xfrm>
          <a:prstGeom prst="rect">
            <a:avLst/>
          </a:prstGeom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81788d6e4_0_7:notes"/>
          <p:cNvSpPr/>
          <p:nvPr>
            <p:ph idx="2" type="sldImg"/>
          </p:nvPr>
        </p:nvSpPr>
        <p:spPr>
          <a:xfrm>
            <a:off x="1255712" y="720725"/>
            <a:ext cx="4792800" cy="359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81788d6e4_0_7:notes"/>
          <p:cNvSpPr txBox="1"/>
          <p:nvPr>
            <p:ph idx="1" type="body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f81788d6e4_0_7:notes"/>
          <p:cNvSpPr txBox="1"/>
          <p:nvPr>
            <p:ph idx="12" type="sldNum"/>
          </p:nvPr>
        </p:nvSpPr>
        <p:spPr>
          <a:xfrm>
            <a:off x="4138612" y="9109075"/>
            <a:ext cx="3163800" cy="479400"/>
          </a:xfrm>
          <a:prstGeom prst="rect">
            <a:avLst/>
          </a:prstGeom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8186a6875_0_0:notes"/>
          <p:cNvSpPr txBox="1"/>
          <p:nvPr>
            <p:ph idx="1" type="body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f8186a6875_0_0:notes"/>
          <p:cNvSpPr/>
          <p:nvPr>
            <p:ph idx="2" type="sldImg"/>
          </p:nvPr>
        </p:nvSpPr>
        <p:spPr>
          <a:xfrm>
            <a:off x="1255712" y="720725"/>
            <a:ext cx="4792800" cy="359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838200" y="1676400"/>
            <a:ext cx="381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4800600" y="1676400"/>
            <a:ext cx="381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0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2" name="Google Shape;12;p10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3" name="Google Shape;13;p10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" name="Google Shape;14;p10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" name="Google Shape;15;p10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" name="Google Shape;16;p10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" name="Google Shape;17;p10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8" name="Google Shape;18;p10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" name="Google Shape;19;p10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" name="Google Shape;20;p10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" name="Google Shape;21;p10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2" name="Google Shape;22;p10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" name="Google Shape;23;p10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" name="Google Shape;24;p10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" name="Google Shape;25;p10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6" name="Google Shape;26;p10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" name="Google Shape;27;p10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" name="Google Shape;28;p10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" name="Google Shape;29;p10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" name="Google Shape;30;p10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" name="Google Shape;31;p10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" name="Google Shape;32;p10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3" name="Google Shape;33;p10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" name="Google Shape;34;p10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5" name="Google Shape;35;p10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36" name="Google Shape;36;p10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0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0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9" name="Google Shape;39;p10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10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10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10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10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4" name="Google Shape;44;p10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5" name="Google Shape;45;p10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6" name="Google Shape;46;p10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7" name="Google Shape;47;p10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8" name="Google Shape;48;p10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" name="Google Shape;49;p10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0" name="Google Shape;50;p10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" name="Google Shape;51;p10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0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0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0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0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6" name="Google Shape;56;p10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10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10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10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10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1" name="Google Shape;61;p10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2" name="Google Shape;62;p10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3" name="Google Shape;63;p10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4" name="Google Shape;64;p10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descr="60%" id="65" name="Google Shape;65;p10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6" name="Google Shape;66;p10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7" name="Google Shape;67;p10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68" name="Google Shape;68;p10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0" name="Google Shape;70;p10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1" name="Google Shape;71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2" name="Google Shape;72;p10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Một số lưu ý thi PE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Noto Sans Symbols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CSD20</a:t>
            </a:r>
            <a:r>
              <a:rPr b="1" lang="en-US" sz="4400">
                <a:solidFill>
                  <a:srgbClr val="FF0000"/>
                </a:solidFill>
              </a:rPr>
              <a:t>x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Note</a:t>
            </a:r>
            <a:endParaRPr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Có vấn đề gì 🡺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báo cho giám thị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không được tự ý xử lý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Ôn tập: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838200" y="16764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Đếm số lượng </a:t>
            </a:r>
            <a:r>
              <a:rPr b="1" i="0" lang="en-US" sz="3200" u="none">
                <a:solidFill>
                  <a:srgbClr val="FF0000"/>
                </a:solidFill>
              </a:rPr>
              <a:t>giá trị khác nhau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trong một linked list: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Vd: 1,  5,  2,  9,  10,  2,  5,  2,  7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🡺 kết quả: 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Vì: 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có số 2 xuất hiện 3 lần 🡺 chỉ tính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số 5 xuất hiện 2 lần 🡺 chỉ tính 1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Ôn tập:</a:t>
            </a:r>
            <a:endParaRPr/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Đếm số lượng node xuất hiện ít nhất 2 lần trở lên?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Input: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1,  5,  2,  9,  10,  2,  5,  2,  7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🡺 2 node (là 2 và 5)</a:t>
            </a:r>
            <a:endParaRPr b="0" i="0" sz="32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Scope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Linked list (singly, doubly, circular)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Stack, Queue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 (BT, BST, Heap)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Sort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81788d6e4_0_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Khi đi thi:</a:t>
            </a:r>
            <a:endParaRPr/>
          </a:p>
        </p:txBody>
      </p:sp>
      <p:sp>
        <p:nvSpPr>
          <p:cNvPr id="112" name="Google Shape;112;g2f81788d6e4_0_0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1. Tải trước phần mềm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 Chuẩn bị userName và pass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3. Vào đúng wifi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 Nhập đúng nameCode của đề thi</a:t>
            </a:r>
            <a:endParaRPr/>
          </a:p>
        </p:txBody>
      </p:sp>
      <p:sp>
        <p:nvSpPr>
          <p:cNvPr id="113" name="Google Shape;113;g2f81788d6e4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81788d6e4_0_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Trước k</a:t>
            </a:r>
            <a:r>
              <a:rPr lang="en-US"/>
              <a:t>hi đi thi:</a:t>
            </a:r>
            <a:endParaRPr/>
          </a:p>
        </p:txBody>
      </p:sp>
      <p:sp>
        <p:nvSpPr>
          <p:cNvPr id="120" name="Google Shape;120;g2f81788d6e4_0_7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1. Tắt (hoặc tốt hơn là gỡ): zalo, facebook, skype, v.v.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 Wifi: tắt chế độ tự động kết nối của wifi student hay các wifi khác trong trường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3. Tắt: chế độ tự động update của hệ điều hành và các phần mềm có trong máy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4. Tắt nguồn: điện thoại và các thiết bị khác (như đồng hồ thông minh, vòng đeo tay thông minh, v.v.)</a:t>
            </a:r>
            <a:endParaRPr/>
          </a:p>
        </p:txBody>
      </p:sp>
      <p:sp>
        <p:nvSpPr>
          <p:cNvPr id="121" name="Google Shape;121;g2f81788d6e4_0_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Main points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Char char="❑"/>
            </a:pPr>
            <a:r>
              <a:rPr b="1" i="0" lang="en-US" sz="3200" u="none" cap="none" strike="noStrike">
                <a:solidFill>
                  <a:srgbClr val="FF0000"/>
                </a:solidFill>
              </a:rPr>
              <a:t>AddFirst, AddLast (và push cho stack, enqueue cho qu</a:t>
            </a:r>
            <a:r>
              <a:rPr b="1" lang="en-US">
                <a:solidFill>
                  <a:srgbClr val="FF0000"/>
                </a:solidFill>
              </a:rPr>
              <a:t>eue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) </a:t>
            </a:r>
            <a:endParaRPr b="1" i="0" sz="3200" u="none" cap="none" strike="noStrike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⇒ Rất thường xuyên xuất hiện</a:t>
            </a:r>
            <a:endParaRPr b="1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Traverse (+ Pre/In/Post order)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Search, count, sum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Char char="❑"/>
            </a:pPr>
            <a:r>
              <a:rPr i="0" lang="en-US" sz="3200" u="none" cap="none" strike="noStrike"/>
              <a:t>Leaf </a:t>
            </a:r>
            <a:r>
              <a:rPr b="0" i="0" lang="en-US" sz="3200" u="none" cap="none" strike="noStrike">
                <a:latin typeface="Tahoma"/>
                <a:ea typeface="Tahoma"/>
                <a:cs typeface="Tahoma"/>
                <a:sym typeface="Tahoma"/>
              </a:rPr>
              <a:t>nodes, </a:t>
            </a:r>
            <a:r>
              <a:rPr i="0" lang="en-US" sz="3200" u="none" cap="none" strike="noStrike"/>
              <a:t>height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Others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Reverse a list, swap nodes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min, 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AddPos(a</a:t>
            </a:r>
            <a:r>
              <a:rPr lang="en-US"/>
              <a:t>dd tại một vị trí nào đó)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Delete node in linked list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================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Delete node (in BST)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Rotate (in BST)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Note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Đọc đề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cho sẵn + file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trong đó lưu ý phần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expected result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/>
              <a:t>⇒ Việc đầu tiên là </a:t>
            </a:r>
            <a:r>
              <a:rPr b="1" lang="en-US" u="sng">
                <a:solidFill>
                  <a:srgbClr val="FF0000"/>
                </a:solidFill>
              </a:rPr>
              <a:t>ĐỌC ĐỀ</a:t>
            </a:r>
            <a:r>
              <a:rPr lang="en-US"/>
              <a:t>, không phải là làm bài (theo quán tính, theo các đề cũ, theo các tool kiếm được, …)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080"/>
              <a:buNone/>
            </a:pPr>
            <a:r>
              <a:rPr lang="en-US"/>
              <a:t>⇒ Đề thi được thay đổi qua các học kỳ, có khi nhìn giống với kỳ trước nhưng thực chất đã được thay đổi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080"/>
              <a:buNone/>
            </a:pPr>
            <a:r>
              <a:rPr b="1" lang="en-US">
                <a:solidFill>
                  <a:srgbClr val="FF0000"/>
                </a:solidFill>
              </a:rPr>
              <a:t>PHẢI ĐỌC KỸ ĐỀ + CODE ĐÃ CHO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8186a6875_0_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Note</a:t>
            </a:r>
            <a:endParaRPr/>
          </a:p>
        </p:txBody>
      </p:sp>
      <p:sp>
        <p:nvSpPr>
          <p:cNvPr id="154" name="Google Shape;154;g2f8186a6875_0_0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Đọc đề (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cho sẵn + file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trong đó lưu ý phần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expected result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Thực hiện theo yêu cầu/ràng buộc/quy ước/gợi ý … có trong đề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Nếu đề không nói rõ, thì thực hiện theo các quy ước trong slide/textbook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Nếu trong slide/textbook không có thì làm theo “thông thường”</a:t>
            </a:r>
            <a:endParaRPr/>
          </a:p>
        </p:txBody>
      </p:sp>
      <p:sp>
        <p:nvSpPr>
          <p:cNvPr id="155" name="Google Shape;155;g2f8186a6875_0_0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f8186a6875_0_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f8186a6875_0_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Note</a:t>
            </a:r>
            <a:endParaRPr/>
          </a:p>
        </p:txBody>
      </p:sp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838200" y="1676400"/>
            <a:ext cx="8001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code trước khi nộp: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sánh thật kỹ kết quả của mình với expected result trong đề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tất cả các hàm một lần cuối trước khi nộp (vd: test f1 =&gt; đúng; test f2 =&gt; đúng; làm f3 có vô tình ảnh hưởng tới f1; test f3 =&gt; đúng; tuy nhiên đến cuối cùng thì f1 lại sai. Do đó, phải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test lại tất cả các hàm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trước khi nộp)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762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 2013 Goodrich, Tamassia, Goldwasser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2002-01-21T02:22:10Z</dcterms:created>
  <dc:creator>Roberto Tamassia</dc:creator>
</cp:coreProperties>
</file>