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9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46" autoAdjust="0"/>
  </p:normalViewPr>
  <p:slideViewPr>
    <p:cSldViewPr>
      <p:cViewPr varScale="1">
        <p:scale>
          <a:sx n="101" d="100"/>
          <a:sy n="101" d="100"/>
        </p:scale>
        <p:origin x="1166" y="6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267E-72C2-4125-9B3D-581130688F2A}" type="datetimeFigureOut">
              <a:rPr lang="en-US" smtClean="0"/>
              <a:t>05/04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9FFD6-4A43-4B6F-B5EA-C59A3760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9FFD6-4A43-4B6F-B5EA-C59A3760C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2FC3-5AE5-4D46-BB9C-D209B848226E}" type="datetime1">
              <a:rPr lang="en-US" smtClean="0"/>
              <a:t>05/04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3D2A-006C-4F8E-8FB0-950320D8B552}" type="datetime1">
              <a:rPr lang="en-US" smtClean="0"/>
              <a:t>05/04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8AFF-3F55-48A3-B964-30E4BB02866D}" type="datetime1">
              <a:rPr lang="en-US" smtClean="0"/>
              <a:t>05/04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AF39-1E85-443D-95A4-C8D1A49AD48B}" type="datetime1">
              <a:rPr lang="en-US" smtClean="0"/>
              <a:t>05/04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1AC8-359D-42EE-BDF0-A800A2897F25}" type="datetime1">
              <a:rPr lang="en-US" smtClean="0"/>
              <a:t>05/04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10E-68E4-4B64-B03C-8321EAC48187}" type="datetime1">
              <a:rPr lang="en-US" smtClean="0"/>
              <a:t>05/04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77AB-9F68-4BF9-BD77-0C24CF4CD010}" type="datetime1">
              <a:rPr lang="en-US" smtClean="0"/>
              <a:t>05/04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15D8-E9A9-4B19-8997-F0F4CD8EF2DA}" type="datetime1">
              <a:rPr lang="en-US" smtClean="0"/>
              <a:t>05/04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1310-547A-4B09-9036-0EAC942D6FB5}" type="datetime1">
              <a:rPr lang="en-US" smtClean="0"/>
              <a:t>05/04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ThS. Lê Nhật Tùng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8B5D7F3-2367-414C-8449-4274307DC8FD}" type="datetime1">
              <a:rPr lang="en-US" smtClean="0"/>
              <a:t>05/04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ThS. Lê Nhật Tùng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994D-539D-4F64-BD93-2B6A204D9761}" type="datetime1">
              <a:rPr lang="en-US" smtClean="0"/>
              <a:t>05/04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31A8D-8B85-4A49-9EC6-85B3A8E0FAC3}" type="datetime1">
              <a:rPr lang="en-US" smtClean="0"/>
              <a:t>05/04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ThS. Lê Nhật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8A38F-ED2E-4869-9ACE-7F5BC7873B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imm.dtu.dk/pubdb/views/publication_details.php?id=60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aifmohammad.com/WebPages/NRC-Emotion-Lexicon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ifmohammad.com/WebPages/NRC-Emotion-Lexicon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1714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3A613-246D-86AE-A1D8-A4C7BF0B5E8A}"/>
              </a:ext>
            </a:extLst>
          </p:cNvPr>
          <p:cNvSpPr/>
          <p:nvPr/>
        </p:nvSpPr>
        <p:spPr>
          <a:xfrm>
            <a:off x="822960" y="758952"/>
            <a:ext cx="75438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Mining and 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Social Media Mining</a:t>
            </a:r>
            <a:endParaRPr lang="en-US" sz="8000" b="1" cap="none" spc="-5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5CC4-48FD-7D35-51D8-3205B312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ThS</a:t>
            </a: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182470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39DB-04DD-57BC-B19B-E2E71453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0972-D5BF-6CE8-D4CC-F2152A12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/>
              <a:t>Các phương pháp Phân tích Cảm xúc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EF84-703C-E61C-E7F9-13C6E499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vi-VN" b="1"/>
              <a:t>Phương pháp tự động (Automatic)</a:t>
            </a:r>
            <a:r>
              <a:rPr lang="en-US" b="1"/>
              <a:t>:</a:t>
            </a:r>
          </a:p>
          <a:p>
            <a:pPr algn="just">
              <a:lnSpc>
                <a:spcPct val="150000"/>
              </a:lnSpc>
            </a:pPr>
            <a:r>
              <a:rPr lang="vi-VN"/>
              <a:t>Nhiệm vụ phân tích cảm xúc thường được mô hình hóa như một bài toán phân loại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vi-VN"/>
              <a:t>Một bộ phân loại được cung cấp một văn bản và trả về danh mục tương ứng (ví dụ: tích cực, tiêu cực, hoặc trung tính)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75245-9D28-942F-4294-996AC7F4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31021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29D0-3AFE-E686-B8FF-31221B2D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/>
              <a:t>Các phương pháp Phân tích Cảm xúc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D0A8-E8D2-D35B-FE6A-2516768D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vi-VN" b="1"/>
              <a:t>Phương pháp kết hợp (Hybrid)</a:t>
            </a:r>
            <a:endParaRPr lang="en-US" b="1"/>
          </a:p>
          <a:p>
            <a:pPr algn="just">
              <a:lnSpc>
                <a:spcPct val="150000"/>
              </a:lnSpc>
            </a:pPr>
            <a:r>
              <a:rPr lang="vi-VN"/>
              <a:t>Kết hợp ưu điểm của cả phương pháp dựa trên luật và phương pháp tự động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vi-VN"/>
              <a:t>Thông thường, bằng cách kết hợp cả hai phương pháp, phương pháp có thể cải thiện độ chính xác và độ tin cậy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49D2-6800-62AE-9319-9D22F32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25965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DA64-270D-3EE3-ED3F-94A18E88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Thách thức trong Phân tích Cảm xúc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34EE-D079-CD99-3BE9-3F127EED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Phần lớn công việc trong lĩnh vực phân tích cảm xúc những năm gần đây là giải quyết các thách thức và hạn chế chính: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Tính chủ quan và giọng điệu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Ngữ cảnh và tính phân cực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Sự mỉa mai và châm biếm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So sánh Emoji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Định nghĩa trung tính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7C0C9-94EF-6D82-5027-AB98DF9B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232935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F506-DFB0-9FAB-FBB3-33A29F69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Công cụ Phân tích Cảm xúc trong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BE1D-6254-3183-427C-239BF8E2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b="1"/>
              <a:t>AFINN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Tác giả: Finn Arup Nielsen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Gán cho mỗi từ một điểm số từ -5 đến 5, với điểm số âm thể hiện cảm xúc tiêu cực và điểm số dương thể hiện cảm xúc tích cực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Có thể tải từ: </a:t>
            </a:r>
            <a:r>
              <a:rPr lang="vi-VN">
                <a:hlinkClick r:id="rId2"/>
              </a:rPr>
              <a:t>http://www2.imm.dtu.dk/pubdb/views/publication_details.php?id=6010</a:t>
            </a:r>
            <a:endParaRPr lang="vi-VN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B1E7E-29C8-3287-8766-0A030C2C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38198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8B24-2195-4E15-D5F3-A46A0061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803B-80FD-AD60-91ED-C085AD37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Công cụ Phân tích Cảm xúc trong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4795-DD3B-4469-A811-BCEF0169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Tác giả: Bing Liu và cộng sự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Phân loại từ theo cách nhị phân vào danh mục tích cực / tiêu cực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Có thể tải từ: </a:t>
            </a:r>
            <a:r>
              <a:rPr lang="en-US">
                <a:hlinkClick r:id="rId2"/>
              </a:rPr>
              <a:t>https://www.cs.uic.edu/~liub/FBS/sentiment-analysis.html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1F6B7-117A-C0BE-7C3E-49927CB3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192201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DD99-6F7E-772B-C031-F580E386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C32D-ED64-374E-92DC-84E0602E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Công cụ Phân tích Cảm xúc trong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44EE-62CE-E5E1-8BC4-697DA04B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b="1"/>
              <a:t>NRC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Tác giả: Saif Mohammad và Peter Turney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Phân loại từ theo cách nhị phân (có/không) vào các danh mục cảm xúc tích cực/tiêu cực: tức giận, mong đợi, ghê tởm, sợ hãi, vui vẻ, buồn bã, ngạc nhiên, tin tưởng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Có thể tải từ: </a:t>
            </a:r>
            <a:r>
              <a:rPr lang="vi-VN">
                <a:hlinkClick r:id="rId2"/>
              </a:rPr>
              <a:t>http://saifmohammad.com/WebPages/NRC-Emotion-Lexicon.htm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08573-E978-BA8E-7179-2B3D94B7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46718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6D10-E288-FFDC-3981-3DE8A58A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1255-5F38-1BAF-34A4-1F5638FC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Công cụ Phân tích Cảm xúc trong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B55E-14CF-7D06-F51A-9C3BF3B7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b="1"/>
              <a:t>NRC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Tác giả: Saif Mohammad và Peter Turney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Phân loại từ theo cách nhị phân (có/không) vào các danh mục cảm xúc tích cực/tiêu cực: tức giận, mong đợi, ghê tởm, sợ hãi, vui vẻ, buồn bã, ngạc nhiên, tin tưởng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Có thể tải từ: </a:t>
            </a:r>
            <a:r>
              <a:rPr lang="vi-VN">
                <a:hlinkClick r:id="rId2"/>
              </a:rPr>
              <a:t>http://saifmohammad.com/WebPages/NRC-Emotion-Lexicon.htm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58343-EB6E-0906-4559-F45DCF98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380371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D81-BFCE-196B-E3CD-A949CC14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khác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A5B2-5DC6-DA25-F335-3777F781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b="1"/>
              <a:t>Gói SentimentAnalysis</a:t>
            </a:r>
            <a:endParaRPr lang="vi-VN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Thực hiện phân tích cảm xúc ở cấp độ câu, không phải từng từ riêng lẻ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Tokenize mỗi tài liệu và cuối cùng chuyển đổi đầu vào thành ma trận document-term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4CD6-0357-ABFD-1786-FD1FFEB7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8658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5F0-CD67-81AD-FB82-950F0E88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C0BF-D6A1-CAAB-B33C-9058A3C4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b="1"/>
              <a:t>NLTK (Natural Language Toolkit)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Hỗ trợ tương đối nhiều ngôn ngữ và công cụ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Tài liệu phát triển tốt và cộng đồng năng động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Cung cấp nhiều bộ phân loại cảm xúc dựa trên từ vựng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Có tích hợp với các bộ dữ liệu chuẩn như VADER (Valence Aware Dictionary and sEntiment Reasoner)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E5633-0B0B-0785-6A39-FFFC9D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276929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31A2-21F2-DA54-1293-635CC612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3C591-4447-48DD-88DA-B0611A79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A567D-3268-EDE0-6244-8761B05A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4" y="2324100"/>
            <a:ext cx="795169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92330-16E9-14A8-4608-CAA8961F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66A2A-2A44-363E-0739-78AC0FB65EA9}"/>
              </a:ext>
            </a:extLst>
          </p:cNvPr>
          <p:cNvSpPr/>
          <p:nvPr/>
        </p:nvSpPr>
        <p:spPr>
          <a:xfrm>
            <a:off x="822960" y="758952"/>
            <a:ext cx="75438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/>
              <a:t>Phân tích Cảm xúc 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/>
              <a:t>Sentiment Analysis</a:t>
            </a:r>
            <a:endParaRPr lang="en-US" sz="7200" b="1" cap="none" spc="-5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EC10-7292-05EA-8A98-CC851933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164472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26DF8-332C-8DB8-3518-34C5786E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106-B09C-D386-E9FC-33C0BCEF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B504-EA12-B5DD-6F48-311F9671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b="1"/>
              <a:t>SpaCy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Khá phù hợp cho các ứng dụng công nghiệp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Thư viện rất nhanh và hiệu quả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Cung cấp các pipeline xử lý ngôn ngữ toàn diện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Dễ dàng mở rộng với các mô hình tùy chỉnh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Tích hợp tốt với các thư viện Deep Learning như TensorFlow và PyTorch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38E93-E3AF-2D5C-EED5-9DF734F4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54699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6724-24E8-3717-509F-3C93DA72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D6E72-6A0D-BEB0-7E67-7904400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FADFF-E344-CCE3-6B46-8ED87050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71700"/>
            <a:ext cx="7886700" cy="14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40F-92AC-A25A-0519-7A23A45E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FA8FD-E81C-B678-164C-BB100A34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018E1-9424-6A04-0FFD-BA6EBE89FEBC}"/>
              </a:ext>
            </a:extLst>
          </p:cNvPr>
          <p:cNvSpPr txBox="1"/>
          <p:nvPr/>
        </p:nvSpPr>
        <p:spPr>
          <a:xfrm>
            <a:off x="762000" y="1861229"/>
            <a:ext cx="754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vi-VN" b="1"/>
              <a:t>TextBlob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Nhẹ và rất dễ tiếp cận, phù hợp cho người mới bắt đầu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Khả năng phân tích cảm xúc tương đối phong phú (ngay từ đầu)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API đơn giản và trực quan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Cung cấp thang đo cảm xúc từ -1.0 (tiêu cực) đến 1.0 (tích cực)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Hỗ trợ các tác vụ NLP khác như dịch thuật, phát hiện ngôn ngữ, và trích xuất cụm danh từ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B493A8-857E-A60B-18CE-7310EE6E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4304593"/>
            <a:ext cx="8077200" cy="9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B420-4281-C2FD-6E7A-D113BC9AC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BFEB-9F5B-40EA-1662-148EFC8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0709F-2712-BDAE-5F20-5BA1FDE1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B19AB-063B-436B-D8C8-E735FF9A279A}"/>
              </a:ext>
            </a:extLst>
          </p:cNvPr>
          <p:cNvSpPr txBox="1"/>
          <p:nvPr/>
        </p:nvSpPr>
        <p:spPr>
          <a:xfrm>
            <a:off x="609600" y="1861229"/>
            <a:ext cx="792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/>
              <a:t>Gensim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Có khả năng mở rộng và nhanh, phù hợp cho dữ liệu lớn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Có khả năng xử lý ngữ nghĩa tiềm ẩn mạnh mẽ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Chuyên về các mô hình chủ đề và word embeddings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Hỗ trợ các thuật toán như Word2Vec, Doc2Vec, FastText, và LDA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Có các phát triển thương mại và ứng dụng trong nghiên cứu học thuật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7CEFD-8FBE-D8D1-23BF-22B7E0E6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3887583"/>
            <a:ext cx="8229600" cy="13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56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E5DB-BD15-AB4C-2F60-E5FFFC1E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50DE0-28D7-F7FD-E00C-5656F382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16F83-0977-38FB-049D-977E2671C688}"/>
              </a:ext>
            </a:extLst>
          </p:cNvPr>
          <p:cNvSpPr txBox="1"/>
          <p:nvPr/>
        </p:nvSpPr>
        <p:spPr>
          <a:xfrm>
            <a:off x="647700" y="1999728"/>
            <a:ext cx="784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/>
              <a:t>Stanford CoreNLP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Không phụ thuộc nền tảng, được viết bằng Java nhưng có giao diện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Hỗ trợ đa ngôn ngữ với hiệu suất cao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Cung cấp phân tích cảm xúc dựa trên cây cú pháp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Phân tích sâu hơn về cấu trúc cú pháp và ngữ nghĩa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Có demo trực tuyến và được sử dụng rộng rãi trong nghiên cứu học thuật</a:t>
            </a:r>
          </a:p>
        </p:txBody>
      </p:sp>
    </p:spTree>
    <p:extLst>
      <p:ext uri="{BB962C8B-B14F-4D97-AF65-F5344CB8AC3E}">
        <p14:creationId xmlns:p14="http://schemas.microsoft.com/office/powerpoint/2010/main" val="62405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4BF37B-A4A9-BE12-CCEE-31D0AB69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7" y="952500"/>
            <a:ext cx="8719865" cy="43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5D9A-E96B-7574-F721-9DC619D5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C6D8F-EDDC-E97B-6EC7-EEDAD3A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0F67-28BE-93B5-5826-FCCDA31EEC56}"/>
              </a:ext>
            </a:extLst>
          </p:cNvPr>
          <p:cNvSpPr txBox="1"/>
          <p:nvPr/>
        </p:nvSpPr>
        <p:spPr>
          <a:xfrm>
            <a:off x="723900" y="1790249"/>
            <a:ext cx="754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/>
              <a:t>Transformers (Hugging 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Thư viện hiện đại nhất cho các mô hình NLP tiên tiến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Hỗ trợ các mô hình pre-trained như BERT, GPT, RoBERTa, XLNet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Cung cấp khả năng fine-tuning cho nhiều tác vụ khác nhau, bao gồm phân tích cảm xúc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Hiệu suất cao và cập nhật liên tục theo các nghiên cứu mới nhất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Cộng đồng rộng lớn và nhiều mô hình đã huấn luyện sẵn cho tác vụ phân tích cảm xúc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A33CD-8100-B72D-B1A2-29DF0809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92126"/>
            <a:ext cx="8686800" cy="10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B52-C08B-FFD5-6177-3F2437F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Công cụ Phân tích Cảm xúc trong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4F76D-2A6C-4572-153D-CC66EA4F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6C603-7175-CAC9-EADD-D740E625C271}"/>
              </a:ext>
            </a:extLst>
          </p:cNvPr>
          <p:cNvSpPr txBox="1"/>
          <p:nvPr/>
        </p:nvSpPr>
        <p:spPr>
          <a:xfrm>
            <a:off x="990600" y="1999728"/>
            <a:ext cx="7376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/>
              <a:t>Flair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Thư viện NLP mã nguồn mở cấp tiên tiến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Cung cấp các word embeddings tiên tiến và mô hình phân loại cảm xúc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Hỗ trợ nhiều loại embeddings khác nhau (word, character, contextual)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Hiệu suất cao cho nhiều tác vụ NLP khác nhau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Dễ sử dụng và tích hợp với các thư viện khác</a:t>
            </a:r>
          </a:p>
        </p:txBody>
      </p:sp>
    </p:spTree>
    <p:extLst>
      <p:ext uri="{BB962C8B-B14F-4D97-AF65-F5344CB8AC3E}">
        <p14:creationId xmlns:p14="http://schemas.microsoft.com/office/powerpoint/2010/main" val="890958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4B55CF-1EC2-A464-7BA1-94542F7B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66534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9168-A3E4-245F-73F7-08485387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Tổng quan về Phân tích Cảm xúc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10F84-D8F4-806A-B0E1-D93AFA27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B35C48-C481-2BD9-15B3-DBA7934C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00200"/>
            <a:ext cx="792480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Là một lĩnh vực trong xử lý ngôn ngữ tự nhiên (NLP), còn được gọi là Opinion Mining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Quy trình tự động để hiểu ý kiến về một chủ đề nào đó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Rất hữu ích cho các ứng dụng thương mại: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Phân tích marketing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Quan hệ công chúng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Đánh giá sản phẩm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Phản hồi sản phẩm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Dịch vụ khách hàng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55AB-1A7F-3199-30AE-E225796F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biệt sự kiện và ý kiến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F5D9-5517-FB9B-E55E-378DD931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vi-VN" b="1"/>
              <a:t>Sự kiện (Facts): </a:t>
            </a:r>
            <a:endParaRPr lang="en-US" b="1"/>
          </a:p>
          <a:p>
            <a:pPr lvl="1" algn="just">
              <a:lnSpc>
                <a:spcPct val="150000"/>
              </a:lnSpc>
            </a:pPr>
            <a:r>
              <a:rPr lang="vi-VN"/>
              <a:t>biểu đạt khách quan về điều gì đó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vi-VN" b="1"/>
              <a:t>Ý kiến (Opinions): </a:t>
            </a:r>
            <a:endParaRPr lang="en-US" b="1"/>
          </a:p>
          <a:p>
            <a:pPr lvl="1" algn="just">
              <a:lnSpc>
                <a:spcPct val="150000"/>
              </a:lnSpc>
            </a:pPr>
            <a:r>
              <a:rPr lang="vi-VN"/>
              <a:t>thường là biểu đạt chủ quan, mô tả cảm xúc, đánh giá, và cảm nhận của con người về một chủ đề hoặc đối tượng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9717D-6094-DD2B-DDE5-E1644FF0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26781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5077-F99C-61C0-DD37-135CACFB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Phân loại trong Phân tích Cảm xúc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8667-2EE0-1492-563E-B22B7AD3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vi-VN"/>
              <a:t>Phân tích cảm xúc có thể được xây dựng như một bài toán phân</a:t>
            </a:r>
            <a:r>
              <a:rPr lang="en-US"/>
              <a:t> </a:t>
            </a:r>
            <a:r>
              <a:rPr lang="vi-VN"/>
              <a:t>loại với hai vấn đề nhỏ: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Phân loại câu là chủ quan hay khách quan (subjectivity classification)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Phân loại câu thể hiện quan điểm tích cực, tiêu cực hay trung tính (polarity classification)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700D1-6714-3C2B-1F59-AB642715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210311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5A77-E22F-4F7F-CD6B-32FEA5C0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Các cấp độ áp dụng Phân tích Cảm xúc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B92E-7118-27B5-85C7-68B7D2E7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vi-VN"/>
              <a:t>Phân tích cảm xúc có thể được áp dụng ở các cấp độ khác nhau: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Cấp độ tài liệu - xác định cảm xúc của toàn bộ tài liệu hoặc đoạn văn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Cấp độ câu - xác định cảm xúc của một câu đơn lẻ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vi-VN"/>
              <a:t>Cấp độ phần tử trong câu - xác định cảm xúc của các biểu thức con trong một câu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97825-F51A-6C9A-6600-E17AC85A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174583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325D-EC2A-F218-01EE-F6967CAF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Các loại Phân tích Cảm xúc khác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38B8E-64D8-B6AC-3A59-0B752D1F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70BF7E-CEF3-F802-214A-CE30755F8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1854448"/>
            <a:ext cx="741426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Phân tích tập trung vào tính phân cực (tích cực, tiêu cực, [trung tính])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Phân tích phát hiện cảm xúc và cảm giác (tức giận, vui vẻ, buồn, phấn khích...)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Phân tích xác định ý định (quan tâm / không quan tâm) </a:t>
            </a:r>
          </a:p>
        </p:txBody>
      </p:sp>
    </p:spTree>
    <p:extLst>
      <p:ext uri="{BB962C8B-B14F-4D97-AF65-F5344CB8AC3E}">
        <p14:creationId xmlns:p14="http://schemas.microsoft.com/office/powerpoint/2010/main" val="251503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DC04-F16B-E682-0078-8C214345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/>
              <a:t>Các phương pháp Phân tích Cảm xúc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227E-4D44-92CD-BAFF-928F353A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vi-VN" b="1"/>
              <a:t>Phương pháp dựa trên luật (Rule-based)</a:t>
            </a:r>
            <a:r>
              <a:rPr lang="en-US" b="1"/>
              <a:t>:</a:t>
            </a:r>
          </a:p>
          <a:p>
            <a:pPr algn="just">
              <a:lnSpc>
                <a:spcPct val="150000"/>
              </a:lnSpc>
            </a:pPr>
            <a:r>
              <a:rPr lang="vi-VN"/>
              <a:t>Thực hiện phân tích cảm xúc dựa trên tập hợp các quy tắc được tạo thủ công</a:t>
            </a:r>
            <a:r>
              <a:rPr lang="en-US"/>
              <a:t>.</a:t>
            </a:r>
          </a:p>
          <a:p>
            <a:pPr algn="just">
              <a:lnSpc>
                <a:spcPct val="150000"/>
              </a:lnSpc>
            </a:pPr>
            <a:r>
              <a:rPr lang="vi-VN"/>
              <a:t>Có thể sử dụng nhiều đầu vào, như:</a:t>
            </a:r>
            <a:endParaRPr lang="en-US"/>
          </a:p>
          <a:p>
            <a:pPr lvl="1" algn="just">
              <a:lnSpc>
                <a:spcPct val="150000"/>
              </a:lnSpc>
            </a:pPr>
            <a:r>
              <a:rPr lang="vi-VN"/>
              <a:t>Kỹ thuật NLP cổ điển như stemming, tokenization, phân tích từ loại và cú pháp</a:t>
            </a:r>
            <a:endParaRPr lang="en-US"/>
          </a:p>
          <a:p>
            <a:pPr lvl="1" algn="just">
              <a:lnSpc>
                <a:spcPct val="150000"/>
              </a:lnSpc>
            </a:pPr>
            <a:r>
              <a:rPr lang="vi-VN"/>
              <a:t>Các tài nguyên khác, như từ điển và từ vựng (danh sách các từ và biểu thức)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02E7-B6E9-58AB-4DDE-86ECF256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</p:spTree>
    <p:extLst>
      <p:ext uri="{BB962C8B-B14F-4D97-AF65-F5344CB8AC3E}">
        <p14:creationId xmlns:p14="http://schemas.microsoft.com/office/powerpoint/2010/main" val="396036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04AF-56B3-E976-FD4E-FFB75B9C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4E699-EBDE-6F73-708D-2D60CCDC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ThS. Lê Nhật Tùng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331EEA-A2DB-0B17-240D-2683BE73D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943100"/>
            <a:ext cx="7452360" cy="235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 định hai danh sách từ có cảm xúc (tích cực và tiêu cực)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 một văn bản: 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Đếm số từ tích cực trong văn bản 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Đếm số từ tiêu cực trong văn bản 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Nếu số từ tích cực nhiều hơn số từ tiêu cực, trả về cảm xúc tích cực; ngược lại, trả về cảm xúc tiêu cực. Còn lại, trả về trung tính.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00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689</TotalTime>
  <Words>1691</Words>
  <Application>Microsoft Office PowerPoint</Application>
  <PresentationFormat>On-screen Show (4:3)</PresentationFormat>
  <Paragraphs>160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Retrospect</vt:lpstr>
      <vt:lpstr>PowerPoint Presentation</vt:lpstr>
      <vt:lpstr>PowerPoint Presentation</vt:lpstr>
      <vt:lpstr>Tổng quan về Phân tích Cảm xúc</vt:lpstr>
      <vt:lpstr>Phân biệt sự kiện và ý kiến</vt:lpstr>
      <vt:lpstr>Phân loại trong Phân tích Cảm xúc</vt:lpstr>
      <vt:lpstr>Các cấp độ áp dụng Phân tích Cảm xúc</vt:lpstr>
      <vt:lpstr>Các loại Phân tích Cảm xúc khác</vt:lpstr>
      <vt:lpstr>Các phương pháp Phân tích Cảm xúc</vt:lpstr>
      <vt:lpstr>Ví dụ:</vt:lpstr>
      <vt:lpstr>Các phương pháp Phân tích Cảm xúc</vt:lpstr>
      <vt:lpstr>Các phương pháp Phân tích Cảm xúc</vt:lpstr>
      <vt:lpstr>Thách thức trong Phân tích Cảm xúc</vt:lpstr>
      <vt:lpstr>Công cụ Phân tích Cảm xúc trong R</vt:lpstr>
      <vt:lpstr>Công cụ Phân tích Cảm xúc trong R</vt:lpstr>
      <vt:lpstr>Công cụ Phân tích Cảm xúc trong R</vt:lpstr>
      <vt:lpstr>Công cụ Phân tích Cảm xúc trong R</vt:lpstr>
      <vt:lpstr>Phương pháp khác</vt:lpstr>
      <vt:lpstr>Công cụ Phân tích Cảm xúc trong Python</vt:lpstr>
      <vt:lpstr>Công cụ Phân tích Cảm xúc trong Python</vt:lpstr>
      <vt:lpstr>Công cụ Phân tích Cảm xúc trong Python</vt:lpstr>
      <vt:lpstr>Công cụ Phân tích Cảm xúc trong Python</vt:lpstr>
      <vt:lpstr>Công cụ Phân tích Cảm xúc trong Python</vt:lpstr>
      <vt:lpstr>Công cụ Phân tích Cảm xúc trong Python</vt:lpstr>
      <vt:lpstr>Công cụ Phân tích Cảm xúc trong Python</vt:lpstr>
      <vt:lpstr>PowerPoint Presentation</vt:lpstr>
      <vt:lpstr>Công cụ Phân tích Cảm xúc trong Python</vt:lpstr>
      <vt:lpstr>Công cụ Phân tích Cảm xúc trong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Nhat Tung</dc:creator>
  <cp:lastModifiedBy>Le Nhat Tung</cp:lastModifiedBy>
  <cp:revision>58</cp:revision>
  <dcterms:created xsi:type="dcterms:W3CDTF">2025-02-14T14:42:40Z</dcterms:created>
  <dcterms:modified xsi:type="dcterms:W3CDTF">2025-04-04T17:23:05Z</dcterms:modified>
</cp:coreProperties>
</file>