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4" r:id="rId5"/>
    <p:sldId id="260" r:id="rId6"/>
    <p:sldId id="261" r:id="rId7"/>
    <p:sldId id="262" r:id="rId8"/>
    <p:sldId id="263" r:id="rId9"/>
    <p:sldId id="265" r:id="rId10"/>
    <p:sldId id="269" r:id="rId11"/>
    <p:sldId id="270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1700A-E254-4190-B0D0-3A8041F18939}" type="datetimeFigureOut">
              <a:rPr lang="de-DE" smtClean="0"/>
              <a:t>03.08.2016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CA20B-EFB7-44B6-AF75-B2CDD9308E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4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A20B-EFB7-44B6-AF75-B2CDD9308E2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30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74947" y="6041362"/>
            <a:ext cx="1142126" cy="365125"/>
          </a:xfrm>
        </p:spPr>
        <p:txBody>
          <a:bodyPr/>
          <a:lstStyle>
            <a:lvl1pPr>
              <a:defRPr sz="1400"/>
            </a:lvl1pPr>
          </a:lstStyle>
          <a:p>
            <a:fld id="{3C7CEE19-D3BB-403E-98F2-EDFAA7862143}" type="datetime1">
              <a:rPr lang="de-DE" smtClean="0"/>
              <a:t>03.08.2016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280F-3AA6-4006-850A-3A6281FB79EF}" type="datetime1">
              <a:rPr lang="de-DE" smtClean="0"/>
              <a:t>03.08.2016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9343-A3D2-41ED-AE7F-541FB57F1EAF}" type="datetime1">
              <a:rPr lang="de-DE" smtClean="0"/>
              <a:t>03.08.2016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74947" y="6041362"/>
            <a:ext cx="1142126" cy="365125"/>
          </a:xfrm>
        </p:spPr>
        <p:txBody>
          <a:bodyPr/>
          <a:lstStyle>
            <a:lvl1pPr>
              <a:defRPr sz="1400"/>
            </a:lvl1pPr>
          </a:lstStyle>
          <a:p>
            <a:fld id="{9B7F8596-D380-433A-8A08-C347D5B91E66}" type="datetime1">
              <a:rPr lang="de-DE" smtClean="0"/>
              <a:t>03.08.2016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7F49-B1E1-4626-A545-BA9DAA9E381F}" type="datetime1">
              <a:rPr lang="de-DE" smtClean="0"/>
              <a:t>03.08.2016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14D4-40F3-4F27-9960-F70DE44D5EA8}" type="datetime1">
              <a:rPr lang="de-DE" smtClean="0"/>
              <a:t>03.08.2016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8BE6-AA95-49CE-B10B-178AD03E176E}" type="datetime1">
              <a:rPr lang="de-DE" smtClean="0"/>
              <a:t>03.08.2016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94C4-D564-4DEF-B64B-978434BB2017}" type="datetime1">
              <a:rPr lang="de-DE" smtClean="0"/>
              <a:t>03.08.2016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olieeee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74947" y="6041362"/>
            <a:ext cx="1142126" cy="365125"/>
          </a:xfrm>
        </p:spPr>
        <p:txBody>
          <a:bodyPr/>
          <a:lstStyle>
            <a:lvl1pPr>
              <a:defRPr sz="1400"/>
            </a:lvl1pPr>
          </a:lstStyle>
          <a:p>
            <a:fld id="{419CE78D-6FD4-4B0E-85F5-5FEA71F2658A}" type="datetime1">
              <a:rPr lang="de-DE" smtClean="0"/>
              <a:t>03.08.2016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Thema</a:t>
            </a:r>
            <a:r>
              <a:rPr lang="en-US" dirty="0"/>
              <a:t>: </a:t>
            </a:r>
            <a:r>
              <a:rPr lang="en-US" dirty="0" err="1"/>
              <a:t>Suche</a:t>
            </a:r>
            <a:r>
              <a:rPr lang="en-US" dirty="0"/>
              <a:t> in </a:t>
            </a:r>
            <a:r>
              <a:rPr lang="en-US" dirty="0" err="1"/>
              <a:t>dynamischen</a:t>
            </a:r>
            <a:r>
              <a:rPr lang="en-US" dirty="0"/>
              <a:t> </a:t>
            </a:r>
            <a:r>
              <a:rPr lang="en-US" dirty="0" err="1"/>
              <a:t>Texten</a:t>
            </a:r>
            <a:r>
              <a:rPr lang="en-US" dirty="0"/>
              <a:t>	 Team: Maximilian Keil, </a:t>
            </a:r>
            <a:r>
              <a:rPr lang="en-US" dirty="0" err="1"/>
              <a:t>Huy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Le, Andreas </a:t>
            </a:r>
            <a:r>
              <a:rPr lang="en-US" dirty="0" err="1"/>
              <a:t>Buchmann</a:t>
            </a:r>
            <a:r>
              <a:rPr lang="en-US" dirty="0"/>
              <a:t>, Long Yan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519954A3-9DFD-4C44-94BA-B95130A3BA1C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7779-CEDC-4441-BC6F-2DB042B1D387}" type="datetime1">
              <a:rPr lang="de-DE" smtClean="0"/>
              <a:t>03.08.2016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6222-4730-400B-BBF8-C9449A2D06D7}" type="datetime1">
              <a:rPr lang="de-DE" smtClean="0"/>
              <a:t>03.08.2016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E652-119F-490A-AC1C-013C6AEECBC9}" type="datetime1">
              <a:rPr lang="de-DE" smtClean="0"/>
              <a:t>03.08.2016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5000-6A04-4A36-B9E8-52888874440B}" type="datetime1">
              <a:rPr lang="de-DE" smtClean="0"/>
              <a:t>03.08.2016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E135-5060-4D9E-A281-C2449C409D95}" type="datetime1">
              <a:rPr lang="de-DE" smtClean="0"/>
              <a:t>03.08.2016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131A6-78F7-4F2E-8939-DBC7C64A0F88}" type="datetime1">
              <a:rPr lang="de-DE" smtClean="0"/>
              <a:t>03.08.2016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8205-EB21-498E-B8A7-95470E12B3B3}" type="datetime1">
              <a:rPr lang="de-DE" smtClean="0"/>
              <a:t>03.08.2016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C8C40-28D1-4414-B124-559F3FEC61BF}" type="datetime1">
              <a:rPr lang="de-DE" smtClean="0"/>
              <a:t>03.08.2016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Suche in dynamischen Texten	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Maximilian Keil, Long Mathias Yan, </a:t>
            </a:r>
            <a:r>
              <a:rPr lang="de-DE" dirty="0" err="1"/>
              <a:t>Huy</a:t>
            </a:r>
            <a:r>
              <a:rPr lang="de-DE" dirty="0"/>
              <a:t> </a:t>
            </a:r>
            <a:r>
              <a:rPr lang="de-DE" dirty="0" err="1"/>
              <a:t>Nhu</a:t>
            </a:r>
            <a:r>
              <a:rPr lang="de-DE" dirty="0"/>
              <a:t> Le, Andreas Buchmann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A865-43F8-4524-A1A0-67B3864C9AED}" type="datetime1">
              <a:rPr lang="de-DE" smtClean="0"/>
              <a:t>03.08.2016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806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HTML - Output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E78D-6FD4-4B0E-85F5-5FEA71F2658A}" type="datetime1">
              <a:rPr lang="de-DE" smtClean="0"/>
              <a:t>03.08.2016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9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E78D-6FD4-4B0E-85F5-5FEA71F2658A}" type="datetime1">
              <a:rPr lang="de-DE" smtClean="0"/>
              <a:t>03.08.2016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390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Hindernisse </a:t>
            </a:r>
            <a:r>
              <a:rPr lang="de-DE" dirty="0" err="1"/>
              <a:t>c++</a:t>
            </a:r>
            <a:endParaRPr lang="de-DE" dirty="0"/>
          </a:p>
          <a:p>
            <a:pPr lvl="1"/>
            <a:r>
              <a:rPr lang="de-DE" dirty="0"/>
              <a:t>Schlechte Kenntnisse</a:t>
            </a:r>
          </a:p>
          <a:p>
            <a:pPr lvl="1"/>
            <a:r>
              <a:rPr lang="de-DE" dirty="0"/>
              <a:t>Klassenhierarchie</a:t>
            </a:r>
          </a:p>
          <a:p>
            <a:pPr lvl="1"/>
            <a:r>
              <a:rPr lang="de-DE" dirty="0" err="1"/>
              <a:t>CMake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E78D-6FD4-4B0E-85F5-5FEA71F2658A}" type="datetime1">
              <a:rPr lang="de-DE" smtClean="0"/>
              <a:t>03.08.2016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959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Implementierung auf Windows, Server: Linux</a:t>
            </a:r>
          </a:p>
          <a:p>
            <a:pPr lvl="1"/>
            <a:r>
              <a:rPr lang="de-DE" dirty="0"/>
              <a:t>Hindernisse mit Travis durch schwierige Konfiguration von </a:t>
            </a:r>
            <a:r>
              <a:rPr lang="de-DE" dirty="0" err="1"/>
              <a:t>CMakeLists</a:t>
            </a:r>
            <a:r>
              <a:rPr lang="de-DE" dirty="0"/>
              <a:t>, </a:t>
            </a:r>
            <a:r>
              <a:rPr lang="de-DE" dirty="0" err="1"/>
              <a:t>yaml</a:t>
            </a:r>
            <a:endParaRPr lang="de-DE" dirty="0"/>
          </a:p>
          <a:p>
            <a:pPr lvl="1"/>
            <a:r>
              <a:rPr lang="de-DE" dirty="0"/>
              <a:t>Verschiedene Umgebungen</a:t>
            </a:r>
          </a:p>
          <a:p>
            <a:pPr lvl="1"/>
            <a:endParaRPr lang="de-DE" dirty="0"/>
          </a:p>
          <a:p>
            <a:r>
              <a:rPr lang="de-DE" dirty="0" err="1"/>
              <a:t>Unittest</a:t>
            </a:r>
            <a:r>
              <a:rPr lang="de-DE" dirty="0"/>
              <a:t>-Framework: Integration auf Travis problematisch</a:t>
            </a:r>
          </a:p>
          <a:p>
            <a:pPr lvl="1"/>
            <a:endParaRPr lang="de-DE" dirty="0"/>
          </a:p>
          <a:p>
            <a:r>
              <a:rPr lang="de-DE" dirty="0"/>
              <a:t>Zeitmessung zuerst problematisch, da einige seltsame Ausreißer in den Messungen</a:t>
            </a:r>
          </a:p>
          <a:p>
            <a:pPr lvl="1"/>
            <a:r>
              <a:rPr lang="de-DE" dirty="0"/>
              <a:t>Seltsame Ergebnisse</a:t>
            </a:r>
          </a:p>
          <a:p>
            <a:pPr lvl="1"/>
            <a:r>
              <a:rPr lang="de-DE" dirty="0"/>
              <a:t>Lösung: nach jedem Durchlauf </a:t>
            </a:r>
            <a:r>
              <a:rPr lang="de-DE" dirty="0" err="1"/>
              <a:t>sleep</a:t>
            </a:r>
            <a:r>
              <a:rPr lang="de-DE" dirty="0"/>
              <a:t>(), Genauigkeit der Messung erhöht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E78D-6FD4-4B0E-85F5-5FEA71F2658A}" type="datetime1">
              <a:rPr lang="de-DE" smtClean="0"/>
              <a:t>03.08.2016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67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0580" y="2780176"/>
            <a:ext cx="8596668" cy="1320800"/>
          </a:xfrm>
        </p:spPr>
        <p:txBody>
          <a:bodyPr/>
          <a:lstStyle/>
          <a:p>
            <a:pPr algn="ctr"/>
            <a:r>
              <a:rPr lang="de-DE" dirty="0"/>
              <a:t>FRAGEN ??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E78D-6FD4-4B0E-85F5-5FEA71F2658A}" type="datetime1">
              <a:rPr lang="de-DE" smtClean="0"/>
              <a:t>03.08.2016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3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Allgemein</a:t>
            </a:r>
          </a:p>
          <a:p>
            <a:r>
              <a:rPr lang="de-DE" dirty="0"/>
              <a:t>Theorie</a:t>
            </a:r>
          </a:p>
          <a:p>
            <a:pPr lvl="1"/>
            <a:r>
              <a:rPr lang="de-DE" dirty="0"/>
              <a:t>Das naive Verfahren</a:t>
            </a:r>
          </a:p>
          <a:p>
            <a:pPr lvl="1"/>
            <a:r>
              <a:rPr lang="de-DE" dirty="0"/>
              <a:t>Das Knuth-Morris-Pratt Verfahren</a:t>
            </a:r>
          </a:p>
          <a:p>
            <a:pPr lvl="1"/>
            <a:r>
              <a:rPr lang="de-DE" dirty="0"/>
              <a:t>Das Boyer-Moore Verfahren</a:t>
            </a:r>
          </a:p>
          <a:p>
            <a:r>
              <a:rPr lang="de-DE" dirty="0"/>
              <a:t>Implementierung</a:t>
            </a:r>
          </a:p>
          <a:p>
            <a:r>
              <a:rPr lang="de-DE" dirty="0"/>
              <a:t>Analyse</a:t>
            </a:r>
          </a:p>
          <a:p>
            <a:r>
              <a:rPr lang="de-DE" dirty="0"/>
              <a:t>Probleme</a:t>
            </a:r>
          </a:p>
          <a:p>
            <a:r>
              <a:rPr lang="de-DE" dirty="0"/>
              <a:t>Fragen ?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7130-EB7A-47C2-A08F-BCAB38C65F1E}" type="datetime1">
              <a:rPr lang="de-DE" smtClean="0"/>
              <a:t>03.08.2016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46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Definition Text:</a:t>
            </a:r>
          </a:p>
          <a:p>
            <a:pPr lvl="1"/>
            <a:r>
              <a:rPr lang="de-DE" dirty="0"/>
              <a:t>Unstrukturierte Folge beliebiger Länge von Zeichen aus endlichem Alphabet</a:t>
            </a:r>
          </a:p>
          <a:p>
            <a:pPr lvl="1"/>
            <a:r>
              <a:rPr lang="de-DE" dirty="0"/>
              <a:t>In unserem Fall: Buchstaben, Sonderzeichen, Zahlen</a:t>
            </a:r>
          </a:p>
          <a:p>
            <a:pPr lvl="1"/>
            <a:r>
              <a:rPr lang="de-DE" dirty="0"/>
              <a:t>Vorgabe: Datenstruktur muss Zugriff auf den i-</a:t>
            </a:r>
            <a:r>
              <a:rPr lang="de-DE" dirty="0" err="1"/>
              <a:t>ten</a:t>
            </a:r>
            <a:r>
              <a:rPr lang="de-DE" dirty="0"/>
              <a:t> Index ermöglichen</a:t>
            </a:r>
          </a:p>
          <a:p>
            <a:pPr lvl="1"/>
            <a:r>
              <a:rPr lang="de-DE" dirty="0"/>
              <a:t>Datenstruktur in den meisten Fällen String (evtl. auch </a:t>
            </a:r>
            <a:r>
              <a:rPr lang="de-DE" dirty="0" err="1"/>
              <a:t>CharArray</a:t>
            </a:r>
            <a:r>
              <a:rPr lang="de-DE" dirty="0"/>
              <a:t>)</a:t>
            </a:r>
          </a:p>
          <a:p>
            <a:pPr lvl="2"/>
            <a:endParaRPr lang="de-DE" sz="1600" dirty="0"/>
          </a:p>
          <a:p>
            <a:r>
              <a:rPr lang="de-DE" dirty="0"/>
              <a:t>Was ist ein dynamischer Text?</a:t>
            </a:r>
          </a:p>
          <a:p>
            <a:pPr lvl="1"/>
            <a:r>
              <a:rPr lang="de-DE" dirty="0"/>
              <a:t>Text mir häufigen und erheblichen Änderungen</a:t>
            </a:r>
          </a:p>
          <a:p>
            <a:pPr lvl="1"/>
            <a:r>
              <a:rPr lang="de-DE" dirty="0"/>
              <a:t>Aufwändige Vorverarbeitung (z.B. anlegen eines Index) lohnt sich nicht</a:t>
            </a:r>
          </a:p>
          <a:p>
            <a:pPr lvl="1"/>
            <a:r>
              <a:rPr lang="de-DE" dirty="0"/>
              <a:t>Beispiele: Text in Editoren, Bioinformatik (DNA)</a:t>
            </a:r>
          </a:p>
          <a:p>
            <a:pPr lvl="2"/>
            <a:endParaRPr lang="de-DE" sz="1600" dirty="0"/>
          </a:p>
          <a:p>
            <a:pPr lvl="2"/>
            <a:endParaRPr lang="de-DE" sz="1600" dirty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82FA-925E-4125-B3F8-7E19EFE327E1}" type="datetime1">
              <a:rPr lang="de-DE" smtClean="0"/>
              <a:t>03.08.2016</a:t>
            </a:fld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9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Suchproblem:</a:t>
            </a:r>
          </a:p>
          <a:p>
            <a:pPr lvl="1"/>
            <a:r>
              <a:rPr lang="de-DE" dirty="0"/>
              <a:t>Gegeben: Text</a:t>
            </a:r>
          </a:p>
          <a:p>
            <a:pPr lvl="1"/>
            <a:r>
              <a:rPr lang="de-DE" dirty="0"/>
              <a:t>Gesucht: ein oder alle Vorkommen eines Patterns (Zeichenkette) im gegebenen Text</a:t>
            </a:r>
          </a:p>
          <a:p>
            <a:pPr lvl="1"/>
            <a:r>
              <a:rPr lang="de-DE" dirty="0"/>
              <a:t>Bemerkung: Text in der Regel sehr viel länger als das Pattern</a:t>
            </a:r>
          </a:p>
          <a:p>
            <a:endParaRPr lang="de-DE" dirty="0"/>
          </a:p>
          <a:p>
            <a:r>
              <a:rPr lang="de-DE" dirty="0"/>
              <a:t>Unterscheidung Suche in dynamischen/statischen Texten</a:t>
            </a:r>
          </a:p>
          <a:p>
            <a:pPr lvl="1"/>
            <a:r>
              <a:rPr lang="de-DE" dirty="0"/>
              <a:t>Statische Texte: Vorverarbeitung des Textes in passende Datenstrukturen, Datenstrukturen werden anschließend geeignet durchsucht</a:t>
            </a:r>
          </a:p>
          <a:p>
            <a:pPr lvl="1"/>
            <a:r>
              <a:rPr lang="de-DE" dirty="0"/>
              <a:t>Dynamische Texte: Keine Vorverarbeitung des Textes, Text wird jedes mal von vorne durchsucht.</a:t>
            </a:r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82FA-925E-4125-B3F8-7E19EFE327E1}" type="datetime1">
              <a:rPr lang="de-DE" smtClean="0"/>
              <a:t>03.08.2016</a:t>
            </a:fld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5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 - Das naive Verfahren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820091"/>
            <a:ext cx="8596668" cy="42212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er sprach </a:t>
            </a:r>
            <a:r>
              <a:rPr lang="de-DE" dirty="0" err="1"/>
              <a:t>abrakadabra</a:t>
            </a:r>
            <a:r>
              <a:rPr lang="de-DE" dirty="0"/>
              <a:t>, es bewegte sich aber nichts</a:t>
            </a:r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a</a:t>
            </a:r>
            <a:r>
              <a:rPr lang="de-DE" dirty="0"/>
              <a:t>ber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a</a:t>
            </a:r>
            <a:r>
              <a:rPr lang="de-DE" dirty="0"/>
              <a:t>ber</a:t>
            </a:r>
          </a:p>
          <a:p>
            <a:pPr marL="0" indent="0">
              <a:buNone/>
            </a:pPr>
            <a:r>
              <a:rPr lang="de-DE" dirty="0"/>
              <a:t>   </a:t>
            </a:r>
            <a:r>
              <a:rPr lang="de-DE" dirty="0">
                <a:solidFill>
                  <a:srgbClr val="FF0000"/>
                </a:solidFill>
              </a:rPr>
              <a:t>a</a:t>
            </a:r>
            <a:r>
              <a:rPr lang="de-DE" dirty="0"/>
              <a:t>ber …</a:t>
            </a:r>
          </a:p>
          <a:p>
            <a:pPr marL="0" indent="0">
              <a:buNone/>
            </a:pPr>
            <a:r>
              <a:rPr lang="de-DE" dirty="0"/>
              <a:t>		 </a:t>
            </a:r>
            <a:r>
              <a:rPr lang="de-DE" dirty="0">
                <a:solidFill>
                  <a:schemeClr val="accent6"/>
                </a:solidFill>
              </a:rPr>
              <a:t>ab</a:t>
            </a:r>
            <a:r>
              <a:rPr lang="de-DE" dirty="0">
                <a:solidFill>
                  <a:srgbClr val="FF0000"/>
                </a:solidFill>
              </a:rPr>
              <a:t>e</a:t>
            </a:r>
            <a:r>
              <a:rPr lang="de-DE" dirty="0"/>
              <a:t>r</a:t>
            </a:r>
          </a:p>
          <a:p>
            <a:pPr marL="0" indent="0">
              <a:buNone/>
            </a:pPr>
            <a:r>
              <a:rPr lang="de-DE" dirty="0"/>
              <a:t>                </a:t>
            </a:r>
            <a:r>
              <a:rPr lang="de-DE" dirty="0">
                <a:solidFill>
                  <a:srgbClr val="FF0000"/>
                </a:solidFill>
              </a:rPr>
              <a:t>a</a:t>
            </a:r>
            <a:r>
              <a:rPr lang="de-DE" dirty="0"/>
              <a:t>ber …		</a:t>
            </a:r>
          </a:p>
          <a:p>
            <a:pPr marL="0" indent="0">
              <a:buNone/>
            </a:pPr>
            <a:r>
              <a:rPr lang="de-DE" dirty="0"/>
              <a:t>								    </a:t>
            </a:r>
            <a:r>
              <a:rPr lang="de-DE" dirty="0">
                <a:solidFill>
                  <a:srgbClr val="FF0000"/>
                </a:solidFill>
              </a:rPr>
              <a:t>a</a:t>
            </a:r>
            <a:r>
              <a:rPr lang="de-DE" dirty="0"/>
              <a:t>ber</a:t>
            </a:r>
          </a:p>
          <a:p>
            <a:pPr marL="0" indent="0">
              <a:buNone/>
            </a:pPr>
            <a:r>
              <a:rPr lang="de-DE" dirty="0"/>
              <a:t>								     </a:t>
            </a:r>
            <a:r>
              <a:rPr lang="de-DE" u="sng" dirty="0">
                <a:solidFill>
                  <a:schemeClr val="accent6"/>
                </a:solidFill>
              </a:rPr>
              <a:t>aber</a:t>
            </a:r>
          </a:p>
          <a:p>
            <a:r>
              <a:rPr lang="de-DE" dirty="0">
                <a:solidFill>
                  <a:schemeClr val="tx1"/>
                </a:solidFill>
              </a:rPr>
              <a:t>Komplexität: 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häufig (</a:t>
            </a:r>
            <a:r>
              <a:rPr lang="de-DE" dirty="0" err="1">
                <a:solidFill>
                  <a:schemeClr val="tx1"/>
                </a:solidFill>
              </a:rPr>
              <a:t>praxis</a:t>
            </a:r>
            <a:r>
              <a:rPr lang="de-DE" dirty="0">
                <a:solidFill>
                  <a:schemeClr val="tx1"/>
                </a:solidFill>
              </a:rPr>
              <a:t>): O(</a:t>
            </a:r>
            <a:r>
              <a:rPr lang="de-DE" dirty="0" err="1">
                <a:solidFill>
                  <a:schemeClr val="tx1"/>
                </a:solidFill>
              </a:rPr>
              <a:t>n+m</a:t>
            </a:r>
            <a:r>
              <a:rPr lang="de-DE" dirty="0">
                <a:solidFill>
                  <a:schemeClr val="tx1"/>
                </a:solidFill>
              </a:rPr>
              <a:t>), mit m = </a:t>
            </a:r>
            <a:r>
              <a:rPr lang="de-DE" dirty="0" err="1">
                <a:solidFill>
                  <a:schemeClr val="tx1"/>
                </a:solidFill>
              </a:rPr>
              <a:t>Patternlänge</a:t>
            </a:r>
            <a:r>
              <a:rPr lang="de-DE" dirty="0">
                <a:solidFill>
                  <a:schemeClr val="tx1"/>
                </a:solidFill>
              </a:rPr>
              <a:t> und n = Textlänge</a:t>
            </a:r>
          </a:p>
          <a:p>
            <a:pPr lvl="1"/>
            <a:r>
              <a:rPr lang="de-DE" dirty="0" err="1">
                <a:solidFill>
                  <a:schemeClr val="tx1"/>
                </a:solidFill>
              </a:rPr>
              <a:t>worst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case</a:t>
            </a:r>
            <a:r>
              <a:rPr lang="de-DE" dirty="0">
                <a:solidFill>
                  <a:schemeClr val="tx1"/>
                </a:solidFill>
              </a:rPr>
              <a:t>: O(n*m) – tritt jedoch sehr selten auf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Überraschend schnell</a:t>
            </a:r>
          </a:p>
          <a:p>
            <a:pPr lvl="1"/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F4AC-5550-4AB9-96CA-852EF88A692E}" type="datetime1">
              <a:rPr lang="de-DE" smtClean="0"/>
              <a:t>03.08.2016</a:t>
            </a:fld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76266" cy="1320800"/>
          </a:xfrm>
        </p:spPr>
        <p:txBody>
          <a:bodyPr/>
          <a:lstStyle/>
          <a:p>
            <a:r>
              <a:rPr lang="de-DE" dirty="0"/>
              <a:t>Theorie - Das Knuth-Morris-Pratt Verfahren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Basiert auf zuvor generierten </a:t>
            </a:r>
            <a:r>
              <a:rPr lang="de-DE" i="1" dirty="0" err="1"/>
              <a:t>Prefix</a:t>
            </a:r>
            <a:r>
              <a:rPr lang="de-DE" i="1" dirty="0"/>
              <a:t>-Table</a:t>
            </a:r>
          </a:p>
          <a:p>
            <a:r>
              <a:rPr lang="de-DE" i="1" dirty="0" err="1"/>
              <a:t>Prefix</a:t>
            </a:r>
            <a:r>
              <a:rPr lang="de-DE" i="1" dirty="0"/>
              <a:t> Table </a:t>
            </a:r>
            <a:r>
              <a:rPr lang="de-DE" dirty="0"/>
              <a:t>legt fest wie viele unnötige Vergleiche übersprungen werden</a:t>
            </a:r>
          </a:p>
          <a:p>
            <a:endParaRPr lang="de-DE" dirty="0"/>
          </a:p>
          <a:p>
            <a:r>
              <a:rPr lang="de-DE" dirty="0"/>
              <a:t>Beispiel:</a:t>
            </a:r>
          </a:p>
          <a:p>
            <a:pPr lvl="1"/>
            <a:r>
              <a:rPr lang="de-DE" dirty="0"/>
              <a:t>Gesuchtes Zeichenfolge: ACACAGT</a:t>
            </a:r>
          </a:p>
          <a:p>
            <a:pPr lvl="1"/>
            <a:r>
              <a:rPr lang="de-DE" dirty="0"/>
              <a:t>Text: ACAT ACGACACAGT</a:t>
            </a:r>
          </a:p>
          <a:p>
            <a:pPr lvl="1"/>
            <a:endParaRPr lang="de-DE" i="1" dirty="0"/>
          </a:p>
          <a:p>
            <a:r>
              <a:rPr lang="de-DE" dirty="0"/>
              <a:t>Komplexität:</a:t>
            </a:r>
          </a:p>
          <a:p>
            <a:pPr lvl="1"/>
            <a:r>
              <a:rPr lang="de-DE" dirty="0"/>
              <a:t>Vorbereitung: O(m), mit m = </a:t>
            </a:r>
            <a:r>
              <a:rPr lang="de-DE" dirty="0" err="1"/>
              <a:t>Patternlänge</a:t>
            </a:r>
            <a:endParaRPr lang="de-DE" dirty="0"/>
          </a:p>
          <a:p>
            <a:pPr lvl="1"/>
            <a:r>
              <a:rPr lang="de-DE" dirty="0"/>
              <a:t>Laufzeit: O(</a:t>
            </a:r>
            <a:r>
              <a:rPr lang="de-DE" dirty="0" err="1"/>
              <a:t>m+n</a:t>
            </a:r>
            <a:r>
              <a:rPr lang="de-DE" dirty="0"/>
              <a:t>), mit n = Textlänge</a:t>
            </a:r>
          </a:p>
          <a:p>
            <a:pPr lvl="1"/>
            <a:r>
              <a:rPr lang="de-DE" dirty="0"/>
              <a:t>Gut wenn: Möglichst kleines Alphabet (z.B. bei DNA-Analyse), viele übereinstimmende</a:t>
            </a:r>
          </a:p>
          <a:p>
            <a:pPr marL="457200" lvl="1" indent="0">
              <a:buNone/>
            </a:pPr>
            <a:r>
              <a:rPr lang="de-DE" dirty="0"/>
              <a:t>		      Präfixe/Suffixe im Pattern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E78D-6FD4-4B0E-85F5-5FEA71F2658A}" type="datetime1">
              <a:rPr lang="de-DE" smtClean="0"/>
              <a:t>03.08.2016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809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 - Das Boyer-Moore Verfahren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Basiert auf zuvor generierter </a:t>
            </a:r>
            <a:r>
              <a:rPr lang="de-DE" i="1" dirty="0"/>
              <a:t>Badmatch-Table</a:t>
            </a:r>
          </a:p>
          <a:p>
            <a:endParaRPr lang="de-DE" i="1" dirty="0"/>
          </a:p>
          <a:p>
            <a:r>
              <a:rPr lang="de-DE" i="1" dirty="0"/>
              <a:t>Beispiel</a:t>
            </a:r>
          </a:p>
          <a:p>
            <a:pPr lvl="1"/>
            <a:endParaRPr lang="de-DE" i="1" dirty="0"/>
          </a:p>
          <a:p>
            <a:r>
              <a:rPr lang="de-DE" dirty="0"/>
              <a:t>Komplexität</a:t>
            </a:r>
          </a:p>
          <a:p>
            <a:pPr lvl="1"/>
            <a:r>
              <a:rPr lang="de-DE" dirty="0" err="1"/>
              <a:t>Worst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: O(n*m), mit m = </a:t>
            </a:r>
            <a:r>
              <a:rPr lang="de-DE" dirty="0" err="1"/>
              <a:t>Patternlänge</a:t>
            </a:r>
            <a:r>
              <a:rPr lang="de-DE" dirty="0"/>
              <a:t>, n = Textlänge</a:t>
            </a:r>
          </a:p>
          <a:p>
            <a:pPr lvl="1"/>
            <a:r>
              <a:rPr lang="de-DE" dirty="0"/>
              <a:t>Praxis: O(n/m)</a:t>
            </a:r>
          </a:p>
          <a:p>
            <a:pPr lvl="2"/>
            <a:r>
              <a:rPr lang="de-DE" dirty="0"/>
              <a:t>wenn das Alphabet des Textes ausreichend groß ist (z.B. natürliche Texte)</a:t>
            </a:r>
          </a:p>
          <a:p>
            <a:pPr lvl="2"/>
            <a:r>
              <a:rPr lang="de-DE" dirty="0"/>
              <a:t>Und das Pattern ausreichend klein ist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E78D-6FD4-4B0E-85F5-5FEA71F2658A}" type="datetime1">
              <a:rPr lang="de-DE" smtClean="0"/>
              <a:t>03.08.2016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4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– Anwendung Allgemein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Konsolenanwendung mit Userdialog</a:t>
            </a:r>
          </a:p>
          <a:p>
            <a:r>
              <a:rPr lang="de-DE" dirty="0"/>
              <a:t>Liest vom User bestimmtes .</a:t>
            </a:r>
            <a:r>
              <a:rPr lang="de-DE" dirty="0" err="1"/>
              <a:t>txt</a:t>
            </a:r>
            <a:r>
              <a:rPr lang="de-DE" dirty="0"/>
              <a:t>-File ein und speichert dieses in einem String</a:t>
            </a:r>
          </a:p>
          <a:p>
            <a:r>
              <a:rPr lang="de-DE" dirty="0"/>
              <a:t>Liest vom Input Pattern String ein</a:t>
            </a:r>
          </a:p>
          <a:p>
            <a:r>
              <a:rPr lang="de-DE" dirty="0"/>
              <a:t>Auswahl des gewünschten Algorithmus</a:t>
            </a:r>
          </a:p>
          <a:p>
            <a:r>
              <a:rPr lang="de-DE" dirty="0"/>
              <a:t>Pro Algorithmus eine Klasse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E78D-6FD4-4B0E-85F5-5FEA71F2658A}" type="datetime1">
              <a:rPr lang="de-DE" smtClean="0"/>
              <a:t>03.08.2016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86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– Aufbau der Klassen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Konstruktor-Parameter: Text, Pattern</a:t>
            </a:r>
          </a:p>
          <a:p>
            <a:r>
              <a:rPr lang="de-DE" dirty="0" err="1"/>
              <a:t>run</a:t>
            </a:r>
            <a:r>
              <a:rPr lang="de-DE" dirty="0"/>
              <a:t>() löst Suche aus</a:t>
            </a:r>
          </a:p>
          <a:p>
            <a:pPr lvl="1"/>
            <a:r>
              <a:rPr lang="de-DE" dirty="0"/>
              <a:t>Siehe Konsolenoutput</a:t>
            </a:r>
          </a:p>
          <a:p>
            <a:pPr lvl="1"/>
            <a:r>
              <a:rPr lang="de-DE" dirty="0"/>
              <a:t>Generiert HTML Seite im </a:t>
            </a:r>
            <a:r>
              <a:rPr lang="de-DE" dirty="0" err="1"/>
              <a:t>root</a:t>
            </a:r>
            <a:r>
              <a:rPr lang="de-DE" dirty="0"/>
              <a:t> aus Text mit markierten Matches, Laufzeit (mikro-sec) und Anzahl aller Vorkommnisse</a:t>
            </a:r>
          </a:p>
          <a:p>
            <a:pPr lvl="1"/>
            <a:r>
              <a:rPr lang="de-DE" dirty="0"/>
              <a:t>gibt alle gefundenen Indices als </a:t>
            </a:r>
            <a:r>
              <a:rPr lang="de-DE" dirty="0" err="1"/>
              <a:t>vector</a:t>
            </a:r>
            <a:r>
              <a:rPr lang="de-DE" dirty="0"/>
              <a:t>&lt;</a:t>
            </a:r>
            <a:r>
              <a:rPr lang="de-DE" dirty="0" err="1"/>
              <a:t>int</a:t>
            </a:r>
            <a:r>
              <a:rPr lang="de-DE" dirty="0"/>
              <a:t>&gt; zurück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E78D-6FD4-4B0E-85F5-5FEA71F2658A}" type="datetime1">
              <a:rPr lang="de-DE" smtClean="0"/>
              <a:t>03.08.2016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8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483</Words>
  <Application>Microsoft Office PowerPoint</Application>
  <PresentationFormat>Breitbild</PresentationFormat>
  <Paragraphs>132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Facette</vt:lpstr>
      <vt:lpstr>Suche in dynamischen Texten </vt:lpstr>
      <vt:lpstr>Inhalt</vt:lpstr>
      <vt:lpstr>Allgemein</vt:lpstr>
      <vt:lpstr>Allgemein</vt:lpstr>
      <vt:lpstr>Theorie - Das naive Verfahren </vt:lpstr>
      <vt:lpstr>Theorie - Das Knuth-Morris-Pratt Verfahren</vt:lpstr>
      <vt:lpstr>Theorie - Das Boyer-Moore Verfahren</vt:lpstr>
      <vt:lpstr>Implementierung – Anwendung Allgemein</vt:lpstr>
      <vt:lpstr>Implementierung – Aufbau der Klassen</vt:lpstr>
      <vt:lpstr>HTML - Output</vt:lpstr>
      <vt:lpstr>Analyse</vt:lpstr>
      <vt:lpstr>Probleme</vt:lpstr>
      <vt:lpstr>Probleme</vt:lpstr>
      <vt:lpstr>FRAGEN 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Natürliche Bäume</dc:title>
  <dc:creator>Andreas Buchmann</dc:creator>
  <cp:lastModifiedBy>Maximilian Keil</cp:lastModifiedBy>
  <cp:revision>36</cp:revision>
  <dcterms:created xsi:type="dcterms:W3CDTF">2016-07-25T09:46:27Z</dcterms:created>
  <dcterms:modified xsi:type="dcterms:W3CDTF">2016-08-03T14:08:44Z</dcterms:modified>
</cp:coreProperties>
</file>