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256" r:id="rId6"/>
    <p:sldId id="589" r:id="rId7"/>
    <p:sldId id="588" r:id="rId8"/>
    <p:sldId id="590" r:id="rId9"/>
  </p:sldIdLst>
  <p:sldSz cx="9144000" cy="6858000" type="screen4x3"/>
  <p:notesSz cx="6797675" cy="9928225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2">
          <p15:clr>
            <a:srgbClr val="A4A3A4"/>
          </p15:clr>
        </p15:guide>
        <p15:guide id="2" orient="horz" pos="2976">
          <p15:clr>
            <a:srgbClr val="A4A3A4"/>
          </p15:clr>
        </p15:guide>
        <p15:guide id="3" pos="2880">
          <p15:clr>
            <a:srgbClr val="A4A3A4"/>
          </p15:clr>
        </p15:guide>
        <p15:guide id="4" pos="75">
          <p15:clr>
            <a:srgbClr val="A4A3A4"/>
          </p15:clr>
        </p15:guide>
        <p15:guide id="5" pos="5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FF61"/>
    <a:srgbClr val="5A88B7"/>
    <a:srgbClr val="9CB8D4"/>
    <a:srgbClr val="000000"/>
    <a:srgbClr val="C5D5E6"/>
    <a:srgbClr val="FFE48F"/>
    <a:srgbClr val="B4C9DE"/>
    <a:srgbClr val="CBD933"/>
    <a:srgbClr val="8CA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86500" autoAdjust="0"/>
  </p:normalViewPr>
  <p:slideViewPr>
    <p:cSldViewPr>
      <p:cViewPr varScale="1">
        <p:scale>
          <a:sx n="132" d="100"/>
          <a:sy n="132" d="100"/>
        </p:scale>
        <p:origin x="1248" y="132"/>
      </p:cViewPr>
      <p:guideLst>
        <p:guide orient="horz" pos="772"/>
        <p:guide orient="horz" pos="2976"/>
        <p:guide pos="2880"/>
        <p:guide pos="75"/>
        <p:guide pos="5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8" d="100"/>
          <a:sy n="88" d="100"/>
        </p:scale>
        <p:origin x="-1920" y="72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305789" y="9431259"/>
            <a:ext cx="1393192" cy="19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CH"/>
              <a:t>Seite </a:t>
            </a:r>
            <a:fld id="{ED5DDDDD-BDD9-4A87-98B7-F712937B9130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  <p:pic>
        <p:nvPicPr>
          <p:cNvPr id="21507" name="Picture 6" descr="RAI_Logo_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192" y="414406"/>
            <a:ext cx="1132676" cy="19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2907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57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2" rIns="91381" bIns="45692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CH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483" y="0"/>
            <a:ext cx="2946576" cy="496967"/>
          </a:xfrm>
          <a:prstGeom prst="rect">
            <a:avLst/>
          </a:prstGeom>
        </p:spPr>
        <p:txBody>
          <a:bodyPr vert="horz" lIns="91381" tIns="45692" rIns="91381" bIns="4569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7EFB1562-EC05-405A-BF0E-2FAD962BDC00}" type="datetimeFigureOut">
              <a:rPr lang="de-CH"/>
              <a:pPr>
                <a:defRPr/>
              </a:pPr>
              <a:t>09.02.2016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1" tIns="45692" rIns="91381" bIns="45692" rtlCol="0" anchor="ctr"/>
          <a:lstStyle/>
          <a:p>
            <a:pPr lvl="0"/>
            <a:endParaRPr lang="de-C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7" y="4717222"/>
            <a:ext cx="5438464" cy="4466351"/>
          </a:xfrm>
          <a:prstGeom prst="rect">
            <a:avLst/>
          </a:prstGeom>
        </p:spPr>
        <p:txBody>
          <a:bodyPr vert="horz" lIns="91381" tIns="45692" rIns="91381" bIns="45692" rtlCol="0">
            <a:normAutofit/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  <a:endParaRPr lang="de-C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675"/>
            <a:ext cx="2946576" cy="496966"/>
          </a:xfrm>
          <a:prstGeom prst="rect">
            <a:avLst/>
          </a:prstGeom>
        </p:spPr>
        <p:txBody>
          <a:bodyPr vert="horz" lIns="91381" tIns="45692" rIns="91381" bIns="4569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de-CH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100" y="9431259"/>
            <a:ext cx="2946576" cy="496967"/>
          </a:xfrm>
          <a:prstGeom prst="rect">
            <a:avLst/>
          </a:prstGeom>
        </p:spPr>
        <p:txBody>
          <a:bodyPr vert="horz" lIns="91381" tIns="45692" rIns="91381" bIns="4569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noProof="1">
                <a:latin typeface="+mn-lt"/>
                <a:cs typeface="+mn-cs"/>
              </a:defRPr>
            </a:lvl1pPr>
          </a:lstStyle>
          <a:p>
            <a:pPr>
              <a:defRPr/>
            </a:pPr>
            <a:fld id="{23EEEA8D-DABB-47E9-9EA3-19308DC7171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03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7518" indent="-177518" eaLnBrk="1" hangingPunct="1">
              <a:spcBef>
                <a:spcPct val="0"/>
              </a:spcBef>
            </a:pPr>
            <a:endParaRPr lang="de-CH" dirty="0" smtClean="0"/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1F92DA-7673-4D3E-9478-9B78AF26751A}" type="slidenum">
              <a:rPr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68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Small" descr="C:\Eigene Dateien\Pylon_Cover_ssilk_1.jpg"/>
          <p:cNvPicPr>
            <a:picLocks noChangeAspect="1" noChangeArrowheads="1"/>
          </p:cNvPicPr>
          <p:nvPr userDrawn="1"/>
        </p:nvPicPr>
        <p:blipFill>
          <a:blip r:embed="rId2"/>
          <a:srcRect l="-4539"/>
          <a:stretch>
            <a:fillRect/>
          </a:stretch>
        </p:blipFill>
        <p:spPr bwMode="auto">
          <a:xfrm>
            <a:off x="-76200" y="0"/>
            <a:ext cx="175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TitleTop"/>
          <p:cNvSpPr>
            <a:spLocks noChangeArrowheads="1"/>
          </p:cNvSpPr>
          <p:nvPr userDrawn="1"/>
        </p:nvSpPr>
        <p:spPr bwMode="ltGray">
          <a:xfrm>
            <a:off x="1601788" y="0"/>
            <a:ext cx="7542212" cy="12954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CH">
                <a:latin typeface="+mn-lt"/>
                <a:cs typeface="+mn-cs"/>
              </a:rPr>
              <a:t> </a:t>
            </a:r>
          </a:p>
        </p:txBody>
      </p:sp>
      <p:sp>
        <p:nvSpPr>
          <p:cNvPr id="6" name="ShapeTitleRight"/>
          <p:cNvSpPr>
            <a:spLocks noChangeArrowheads="1"/>
          </p:cNvSpPr>
          <p:nvPr userDrawn="1"/>
        </p:nvSpPr>
        <p:spPr bwMode="ltGray">
          <a:xfrm>
            <a:off x="0" y="1295400"/>
            <a:ext cx="1601788" cy="4991100"/>
          </a:xfrm>
          <a:prstGeom prst="rect">
            <a:avLst/>
          </a:prstGeom>
          <a:solidFill>
            <a:srgbClr val="5A88B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CH">
              <a:latin typeface="+mn-lt"/>
              <a:cs typeface="+mn-cs"/>
            </a:endParaRPr>
          </a:p>
        </p:txBody>
      </p:sp>
      <p:pic>
        <p:nvPicPr>
          <p:cNvPr id="7" name="Picture 2" descr="Raiffeisen_2006_CO"/>
          <p:cNvPicPr>
            <a:picLocks noChangeAspect="1" noChangeArrowheads="1"/>
          </p:cNvPicPr>
          <p:nvPr userDrawn="1"/>
        </p:nvPicPr>
        <p:blipFill>
          <a:blip r:embed="rId3"/>
          <a:srcRect l="-1050" r="-2103" b="-6538"/>
          <a:stretch>
            <a:fillRect/>
          </a:stretch>
        </p:blipFill>
        <p:spPr bwMode="auto">
          <a:xfrm>
            <a:off x="7618413" y="6486525"/>
            <a:ext cx="11684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BottomLineTitle"/>
          <p:cNvGrpSpPr>
            <a:grpSpLocks/>
          </p:cNvGrpSpPr>
          <p:nvPr userDrawn="1"/>
        </p:nvGrpSpPr>
        <p:grpSpPr bwMode="auto">
          <a:xfrm>
            <a:off x="0" y="6265863"/>
            <a:ext cx="9147175" cy="73025"/>
            <a:chOff x="0" y="6265863"/>
            <a:chExt cx="9147387" cy="73175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ltGray">
            <a:xfrm>
              <a:off x="0" y="6267453"/>
              <a:ext cx="1619288" cy="7158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  <a:cs typeface="+mn-cs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 userDrawn="1"/>
          </p:nvSpPr>
          <p:spPr bwMode="ltGray">
            <a:xfrm>
              <a:off x="1601825" y="6265863"/>
              <a:ext cx="7545562" cy="71584"/>
            </a:xfrm>
            <a:prstGeom prst="rect">
              <a:avLst/>
            </a:prstGeom>
            <a:solidFill>
              <a:srgbClr val="5A88B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  <a:cs typeface="+mn-cs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356" y="1571611"/>
            <a:ext cx="6786609" cy="4572033"/>
          </a:xfrm>
          <a:noFill/>
          <a:ln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69696"/>
              </a:buClr>
              <a:buSzPct val="70000"/>
              <a:buFont typeface="Wingdings" charset="2"/>
              <a:buNone/>
              <a:defRPr lang="de-CH" sz="200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CH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56" y="428604"/>
            <a:ext cx="6786366" cy="7386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de-CH" sz="700" kern="1200">
                <a:solidFill>
                  <a:schemeClr val="tx1"/>
                </a:solidFill>
                <a:latin typeface="Frutiger Next Com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Seite </a:t>
            </a:r>
            <a:fld id="{67A36657-9902-4CCA-BF6D-B4CEDF585770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12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Raiffeisen Schweiz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00033" y="1571611"/>
            <a:ext cx="8143932" cy="4572032"/>
          </a:xfrm>
        </p:spPr>
        <p:txBody>
          <a:bodyPr/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Raiffeisen Schweiz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Seite </a:t>
            </a:r>
            <a:fld id="{5DF94A2A-4B44-46AA-81D7-1A523DA20385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0033" y="1571612"/>
            <a:ext cx="8143932" cy="4572032"/>
          </a:xfrm>
        </p:spPr>
        <p:txBody>
          <a:bodyPr/>
          <a:lstStyle>
            <a:lvl1pPr>
              <a:buFont typeface="Frutiger Next Com" pitchFamily="34" charset="0"/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Raiffeisen Schweiz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Seite </a:t>
            </a:r>
            <a:fld id="{FFAE5B3A-9261-4CE2-820A-49C02C760E45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034" y="1571612"/>
            <a:ext cx="3929090" cy="4572032"/>
          </a:xfrm>
        </p:spPr>
        <p:txBody>
          <a:bodyPr rtlCol="0">
            <a:normAutofit/>
          </a:bodyPr>
          <a:lstStyle>
            <a:lvl1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de-CH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6" y="1571612"/>
            <a:ext cx="3929090" cy="4572032"/>
          </a:xfrm>
        </p:spPr>
        <p:txBody>
          <a:bodyPr rtlCol="0">
            <a:normAutofit/>
          </a:bodyPr>
          <a:lstStyle>
            <a:lvl1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de-CH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Raiffeisen Schweiz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Seite </a:t>
            </a:r>
            <a:fld id="{A17A09BD-DEE9-4AE5-86D7-D5F1E1C53012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1571611"/>
            <a:ext cx="3929089" cy="6429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35" y="2285992"/>
            <a:ext cx="3929089" cy="3857652"/>
          </a:xfrm>
        </p:spPr>
        <p:txBody>
          <a:bodyPr rtlCol="0">
            <a:normAutofit/>
          </a:bodyPr>
          <a:lstStyle>
            <a:lvl1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de-CH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6" y="1571611"/>
            <a:ext cx="3929090" cy="6429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1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6" y="2285992"/>
            <a:ext cx="3929089" cy="3857652"/>
          </a:xfrm>
        </p:spPr>
        <p:txBody>
          <a:bodyPr rtlCol="0">
            <a:normAutofit/>
          </a:bodyPr>
          <a:lstStyle>
            <a:lvl1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de-CH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Raiffeisen Schweiz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Seite </a:t>
            </a:r>
            <a:fld id="{7251BAB0-30F3-48C1-A84F-941830F88899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Raiffeisen Schweiz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Seite </a:t>
            </a:r>
            <a:fld id="{B8FA789F-BDA7-41BD-BC96-8E8F93D91AE5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noProof="0"/>
            </a:lvl1pPr>
          </a:lstStyle>
          <a:p>
            <a:pPr>
              <a:defRPr/>
            </a:pPr>
            <a:r>
              <a:t>Raiffeisen Schweiz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noProof="0"/>
            </a:lvl1pPr>
          </a:lstStyle>
          <a:p>
            <a:pPr>
              <a:defRPr/>
            </a:pPr>
            <a:r>
              <a:t>Seite </a:t>
            </a:r>
            <a:fld id="{C6B56D5F-4D67-4736-9EBE-DCB60943DA33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678" y="1571612"/>
            <a:ext cx="5429288" cy="4572032"/>
          </a:xfrm>
        </p:spPr>
        <p:txBody>
          <a:bodyPr rtlCol="0">
            <a:normAutofit/>
          </a:bodyPr>
          <a:lstStyle>
            <a:lvl1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908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AEB6C2"/>
              </a:buClr>
              <a:buFont typeface="Wingdings" pitchFamily="2" charset="2"/>
              <a:buChar char=""/>
              <a:defRPr lang="de-CH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34" y="1571612"/>
            <a:ext cx="2428892" cy="457203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Raiffeisen Schweiz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Seite </a:t>
            </a:r>
            <a:fld id="{F6A0D327-632F-4D02-A427-3661156DA96E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0035" y="1571612"/>
            <a:ext cx="8143932" cy="414340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CH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34" y="5857892"/>
            <a:ext cx="8143932" cy="285752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Raiffeisen Schweiz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Seite </a:t>
            </a:r>
            <a:fld id="{5DD453CA-E22C-4E3E-B587-ED9B65473EDD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0063" y="1571625"/>
            <a:ext cx="8143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025" y="6572250"/>
            <a:ext cx="442912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CH" sz="70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Raiffeisen Schweiz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313" y="6572250"/>
            <a:ext cx="75565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CH" sz="700" kern="1200" noProof="1">
                <a:solidFill>
                  <a:schemeClr val="tx1"/>
                </a:solidFill>
                <a:latin typeface="Frutiger Next Com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Seite </a:t>
            </a:r>
            <a:fld id="{ACE04B77-8C51-4F0A-8E56-B384B596732D}" type="slidenum">
              <a:rPr/>
              <a:pPr>
                <a:defRPr/>
              </a:pPr>
              <a:t>‹Nr.›</a:t>
            </a:fld>
            <a:endParaRPr/>
          </a:p>
        </p:txBody>
      </p:sp>
      <p:pic>
        <p:nvPicPr>
          <p:cNvPr id="1029" name="LogoSmall" descr="Raiffeisen_2006_CO"/>
          <p:cNvPicPr>
            <a:picLocks noChangeAspect="1" noChangeArrowheads="1"/>
          </p:cNvPicPr>
          <p:nvPr/>
        </p:nvPicPr>
        <p:blipFill>
          <a:blip r:embed="rId11"/>
          <a:srcRect l="-1050" r="-2103" b="-6538"/>
          <a:stretch>
            <a:fillRect/>
          </a:stretch>
        </p:blipFill>
        <p:spPr bwMode="auto">
          <a:xfrm>
            <a:off x="7618413" y="6486525"/>
            <a:ext cx="11684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itle Placeholder 10"/>
          <p:cNvSpPr>
            <a:spLocks noGrp="1"/>
          </p:cNvSpPr>
          <p:nvPr>
            <p:ph type="title"/>
          </p:nvPr>
        </p:nvSpPr>
        <p:spPr bwMode="auto">
          <a:xfrm>
            <a:off x="500063" y="428625"/>
            <a:ext cx="81438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CH" smtClean="0"/>
          </a:p>
        </p:txBody>
      </p:sp>
      <p:grpSp>
        <p:nvGrpSpPr>
          <p:cNvPr id="1031" name="BottomLineContent"/>
          <p:cNvGrpSpPr>
            <a:grpSpLocks/>
          </p:cNvGrpSpPr>
          <p:nvPr/>
        </p:nvGrpSpPr>
        <p:grpSpPr bwMode="auto">
          <a:xfrm>
            <a:off x="0" y="6265863"/>
            <a:ext cx="9144000" cy="71437"/>
            <a:chOff x="0" y="6265863"/>
            <a:chExt cx="9143999" cy="71437"/>
          </a:xfrm>
        </p:grpSpPr>
        <p:sp>
          <p:nvSpPr>
            <p:cNvPr id="10" name="Rectangle 12"/>
            <p:cNvSpPr>
              <a:spLocks noChangeArrowheads="1"/>
            </p:cNvSpPr>
            <p:nvPr userDrawn="1"/>
          </p:nvSpPr>
          <p:spPr bwMode="ltGray">
            <a:xfrm>
              <a:off x="4564063" y="6265863"/>
              <a:ext cx="4579936" cy="71437"/>
            </a:xfrm>
            <a:prstGeom prst="rect">
              <a:avLst/>
            </a:prstGeom>
            <a:solidFill>
              <a:srgbClr val="D4D0C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ltGray">
            <a:xfrm>
              <a:off x="0" y="6265863"/>
              <a:ext cx="1619250" cy="71437"/>
            </a:xfrm>
            <a:prstGeom prst="rect">
              <a:avLst/>
            </a:prstGeom>
            <a:solidFill>
              <a:srgbClr val="AFB7C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 userDrawn="1"/>
          </p:nvSpPr>
          <p:spPr bwMode="ltGray">
            <a:xfrm>
              <a:off x="1601788" y="6265863"/>
              <a:ext cx="2987675" cy="71437"/>
            </a:xfrm>
            <a:prstGeom prst="rect">
              <a:avLst/>
            </a:prstGeom>
            <a:solidFill>
              <a:srgbClr val="5A88B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202" r:id="rId7"/>
    <p:sldLayoutId id="2147484199" r:id="rId8"/>
    <p:sldLayoutId id="2147484200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CH"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Next Co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Next Co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Next Co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Next Co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Next Co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Next Co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Next Co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Next Com" pitchFamily="34" charset="0"/>
        </a:defRPr>
      </a:lvl9pPr>
    </p:titleStyle>
    <p:bodyStyle>
      <a:lvl1pPr marL="190500" indent="-19050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AEB6C2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AEB6C2"/>
        </a:buClr>
        <a:buSzPct val="60000"/>
        <a:buFont typeface="Wingdings" pitchFamily="2" charset="2"/>
        <a:buChar char="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AEB6C2"/>
        </a:buClr>
        <a:buSzPct val="6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913" indent="-19050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AEB6C2"/>
        </a:buClr>
        <a:buSzPct val="6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19050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AEB6C2"/>
        </a:buClr>
        <a:buSzPct val="6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Frutiger Next Co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Frutiger Next Co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Frutiger Next Co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Frutiger Next Co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3"/>
          <p:cNvSpPr>
            <a:spLocks noGrp="1"/>
          </p:cNvSpPr>
          <p:nvPr>
            <p:ph type="ctrTitle"/>
          </p:nvPr>
        </p:nvSpPr>
        <p:spPr>
          <a:xfrm>
            <a:off x="1857375" y="428625"/>
            <a:ext cx="6786563" cy="738188"/>
          </a:xfrm>
        </p:spPr>
        <p:txBody>
          <a:bodyPr/>
          <a:lstStyle/>
          <a:p>
            <a:pPr eaLnBrk="1" hangingPunct="1"/>
            <a:r>
              <a:rPr dirty="0" smtClean="0">
                <a:latin typeface="+mn-lt"/>
              </a:rPr>
              <a:t>Management Support Systeme</a:t>
            </a:r>
            <a:br>
              <a:rPr dirty="0" smtClean="0">
                <a:latin typeface="+mn-lt"/>
              </a:rPr>
            </a:br>
            <a:r>
              <a:rPr sz="1800" dirty="0" smtClean="0">
                <a:latin typeface="+mn-lt"/>
              </a:rPr>
              <a:t>Risikosteuerungs-Systeme</a:t>
            </a:r>
          </a:p>
        </p:txBody>
      </p:sp>
      <p:sp>
        <p:nvSpPr>
          <p:cNvPr id="4099" name="McK Dat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04628" y="5733256"/>
            <a:ext cx="50276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CH" sz="1600" dirty="0" smtClean="0">
                <a:latin typeface="+mn-lt"/>
                <a:cs typeface="Arial" pitchFamily="34" charset="0"/>
              </a:rPr>
              <a:t>Rolf Lenherr</a:t>
            </a:r>
            <a:br>
              <a:rPr lang="de-CH" sz="1600" dirty="0" smtClean="0">
                <a:latin typeface="+mn-lt"/>
                <a:cs typeface="Arial" pitchFamily="34" charset="0"/>
              </a:rPr>
            </a:br>
            <a:r>
              <a:rPr lang="de-CH" sz="1600" dirty="0" smtClean="0">
                <a:latin typeface="+mn-lt"/>
                <a:cs typeface="Arial" pitchFamily="34" charset="0"/>
              </a:rPr>
              <a:t>09.02.2016</a:t>
            </a:r>
          </a:p>
        </p:txBody>
      </p:sp>
      <p:sp>
        <p:nvSpPr>
          <p:cNvPr id="4100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1413" y="2396586"/>
            <a:ext cx="64817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sz="2400" dirty="0" smtClean="0">
                <a:latin typeface="+mn-lt"/>
                <a:cs typeface="Arial" pitchFamily="34" charset="0"/>
              </a:rPr>
              <a:t>Dienstag Thema</a:t>
            </a:r>
            <a:endParaRPr lang="de-DE" sz="2400" dirty="0">
              <a:latin typeface="+mn-lt"/>
              <a:cs typeface="Arial" pitchFamily="34" charset="0"/>
            </a:endParaRPr>
          </a:p>
          <a:p>
            <a:pPr>
              <a:defRPr/>
            </a:pPr>
            <a:endParaRPr lang="de-DE" b="1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de-DE" sz="2400" b="1" dirty="0" smtClean="0">
                <a:latin typeface="+mn-lt"/>
                <a:cs typeface="Arial" pitchFamily="34" charset="0"/>
              </a:rPr>
              <a:t>Codeschool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 smtClean="0"/>
              <a:t>Herkömmliche Ansätze</a:t>
            </a:r>
            <a:endParaRPr lang="de-CH" b="1" dirty="0"/>
          </a:p>
          <a:p>
            <a:pPr lvl="1">
              <a:lnSpc>
                <a:spcPts val="1400"/>
              </a:lnSpc>
            </a:pPr>
            <a:r>
              <a:rPr lang="de-CH" sz="1800" dirty="0" smtClean="0"/>
              <a:t>Computer Bücher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Computer </a:t>
            </a:r>
            <a:r>
              <a:rPr lang="de-CH" sz="1800" dirty="0" err="1" smtClean="0"/>
              <a:t>Heftli</a:t>
            </a:r>
            <a:endParaRPr lang="de-CH" sz="1800" dirty="0" smtClean="0"/>
          </a:p>
          <a:p>
            <a:pPr lvl="1">
              <a:lnSpc>
                <a:spcPts val="1400"/>
              </a:lnSpc>
            </a:pPr>
            <a:r>
              <a:rPr lang="de-CH" sz="1800" dirty="0" smtClean="0"/>
              <a:t>Kurse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Konferenzen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Internet </a:t>
            </a:r>
            <a:r>
              <a:rPr lang="de-CH" sz="1800" dirty="0" err="1" smtClean="0"/>
              <a:t>Resourcen</a:t>
            </a:r>
            <a:r>
              <a:rPr lang="de-CH" sz="1800" dirty="0" smtClean="0"/>
              <a:t> über Google Search</a:t>
            </a:r>
          </a:p>
          <a:p>
            <a:r>
              <a:rPr lang="de-CH" b="1" dirty="0" smtClean="0"/>
              <a:t>Alternative: Codeschool!</a:t>
            </a:r>
          </a:p>
          <a:p>
            <a:r>
              <a:rPr lang="de-CH" b="1" dirty="0" smtClean="0"/>
              <a:t>Vorteile Codeschool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Kein mühsamer Entscheid, welches Buch kaufen, kein Bücher schleppen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Zeit selber planbar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Ort zum Lernen sehr flexibel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Gute Management </a:t>
            </a:r>
            <a:r>
              <a:rPr lang="de-CH" sz="1800" dirty="0" err="1" smtClean="0"/>
              <a:t>Summaries</a:t>
            </a:r>
            <a:endParaRPr lang="de-CH" sz="1800" dirty="0" smtClean="0"/>
          </a:p>
          <a:p>
            <a:pPr lvl="1">
              <a:lnSpc>
                <a:spcPts val="1400"/>
              </a:lnSpc>
            </a:pPr>
            <a:r>
              <a:rPr lang="de-CH" sz="1800" dirty="0" smtClean="0"/>
              <a:t>Kein Installationsaufwand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Raiffeisen Schweiz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Seite </a:t>
            </a:r>
            <a:fld id="{5DF94A2A-4B44-46AA-81D7-1A523DA20385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0172" y="44624"/>
            <a:ext cx="8750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de-CH" sz="2400" b="1" dirty="0" smtClean="0"/>
              <a:t>Codeschool</a:t>
            </a:r>
          </a:p>
          <a:p>
            <a:pPr>
              <a:defRPr/>
            </a:pPr>
            <a:r>
              <a:rPr lang="de-CH" sz="2400" dirty="0" smtClean="0">
                <a:solidFill>
                  <a:srgbClr val="000000"/>
                </a:solidFill>
              </a:rPr>
              <a:t>Programmiersprache lernen - Wie?</a:t>
            </a:r>
            <a:endParaRPr lang="de-C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9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 smtClean="0"/>
              <a:t>Kurs Aufbau</a:t>
            </a:r>
            <a:endParaRPr lang="de-CH" b="1" dirty="0"/>
          </a:p>
          <a:p>
            <a:pPr lvl="1">
              <a:lnSpc>
                <a:spcPts val="1400"/>
              </a:lnSpc>
            </a:pPr>
            <a:r>
              <a:rPr lang="de-CH" sz="1800" dirty="0"/>
              <a:t>Theorie als </a:t>
            </a:r>
            <a:r>
              <a:rPr lang="de-CH" sz="1800" dirty="0" smtClean="0"/>
              <a:t>Video</a:t>
            </a:r>
            <a:endParaRPr lang="de-CH" sz="1800" dirty="0"/>
          </a:p>
          <a:p>
            <a:pPr lvl="1">
              <a:lnSpc>
                <a:spcPts val="1400"/>
              </a:lnSpc>
            </a:pPr>
            <a:r>
              <a:rPr lang="de-CH" sz="1800" dirty="0"/>
              <a:t>Übungen im </a:t>
            </a:r>
            <a:r>
              <a:rPr lang="de-CH" sz="1800" dirty="0" smtClean="0"/>
              <a:t>Browser</a:t>
            </a:r>
            <a:endParaRPr lang="de-CH" sz="1800" dirty="0"/>
          </a:p>
          <a:p>
            <a:pPr lvl="1">
              <a:lnSpc>
                <a:spcPts val="1400"/>
              </a:lnSpc>
            </a:pPr>
            <a:r>
              <a:rPr lang="de-CH" sz="1800" dirty="0" err="1" smtClean="0"/>
              <a:t>Slides</a:t>
            </a:r>
            <a:endParaRPr lang="de-CH" sz="1800" dirty="0"/>
          </a:p>
          <a:p>
            <a:endParaRPr lang="de-CH" b="1" dirty="0" smtClean="0"/>
          </a:p>
          <a:p>
            <a:r>
              <a:rPr lang="de-CH" b="1" dirty="0" smtClean="0"/>
              <a:t>Beispiele für Kurs Pfade</a:t>
            </a:r>
            <a:endParaRPr lang="de-CH" b="1" dirty="0"/>
          </a:p>
          <a:p>
            <a:pPr lvl="1">
              <a:lnSpc>
                <a:spcPts val="1400"/>
              </a:lnSpc>
            </a:pPr>
            <a:r>
              <a:rPr lang="de-CH" sz="1800" dirty="0" err="1" smtClean="0"/>
              <a:t>Javascript</a:t>
            </a:r>
            <a:r>
              <a:rPr lang="de-CH" sz="1800" dirty="0" smtClean="0"/>
              <a:t> Path (15 Kurse, 167 Videos)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HTML Path (10 Kurse, 78 Videos)</a:t>
            </a:r>
          </a:p>
          <a:p>
            <a:pPr lvl="1">
              <a:lnSpc>
                <a:spcPts val="1400"/>
              </a:lnSpc>
            </a:pPr>
            <a:r>
              <a:rPr lang="de-CH" sz="1800" dirty="0" err="1" smtClean="0"/>
              <a:t>Git</a:t>
            </a:r>
            <a:r>
              <a:rPr lang="de-CH" sz="1800" dirty="0" smtClean="0"/>
              <a:t> Path (4 Kurse, 31 Videos)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DB Path (3 Kurse, 28 Videos)</a:t>
            </a:r>
            <a:endParaRPr lang="de-CH" sz="1800" dirty="0"/>
          </a:p>
          <a:p>
            <a:endParaRPr lang="de-CH" b="1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Raiffeisen Schweiz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Seite </a:t>
            </a:r>
            <a:fld id="{5DF94A2A-4B44-46AA-81D7-1A523DA20385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0172" y="44624"/>
            <a:ext cx="8750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de-CH" sz="2400" b="1" dirty="0" smtClean="0"/>
              <a:t>Codeschool</a:t>
            </a:r>
          </a:p>
          <a:p>
            <a:pPr>
              <a:defRPr/>
            </a:pPr>
            <a:r>
              <a:rPr lang="de-CH" sz="2400" dirty="0" smtClean="0">
                <a:solidFill>
                  <a:srgbClr val="000000"/>
                </a:solidFill>
              </a:rPr>
              <a:t>Aufbau und Beispiele</a:t>
            </a:r>
            <a:endParaRPr lang="de-C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64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 smtClean="0"/>
              <a:t>Geräteunterstützung</a:t>
            </a:r>
            <a:endParaRPr lang="de-CH" b="1" dirty="0"/>
          </a:p>
          <a:p>
            <a:pPr lvl="1">
              <a:lnSpc>
                <a:spcPts val="1400"/>
              </a:lnSpc>
            </a:pPr>
            <a:r>
              <a:rPr lang="de-CH" sz="1800" dirty="0" smtClean="0"/>
              <a:t>Codeschool App im Apple Store verfügbar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Videos können gespeichert werden</a:t>
            </a:r>
          </a:p>
          <a:p>
            <a:pPr lvl="1">
              <a:lnSpc>
                <a:spcPts val="1400"/>
              </a:lnSpc>
            </a:pPr>
            <a:r>
              <a:rPr lang="de-CH" sz="1800" dirty="0" smtClean="0"/>
              <a:t>Übungen sind über App noch nicht möglich</a:t>
            </a:r>
            <a:endParaRPr lang="de-CH" sz="1800" dirty="0"/>
          </a:p>
          <a:p>
            <a:endParaRPr lang="de-CH" b="1" dirty="0" smtClean="0"/>
          </a:p>
          <a:p>
            <a:r>
              <a:rPr lang="de-CH" b="1" dirty="0" err="1" smtClean="0"/>
              <a:t>Pricing</a:t>
            </a:r>
            <a:endParaRPr lang="de-CH" b="1" dirty="0"/>
          </a:p>
          <a:p>
            <a:pPr lvl="1">
              <a:lnSpc>
                <a:spcPts val="1400"/>
              </a:lnSpc>
            </a:pPr>
            <a:r>
              <a:rPr lang="de-CH" sz="1800" dirty="0"/>
              <a:t>Viele Kurse sind gratis</a:t>
            </a:r>
          </a:p>
          <a:p>
            <a:pPr lvl="1">
              <a:lnSpc>
                <a:spcPts val="1400"/>
              </a:lnSpc>
            </a:pPr>
            <a:r>
              <a:rPr lang="de-CH" sz="1800" dirty="0"/>
              <a:t>Monatslizenz kostet 29$</a:t>
            </a:r>
          </a:p>
          <a:p>
            <a:pPr lvl="1">
              <a:lnSpc>
                <a:spcPts val="1400"/>
              </a:lnSpc>
            </a:pPr>
            <a:r>
              <a:rPr lang="de-CH" sz="1800" dirty="0"/>
              <a:t>Über Raiffeisen Spesen abrechenbar</a:t>
            </a:r>
          </a:p>
          <a:p>
            <a:pPr lvl="1">
              <a:lnSpc>
                <a:spcPts val="1400"/>
              </a:lnSpc>
            </a:pPr>
            <a:endParaRPr lang="de-CH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Raiffeisen Schweiz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Seite </a:t>
            </a:r>
            <a:fld id="{5DF94A2A-4B44-46AA-81D7-1A523DA20385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0172" y="44624"/>
            <a:ext cx="8750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de-CH" sz="2400" b="1" dirty="0" smtClean="0"/>
              <a:t>Codeschool</a:t>
            </a:r>
          </a:p>
          <a:p>
            <a:pPr>
              <a:defRPr/>
            </a:pPr>
            <a:r>
              <a:rPr lang="de-CH" sz="2400" dirty="0" smtClean="0">
                <a:solidFill>
                  <a:srgbClr val="000000"/>
                </a:solidFill>
              </a:rPr>
              <a:t>Geräteunterstützung und </a:t>
            </a:r>
            <a:r>
              <a:rPr lang="de-CH" sz="2400" dirty="0" err="1" smtClean="0">
                <a:solidFill>
                  <a:srgbClr val="000000"/>
                </a:solidFill>
              </a:rPr>
              <a:t>Pricing</a:t>
            </a:r>
            <a:endParaRPr lang="de-C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RAI1000"/>
  <p:tag name="PRESTYPE" val="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RCH_Arbeitsfolie_Vista_D">
  <a:themeElements>
    <a:clrScheme name="Raiffeisen">
      <a:dk1>
        <a:sysClr val="windowText" lastClr="000000"/>
      </a:dk1>
      <a:lt1>
        <a:sysClr val="window" lastClr="FFFFFF"/>
      </a:lt1>
      <a:dk2>
        <a:srgbClr val="948A84"/>
      </a:dk2>
      <a:lt2>
        <a:srgbClr val="EEECE1"/>
      </a:lt2>
      <a:accent1>
        <a:srgbClr val="5A88B7"/>
      </a:accent1>
      <a:accent2>
        <a:srgbClr val="FFCD19"/>
      </a:accent2>
      <a:accent3>
        <a:srgbClr val="BECF00"/>
      </a:accent3>
      <a:accent4>
        <a:srgbClr val="AFB6C1"/>
      </a:accent4>
      <a:accent5>
        <a:srgbClr val="E9D561"/>
      </a:accent5>
      <a:accent6>
        <a:srgbClr val="CBB17F"/>
      </a:accent6>
      <a:hlink>
        <a:srgbClr val="0000FF"/>
      </a:hlink>
      <a:folHlink>
        <a:srgbClr val="800080"/>
      </a:folHlink>
    </a:clrScheme>
    <a:fontScheme name="Raiffeisen">
      <a:majorFont>
        <a:latin typeface="Frutiger Next Com"/>
        <a:ea typeface=""/>
        <a:cs typeface=""/>
      </a:majorFont>
      <a:minorFont>
        <a:latin typeface="Frutiger Next 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aiffeisen">
      <a:dk1>
        <a:sysClr val="windowText" lastClr="000000"/>
      </a:dk1>
      <a:lt1>
        <a:sysClr val="window" lastClr="FFFFFF"/>
      </a:lt1>
      <a:dk2>
        <a:srgbClr val="948A84"/>
      </a:dk2>
      <a:lt2>
        <a:srgbClr val="EEECE1"/>
      </a:lt2>
      <a:accent1>
        <a:srgbClr val="5A88B7"/>
      </a:accent1>
      <a:accent2>
        <a:srgbClr val="E5361C"/>
      </a:accent2>
      <a:accent3>
        <a:srgbClr val="BECF00"/>
      </a:accent3>
      <a:accent4>
        <a:srgbClr val="AFB6C1"/>
      </a:accent4>
      <a:accent5>
        <a:srgbClr val="E9D561"/>
      </a:accent5>
      <a:accent6>
        <a:srgbClr val="CBB17F"/>
      </a:accent6>
      <a:hlink>
        <a:srgbClr val="0000FF"/>
      </a:hlink>
      <a:folHlink>
        <a:srgbClr val="800080"/>
      </a:folHlink>
    </a:clrScheme>
    <a:fontScheme name="Raiffeisen">
      <a:majorFont>
        <a:latin typeface="Frutiger Next Com"/>
        <a:ea typeface=""/>
        <a:cs typeface=""/>
      </a:majorFont>
      <a:minorFont>
        <a:latin typeface="Frutiger Next 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aiffeisen">
      <a:dk1>
        <a:sysClr val="windowText" lastClr="000000"/>
      </a:dk1>
      <a:lt1>
        <a:sysClr val="window" lastClr="FFFFFF"/>
      </a:lt1>
      <a:dk2>
        <a:srgbClr val="948A84"/>
      </a:dk2>
      <a:lt2>
        <a:srgbClr val="EEECE1"/>
      </a:lt2>
      <a:accent1>
        <a:srgbClr val="5A88B7"/>
      </a:accent1>
      <a:accent2>
        <a:srgbClr val="E5361C"/>
      </a:accent2>
      <a:accent3>
        <a:srgbClr val="BECF00"/>
      </a:accent3>
      <a:accent4>
        <a:srgbClr val="AFB6C1"/>
      </a:accent4>
      <a:accent5>
        <a:srgbClr val="E9D561"/>
      </a:accent5>
      <a:accent6>
        <a:srgbClr val="CBB17F"/>
      </a:accent6>
      <a:hlink>
        <a:srgbClr val="0000FF"/>
      </a:hlink>
      <a:folHlink>
        <a:srgbClr val="800080"/>
      </a:folHlink>
    </a:clrScheme>
    <a:fontScheme name="Raiffeisen">
      <a:majorFont>
        <a:latin typeface="Frutiger Next Com"/>
        <a:ea typeface=""/>
        <a:cs typeface=""/>
      </a:majorFont>
      <a:minorFont>
        <a:latin typeface="Frutiger Next 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Approval_x0020_Date xmlns="http://schemas.microsoft.com/sharepoint/v3" xsi:nil="true"/>
    <Approved_x0020_Version xmlns="http://schemas.microsoft.com/sharepoint/v3" xsi:nil="true"/>
    <Approved_x0020_By xmlns="http://schemas.microsoft.com/sharepoint/v3">
      <UserInfo>
        <DisplayName/>
        <AccountId xsi:nil="true"/>
        <AccountType/>
      </UserInfo>
    </Approved_x0020_By>
    <Current_x0020_Version xmlns="http://schemas.microsoft.com/sharepoint/v3">0.3</Current_x0020_Version>
    <Status xmlns="8e219fb4-2078-40dd-8280-964fb8f3998d">In Arbeit</Status>
    <_dlc_DocId xmlns="faccdab8-226f-44a4-8224-c6e7e338c259">RCHFIN-15-28031</_dlc_DocId>
    <_dlc_DocIdUrl xmlns="faccdab8-226f-44a4-8224-c6e7e338c259">
      <Url>http://finanzen-sps/i/BPD/projekte/_layouts/DocIdRedir.aspx?ID=RCHFIN-15-28031</Url>
      <Description>RCHFIN-15-28031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Vorlage - Power Point PD2020" ma:contentTypeID="0x010100454A17DC4D2D874CB49EA1A66CA526EC00ABE2BF45BB7C47479B906D0D7968592A" ma:contentTypeVersion="7" ma:contentTypeDescription="Vorlage für PowerPoint Präsentationen im Bereich Programm DIALBA" ma:contentTypeScope="" ma:versionID="547e9c2520ad3c4d6b45129ddbf122e2">
  <xsd:schema xmlns:xsd="http://www.w3.org/2001/XMLSchema" xmlns:xs="http://www.w3.org/2001/XMLSchema" xmlns:p="http://schemas.microsoft.com/office/2006/metadata/properties" xmlns:ns1="http://schemas.microsoft.com/sharepoint/v3" xmlns:ns2="8e219fb4-2078-40dd-8280-964fb8f3998d" xmlns:ns3="faccdab8-226f-44a4-8224-c6e7e338c259" targetNamespace="http://schemas.microsoft.com/office/2006/metadata/properties" ma:root="true" ma:fieldsID="71b4e0cf4cf7a32a53fd4b5ffb4ffd8b" ns1:_="" ns2:_="" ns3:_="">
    <xsd:import namespace="http://schemas.microsoft.com/sharepoint/v3"/>
    <xsd:import namespace="8e219fb4-2078-40dd-8280-964fb8f3998d"/>
    <xsd:import namespace="faccdab8-226f-44a4-8224-c6e7e338c259"/>
    <xsd:element name="properties">
      <xsd:complexType>
        <xsd:sequence>
          <xsd:element name="documentManagement">
            <xsd:complexType>
              <xsd:all>
                <xsd:element ref="ns1:Approval_x0020_Date" minOccurs="0"/>
                <xsd:element ref="ns1:Approved_x0020_By" minOccurs="0"/>
                <xsd:element ref="ns1:Approved_x0020_Version" minOccurs="0"/>
                <xsd:element ref="ns1:Current_x0020_Version" minOccurs="0"/>
                <xsd:element ref="ns2:Statu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pproval_x0020_Date" ma:index="8" nillable="true" ma:displayName="Approval Date" ma:description="Date and time the file was last approved in SharePoint." ma:internalName="Approval_x0020_Date">
      <xsd:simpleType>
        <xsd:restriction base="dms:Text"/>
      </xsd:simpleType>
    </xsd:element>
    <xsd:element name="Approved_x0020_By" ma:index="9" nillable="true" ma:displayName="Approved By" ma:description="The person who last approved the file in SharePoint." ma:internalName="Approv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Version" ma:index="10" nillable="true" ma:displayName="Approved Version" ma:description="The latest approved version number of the file in SharePoint." ma:internalName="Approved_x0020_Version">
      <xsd:simpleType>
        <xsd:restriction base="dms:Text"/>
      </xsd:simpleType>
    </xsd:element>
    <xsd:element name="Current_x0020_Version" ma:index="11" nillable="true" ma:displayName="Current Version" ma:description="The current version number of the file in SharePoint." ma:internalName="Current_x0020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9fb4-2078-40dd-8280-964fb8f3998d" elementFormDefault="qualified">
    <xsd:import namespace="http://schemas.microsoft.com/office/2006/documentManagement/types"/>
    <xsd:import namespace="http://schemas.microsoft.com/office/infopath/2007/PartnerControls"/>
    <xsd:element name="Status" ma:index="12" nillable="true" ma:displayName="Status" ma:default="Offen" ma:format="Dropdown" ma:internalName="Status">
      <xsd:simpleType>
        <xsd:restriction base="dms:Choice">
          <xsd:enumeration value="Offen"/>
          <xsd:enumeration value="In Arbeit"/>
          <xsd:enumeration value="Bereit für Stellungnahme"/>
          <xsd:enumeration value="Bereit für CCB"/>
          <xsd:enumeration value="Freigegeben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cdab8-226f-44a4-8224-c6e7e338c259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Wert der Dokument-ID" ma:description="Der Wert der diesem Element zugewiesenen Dokument-ID." ma:indexed="true" ma:internalName="_dlc_DocId" ma:readOnly="true">
      <xsd:simpleType>
        <xsd:restriction base="dms:Text"/>
      </xsd:simpleType>
    </xsd:element>
    <xsd:element name="_dlc_DocIdUrl" ma:index="14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4A09F1-6281-4E48-A00A-C8D023B7745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718ED21-F3D4-4BF6-98D5-D8F4684E4E64}">
  <ds:schemaRefs>
    <ds:schemaRef ds:uri="http://schemas.microsoft.com/office/2006/documentManagement/types"/>
    <ds:schemaRef ds:uri="http://schemas.microsoft.com/sharepoint/v3"/>
    <ds:schemaRef ds:uri="8e219fb4-2078-40dd-8280-964fb8f3998d"/>
    <ds:schemaRef ds:uri="http://purl.org/dc/terms/"/>
    <ds:schemaRef ds:uri="http://purl.org/dc/dcmitype/"/>
    <ds:schemaRef ds:uri="faccdab8-226f-44a4-8224-c6e7e338c25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9F2710-3FCA-4E5F-B1B2-0A335D285F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03FB420-76CA-4A91-A9BE-8725C3061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219fb4-2078-40dd-8280-964fb8f3998d"/>
    <ds:schemaRef ds:uri="faccdab8-226f-44a4-8224-c6e7e338c2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Bildschirmpräsentation (4:3)</PresentationFormat>
  <Paragraphs>50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Frutiger Next Com</vt:lpstr>
      <vt:lpstr>Wingdings</vt:lpstr>
      <vt:lpstr>RCH_Arbeitsfolie_Vista_D</vt:lpstr>
      <vt:lpstr>Management Support Systeme Risikosteuerungs-Systeme</vt:lpstr>
      <vt:lpstr>PowerPoint-Präsentation</vt:lpstr>
      <vt:lpstr>PowerPoint-Präsentation</vt:lpstr>
      <vt:lpstr>PowerPoint-Präsentation</vt:lpstr>
    </vt:vector>
  </TitlesOfParts>
  <Company>Raiffeisen Schweiz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Reorganisation Department IT &amp; Operations</dc:title>
  <dc:creator>uex5221</dc:creator>
  <cp:lastModifiedBy>Rolf Lenherr</cp:lastModifiedBy>
  <cp:revision>2078</cp:revision>
  <cp:lastPrinted>2016-02-09T07:49:12Z</cp:lastPrinted>
  <dcterms:created xsi:type="dcterms:W3CDTF">2011-08-23T12:37:08Z</dcterms:created>
  <dcterms:modified xsi:type="dcterms:W3CDTF">2016-02-09T07:49:15Z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0x010100454A17DC4D2D874CB49EA1A66CA526EC00ABE2BF45BB7C47479B906D0D7968592A</vt:lpwstr>
  </property>
  <property fmtid="{D5CDD505-2E9C-101B-9397-08002B2CF9AE}" pid="3" name="_dlc_DocIdItemGuid">
    <vt:lpwstr>56584d93-d30a-461d-9152-cc3cc6cbf2f2</vt:lpwstr>
  </property>
</Properties>
</file>