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0"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3"/>
    <p:restoredTop sz="94664"/>
  </p:normalViewPr>
  <p:slideViewPr>
    <p:cSldViewPr snapToGrid="0" snapToObjects="1">
      <p:cViewPr>
        <p:scale>
          <a:sx n="14" d="100"/>
          <a:sy n="14" d="100"/>
        </p:scale>
        <p:origin x="1340" y="4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dirty="0"/>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4/15/2023</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dirty="0"/>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9324604" y="4702821"/>
            <a:ext cx="14101483" cy="27156152"/>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Results and discussion</a:t>
            </a:r>
            <a:endParaRPr lang="en-US" sz="4000" b="1" cap="all" dirty="0">
              <a:solidFill>
                <a:srgbClr val="0070C0"/>
              </a:solidFill>
              <a:latin typeface="Arial"/>
              <a:cs typeface="Arial"/>
            </a:endParaRPr>
          </a:p>
          <a:p>
            <a:pPr algn="just">
              <a:lnSpc>
                <a:spcPct val="15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The Pet Sitter application successfully connects the pet owner and pet lover. Pet owners can book pet lovers by going to the services section in the application Top  pet carers near them will be displayed to the pet owner. The pet owners and pet lovers can edit their profile  at any time. Availability option present in the pet carer profile gives control to the pet carer as to when he would like to take bookings. The tracker system built with the gsm gps module successfully sends and receives messages to the owner of the pet. The pet owner has to just send a “Hi” and he/she will receive the reply message. The reply message contains the coordinates and a google map link of the tracker at that given time. This ensures safety of the pet and assurity to the pet owner that their pet is at the location he was dropped off to the pet lover.</a:t>
            </a:r>
            <a:endParaRPr lang="en-IN" sz="3600" dirty="0">
              <a:effectLst/>
              <a:latin typeface="Arial" panose="020B0604020202020204" pitchFamily="34" charset="0"/>
              <a:ea typeface="Times New Roman" panose="02020603050405020304" pitchFamily="18"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Conclusion</a:t>
            </a:r>
          </a:p>
          <a:p>
            <a:pPr algn="just">
              <a:lnSpc>
                <a:spcPct val="15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The Pet Sitter application is a complete system which can connect pet lovers and owners. The owner can track their pet through their phone by just sending a “Hi” message. Owners can enjoy their vacation while pet lovers can  take care of these pets in their free time. The pet owners can review the pet carers making the system reliable.</a:t>
            </a:r>
            <a:endParaRPr lang="en-US" sz="3600" b="1" cap="all" spc="25" dirty="0">
              <a:solidFill>
                <a:srgbClr val="0070C0"/>
              </a:solidFill>
              <a:effectLst/>
              <a:latin typeface="Arial"/>
              <a:ea typeface="Times New Roman" panose="02020603050405020304" pitchFamily="18" charset="0"/>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References </a:t>
            </a:r>
          </a:p>
          <a:p>
            <a:pPr algn="just"/>
            <a:r>
              <a:rPr lang="en-US" sz="3600" dirty="0">
                <a:effectLst/>
                <a:latin typeface="Arial" panose="020B0604020202020204" pitchFamily="34" charset="0"/>
                <a:ea typeface="Times New Roman" panose="02020603050405020304" pitchFamily="18" charset="0"/>
                <a:cs typeface="Arial" panose="020B0604020202020204" pitchFamily="34" charset="0"/>
              </a:rPr>
              <a:t>X. Ge, R. Gu, Y. Lang and Y. Ding, "Design of handheld positioning tracker based on GPS/GSM," 2017 IEEE 3rd Information Technology and Mechatronics Engineering Conference (ITOEC), 2017, pp. 868-871, doi: 10.1109/ITOEC.2017.8122477.</a:t>
            </a:r>
          </a:p>
          <a:p>
            <a:pPr algn="just">
              <a:lnSpc>
                <a:spcPct val="150000"/>
              </a:lnSpc>
            </a:pPr>
            <a:endParaRPr lang="en-IN" sz="36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US" sz="3600" dirty="0">
                <a:effectLst/>
                <a:latin typeface="Arial" panose="020B0604020202020204" pitchFamily="34" charset="0"/>
                <a:ea typeface="Times New Roman" panose="02020603050405020304" pitchFamily="18" charset="0"/>
                <a:cs typeface="Arial" panose="020B0604020202020204" pitchFamily="34" charset="0"/>
              </a:rPr>
              <a:t>Ganchev, Z. Ji and M. O’Droma, "Designing a Low-Cost Location Tracker for Use in IoT Applications," 2020 XXXIIIrd General Assembly and Scientific Symposium of the International Union of Radio Science, 2020, pp. 1-2, doi: 10.23919/URSIGASS49373.2020.9232023.</a:t>
            </a:r>
            <a:endParaRPr lang="en-US" sz="3600" b="1" cap="all" spc="25" dirty="0">
              <a:solidFill>
                <a:srgbClr val="0070C0"/>
              </a:solidFill>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id="{E3E3A997-AC34-4F4F-AB70-E535DDD5B7DE}"/>
              </a:ext>
            </a:extLst>
          </p:cNvPr>
          <p:cNvSpPr/>
          <p:nvPr/>
        </p:nvSpPr>
        <p:spPr>
          <a:xfrm>
            <a:off x="0" y="-349622"/>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endParaRPr sz="4825" dirty="0"/>
          </a:p>
        </p:txBody>
      </p:sp>
      <p:sp>
        <p:nvSpPr>
          <p:cNvPr id="7" name="object 4">
            <a:extLst>
              <a:ext uri="{FF2B5EF4-FFF2-40B4-BE49-F238E27FC236}">
                <a16:creationId xmlns:a16="http://schemas.microsoft.com/office/drawing/2014/main" id="{1E7FBB64-4D0D-0A4B-90FA-4E80427AEDDE}"/>
              </a:ext>
            </a:extLst>
          </p:cNvPr>
          <p:cNvSpPr txBox="1">
            <a:spLocks/>
          </p:cNvSpPr>
          <p:nvPr/>
        </p:nvSpPr>
        <p:spPr>
          <a:xfrm>
            <a:off x="9429485" y="33311"/>
            <a:ext cx="22413150"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solidFill>
                  <a:schemeClr val="bg1"/>
                </a:solidFill>
                <a:latin typeface="Arial" panose="020B0604020202020204" pitchFamily="34" charset="0"/>
              </a:rPr>
              <a:t>PETSITTER</a:t>
            </a:r>
            <a:endParaRPr lang="en-US" sz="7200" b="1" cap="all" spc="-16" dirty="0">
              <a:solidFill>
                <a:schemeClr val="bg1"/>
              </a:solidFill>
              <a:latin typeface="Arial" panose="020B0604020202020204" pitchFamily="34" charset="0"/>
            </a:endParaRPr>
          </a:p>
        </p:txBody>
      </p:sp>
      <p:sp>
        <p:nvSpPr>
          <p:cNvPr id="9" name="object 6">
            <a:extLst>
              <a:ext uri="{FF2B5EF4-FFF2-40B4-BE49-F238E27FC236}">
                <a16:creationId xmlns:a16="http://schemas.microsoft.com/office/drawing/2014/main" id="{0E51A11A-3A38-D04C-9B83-12833A3C48F8}"/>
              </a:ext>
            </a:extLst>
          </p:cNvPr>
          <p:cNvSpPr txBox="1"/>
          <p:nvPr/>
        </p:nvSpPr>
        <p:spPr>
          <a:xfrm>
            <a:off x="8767482" y="1056449"/>
            <a:ext cx="24963120" cy="642846"/>
          </a:xfrm>
          <a:prstGeom prst="rect">
            <a:avLst/>
          </a:prstGeom>
        </p:spPr>
        <p:txBody>
          <a:bodyPr vert="horz" wrap="square" lIns="0" tIns="27029" rIns="0" bIns="0" rtlCol="0">
            <a:spAutoFit/>
          </a:bodyPr>
          <a:lstStyle/>
          <a:p>
            <a:pPr marL="20791" algn="ctr">
              <a:spcBef>
                <a:spcPts val="213"/>
              </a:spcBef>
            </a:pPr>
            <a:r>
              <a:rPr lang="en-IN" sz="4000" spc="16" dirty="0">
                <a:solidFill>
                  <a:srgbClr val="FFFFFF"/>
                </a:solidFill>
                <a:latin typeface="Arial"/>
                <a:cs typeface="Arial"/>
              </a:rPr>
              <a:t>MOHAMED ASHRAF ALI – 20BCE1630        SANJIL KC – 20BCE1855    LENIN VASAN – 20BCE1892</a:t>
            </a:r>
            <a:endParaRPr sz="4000" dirty="0">
              <a:latin typeface="Arial"/>
              <a:cs typeface="Arial"/>
            </a:endParaRPr>
          </a:p>
        </p:txBody>
      </p:sp>
      <p:pic>
        <p:nvPicPr>
          <p:cNvPr id="29" name="Picture 28" descr="See the source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202"/>
            <a:ext cx="8767482" cy="2963662"/>
          </a:xfrm>
          <a:prstGeom prst="rect">
            <a:avLst/>
          </a:prstGeom>
          <a:noFill/>
          <a:ln>
            <a:noFill/>
          </a:ln>
        </p:spPr>
      </p:pic>
      <p:sp>
        <p:nvSpPr>
          <p:cNvPr id="32" name="object 6">
            <a:extLst>
              <a:ext uri="{FF2B5EF4-FFF2-40B4-BE49-F238E27FC236}">
                <a16:creationId xmlns:a16="http://schemas.microsoft.com/office/drawing/2014/main" id="{0E51A11A-3A38-D04C-9B83-12833A3C48F8}"/>
              </a:ext>
            </a:extLst>
          </p:cNvPr>
          <p:cNvSpPr txBox="1"/>
          <p:nvPr/>
        </p:nvSpPr>
        <p:spPr>
          <a:xfrm>
            <a:off x="10896600" y="1849074"/>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Dr. </a:t>
            </a:r>
            <a:r>
              <a:rPr lang="en-US" sz="4000" spc="16" dirty="0" err="1">
                <a:solidFill>
                  <a:srgbClr val="FFFFFF"/>
                </a:solidFill>
                <a:latin typeface="Arial"/>
                <a:cs typeface="Arial"/>
              </a:rPr>
              <a:t>Sweetlin</a:t>
            </a:r>
            <a:r>
              <a:rPr lang="en-US" sz="4000" spc="16" dirty="0">
                <a:solidFill>
                  <a:srgbClr val="FFFFFF"/>
                </a:solidFill>
                <a:latin typeface="Arial"/>
                <a:cs typeface="Arial"/>
              </a:rPr>
              <a:t> </a:t>
            </a:r>
            <a:r>
              <a:rPr lang="en-US" sz="4000" spc="16" dirty="0" err="1">
                <a:solidFill>
                  <a:srgbClr val="FFFFFF"/>
                </a:solidFill>
                <a:latin typeface="Arial"/>
                <a:cs typeface="Arial"/>
              </a:rPr>
              <a:t>Hemalatha</a:t>
            </a:r>
            <a:endParaRPr sz="4000" dirty="0">
              <a:latin typeface="Arial"/>
              <a:cs typeface="Arial"/>
            </a:endParaRPr>
          </a:p>
        </p:txBody>
      </p:sp>
      <p:sp>
        <p:nvSpPr>
          <p:cNvPr id="33" name="object 6">
            <a:extLst>
              <a:ext uri="{FF2B5EF4-FFF2-40B4-BE49-F238E27FC236}">
                <a16:creationId xmlns:a16="http://schemas.microsoft.com/office/drawing/2014/main" id="{0E51A11A-3A38-D04C-9B83-12833A3C48F8}"/>
              </a:ext>
            </a:extLst>
          </p:cNvPr>
          <p:cNvSpPr txBox="1"/>
          <p:nvPr/>
        </p:nvSpPr>
        <p:spPr>
          <a:xfrm>
            <a:off x="10941424" y="2539354"/>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SCOPE</a:t>
            </a:r>
            <a:endParaRPr sz="4000" dirty="0">
              <a:latin typeface="Arial"/>
              <a:cs typeface="Arial"/>
            </a:endParaRPr>
          </a:p>
        </p:txBody>
      </p:sp>
      <p:sp>
        <p:nvSpPr>
          <p:cNvPr id="31" name="TextBox 30"/>
          <p:cNvSpPr txBox="1"/>
          <p:nvPr/>
        </p:nvSpPr>
        <p:spPr>
          <a:xfrm>
            <a:off x="528916" y="4590627"/>
            <a:ext cx="14101483" cy="27345948"/>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INTRODUCTION</a:t>
            </a:r>
            <a:endParaRPr lang="en-US" sz="4000" b="1" cap="all" dirty="0">
              <a:solidFill>
                <a:srgbClr val="0070C0"/>
              </a:solidFill>
              <a:latin typeface="Arial"/>
              <a:cs typeface="Arial"/>
            </a:endParaRPr>
          </a:p>
          <a:p>
            <a:pPr algn="just">
              <a:lnSpc>
                <a:spcPct val="150000"/>
              </a:lnSpc>
            </a:pPr>
            <a:r>
              <a:rPr lang="en-US" sz="3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Industry estimates show there are around 19 million pets in India (around 80 percent of these are dogs), and on average, 6,00,000 pets are adopted every year. Pets become a part of the family the moment they step into our house. Pets become very used to human company, unlike stray animals who usually live on their own. There are many people who are excellent pet caretakers but cannot own a pet due to their work lives. But such people are willing to take care of others' pets during weekends or during their free time. Connecting such people with pet owners and creating and expanding this community is the main goal of this solution.</a:t>
            </a:r>
            <a:endParaRPr lang="en-US" sz="3600" spc="8" dirty="0">
              <a:solidFill>
                <a:srgbClr val="231F20"/>
              </a:solidFill>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US" sz="36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The key motivation to develop Pet Sitter was to help pet owners enjoy a peaceful vacation and the pet lovers who cannot own a pet for any reason to be able to own a pet just for a few days. The Pet Sitter application connects the pet owners to pet lovers or carers near them by using geolocation through a booking system. The nearest pet lovers are displayed to the pet owner based on both their geo locations. </a:t>
            </a:r>
            <a:endParaRPr lang="en-US" sz="3600" spc="8" dirty="0">
              <a:solidFill>
                <a:srgbClr val="231F20"/>
              </a:solidFill>
              <a:latin typeface="Arial" panose="020B0604020202020204" pitchFamily="34" charset="0"/>
              <a:cs typeface="Arial" panose="020B0604020202020204" pitchFamily="34" charset="0"/>
            </a:endParaRPr>
          </a:p>
          <a:p>
            <a:pPr marR="493790">
              <a:lnSpc>
                <a:spcPts val="4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Objectives</a:t>
            </a:r>
            <a:endParaRPr lang="en-US" sz="3600" b="1" cap="all" spc="25" dirty="0">
              <a:solidFill>
                <a:srgbClr val="0070C0"/>
              </a:solidFill>
              <a:latin typeface="Arial" panose="020B0604020202020204" pitchFamily="34" charset="0"/>
              <a:cs typeface="Arial" panose="020B0604020202020204" pitchFamily="34" charset="0"/>
            </a:endParaRPr>
          </a:p>
          <a:p>
            <a:pPr algn="just">
              <a:lnSpc>
                <a:spcPct val="15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Pet Sitter is a platform that connects pet lovers and pet owners where the pet owner will be able to choose a pet lover nearby his place who is willing to take care of his pet on his behalf. </a:t>
            </a:r>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a:cs typeface="Arial"/>
              </a:rPr>
              <a:t>SCOPE of the project</a:t>
            </a:r>
            <a:endParaRPr lang="en-US" sz="3600" b="1" cap="all" spc="25" dirty="0">
              <a:solidFill>
                <a:srgbClr val="0070C0"/>
              </a:solidFill>
              <a:latin typeface="Arial" panose="020B0604020202020204" pitchFamily="34" charset="0"/>
              <a:cs typeface="Arial" panose="020B0604020202020204" pitchFamily="34" charset="0"/>
            </a:endParaRPr>
          </a:p>
          <a:p>
            <a:pPr algn="just">
              <a:lnSpc>
                <a:spcPct val="15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The scope of our project is to relieve pet owners from the guilt associated when traveling without their pet or leaving them in a boarding kennel. On our platform, the pet lover has to make an account and set up their profile mentioning where they stay, their experience with the types of pets, their cost to keep different kinds of pets and whether or not they will provide food during the stay.</a:t>
            </a:r>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p:txBody>
      </p:sp>
      <p:sp>
        <p:nvSpPr>
          <p:cNvPr id="39" name="TextBox 38"/>
          <p:cNvSpPr txBox="1"/>
          <p:nvPr/>
        </p:nvSpPr>
        <p:spPr>
          <a:xfrm>
            <a:off x="14894858" y="4662345"/>
            <a:ext cx="14101483" cy="2744854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methodology</a:t>
            </a:r>
            <a:endParaRPr lang="en-US" sz="4000" b="1" cap="all" dirty="0">
              <a:solidFill>
                <a:srgbClr val="0070C0"/>
              </a:solidFill>
              <a:latin typeface="Arial"/>
              <a:cs typeface="Arial"/>
            </a:endParaRPr>
          </a:p>
          <a:p>
            <a:pPr algn="just">
              <a:lnSpc>
                <a:spcPct val="150000"/>
              </a:lnSpc>
            </a:pPr>
            <a:r>
              <a:rPr lang="en-US" sz="3600" dirty="0">
                <a:latin typeface="Arial" panose="020B0604020202020204" pitchFamily="34" charset="0"/>
                <a:cs typeface="Arial" panose="020B0604020202020204" pitchFamily="34" charset="0"/>
              </a:rPr>
              <a:t>Requirements Description: This include determining the user requirements, functional and non-functional requirements, and hardware and software requirements. A thorough report will contain the requirements.</a:t>
            </a:r>
          </a:p>
          <a:p>
            <a:pPr algn="just">
              <a:lnSpc>
                <a:spcPct val="150000"/>
              </a:lnSpc>
            </a:pPr>
            <a:r>
              <a:rPr lang="en-US" sz="3600" dirty="0">
                <a:latin typeface="Arial" panose="020B0604020202020204" pitchFamily="34" charset="0"/>
                <a:cs typeface="Arial" panose="020B0604020202020204" pitchFamily="34" charset="0"/>
              </a:rPr>
              <a:t>System Design: The requirements specification will be used to develop the system. The overall system architecture, data flow diagrams, ER diagrams, use case diagrams, and other design papers are all included in the system design. The project team will analyze the design documentation and take any necessary modifications into account.</a:t>
            </a:r>
          </a:p>
          <a:p>
            <a:pPr algn="just">
              <a:lnSpc>
                <a:spcPct val="150000"/>
              </a:lnSpc>
            </a:pPr>
            <a:r>
              <a:rPr lang="en-US" sz="3600" dirty="0">
                <a:latin typeface="Arial" panose="020B0604020202020204" pitchFamily="34" charset="0"/>
                <a:cs typeface="Arial" panose="020B0604020202020204" pitchFamily="34" charset="0"/>
              </a:rPr>
              <a:t>System implementation: The front-end and back-end of the system will be created by the development team. The system will be built, and the database will be integrated. Functionality, performance, and security checks will be performed on the system.</a:t>
            </a:r>
          </a:p>
          <a:p>
            <a:pPr algn="just">
              <a:lnSpc>
                <a:spcPct val="150000"/>
              </a:lnSpc>
            </a:pPr>
            <a:r>
              <a:rPr lang="en-US" sz="3600" dirty="0">
                <a:latin typeface="Arial" panose="020B0604020202020204" pitchFamily="34" charset="0"/>
                <a:cs typeface="Arial" panose="020B0604020202020204" pitchFamily="34" charset="0"/>
              </a:rPr>
              <a:t>Findings and Discussion: The system's efficacy and efficiency will be assessed. Any problems or worries will be dealt with, and suggestions for improvement will be given.</a:t>
            </a:r>
            <a:endParaRPr lang="en-US" sz="3600" spc="8" dirty="0">
              <a:solidFill>
                <a:srgbClr val="231F20"/>
              </a:solidFill>
              <a:latin typeface="Arial" panose="020B0604020202020204" pitchFamily="34" charset="0"/>
              <a:cs typeface="Arial" panose="020B0604020202020204" pitchFamily="34" charset="0"/>
            </a:endParaRPr>
          </a:p>
          <a:p>
            <a:pPr marR="493790">
              <a:lnSpc>
                <a:spcPts val="4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nSpc>
                <a:spcPts val="4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pPr marR="493790">
              <a:lnSpc>
                <a:spcPts val="4000"/>
              </a:lnSpc>
              <a:spcBef>
                <a:spcPts val="1800"/>
              </a:spcBef>
            </a:pPr>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Architecture </a:t>
            </a: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p:txBody>
      </p:sp>
      <p:sp>
        <p:nvSpPr>
          <p:cNvPr id="16" name="object 4">
            <a:extLst>
              <a:ext uri="{FF2B5EF4-FFF2-40B4-BE49-F238E27FC236}">
                <a16:creationId xmlns:a16="http://schemas.microsoft.com/office/drawing/2014/main" id="{1E7FBB64-4D0D-0A4B-90FA-4E80427AEDDE}"/>
              </a:ext>
            </a:extLst>
          </p:cNvPr>
          <p:cNvSpPr txBox="1">
            <a:spLocks/>
          </p:cNvSpPr>
          <p:nvPr/>
        </p:nvSpPr>
        <p:spPr>
          <a:xfrm>
            <a:off x="14326519" y="3367896"/>
            <a:ext cx="14668077"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latin typeface="Arial" panose="020B0604020202020204" pitchFamily="34" charset="0"/>
              </a:rPr>
              <a:t>TARP Project</a:t>
            </a:r>
            <a:endParaRPr lang="en-US" sz="7200" b="1" cap="all" spc="-16" dirty="0">
              <a:latin typeface="Arial" panose="020B0604020202020204" pitchFamily="34" charset="0"/>
            </a:endParaRPr>
          </a:p>
        </p:txBody>
      </p:sp>
      <p:pic>
        <p:nvPicPr>
          <p:cNvPr id="2" name="Picture 1" descr="Graphical user interface, application&#10;&#10;Description automatically generated">
            <a:extLst>
              <a:ext uri="{FF2B5EF4-FFF2-40B4-BE49-F238E27FC236}">
                <a16:creationId xmlns:a16="http://schemas.microsoft.com/office/drawing/2014/main" id="{C0F50760-56F8-5F7C-4FA1-040EC4730A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8433" y="23818929"/>
            <a:ext cx="13558642" cy="7859995"/>
          </a:xfrm>
          <a:prstGeom prst="rect">
            <a:avLst/>
          </a:prstGeom>
          <a:ln>
            <a:solidFill>
              <a:schemeClr val="tx1"/>
            </a:solidFill>
          </a:ln>
        </p:spPr>
      </p:pic>
    </p:spTree>
    <p:extLst>
      <p:ext uri="{BB962C8B-B14F-4D97-AF65-F5344CB8AC3E}">
        <p14:creationId xmlns:p14="http://schemas.microsoft.com/office/powerpoint/2010/main" val="3342621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TotalTime>
  <Words>855</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Lenin Vasan</cp:lastModifiedBy>
  <cp:revision>48</cp:revision>
  <dcterms:created xsi:type="dcterms:W3CDTF">2019-03-04T22:30:53Z</dcterms:created>
  <dcterms:modified xsi:type="dcterms:W3CDTF">2023-04-15T12:54:41Z</dcterms:modified>
</cp:coreProperties>
</file>