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82"/>
  </p:notesMasterIdLst>
  <p:sldIdLst>
    <p:sldId id="256" r:id="rId2"/>
    <p:sldId id="372" r:id="rId3"/>
    <p:sldId id="277" r:id="rId4"/>
    <p:sldId id="313" r:id="rId5"/>
    <p:sldId id="322" r:id="rId6"/>
    <p:sldId id="315" r:id="rId7"/>
    <p:sldId id="373" r:id="rId8"/>
    <p:sldId id="374" r:id="rId9"/>
    <p:sldId id="314" r:id="rId10"/>
    <p:sldId id="316" r:id="rId11"/>
    <p:sldId id="317" r:id="rId12"/>
    <p:sldId id="375" r:id="rId13"/>
    <p:sldId id="376" r:id="rId14"/>
    <p:sldId id="377" r:id="rId15"/>
    <p:sldId id="378" r:id="rId16"/>
    <p:sldId id="379" r:id="rId17"/>
    <p:sldId id="380" r:id="rId18"/>
    <p:sldId id="382" r:id="rId19"/>
    <p:sldId id="388" r:id="rId20"/>
    <p:sldId id="384" r:id="rId21"/>
    <p:sldId id="385" r:id="rId22"/>
    <p:sldId id="386" r:id="rId23"/>
    <p:sldId id="387" r:id="rId24"/>
    <p:sldId id="389" r:id="rId25"/>
    <p:sldId id="324" r:id="rId26"/>
    <p:sldId id="321" r:id="rId27"/>
    <p:sldId id="390" r:id="rId28"/>
    <p:sldId id="325" r:id="rId29"/>
    <p:sldId id="391" r:id="rId30"/>
    <p:sldId id="392" r:id="rId31"/>
    <p:sldId id="326" r:id="rId32"/>
    <p:sldId id="393" r:id="rId33"/>
    <p:sldId id="394" r:id="rId34"/>
    <p:sldId id="407" r:id="rId35"/>
    <p:sldId id="408" r:id="rId36"/>
    <p:sldId id="412" r:id="rId37"/>
    <p:sldId id="409" r:id="rId38"/>
    <p:sldId id="410" r:id="rId39"/>
    <p:sldId id="411" r:id="rId40"/>
    <p:sldId id="431" r:id="rId41"/>
    <p:sldId id="395" r:id="rId42"/>
    <p:sldId id="413" r:id="rId43"/>
    <p:sldId id="419" r:id="rId44"/>
    <p:sldId id="420" r:id="rId45"/>
    <p:sldId id="414" r:id="rId46"/>
    <p:sldId id="416" r:id="rId47"/>
    <p:sldId id="417" r:id="rId48"/>
    <p:sldId id="418" r:id="rId49"/>
    <p:sldId id="415" r:id="rId50"/>
    <p:sldId id="421" r:id="rId51"/>
    <p:sldId id="422" r:id="rId52"/>
    <p:sldId id="423" r:id="rId53"/>
    <p:sldId id="424" r:id="rId54"/>
    <p:sldId id="425" r:id="rId55"/>
    <p:sldId id="433" r:id="rId56"/>
    <p:sldId id="434" r:id="rId57"/>
    <p:sldId id="435" r:id="rId58"/>
    <p:sldId id="426" r:id="rId59"/>
    <p:sldId id="396" r:id="rId60"/>
    <p:sldId id="427" r:id="rId61"/>
    <p:sldId id="428" r:id="rId62"/>
    <p:sldId id="429" r:id="rId63"/>
    <p:sldId id="430" r:id="rId64"/>
    <p:sldId id="436" r:id="rId65"/>
    <p:sldId id="438" r:id="rId66"/>
    <p:sldId id="437" r:id="rId67"/>
    <p:sldId id="448" r:id="rId68"/>
    <p:sldId id="449" r:id="rId69"/>
    <p:sldId id="450" r:id="rId70"/>
    <p:sldId id="398" r:id="rId71"/>
    <p:sldId id="319" r:id="rId72"/>
    <p:sldId id="440" r:id="rId73"/>
    <p:sldId id="441" r:id="rId74"/>
    <p:sldId id="328" r:id="rId75"/>
    <p:sldId id="442" r:id="rId76"/>
    <p:sldId id="443" r:id="rId77"/>
    <p:sldId id="444" r:id="rId78"/>
    <p:sldId id="445" r:id="rId79"/>
    <p:sldId id="446" r:id="rId80"/>
    <p:sldId id="447"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05910-0358-4894-BF50-8C97685FBD93}" type="datetimeFigureOut">
              <a:rPr lang="en-US" smtClean="0"/>
              <a:pPr/>
              <a:t>11/10/2022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200958-4728-443F-B8D9-42E5FB2D3F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11/10/2022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javatpoint.com/javascript-object-create-method" TargetMode="External"/><Relationship Id="rId7" Type="http://schemas.openxmlformats.org/officeDocument/2006/relationships/hyperlink" Target="https://www.javatpoint.com/javascript-object-getprototypeof-method" TargetMode="External"/><Relationship Id="rId2" Type="http://schemas.openxmlformats.org/officeDocument/2006/relationships/hyperlink" Target="https://www.javatpoint.com/javascript-object-assign-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object-getownpropertysymbols-method" TargetMode="External"/><Relationship Id="rId5" Type="http://schemas.openxmlformats.org/officeDocument/2006/relationships/hyperlink" Target="https://www.javatpoint.com/javascript-object-getownpropertynames-method" TargetMode="External"/><Relationship Id="rId4" Type="http://schemas.openxmlformats.org/officeDocument/2006/relationships/hyperlink" Target="https://www.javatpoint.com/javascript-object-getownpropertydescriptors-metho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javatpoint.com/javascript-objects" TargetMode="External"/><Relationship Id="rId2" Type="http://schemas.openxmlformats.org/officeDocument/2006/relationships/hyperlink" Target="https://www.javatpoint.com/javascript-object-is-method" TargetMode="External"/><Relationship Id="rId1" Type="http://schemas.openxmlformats.org/officeDocument/2006/relationships/slideLayout" Target="../slideLayouts/slideLayout2.xml"/><Relationship Id="rId4" Type="http://schemas.openxmlformats.org/officeDocument/2006/relationships/hyperlink" Target="https://www.javatpoint.com/javascript-object-values-method"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685800"/>
            <a:ext cx="7772400" cy="2057400"/>
          </a:xfrm>
        </p:spPr>
        <p:txBody>
          <a:bodyPr>
            <a:noAutofit/>
          </a:bodyPr>
          <a:lstStyle/>
          <a:p>
            <a:r>
              <a:rPr sz="4800" b="1" dirty="0"/>
              <a:t>Web Programming</a:t>
            </a:r>
            <a:br>
              <a:rPr sz="4800" b="1" dirty="0"/>
            </a:br>
            <a:r>
              <a:rPr sz="4800" b="1" dirty="0"/>
              <a:t>(20CS5205A)</a:t>
            </a:r>
            <a:endParaRPr lang="en-US" sz="4800" b="1" dirty="0"/>
          </a:p>
        </p:txBody>
      </p:sp>
      <p:sp>
        <p:nvSpPr>
          <p:cNvPr id="5" name="Subtitle 4">
            <a:extLst>
              <a:ext uri="{FF2B5EF4-FFF2-40B4-BE49-F238E27FC236}">
                <a16:creationId xmlns:a16="http://schemas.microsoft.com/office/drawing/2014/main" id="{CD38DB49-DA78-808A-66FB-2A4CB9458792}"/>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72400" cy="6324600"/>
          </a:xfrm>
        </p:spPr>
        <p:txBody>
          <a:bodyPr>
            <a:normAutofit/>
          </a:bodyPr>
          <a:lstStyle/>
          <a:p>
            <a:pPr>
              <a:buNone/>
            </a:pPr>
            <a:r>
              <a:rPr lang="en-US" sz="2400" b="1" dirty="0">
                <a:latin typeface="Times New Roman" pitchFamily="18" charset="0"/>
                <a:cs typeface="Times New Roman" pitchFamily="18" charset="0"/>
              </a:rPr>
              <a:t>Example program:</a:t>
            </a:r>
          </a:p>
          <a:p>
            <a:pPr>
              <a:buNone/>
            </a:pPr>
            <a:r>
              <a:rPr lang="en-US" sz="2400" dirty="0">
                <a:latin typeface="Times New Roman" pitchFamily="18" charset="0"/>
                <a:cs typeface="Times New Roman" pitchFamily="18" charset="0"/>
              </a:rPr>
              <a:t>&lt;html&gt;</a:t>
            </a:r>
          </a:p>
          <a:p>
            <a:pPr>
              <a:buNone/>
            </a:pPr>
            <a:r>
              <a:rPr lang="en-US" sz="2400" dirty="0">
                <a:latin typeface="Times New Roman" pitchFamily="18" charset="0"/>
                <a:cs typeface="Times New Roman" pitchFamily="18" charset="0"/>
              </a:rPr>
              <a:t>&lt;body&gt;</a:t>
            </a:r>
          </a:p>
          <a:p>
            <a:pPr>
              <a:buNone/>
            </a:pPr>
            <a:r>
              <a:rPr lang="en-US" sz="2400" dirty="0">
                <a:latin typeface="Times New Roman" pitchFamily="18" charset="0"/>
                <a:cs typeface="Times New Roman" pitchFamily="18" charset="0"/>
              </a:rPr>
              <a:t>&lt;script type = "text/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"&gt;</a:t>
            </a:r>
          </a:p>
          <a:p>
            <a:pPr>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sayHello</a:t>
            </a: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 ("Hello….!");</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 (“Welcome to Java Script!");}</a:t>
            </a:r>
          </a:p>
          <a:p>
            <a:pPr>
              <a:buNone/>
            </a:pPr>
            <a:r>
              <a:rPr lang="en-US" sz="2400" dirty="0" err="1">
                <a:latin typeface="Times New Roman" pitchFamily="18" charset="0"/>
                <a:cs typeface="Times New Roman" pitchFamily="18" charset="0"/>
              </a:rPr>
              <a:t>sayHello</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&lt;/script&gt;</a:t>
            </a:r>
          </a:p>
          <a:p>
            <a:pPr>
              <a:buNone/>
            </a:pPr>
            <a:r>
              <a:rPr lang="en-US" sz="2400" dirty="0">
                <a:latin typeface="Times New Roman" pitchFamily="18" charset="0"/>
                <a:cs typeface="Times New Roman" pitchFamily="18" charset="0"/>
              </a:rPr>
              <a:t>&lt;/body&gt;</a:t>
            </a:r>
          </a:p>
          <a:p>
            <a:pPr>
              <a:buNone/>
            </a:pPr>
            <a:r>
              <a:rPr lang="en-US" sz="2400" dirty="0">
                <a:latin typeface="Times New Roman" pitchFamily="18" charset="0"/>
                <a:cs typeface="Times New Roman" pitchFamily="18" charset="0"/>
              </a:rPr>
              <a:t>&lt;/html&gt;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772400" cy="6629400"/>
          </a:xfrm>
        </p:spPr>
        <p:txBody>
          <a:bodyPr>
            <a:normAutofit/>
          </a:bodyPr>
          <a:lstStyle/>
          <a:p>
            <a:pPr>
              <a:buNone/>
            </a:pPr>
            <a:r>
              <a:rPr lang="en-US" sz="2600" b="1" dirty="0">
                <a:latin typeface="Times New Roman" pitchFamily="18" charset="0"/>
                <a:cs typeface="Times New Roman" pitchFamily="18" charset="0"/>
              </a:rPr>
              <a:t>Calling a Function:</a:t>
            </a:r>
          </a:p>
          <a:p>
            <a:pPr>
              <a:buNone/>
            </a:pPr>
            <a:r>
              <a:rPr lang="en-US" sz="2600" dirty="0">
                <a:latin typeface="Times New Roman" pitchFamily="18" charset="0"/>
                <a:cs typeface="Times New Roman" pitchFamily="18" charset="0"/>
              </a:rPr>
              <a:t>&lt;html&gt;</a:t>
            </a:r>
          </a:p>
          <a:p>
            <a:pPr>
              <a:buNone/>
            </a:pPr>
            <a:r>
              <a:rPr lang="en-US" sz="2600" dirty="0">
                <a:latin typeface="Times New Roman" pitchFamily="18" charset="0"/>
                <a:cs typeface="Times New Roman" pitchFamily="18" charset="0"/>
              </a:rPr>
              <a:t> &lt;head&gt;</a:t>
            </a:r>
          </a:p>
          <a:p>
            <a:pPr>
              <a:buNone/>
            </a:pPr>
            <a:r>
              <a:rPr lang="en-US" sz="2600" dirty="0">
                <a:latin typeface="Times New Roman" pitchFamily="18" charset="0"/>
                <a:cs typeface="Times New Roman" pitchFamily="18" charset="0"/>
              </a:rPr>
              <a:t> &lt;script type = "text/</a:t>
            </a:r>
            <a:r>
              <a:rPr lang="en-US" sz="2600" dirty="0" err="1">
                <a:latin typeface="Times New Roman" pitchFamily="18" charset="0"/>
                <a:cs typeface="Times New Roman" pitchFamily="18" charset="0"/>
              </a:rPr>
              <a:t>javascript</a:t>
            </a:r>
            <a:r>
              <a:rPr lang="en-US" sz="2600" dirty="0">
                <a:latin typeface="Times New Roman" pitchFamily="18" charset="0"/>
                <a:cs typeface="Times New Roman" pitchFamily="18" charset="0"/>
              </a:rPr>
              <a:t>"&gt; </a:t>
            </a:r>
          </a:p>
          <a:p>
            <a:pPr>
              <a:buNone/>
            </a:pPr>
            <a:r>
              <a:rPr lang="en-US" sz="2600" dirty="0">
                <a:latin typeface="Times New Roman" pitchFamily="18" charset="0"/>
                <a:cs typeface="Times New Roman" pitchFamily="18" charset="0"/>
              </a:rPr>
              <a:t>function   </a:t>
            </a:r>
            <a:r>
              <a:rPr lang="en-US" sz="2600" dirty="0" err="1">
                <a:latin typeface="Times New Roman" pitchFamily="18" charset="0"/>
                <a:cs typeface="Times New Roman" pitchFamily="18" charset="0"/>
              </a:rPr>
              <a:t>sayHello</a:t>
            </a:r>
            <a:r>
              <a:rPr lang="en-US" sz="2600" dirty="0">
                <a:latin typeface="Times New Roman" pitchFamily="18" charset="0"/>
                <a:cs typeface="Times New Roman" pitchFamily="18" charset="0"/>
              </a:rPr>
              <a:t>() </a:t>
            </a:r>
          </a:p>
          <a:p>
            <a:pPr>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document.write</a:t>
            </a:r>
            <a:r>
              <a:rPr lang="en-US" sz="2600" dirty="0">
                <a:latin typeface="Times New Roman" pitchFamily="18" charset="0"/>
                <a:cs typeface="Times New Roman" pitchFamily="18" charset="0"/>
              </a:rPr>
              <a:t> ("Hello there!");</a:t>
            </a:r>
          </a:p>
          <a:p>
            <a:pPr>
              <a:buNone/>
            </a:pPr>
            <a:r>
              <a:rPr lang="en-US" sz="2600" dirty="0">
                <a:latin typeface="Times New Roman" pitchFamily="18" charset="0"/>
                <a:cs typeface="Times New Roman" pitchFamily="18" charset="0"/>
              </a:rPr>
              <a:t>}</a:t>
            </a:r>
          </a:p>
          <a:p>
            <a:pPr>
              <a:buNone/>
            </a:pPr>
            <a:r>
              <a:rPr lang="en-US" sz="2600" dirty="0">
                <a:latin typeface="Times New Roman" pitchFamily="18" charset="0"/>
                <a:cs typeface="Times New Roman" pitchFamily="18" charset="0"/>
              </a:rPr>
              <a:t> &lt;/script&gt; </a:t>
            </a:r>
          </a:p>
          <a:p>
            <a:pPr>
              <a:buNone/>
            </a:pPr>
            <a:r>
              <a:rPr lang="en-US" sz="2600" dirty="0">
                <a:latin typeface="Times New Roman" pitchFamily="18" charset="0"/>
                <a:cs typeface="Times New Roman" pitchFamily="18" charset="0"/>
              </a:rPr>
              <a:t>&lt;/head&gt; &lt;body&gt;</a:t>
            </a:r>
          </a:p>
          <a:p>
            <a:pPr>
              <a:buNone/>
            </a:pPr>
            <a:r>
              <a:rPr lang="en-US" sz="2600" dirty="0">
                <a:latin typeface="Times New Roman" pitchFamily="18" charset="0"/>
                <a:cs typeface="Times New Roman" pitchFamily="18" charset="0"/>
              </a:rPr>
              <a:t> &lt;p&gt;Click the following button to call the function&lt;/p&gt;</a:t>
            </a:r>
          </a:p>
          <a:p>
            <a:pPr>
              <a:buNone/>
            </a:pPr>
            <a:r>
              <a:rPr lang="en-US" sz="2600" dirty="0">
                <a:latin typeface="Times New Roman" pitchFamily="18" charset="0"/>
                <a:cs typeface="Times New Roman" pitchFamily="18" charset="0"/>
              </a:rPr>
              <a:t> &lt;form&gt; </a:t>
            </a:r>
          </a:p>
          <a:p>
            <a:pPr>
              <a:buNone/>
            </a:pPr>
            <a:r>
              <a:rPr lang="en-US" sz="2600" dirty="0">
                <a:latin typeface="Times New Roman" pitchFamily="18" charset="0"/>
                <a:cs typeface="Times New Roman" pitchFamily="18" charset="0"/>
              </a:rPr>
              <a:t>&lt;input type = "button" </a:t>
            </a:r>
            <a:r>
              <a:rPr lang="en-US" sz="2600" dirty="0" err="1">
                <a:latin typeface="Times New Roman" pitchFamily="18" charset="0"/>
                <a:cs typeface="Times New Roman" pitchFamily="18" charset="0"/>
              </a:rPr>
              <a:t>onclick</a:t>
            </a:r>
            <a:r>
              <a:rPr lang="en-US" sz="2600" dirty="0">
                <a:latin typeface="Times New Roman" pitchFamily="18" charset="0"/>
                <a:cs typeface="Times New Roman" pitchFamily="18" charset="0"/>
              </a:rPr>
              <a:t> = "</a:t>
            </a:r>
            <a:r>
              <a:rPr lang="en-US" sz="2600" dirty="0" err="1">
                <a:latin typeface="Times New Roman" pitchFamily="18" charset="0"/>
                <a:cs typeface="Times New Roman" pitchFamily="18" charset="0"/>
              </a:rPr>
              <a:t>sayHello</a:t>
            </a:r>
            <a:r>
              <a:rPr lang="en-US" sz="2600" dirty="0">
                <a:latin typeface="Times New Roman" pitchFamily="18" charset="0"/>
                <a:cs typeface="Times New Roman" pitchFamily="18" charset="0"/>
              </a:rPr>
              <a:t>()"  value = "Say Hello"&gt; </a:t>
            </a:r>
          </a:p>
          <a:p>
            <a:pPr>
              <a:buNone/>
            </a:pPr>
            <a:r>
              <a:rPr lang="en-US" sz="2600" dirty="0">
                <a:latin typeface="Times New Roman" pitchFamily="18" charset="0"/>
                <a:cs typeface="Times New Roman" pitchFamily="18" charset="0"/>
              </a:rPr>
              <a:t>&lt;/form&gt; &lt;/body&gt; &lt;/html&gt;</a:t>
            </a:r>
            <a:endParaRPr lang="en-US" sz="2600" b="1"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fontScale="90000"/>
          </a:bodyPr>
          <a:lstStyle/>
          <a:p>
            <a:br>
              <a:rPr lang="en-US" dirty="0"/>
            </a:br>
            <a:r>
              <a:rPr lang="en-US" sz="3100" b="1" dirty="0">
                <a:solidFill>
                  <a:schemeClr val="tx1"/>
                </a:solidFill>
                <a:latin typeface="Times New Roman" pitchFamily="18" charset="0"/>
                <a:cs typeface="Times New Roman" pitchFamily="18" charset="0"/>
              </a:rPr>
              <a:t>JavaScript conditional </a:t>
            </a:r>
            <a:r>
              <a:rPr lang="en-US" sz="3100" b="1" dirty="0" err="1">
                <a:solidFill>
                  <a:schemeClr val="tx1"/>
                </a:solidFill>
                <a:latin typeface="Times New Roman" pitchFamily="18" charset="0"/>
                <a:cs typeface="Times New Roman" pitchFamily="18" charset="0"/>
              </a:rPr>
              <a:t>statemenst</a:t>
            </a:r>
            <a:r>
              <a:rPr lang="en-US" sz="3100" b="1" dirty="0">
                <a:solidFill>
                  <a:schemeClr val="tx1"/>
                </a:solidFill>
                <a:latin typeface="Times New Roman" pitchFamily="18" charset="0"/>
                <a:cs typeface="Times New Roman" pitchFamily="18" charset="0"/>
              </a:rPr>
              <a:t> :</a:t>
            </a:r>
            <a:br>
              <a:rPr lang="en-US" sz="2700" b="1" dirty="0">
                <a:solidFill>
                  <a:schemeClr val="tx1"/>
                </a:solidFill>
                <a:latin typeface="Times New Roman" pitchFamily="18" charset="0"/>
                <a:cs typeface="Times New Roman" pitchFamily="18" charset="0"/>
              </a:rPr>
            </a:br>
            <a:endParaRPr lang="en-US" dirty="0">
              <a:solidFill>
                <a:schemeClr val="tx1"/>
              </a:solidFill>
            </a:endParaRPr>
          </a:p>
        </p:txBody>
      </p:sp>
      <p:sp>
        <p:nvSpPr>
          <p:cNvPr id="3" name="Content Placeholder 2"/>
          <p:cNvSpPr>
            <a:spLocks noGrp="1"/>
          </p:cNvSpPr>
          <p:nvPr>
            <p:ph idx="1"/>
          </p:nvPr>
        </p:nvSpPr>
        <p:spPr>
          <a:xfrm>
            <a:off x="1066800" y="1066800"/>
            <a:ext cx="7924800" cy="5562600"/>
          </a:xfrm>
        </p:spPr>
        <p:txBody>
          <a:bodyPr>
            <a:normAutofit/>
          </a:bodyPr>
          <a:lstStyle/>
          <a:p>
            <a:pPr algn="just">
              <a:lnSpc>
                <a:spcPct val="150000"/>
              </a:lnSpc>
            </a:pPr>
            <a:r>
              <a:rPr lang="en-US" sz="2400" b="1" dirty="0">
                <a:latin typeface="Times New Roman" pitchFamily="18" charset="0"/>
                <a:cs typeface="Times New Roman" pitchFamily="18" charset="0"/>
              </a:rPr>
              <a:t>Conditional statements </a:t>
            </a:r>
            <a:r>
              <a:rPr lang="en-US" sz="2400" dirty="0">
                <a:latin typeface="Times New Roman" pitchFamily="18" charset="0"/>
                <a:cs typeface="Times New Roman" pitchFamily="18" charset="0"/>
              </a:rPr>
              <a:t>are used to decide the flow of execution based on different conditions. If a condition is true, you can perform one action and if the condition is false, you can perform another action.</a:t>
            </a:r>
          </a:p>
          <a:p>
            <a:pPr>
              <a:lnSpc>
                <a:spcPct val="150000"/>
              </a:lnSpc>
              <a:buNone/>
            </a:pPr>
            <a:r>
              <a:rPr lang="en-US" sz="2400" dirty="0">
                <a:latin typeface="Times New Roman" pitchFamily="18" charset="0"/>
                <a:cs typeface="Times New Roman" pitchFamily="18" charset="0"/>
              </a:rPr>
              <a:t>    There are mainly </a:t>
            </a:r>
            <a:r>
              <a:rPr lang="en-US" sz="2400" b="1" dirty="0">
                <a:latin typeface="Times New Roman" pitchFamily="18" charset="0"/>
                <a:cs typeface="Times New Roman" pitchFamily="18" charset="0"/>
              </a:rPr>
              <a:t>three types of conditional statements</a:t>
            </a:r>
            <a:endParaRPr lang="en-US" sz="2400" dirty="0">
              <a:latin typeface="Times New Roman" pitchFamily="18" charset="0"/>
              <a:cs typeface="Times New Roman" pitchFamily="18" charset="0"/>
            </a:endParaRPr>
          </a:p>
          <a:p>
            <a:pPr>
              <a:lnSpc>
                <a:spcPct val="150000"/>
              </a:lnSpc>
              <a:buFont typeface="Wingdings" pitchFamily="2" charset="2"/>
              <a:buChar char="ü"/>
            </a:pPr>
            <a:r>
              <a:rPr lang="en-US" sz="2400" dirty="0">
                <a:latin typeface="Times New Roman" pitchFamily="18" charset="0"/>
                <a:cs typeface="Times New Roman" pitchFamily="18" charset="0"/>
              </a:rPr>
              <a:t>If statement</a:t>
            </a:r>
          </a:p>
          <a:p>
            <a:pPr>
              <a:lnSpc>
                <a:spcPct val="150000"/>
              </a:lnSpc>
              <a:buFont typeface="Wingdings" pitchFamily="2" charset="2"/>
              <a:buChar char="ü"/>
            </a:pPr>
            <a:r>
              <a:rPr lang="en-US" sz="2400" dirty="0">
                <a:latin typeface="Times New Roman" pitchFamily="18" charset="0"/>
                <a:cs typeface="Times New Roman" pitchFamily="18" charset="0"/>
              </a:rPr>
              <a:t>If…else statement</a:t>
            </a:r>
          </a:p>
          <a:p>
            <a:pPr>
              <a:lnSpc>
                <a:spcPct val="150000"/>
              </a:lnSpc>
              <a:buFont typeface="Wingdings" pitchFamily="2" charset="2"/>
              <a:buChar char="ü"/>
            </a:pPr>
            <a:r>
              <a:rPr lang="en-US" sz="2400" dirty="0">
                <a:latin typeface="Times New Roman" pitchFamily="18" charset="0"/>
                <a:cs typeface="Times New Roman" pitchFamily="18" charset="0"/>
              </a:rPr>
              <a:t>If…else If…else statement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1713" t="27083" r="40263" b="12500"/>
          <a:stretch>
            <a:fillRect/>
          </a:stretch>
        </p:blipFill>
        <p:spPr bwMode="auto">
          <a:xfrm>
            <a:off x="1219200" y="457200"/>
            <a:ext cx="7696200" cy="5410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85800"/>
            <a:ext cx="7696200" cy="5334000"/>
          </a:xfrm>
        </p:spPr>
        <p:txBody>
          <a:bodyPr>
            <a:normAutofit lnSpcReduction="10000"/>
          </a:bodyPr>
          <a:lstStyle/>
          <a:p>
            <a:pPr>
              <a:lnSpc>
                <a:spcPct val="150000"/>
              </a:lnSpc>
              <a:buNone/>
            </a:pPr>
            <a:r>
              <a:rPr lang="en-US" sz="2400" b="1" dirty="0">
                <a:latin typeface="Times New Roman" pitchFamily="18" charset="0"/>
                <a:cs typeface="Times New Roman" pitchFamily="18" charset="0"/>
              </a:rPr>
              <a:t>if statement</a:t>
            </a:r>
          </a:p>
          <a:p>
            <a:pPr algn="just">
              <a:lnSpc>
                <a:spcPct val="150000"/>
              </a:lnSpc>
              <a:buNone/>
            </a:pPr>
            <a:r>
              <a:rPr lang="en-US" sz="2400" dirty="0">
                <a:latin typeface="Times New Roman" pitchFamily="18" charset="0"/>
                <a:cs typeface="Times New Roman" pitchFamily="18" charset="0"/>
              </a:rPr>
              <a:t>    The </a:t>
            </a:r>
            <a:r>
              <a:rPr lang="en-US" sz="2400" b="1" dirty="0">
                <a:latin typeface="Times New Roman" pitchFamily="18" charset="0"/>
                <a:cs typeface="Times New Roman" pitchFamily="18" charset="0"/>
              </a:rPr>
              <a:t>if</a:t>
            </a:r>
            <a:r>
              <a:rPr lang="en-US" sz="2400" dirty="0">
                <a:latin typeface="Times New Roman" pitchFamily="18" charset="0"/>
                <a:cs typeface="Times New Roman" pitchFamily="18" charset="0"/>
              </a:rPr>
              <a:t> statement is the fundamental control statement that allows JavaScript to make decisions and execute statements conditionally.</a:t>
            </a:r>
          </a:p>
          <a:p>
            <a:pPr>
              <a:lnSpc>
                <a:spcPct val="150000"/>
              </a:lnSpc>
              <a:buNone/>
            </a:pPr>
            <a:r>
              <a:rPr lang="en-US" sz="2400" b="1" dirty="0">
                <a:latin typeface="Times New Roman" pitchFamily="18" charset="0"/>
                <a:cs typeface="Times New Roman" pitchFamily="18" charset="0"/>
              </a:rPr>
              <a:t>Syntax</a:t>
            </a:r>
          </a:p>
          <a:p>
            <a:pPr>
              <a:lnSpc>
                <a:spcPct val="150000"/>
              </a:lnSpc>
              <a:buNone/>
            </a:pPr>
            <a:r>
              <a:rPr lang="en-US" sz="2400" dirty="0">
                <a:latin typeface="Times New Roman" pitchFamily="18" charset="0"/>
                <a:cs typeface="Times New Roman" pitchFamily="18" charset="0"/>
              </a:rPr>
              <a:t>if (expression) </a:t>
            </a:r>
          </a:p>
          <a:p>
            <a:pPr>
              <a:lnSpc>
                <a:spcPct val="150000"/>
              </a:lnSpc>
              <a:buNone/>
            </a:pP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//Statement(s) to be executed if expression is true </a:t>
            </a:r>
          </a:p>
          <a:p>
            <a:pPr>
              <a:lnSpc>
                <a:spcPct val="150000"/>
              </a:lnSpc>
              <a:buNone/>
            </a:pPr>
            <a:r>
              <a:rPr lang="en-US" sz="2400" dirty="0">
                <a:latin typeface="Times New Roman" pitchFamily="18" charset="0"/>
                <a:cs typeface="Times New Roman"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8153400" cy="6400800"/>
          </a:xfrm>
        </p:spPr>
        <p:txBody>
          <a:bodyPr>
            <a:noAutofit/>
          </a:bodyPr>
          <a:lstStyle/>
          <a:p>
            <a:pPr>
              <a:lnSpc>
                <a:spcPct val="150000"/>
              </a:lnSpc>
              <a:buNone/>
            </a:pPr>
            <a:r>
              <a:rPr lang="en-US" sz="2400" b="1" dirty="0">
                <a:latin typeface="Times New Roman" pitchFamily="18" charset="0"/>
                <a:cs typeface="Times New Roman" pitchFamily="18" charset="0"/>
              </a:rPr>
              <a:t>if...else statement</a:t>
            </a:r>
          </a:p>
          <a:p>
            <a:pPr>
              <a:lnSpc>
                <a:spcPct val="150000"/>
              </a:lnSpc>
              <a:buNone/>
            </a:pPr>
            <a:r>
              <a:rPr lang="en-US" sz="2400" dirty="0">
                <a:latin typeface="Times New Roman" pitchFamily="18" charset="0"/>
                <a:cs typeface="Times New Roman" pitchFamily="18" charset="0"/>
              </a:rPr>
              <a:t>    The </a:t>
            </a:r>
            <a:r>
              <a:rPr lang="en-US" sz="2400" b="1" dirty="0">
                <a:latin typeface="Times New Roman" pitchFamily="18" charset="0"/>
                <a:cs typeface="Times New Roman" pitchFamily="18" charset="0"/>
              </a:rPr>
              <a:t>'if...else'</a:t>
            </a:r>
            <a:r>
              <a:rPr lang="en-US" sz="2400" dirty="0">
                <a:latin typeface="Times New Roman" pitchFamily="18" charset="0"/>
                <a:cs typeface="Times New Roman" pitchFamily="18" charset="0"/>
              </a:rPr>
              <a:t> statement is the next form of control statement that allows JavaScript to execute statements in a more controlled way.</a:t>
            </a:r>
          </a:p>
          <a:p>
            <a:pPr>
              <a:lnSpc>
                <a:spcPct val="150000"/>
              </a:lnSpc>
              <a:buNone/>
            </a:pPr>
            <a:r>
              <a:rPr lang="en-US" sz="2400" b="1" dirty="0">
                <a:latin typeface="Times New Roman" pitchFamily="18" charset="0"/>
                <a:cs typeface="Times New Roman" pitchFamily="18" charset="0"/>
              </a:rPr>
              <a:t>Syntax</a:t>
            </a:r>
          </a:p>
          <a:p>
            <a:pPr>
              <a:lnSpc>
                <a:spcPct val="150000"/>
              </a:lnSpc>
              <a:buNone/>
            </a:pPr>
            <a:r>
              <a:rPr lang="en-US" sz="2400" dirty="0">
                <a:latin typeface="Times New Roman" pitchFamily="18" charset="0"/>
                <a:cs typeface="Times New Roman" pitchFamily="18" charset="0"/>
              </a:rPr>
              <a:t>if (expression) </a:t>
            </a:r>
          </a:p>
          <a:p>
            <a:pPr>
              <a:lnSpc>
                <a:spcPct val="150000"/>
              </a:lnSpc>
              <a:buNone/>
            </a:pPr>
            <a:r>
              <a:rPr lang="en-US" sz="2400" dirty="0">
                <a:latin typeface="Times New Roman" pitchFamily="18" charset="0"/>
                <a:cs typeface="Times New Roman" pitchFamily="18" charset="0"/>
              </a:rPr>
              <a:t>{ Statement(s) to be executed if expression is true </a:t>
            </a:r>
          </a:p>
          <a:p>
            <a:pPr>
              <a:lnSpc>
                <a:spcPct val="150000"/>
              </a:lnSpc>
              <a:buNone/>
            </a:pP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else </a:t>
            </a:r>
          </a:p>
          <a:p>
            <a:pPr>
              <a:lnSpc>
                <a:spcPct val="150000"/>
              </a:lnSpc>
              <a:buNone/>
            </a:pPr>
            <a:r>
              <a:rPr lang="en-US" sz="2400" dirty="0">
                <a:latin typeface="Times New Roman" pitchFamily="18" charset="0"/>
                <a:cs typeface="Times New Roman" pitchFamily="18" charset="0"/>
              </a:rPr>
              <a:t>{ Statement(s) to be executed if expression is false </a:t>
            </a:r>
          </a:p>
          <a:p>
            <a:pPr>
              <a:lnSpc>
                <a:spcPct val="150000"/>
              </a:lnSpc>
              <a:buNone/>
            </a:pPr>
            <a:r>
              <a:rPr lang="en-US" sz="2400" dirty="0">
                <a:latin typeface="Times New Roman" pitchFamily="18" charset="0"/>
                <a:cs typeface="Times New Roman"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96200" cy="6324600"/>
          </a:xfrm>
        </p:spPr>
        <p:txBody>
          <a:bodyPr>
            <a:normAutofit fontScale="92500" lnSpcReduction="20000"/>
          </a:bodyPr>
          <a:lstStyle/>
          <a:p>
            <a:pPr>
              <a:lnSpc>
                <a:spcPct val="150000"/>
              </a:lnSpc>
              <a:buNone/>
            </a:pPr>
            <a:r>
              <a:rPr lang="en-US" sz="2400" b="1" dirty="0">
                <a:latin typeface="Times New Roman" pitchFamily="18" charset="0"/>
                <a:cs typeface="Times New Roman" pitchFamily="18" charset="0"/>
              </a:rPr>
              <a:t>if...else if... statement</a:t>
            </a:r>
          </a:p>
          <a:p>
            <a:pPr algn="just">
              <a:lnSpc>
                <a:spcPct val="150000"/>
              </a:lnSpc>
              <a:buNone/>
            </a:pPr>
            <a:r>
              <a:rPr lang="en-US" sz="2400" dirty="0">
                <a:latin typeface="Times New Roman" pitchFamily="18" charset="0"/>
                <a:cs typeface="Times New Roman" pitchFamily="18" charset="0"/>
              </a:rPr>
              <a:t>     The </a:t>
            </a:r>
            <a:r>
              <a:rPr lang="en-US" sz="2400" b="1" dirty="0">
                <a:latin typeface="Times New Roman" pitchFamily="18" charset="0"/>
                <a:cs typeface="Times New Roman" pitchFamily="18" charset="0"/>
              </a:rPr>
              <a:t>if...else if...</a:t>
            </a:r>
            <a:r>
              <a:rPr lang="en-US" sz="2400" dirty="0">
                <a:latin typeface="Times New Roman" pitchFamily="18" charset="0"/>
                <a:cs typeface="Times New Roman" pitchFamily="18" charset="0"/>
              </a:rPr>
              <a:t> statement is an advanced form of </a:t>
            </a:r>
            <a:r>
              <a:rPr lang="en-US" sz="2400" b="1" dirty="0">
                <a:latin typeface="Times New Roman" pitchFamily="18" charset="0"/>
                <a:cs typeface="Times New Roman" pitchFamily="18" charset="0"/>
              </a:rPr>
              <a:t>if…else</a:t>
            </a:r>
            <a:r>
              <a:rPr lang="en-US" sz="2400" dirty="0">
                <a:latin typeface="Times New Roman" pitchFamily="18" charset="0"/>
                <a:cs typeface="Times New Roman" pitchFamily="18" charset="0"/>
              </a:rPr>
              <a:t> that allows JavaScript to make a correct decision out of several conditions.</a:t>
            </a:r>
          </a:p>
          <a:p>
            <a:pPr>
              <a:lnSpc>
                <a:spcPct val="150000"/>
              </a:lnSpc>
              <a:buNone/>
            </a:pPr>
            <a:r>
              <a:rPr lang="en-US" sz="2400" b="1" dirty="0">
                <a:latin typeface="Times New Roman" pitchFamily="18" charset="0"/>
                <a:cs typeface="Times New Roman" pitchFamily="18" charset="0"/>
              </a:rPr>
              <a:t>Syntax</a:t>
            </a:r>
          </a:p>
          <a:p>
            <a:pPr>
              <a:lnSpc>
                <a:spcPct val="150000"/>
              </a:lnSpc>
              <a:buNone/>
            </a:pPr>
            <a:r>
              <a:rPr lang="en-US" sz="2400" dirty="0">
                <a:latin typeface="Times New Roman" pitchFamily="18" charset="0"/>
                <a:cs typeface="Times New Roman" pitchFamily="18" charset="0"/>
              </a:rPr>
              <a:t>if (expression 1)</a:t>
            </a:r>
          </a:p>
          <a:p>
            <a:pPr>
              <a:lnSpc>
                <a:spcPct val="150000"/>
              </a:lnSpc>
              <a:buNone/>
            </a:pPr>
            <a:r>
              <a:rPr lang="en-US" sz="2400" dirty="0">
                <a:latin typeface="Times New Roman" pitchFamily="18" charset="0"/>
                <a:cs typeface="Times New Roman" pitchFamily="18" charset="0"/>
              </a:rPr>
              <a:t> { Statement(s) to be executed if expression 1 is true }</a:t>
            </a:r>
          </a:p>
          <a:p>
            <a:pPr>
              <a:lnSpc>
                <a:spcPct val="150000"/>
              </a:lnSpc>
              <a:buNone/>
            </a:pPr>
            <a:r>
              <a:rPr lang="en-US" sz="2400" dirty="0">
                <a:latin typeface="Times New Roman" pitchFamily="18" charset="0"/>
                <a:cs typeface="Times New Roman" pitchFamily="18" charset="0"/>
              </a:rPr>
              <a:t> else if (expression 2) </a:t>
            </a:r>
          </a:p>
          <a:p>
            <a:pPr>
              <a:lnSpc>
                <a:spcPct val="150000"/>
              </a:lnSpc>
              <a:buNone/>
            </a:pPr>
            <a:r>
              <a:rPr lang="en-US" sz="2400" dirty="0">
                <a:latin typeface="Times New Roman" pitchFamily="18" charset="0"/>
                <a:cs typeface="Times New Roman" pitchFamily="18" charset="0"/>
              </a:rPr>
              <a:t>{ Statement(s) to be executed if expression 2 is true }</a:t>
            </a:r>
          </a:p>
          <a:p>
            <a:pPr>
              <a:lnSpc>
                <a:spcPct val="150000"/>
              </a:lnSpc>
              <a:buNone/>
            </a:pPr>
            <a:r>
              <a:rPr lang="en-US" sz="2400" dirty="0">
                <a:latin typeface="Times New Roman" pitchFamily="18" charset="0"/>
                <a:cs typeface="Times New Roman" pitchFamily="18" charset="0"/>
              </a:rPr>
              <a:t> else if (expression 3) </a:t>
            </a:r>
          </a:p>
          <a:p>
            <a:pPr>
              <a:lnSpc>
                <a:spcPct val="150000"/>
              </a:lnSpc>
              <a:buNone/>
            </a:pPr>
            <a:r>
              <a:rPr lang="en-US" sz="2400" dirty="0">
                <a:latin typeface="Times New Roman" pitchFamily="18" charset="0"/>
                <a:cs typeface="Times New Roman" pitchFamily="18" charset="0"/>
              </a:rPr>
              <a:t>{ Statement(s) to be executed if expression 3 is true } </a:t>
            </a:r>
          </a:p>
          <a:p>
            <a:pPr>
              <a:lnSpc>
                <a:spcPct val="150000"/>
              </a:lnSpc>
              <a:buNone/>
            </a:pPr>
            <a:r>
              <a:rPr lang="en-US" sz="2400" dirty="0">
                <a:latin typeface="Times New Roman" pitchFamily="18" charset="0"/>
                <a:cs typeface="Times New Roman" pitchFamily="18" charset="0"/>
              </a:rPr>
              <a:t>else { Statement(s) to be executed if no expression is true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8001000" cy="6248400"/>
          </a:xfrm>
        </p:spPr>
        <p:txBody>
          <a:bodyPr>
            <a:normAutofit fontScale="70000" lnSpcReduction="20000"/>
          </a:bodyPr>
          <a:lstStyle/>
          <a:p>
            <a:pPr>
              <a:lnSpc>
                <a:spcPct val="150000"/>
              </a:lnSpc>
              <a:buNone/>
            </a:pPr>
            <a:r>
              <a:rPr lang="en-US" b="1" dirty="0">
                <a:latin typeface="Times New Roman" pitchFamily="18" charset="0"/>
                <a:cs typeface="Times New Roman" pitchFamily="18" charset="0"/>
              </a:rPr>
              <a:t>JavaScript Switch Statement</a:t>
            </a:r>
          </a:p>
          <a:p>
            <a:pPr>
              <a:lnSpc>
                <a:spcPct val="150000"/>
              </a:lnSpc>
              <a:buNone/>
            </a:pPr>
            <a:r>
              <a:rPr lang="en-US" dirty="0">
                <a:latin typeface="Times New Roman" pitchFamily="18" charset="0"/>
                <a:cs typeface="Times New Roman" pitchFamily="18" charset="0"/>
              </a:rPr>
              <a:t>      The switch statement is used to perform different actions based on different conditions.</a:t>
            </a:r>
          </a:p>
          <a:p>
            <a:pPr>
              <a:lnSpc>
                <a:spcPct val="150000"/>
              </a:lnSpc>
              <a:buNone/>
            </a:pPr>
            <a:r>
              <a:rPr lang="en-US" dirty="0">
                <a:latin typeface="Times New Roman" pitchFamily="18" charset="0"/>
                <a:cs typeface="Times New Roman" pitchFamily="18" charset="0"/>
              </a:rPr>
              <a:t>switch(</a:t>
            </a:r>
            <a:r>
              <a:rPr lang="en-US" i="1" dirty="0">
                <a:latin typeface="Times New Roman" pitchFamily="18" charset="0"/>
                <a:cs typeface="Times New Roman" pitchFamily="18" charset="0"/>
              </a:rPr>
              <a:t>expression</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case </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i="1" dirty="0">
                <a:latin typeface="Times New Roman" pitchFamily="18" charset="0"/>
                <a:cs typeface="Times New Roman" pitchFamily="18" charset="0"/>
              </a:rPr>
              <a:t>    // code block</a:t>
            </a:r>
            <a:br>
              <a:rPr lang="en-US" i="1" dirty="0">
                <a:latin typeface="Times New Roman" pitchFamily="18" charset="0"/>
                <a:cs typeface="Times New Roman" pitchFamily="18" charset="0"/>
              </a:rPr>
            </a:br>
            <a:r>
              <a:rPr lang="en-US" dirty="0">
                <a:latin typeface="Times New Roman" pitchFamily="18" charset="0"/>
                <a:cs typeface="Times New Roman" pitchFamily="18" charset="0"/>
              </a:rPr>
              <a:t>    break;</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case </a:t>
            </a:r>
            <a:r>
              <a:rPr lang="en-US" i="1" dirty="0">
                <a:latin typeface="Times New Roman" pitchFamily="18" charset="0"/>
                <a:cs typeface="Times New Roman" pitchFamily="18" charset="0"/>
              </a:rPr>
              <a:t>y</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i="1" dirty="0">
                <a:latin typeface="Times New Roman" pitchFamily="18" charset="0"/>
                <a:cs typeface="Times New Roman" pitchFamily="18" charset="0"/>
              </a:rPr>
              <a:t>    // code block</a:t>
            </a:r>
            <a:br>
              <a:rPr lang="en-US" i="1" dirty="0">
                <a:latin typeface="Times New Roman" pitchFamily="18" charset="0"/>
                <a:cs typeface="Times New Roman" pitchFamily="18" charset="0"/>
              </a:rPr>
            </a:br>
            <a:r>
              <a:rPr lang="en-US" dirty="0">
                <a:latin typeface="Times New Roman" pitchFamily="18" charset="0"/>
                <a:cs typeface="Times New Roman" pitchFamily="18" charset="0"/>
              </a:rPr>
              <a:t>    break;</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default: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code block</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8077200" cy="5791200"/>
          </a:xfrm>
        </p:spPr>
        <p:txBody>
          <a:bodyPr/>
          <a:lstStyle/>
          <a:p>
            <a:pPr algn="ctr">
              <a:lnSpc>
                <a:spcPct val="150000"/>
              </a:lnSpc>
              <a:buNone/>
            </a:pPr>
            <a:r>
              <a:rPr lang="en-US" sz="2400" b="1" dirty="0">
                <a:latin typeface="Times New Roman" pitchFamily="18" charset="0"/>
                <a:cs typeface="Times New Roman" pitchFamily="18" charset="0"/>
              </a:rPr>
              <a:t>JavaScript Loops</a:t>
            </a:r>
          </a:p>
          <a:p>
            <a:pPr algn="just">
              <a:lnSpc>
                <a:spcPct val="150000"/>
              </a:lnSpc>
              <a:buNone/>
            </a:pPr>
            <a:r>
              <a:rPr lang="en-US" sz="2400" dirty="0">
                <a:latin typeface="Times New Roman" pitchFamily="18" charset="0"/>
                <a:cs typeface="Times New Roman" pitchFamily="18" charset="0"/>
              </a:rPr>
              <a:t>   The </a:t>
            </a:r>
            <a:r>
              <a:rPr lang="en-US" sz="2400" b="1" dirty="0">
                <a:latin typeface="Times New Roman" pitchFamily="18" charset="0"/>
                <a:cs typeface="Times New Roman" pitchFamily="18" charset="0"/>
              </a:rPr>
              <a:t>JavaScript loops</a:t>
            </a:r>
            <a:r>
              <a:rPr lang="en-US" sz="2400" dirty="0">
                <a:latin typeface="Times New Roman" pitchFamily="18" charset="0"/>
                <a:cs typeface="Times New Roman" pitchFamily="18" charset="0"/>
              </a:rPr>
              <a:t> are used </a:t>
            </a:r>
            <a:r>
              <a:rPr lang="en-US" sz="2400" i="1" dirty="0">
                <a:latin typeface="Times New Roman" pitchFamily="18" charset="0"/>
                <a:cs typeface="Times New Roman" pitchFamily="18" charset="0"/>
              </a:rPr>
              <a:t>to </a:t>
            </a:r>
            <a:r>
              <a:rPr lang="en-US" sz="2400" b="1" i="1" dirty="0">
                <a:latin typeface="Times New Roman" pitchFamily="18" charset="0"/>
                <a:cs typeface="Times New Roman" pitchFamily="18" charset="0"/>
              </a:rPr>
              <a:t>iterate the piece of code</a:t>
            </a:r>
            <a:r>
              <a:rPr lang="en-US" sz="2400" dirty="0">
                <a:latin typeface="Times New Roman" pitchFamily="18" charset="0"/>
                <a:cs typeface="Times New Roman" pitchFamily="18" charset="0"/>
              </a:rPr>
              <a:t> using for, while, do while or for-in loops. It makes the code compact. It is mostly used in array.</a:t>
            </a:r>
          </a:p>
          <a:p>
            <a:pPr>
              <a:lnSpc>
                <a:spcPct val="150000"/>
              </a:lnSpc>
              <a:buNone/>
            </a:pPr>
            <a:r>
              <a:rPr lang="en-US" sz="2400" dirty="0">
                <a:latin typeface="Times New Roman" pitchFamily="18" charset="0"/>
                <a:cs typeface="Times New Roman" pitchFamily="18" charset="0"/>
              </a:rPr>
              <a:t>There are four types of loops in JavaScript.</a:t>
            </a:r>
          </a:p>
          <a:p>
            <a:pPr>
              <a:lnSpc>
                <a:spcPct val="150000"/>
              </a:lnSpc>
              <a:buFont typeface="Wingdings" pitchFamily="2" charset="2"/>
              <a:buChar char="ü"/>
            </a:pPr>
            <a:r>
              <a:rPr lang="en-US" sz="2400" dirty="0">
                <a:latin typeface="Times New Roman" pitchFamily="18" charset="0"/>
                <a:cs typeface="Times New Roman" pitchFamily="18" charset="0"/>
              </a:rPr>
              <a:t>for loop</a:t>
            </a:r>
          </a:p>
          <a:p>
            <a:pPr>
              <a:lnSpc>
                <a:spcPct val="150000"/>
              </a:lnSpc>
              <a:buFont typeface="Wingdings" pitchFamily="2" charset="2"/>
              <a:buChar char="ü"/>
            </a:pPr>
            <a:r>
              <a:rPr lang="en-US" sz="2400" dirty="0">
                <a:latin typeface="Times New Roman" pitchFamily="18" charset="0"/>
                <a:cs typeface="Times New Roman" pitchFamily="18" charset="0"/>
              </a:rPr>
              <a:t>while loop</a:t>
            </a:r>
          </a:p>
          <a:p>
            <a:pPr>
              <a:lnSpc>
                <a:spcPct val="150000"/>
              </a:lnSpc>
              <a:buFont typeface="Wingdings" pitchFamily="2" charset="2"/>
              <a:buChar char="ü"/>
            </a:pPr>
            <a:r>
              <a:rPr lang="en-US" sz="2400" dirty="0">
                <a:latin typeface="Times New Roman" pitchFamily="18" charset="0"/>
                <a:cs typeface="Times New Roman" pitchFamily="18" charset="0"/>
              </a:rPr>
              <a:t>do-while loop</a:t>
            </a:r>
          </a:p>
          <a:p>
            <a:pPr>
              <a:lnSpc>
                <a:spcPct val="150000"/>
              </a:lnSpc>
              <a:buFont typeface="Wingdings" pitchFamily="2" charset="2"/>
              <a:buChar char="ü"/>
            </a:pPr>
            <a:r>
              <a:rPr lang="en-US" sz="2400" dirty="0">
                <a:latin typeface="Times New Roman" pitchFamily="18" charset="0"/>
                <a:cs typeface="Times New Roman" pitchFamily="18" charset="0"/>
              </a:rPr>
              <a:t>for-in loop</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7924800" cy="5410200"/>
          </a:xfrm>
        </p:spPr>
        <p:txBody>
          <a:bodyPr>
            <a:normAutofit/>
          </a:bodyPr>
          <a:lstStyle/>
          <a:p>
            <a:pPr>
              <a:buNone/>
            </a:pPr>
            <a:r>
              <a:rPr lang="en-US" sz="2400" b="1" dirty="0">
                <a:latin typeface="Times New Roman" pitchFamily="18" charset="0"/>
                <a:cs typeface="Times New Roman" pitchFamily="18" charset="0"/>
              </a:rPr>
              <a:t>JavaScript For loop</a:t>
            </a:r>
          </a:p>
          <a:p>
            <a:pPr algn="just">
              <a:lnSpc>
                <a:spcPct val="150000"/>
              </a:lnSpc>
              <a:buNone/>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JavaScript for loop</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iterates the elements for the fixed number of times</a:t>
            </a:r>
            <a:r>
              <a:rPr lang="en-US" sz="2400" dirty="0">
                <a:latin typeface="Times New Roman" pitchFamily="18" charset="0"/>
                <a:cs typeface="Times New Roman" pitchFamily="18" charset="0"/>
              </a:rPr>
              <a:t>. It should be used if number of iteration is known. The syntax of for loop is given below.</a:t>
            </a:r>
          </a:p>
          <a:p>
            <a:pPr>
              <a:lnSpc>
                <a:spcPct val="150000"/>
              </a:lnSpc>
              <a:buNone/>
            </a:pPr>
            <a:r>
              <a:rPr lang="en-US" sz="2400" dirty="0">
                <a:latin typeface="Times New Roman" pitchFamily="18" charset="0"/>
                <a:cs typeface="Times New Roman" pitchFamily="18" charset="0"/>
              </a:rPr>
              <a:t>for (initialization; condition; increment)  </a:t>
            </a:r>
          </a:p>
          <a:p>
            <a:pPr>
              <a:lnSpc>
                <a:spcPct val="150000"/>
              </a:lnSpc>
              <a:buNone/>
            </a:pP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    code to be executed  </a:t>
            </a:r>
          </a:p>
          <a:p>
            <a:pPr>
              <a:lnSpc>
                <a:spcPct val="150000"/>
              </a:lnSpc>
              <a:buNone/>
            </a:pPr>
            <a:r>
              <a:rPr lang="en-US" sz="2400" dirty="0">
                <a:latin typeface="Times New Roman" pitchFamily="18" charset="0"/>
                <a:cs typeface="Times New Roman" pitchFamily="18" charset="0"/>
              </a:rPr>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838200"/>
            <a:ext cx="7010400" cy="4876800"/>
          </a:xfrm>
        </p:spPr>
        <p:txBody>
          <a:bodyPr>
            <a:normAutofit/>
          </a:bodyPr>
          <a:lstStyle/>
          <a:p>
            <a:pPr algn="ctr">
              <a:lnSpc>
                <a:spcPct val="150000"/>
              </a:lnSpc>
              <a:buNone/>
            </a:pPr>
            <a:r>
              <a:rPr lang="en-US" sz="4800" b="1" dirty="0">
                <a:latin typeface="Times New Roman" pitchFamily="18" charset="0"/>
                <a:cs typeface="Times New Roman" pitchFamily="18" charset="0"/>
              </a:rPr>
              <a:t>UNIT-III</a:t>
            </a:r>
          </a:p>
          <a:p>
            <a:pPr>
              <a:lnSpc>
                <a:spcPct val="150000"/>
              </a:lnSpc>
              <a:buFont typeface="Wingdings" pitchFamily="2" charset="2"/>
              <a:buChar char="ü"/>
            </a:pPr>
            <a:r>
              <a:rPr lang="en-US" sz="4800" b="1" dirty="0">
                <a:latin typeface="Times New Roman" pitchFamily="18" charset="0"/>
                <a:cs typeface="Times New Roman" pitchFamily="18" charset="0"/>
              </a:rPr>
              <a:t>JavaScript</a:t>
            </a:r>
          </a:p>
          <a:p>
            <a:pPr>
              <a:lnSpc>
                <a:spcPct val="150000"/>
              </a:lnSpc>
              <a:buFont typeface="Wingdings" pitchFamily="2" charset="2"/>
              <a:buChar char="ü"/>
            </a:pPr>
            <a:r>
              <a:rPr lang="en-US" sz="4800" b="1" dirty="0"/>
              <a:t>DHTML</a:t>
            </a:r>
          </a:p>
          <a:p>
            <a:pPr>
              <a:lnSpc>
                <a:spcPct val="150000"/>
              </a:lnSpc>
              <a:buFont typeface="Wingdings" pitchFamily="2" charset="2"/>
              <a:buChar char="ü"/>
            </a:pPr>
            <a:r>
              <a:rPr lang="en-US" sz="4800" b="1" dirty="0"/>
              <a:t>XML</a:t>
            </a:r>
            <a:endParaRPr lang="en-US" sz="4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467600" cy="5943600"/>
          </a:xfrm>
        </p:spPr>
        <p:txBody>
          <a:bodyPr>
            <a:normAutofit fontScale="85000" lnSpcReduction="10000"/>
          </a:bodyPr>
          <a:lstStyle/>
          <a:p>
            <a:pPr>
              <a:lnSpc>
                <a:spcPct val="150000"/>
              </a:lnSpc>
              <a:buNone/>
            </a:pPr>
            <a:r>
              <a:rPr lang="en-US" b="1" dirty="0">
                <a:latin typeface="Times New Roman" pitchFamily="18" charset="0"/>
                <a:cs typeface="Times New Roman" pitchFamily="18" charset="0"/>
              </a:rPr>
              <a:t>JavaScript while loop</a:t>
            </a:r>
          </a:p>
          <a:p>
            <a:pPr algn="just">
              <a:lnSpc>
                <a:spcPct val="150000"/>
              </a:lnSpc>
              <a:buNone/>
            </a:pPr>
            <a:r>
              <a:rPr lang="en-US" dirty="0">
                <a:latin typeface="Times New Roman" pitchFamily="18" charset="0"/>
                <a:cs typeface="Times New Roman" pitchFamily="18" charset="0"/>
              </a:rPr>
              <a:t>   The </a:t>
            </a:r>
            <a:r>
              <a:rPr lang="en-US" b="1" dirty="0">
                <a:latin typeface="Times New Roman" pitchFamily="18" charset="0"/>
                <a:cs typeface="Times New Roman" pitchFamily="18" charset="0"/>
              </a:rPr>
              <a:t>JavaScript while loop</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iterates the elements for the infinite number of times</a:t>
            </a:r>
            <a:r>
              <a:rPr lang="en-US" dirty="0">
                <a:latin typeface="Times New Roman" pitchFamily="18" charset="0"/>
                <a:cs typeface="Times New Roman" pitchFamily="18" charset="0"/>
              </a:rPr>
              <a:t>. It should be used if number of iteration is not known. The syntax of while loop is given below.</a:t>
            </a:r>
          </a:p>
          <a:p>
            <a:pPr>
              <a:lnSpc>
                <a:spcPct val="150000"/>
              </a:lnSpc>
              <a:buNone/>
            </a:pPr>
            <a:r>
              <a:rPr lang="en-US" dirty="0">
                <a:latin typeface="Times New Roman" pitchFamily="18" charset="0"/>
                <a:cs typeface="Times New Roman" pitchFamily="18" charset="0"/>
              </a:rPr>
              <a:t>while (condition)  </a:t>
            </a:r>
          </a:p>
          <a:p>
            <a:pPr>
              <a:lnSpc>
                <a:spcPct val="150000"/>
              </a:lnSpc>
              <a:buNone/>
            </a:pPr>
            <a:r>
              <a:rPr lang="en-US" dirty="0">
                <a:latin typeface="Times New Roman" pitchFamily="18" charset="0"/>
                <a:cs typeface="Times New Roman" pitchFamily="18" charset="0"/>
              </a:rPr>
              <a:t>{  </a:t>
            </a:r>
          </a:p>
          <a:p>
            <a:pPr>
              <a:lnSpc>
                <a:spcPct val="150000"/>
              </a:lnSpc>
              <a:buNone/>
            </a:pPr>
            <a:r>
              <a:rPr lang="en-US" dirty="0">
                <a:latin typeface="Times New Roman" pitchFamily="18" charset="0"/>
                <a:cs typeface="Times New Roman" pitchFamily="18" charset="0"/>
              </a:rPr>
              <a:t>    code to be executed  </a:t>
            </a:r>
          </a:p>
          <a:p>
            <a:pPr>
              <a:lnSpc>
                <a:spcPct val="150000"/>
              </a:lnSpc>
              <a:buNone/>
            </a:pPr>
            <a:r>
              <a:rPr lang="en-US" dirty="0">
                <a:latin typeface="Times New Roman" pitchFamily="18" charset="0"/>
                <a:cs typeface="Times New Roman" pitchFamily="18" charset="0"/>
              </a:rPr>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696200" cy="6172200"/>
          </a:xfrm>
        </p:spPr>
        <p:txBody>
          <a:bodyPr/>
          <a:lstStyle/>
          <a:p>
            <a:pPr>
              <a:buNone/>
            </a:pPr>
            <a:r>
              <a:rPr lang="en-US" sz="2400" dirty="0">
                <a:latin typeface="Times New Roman" pitchFamily="18" charset="0"/>
                <a:cs typeface="Times New Roman" pitchFamily="18" charset="0"/>
              </a:rPr>
              <a:t>JavaScript do while loop</a:t>
            </a:r>
          </a:p>
          <a:p>
            <a:pPr algn="just">
              <a:lnSpc>
                <a:spcPct val="150000"/>
              </a:lnSpc>
              <a:buNone/>
            </a:pPr>
            <a:r>
              <a:rPr lang="en-US" sz="2400" dirty="0">
                <a:latin typeface="Times New Roman" pitchFamily="18" charset="0"/>
                <a:cs typeface="Times New Roman" pitchFamily="18" charset="0"/>
              </a:rPr>
              <a:t>     The </a:t>
            </a:r>
            <a:r>
              <a:rPr lang="en-US" sz="2400" b="1" dirty="0">
                <a:latin typeface="Times New Roman" pitchFamily="18" charset="0"/>
                <a:cs typeface="Times New Roman" pitchFamily="18" charset="0"/>
              </a:rPr>
              <a:t>JavaScript do while loop</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iterates the elements for the infinite number of times</a:t>
            </a:r>
            <a:r>
              <a:rPr lang="en-US" sz="2400" dirty="0">
                <a:latin typeface="Times New Roman" pitchFamily="18" charset="0"/>
                <a:cs typeface="Times New Roman" pitchFamily="18" charset="0"/>
              </a:rPr>
              <a:t> like while loop. But, code is </a:t>
            </a:r>
            <a:r>
              <a:rPr lang="en-US" sz="2400" i="1" dirty="0">
                <a:latin typeface="Times New Roman" pitchFamily="18" charset="0"/>
                <a:cs typeface="Times New Roman" pitchFamily="18" charset="0"/>
              </a:rPr>
              <a:t>executed at least</a:t>
            </a:r>
            <a:r>
              <a:rPr lang="en-US" sz="2400" dirty="0">
                <a:latin typeface="Times New Roman" pitchFamily="18" charset="0"/>
                <a:cs typeface="Times New Roman" pitchFamily="18" charset="0"/>
              </a:rPr>
              <a:t> once whether condition is true or false. </a:t>
            </a:r>
          </a:p>
          <a:p>
            <a:pPr algn="just">
              <a:lnSpc>
                <a:spcPct val="150000"/>
              </a:lnSpc>
              <a:buNone/>
            </a:pPr>
            <a:r>
              <a:rPr lang="en-US" sz="2400" dirty="0">
                <a:latin typeface="Times New Roman" pitchFamily="18" charset="0"/>
                <a:cs typeface="Times New Roman" pitchFamily="18" charset="0"/>
              </a:rPr>
              <a:t>The syntax :</a:t>
            </a:r>
          </a:p>
          <a:p>
            <a:pPr algn="just">
              <a:lnSpc>
                <a:spcPct val="150000"/>
              </a:lnSpc>
              <a:buNone/>
            </a:pPr>
            <a:r>
              <a:rPr lang="en-US" sz="2400" dirty="0">
                <a:latin typeface="Times New Roman" pitchFamily="18" charset="0"/>
                <a:cs typeface="Times New Roman" pitchFamily="18" charset="0"/>
              </a:rPr>
              <a:t>do{  </a:t>
            </a:r>
          </a:p>
          <a:p>
            <a:pPr>
              <a:buNone/>
            </a:pPr>
            <a:r>
              <a:rPr lang="en-US" sz="2400" dirty="0">
                <a:latin typeface="Times New Roman" pitchFamily="18" charset="0"/>
                <a:cs typeface="Times New Roman" pitchFamily="18" charset="0"/>
              </a:rPr>
              <a:t>    code to be executed  </a:t>
            </a:r>
          </a:p>
          <a:p>
            <a:pPr>
              <a:buNone/>
            </a:pPr>
            <a:r>
              <a:rPr lang="en-US" sz="2400" dirty="0">
                <a:latin typeface="Times New Roman" pitchFamily="18" charset="0"/>
                <a:cs typeface="Times New Roman" pitchFamily="18" charset="0"/>
              </a:rPr>
              <a:t>     }while (condition);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5943600"/>
          </a:xfrm>
        </p:spPr>
        <p:txBody>
          <a:bodyPr>
            <a:normAutofit/>
          </a:bodyPr>
          <a:lstStyle/>
          <a:p>
            <a:pPr algn="just">
              <a:buNone/>
            </a:pPr>
            <a:r>
              <a:rPr lang="en-US" sz="2800" b="1" dirty="0">
                <a:latin typeface="Times New Roman" pitchFamily="18" charset="0"/>
                <a:cs typeface="Times New Roman" pitchFamily="18" charset="0"/>
              </a:rPr>
              <a:t>for...in statement</a:t>
            </a:r>
          </a:p>
          <a:p>
            <a:pPr algn="just">
              <a:lnSpc>
                <a:spcPct val="150000"/>
              </a:lnSpc>
              <a:buFont typeface="Wingdings" pitchFamily="2" charset="2"/>
              <a:buChar char="ü"/>
            </a:pPr>
            <a:r>
              <a:rPr lang="en-US" sz="2400" dirty="0">
                <a:latin typeface="Times New Roman" pitchFamily="18" charset="0"/>
                <a:cs typeface="Times New Roman" pitchFamily="18" charset="0"/>
              </a:rPr>
              <a:t> The for...in statement iterates a specified variable over all the enumerable properties of an object. </a:t>
            </a:r>
          </a:p>
          <a:p>
            <a:pPr algn="just">
              <a:lnSpc>
                <a:spcPct val="150000"/>
              </a:lnSpc>
              <a:buFont typeface="Wingdings" pitchFamily="2" charset="2"/>
              <a:buChar char="ü"/>
            </a:pPr>
            <a:r>
              <a:rPr lang="en-US" sz="2400" dirty="0">
                <a:latin typeface="Times New Roman" pitchFamily="18" charset="0"/>
                <a:cs typeface="Times New Roman" pitchFamily="18" charset="0"/>
              </a:rPr>
              <a:t> For each distinct property, JavaScript executes the specified statements.</a:t>
            </a:r>
          </a:p>
          <a:p>
            <a:pPr algn="just">
              <a:buNone/>
            </a:pPr>
            <a:r>
              <a:rPr lang="en-US" sz="2400" b="1" dirty="0">
                <a:latin typeface="Times New Roman" pitchFamily="18" charset="0"/>
                <a:cs typeface="Times New Roman" pitchFamily="18" charset="0"/>
              </a:rPr>
              <a:t>statement looks as follows:</a:t>
            </a:r>
          </a:p>
          <a:p>
            <a:pPr algn="just">
              <a:buNone/>
            </a:pPr>
            <a:endParaRPr lang="en-US" sz="2400" b="1"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for (key in object) </a:t>
            </a:r>
          </a:p>
          <a:p>
            <a:pPr algn="just">
              <a:buNone/>
            </a:pPr>
            <a:r>
              <a:rPr lang="en-US" sz="2400" dirty="0">
                <a:latin typeface="Times New Roman" pitchFamily="18" charset="0"/>
                <a:cs typeface="Times New Roman" pitchFamily="18" charset="0"/>
              </a:rPr>
              <a:t>{ </a:t>
            </a:r>
          </a:p>
          <a:p>
            <a:pPr algn="just">
              <a:buNone/>
            </a:pPr>
            <a:r>
              <a:rPr lang="en-US" sz="2400" dirty="0">
                <a:latin typeface="Times New Roman" pitchFamily="18" charset="0"/>
                <a:cs typeface="Times New Roman" pitchFamily="18" charset="0"/>
              </a:rPr>
              <a:t>// body of for...in </a:t>
            </a:r>
          </a:p>
          <a:p>
            <a:pPr algn="just">
              <a:buNone/>
            </a:pPr>
            <a:r>
              <a:rPr lang="en-US" sz="2400" dirty="0">
                <a:latin typeface="Times New Roman" pitchFamily="18" charset="0"/>
                <a:cs typeface="Times New Roman"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7772400" cy="6248400"/>
          </a:xfrm>
        </p:spPr>
        <p:txBody>
          <a:bodyPr>
            <a:normAutofit fontScale="85000" lnSpcReduction="20000"/>
          </a:bodyPr>
          <a:lstStyle/>
          <a:p>
            <a:pPr>
              <a:buNone/>
            </a:pPr>
            <a:r>
              <a:rPr lang="en-US" dirty="0">
                <a:latin typeface="Times New Roman" pitchFamily="18" charset="0"/>
                <a:cs typeface="Times New Roman" pitchFamily="18" charset="0"/>
              </a:rPr>
              <a:t>&lt;script type = "text/</a:t>
            </a:r>
            <a:r>
              <a:rPr lang="en-US" dirty="0" err="1">
                <a:latin typeface="Times New Roman" pitchFamily="18" charset="0"/>
                <a:cs typeface="Times New Roman" pitchFamily="18" charset="0"/>
              </a:rPr>
              <a:t>javascript</a:t>
            </a:r>
            <a:r>
              <a:rPr lang="en-US" dirty="0">
                <a:latin typeface="Times New Roman" pitchFamily="18" charset="0"/>
                <a:cs typeface="Times New Roman" pitchFamily="18" charset="0"/>
              </a:rPr>
              <a:t>"&gt;</a:t>
            </a:r>
          </a:p>
          <a:p>
            <a:pPr>
              <a:buNone/>
            </a:pPr>
            <a:r>
              <a:rPr lang="en-US" dirty="0">
                <a:latin typeface="Times New Roman" pitchFamily="18" charset="0"/>
                <a:cs typeface="Times New Roman" pitchFamily="18" charset="0"/>
              </a:rPr>
              <a:t>const student = </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name: '</a:t>
            </a:r>
            <a:r>
              <a:rPr lang="en-US" dirty="0" err="1">
                <a:latin typeface="Times New Roman" pitchFamily="18" charset="0"/>
                <a:cs typeface="Times New Roman" pitchFamily="18" charset="0"/>
              </a:rPr>
              <a:t>komali</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class: 7,</a:t>
            </a:r>
          </a:p>
          <a:p>
            <a:pPr>
              <a:buNone/>
            </a:pPr>
            <a:r>
              <a:rPr lang="en-US" dirty="0">
                <a:latin typeface="Times New Roman" pitchFamily="18" charset="0"/>
                <a:cs typeface="Times New Roman" pitchFamily="18" charset="0"/>
              </a:rPr>
              <a:t>    age: 12</a:t>
            </a:r>
          </a:p>
          <a:p>
            <a:pPr>
              <a:buNone/>
            </a:pP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for ( let key in student ) </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(`${key} =&gt; ${student[key]}`);</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&lt;/script&gt;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914400"/>
          </a:xfrm>
        </p:spPr>
        <p:txBody>
          <a:bodyPr>
            <a:normAutofit/>
          </a:bodyPr>
          <a:lstStyle/>
          <a:p>
            <a:pPr algn="ctr"/>
            <a:r>
              <a:rPr lang="en-US" sz="3200" b="1" dirty="0">
                <a:solidFill>
                  <a:schemeClr val="tx1"/>
                </a:solidFill>
                <a:latin typeface="Times New Roman" pitchFamily="18" charset="0"/>
                <a:cs typeface="Times New Roman" pitchFamily="18" charset="0"/>
              </a:rPr>
              <a:t>pop-up boxes in JavaScript</a:t>
            </a:r>
          </a:p>
        </p:txBody>
      </p:sp>
      <p:sp>
        <p:nvSpPr>
          <p:cNvPr id="3" name="Content Placeholder 2"/>
          <p:cNvSpPr>
            <a:spLocks noGrp="1"/>
          </p:cNvSpPr>
          <p:nvPr>
            <p:ph idx="1"/>
          </p:nvPr>
        </p:nvSpPr>
        <p:spPr>
          <a:xfrm>
            <a:off x="914400" y="914400"/>
            <a:ext cx="7772400" cy="5105400"/>
          </a:xfrm>
        </p:spPr>
        <p:txBody>
          <a:bodyPr>
            <a:normAutofit/>
          </a:bodyPr>
          <a:lstStyle/>
          <a:p>
            <a:pPr algn="just">
              <a:lnSpc>
                <a:spcPct val="150000"/>
              </a:lnSpc>
              <a:buNone/>
            </a:pPr>
            <a:r>
              <a:rPr lang="en-US" sz="2400" dirty="0">
                <a:latin typeface="Times New Roman" pitchFamily="18" charset="0"/>
                <a:cs typeface="Times New Roman" pitchFamily="18" charset="0"/>
              </a:rPr>
              <a:t>In </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popup boxes are used to display the message or notification to the user. </a:t>
            </a:r>
          </a:p>
          <a:p>
            <a:pPr algn="just">
              <a:lnSpc>
                <a:spcPct val="150000"/>
              </a:lnSpc>
              <a:buNone/>
            </a:pPr>
            <a:r>
              <a:rPr lang="en-US" sz="2400" dirty="0">
                <a:latin typeface="Times New Roman" pitchFamily="18" charset="0"/>
                <a:cs typeface="Times New Roman" pitchFamily="18" charset="0"/>
              </a:rPr>
              <a:t>There are three types of pop-up boxes in JavaScript namely</a:t>
            </a:r>
            <a:r>
              <a:rPr lang="en-US" sz="2400" b="1" dirty="0">
                <a:latin typeface="Times New Roman" pitchFamily="18" charset="0"/>
                <a:cs typeface="Times New Roman" pitchFamily="18" charset="0"/>
              </a:rPr>
              <a:t> </a:t>
            </a:r>
          </a:p>
          <a:p>
            <a:pPr algn="just">
              <a:lnSpc>
                <a:spcPct val="150000"/>
              </a:lnSpc>
              <a:buFont typeface="Wingdings" pitchFamily="2" charset="2"/>
              <a:buChar char="ü"/>
            </a:pPr>
            <a:r>
              <a:rPr lang="en-US" sz="2400" b="1" dirty="0">
                <a:latin typeface="Times New Roman" pitchFamily="18" charset="0"/>
                <a:cs typeface="Times New Roman" pitchFamily="18" charset="0"/>
              </a:rPr>
              <a:t>Alert Box</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p>
          <a:p>
            <a:pPr algn="just">
              <a:lnSpc>
                <a:spcPct val="150000"/>
              </a:lnSpc>
              <a:buFont typeface="Wingdings" pitchFamily="2" charset="2"/>
              <a:buChar char="ü"/>
            </a:pPr>
            <a:r>
              <a:rPr lang="en-US" sz="2400" b="1" dirty="0">
                <a:latin typeface="Times New Roman" pitchFamily="18" charset="0"/>
                <a:cs typeface="Times New Roman" pitchFamily="18" charset="0"/>
              </a:rPr>
              <a:t>Confirm Box</a:t>
            </a:r>
            <a:r>
              <a:rPr lang="en-US" sz="2400" dirty="0">
                <a:latin typeface="Times New Roman" pitchFamily="18" charset="0"/>
                <a:cs typeface="Times New Roman" pitchFamily="18" charset="0"/>
              </a:rPr>
              <a:t> and</a:t>
            </a:r>
            <a:r>
              <a:rPr lang="en-US" sz="2400" b="1" dirty="0">
                <a:latin typeface="Times New Roman" pitchFamily="18" charset="0"/>
                <a:cs typeface="Times New Roman" pitchFamily="18" charset="0"/>
              </a:rPr>
              <a:t> </a:t>
            </a:r>
          </a:p>
          <a:p>
            <a:pPr algn="just">
              <a:lnSpc>
                <a:spcPct val="150000"/>
              </a:lnSpc>
              <a:buFont typeface="Wingdings" pitchFamily="2" charset="2"/>
              <a:buChar char="ü"/>
            </a:pPr>
            <a:r>
              <a:rPr lang="en-US" sz="2400" b="1" dirty="0">
                <a:latin typeface="Times New Roman" pitchFamily="18" charset="0"/>
                <a:cs typeface="Times New Roman" pitchFamily="18" charset="0"/>
              </a:rPr>
              <a:t>Prompt Box</a:t>
            </a:r>
            <a:r>
              <a:rPr lang="en-US" sz="2400" dirty="0">
                <a:latin typeface="Times New Roman" pitchFamily="18" charset="0"/>
                <a:cs typeface="Times New Roman" pitchFamily="18"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1219200" y="228600"/>
            <a:ext cx="7772400" cy="4572000"/>
          </a:xfrm>
        </p:spPr>
        <p:txBody>
          <a:bodyPr lIns="0" tIns="0" rIns="0" bIns="0">
            <a:normAutofit fontScale="77500" lnSpcReduction="20000"/>
          </a:bodyPr>
          <a:lstStyle/>
          <a:p>
            <a:pPr lvl="1">
              <a:lnSpc>
                <a:spcPct val="150000"/>
              </a:lnSpc>
              <a:spcBef>
                <a:spcPts val="100"/>
              </a:spcBef>
              <a:buNone/>
            </a:pPr>
            <a:r>
              <a:rPr lang="en-US" b="1" dirty="0">
                <a:latin typeface="Times New Roman" pitchFamily="18" charset="0"/>
                <a:cs typeface="Times New Roman" pitchFamily="18" charset="0"/>
              </a:rPr>
              <a:t>Alert Box </a:t>
            </a:r>
          </a:p>
          <a:p>
            <a:pPr lvl="1">
              <a:lnSpc>
                <a:spcPct val="150000"/>
              </a:lnSpc>
              <a:spcBef>
                <a:spcPts val="100"/>
              </a:spcBef>
              <a:buNone/>
            </a:pPr>
            <a:r>
              <a:rPr lang="en-US" dirty="0">
                <a:latin typeface="Times New Roman" pitchFamily="18" charset="0"/>
                <a:cs typeface="Times New Roman" pitchFamily="18" charset="0"/>
              </a:rPr>
              <a:t>Alert Box is the Java script message box that inform or alert the user by displaying some messages in a small dialogue box</a:t>
            </a:r>
          </a:p>
          <a:p>
            <a:pPr lvl="1">
              <a:lnSpc>
                <a:spcPct val="150000"/>
              </a:lnSpc>
              <a:spcBef>
                <a:spcPts val="100"/>
              </a:spcBef>
              <a:buNone/>
            </a:pPr>
            <a:r>
              <a:rPr lang="en-US" b="1" dirty="0">
                <a:latin typeface="Times New Roman" pitchFamily="18" charset="0"/>
                <a:cs typeface="Times New Roman" pitchFamily="18" charset="0"/>
              </a:rPr>
              <a:t>Syntax:</a:t>
            </a:r>
          </a:p>
          <a:p>
            <a:pPr lvl="1">
              <a:lnSpc>
                <a:spcPct val="150000"/>
              </a:lnSpc>
              <a:spcBef>
                <a:spcPts val="100"/>
              </a:spcBef>
              <a:buNone/>
            </a:pPr>
            <a:r>
              <a:rPr lang="en-US" b="1" dirty="0">
                <a:latin typeface="Times New Roman" pitchFamily="18" charset="0"/>
                <a:cs typeface="Times New Roman" pitchFamily="18" charset="0"/>
              </a:rPr>
              <a:t>      alert(string)</a:t>
            </a:r>
          </a:p>
          <a:p>
            <a:pPr>
              <a:lnSpc>
                <a:spcPct val="160000"/>
              </a:lnSpc>
              <a:buNone/>
            </a:pPr>
            <a:r>
              <a:rPr lang="en-US" sz="2800" dirty="0">
                <a:latin typeface="Times New Roman" pitchFamily="18" charset="0"/>
                <a:cs typeface="Times New Roman" pitchFamily="18" charset="0"/>
              </a:rPr>
              <a:t>    Whenever an alert box pops up, the user will have to click "OK" button to proceed to next step</a:t>
            </a:r>
          </a:p>
          <a:p>
            <a:pPr>
              <a:buNone/>
            </a:pPr>
            <a:br>
              <a:rPr lang="en-US" dirty="0"/>
            </a:br>
            <a:endParaRPr lang="en-US" dirty="0"/>
          </a:p>
        </p:txBody>
      </p:sp>
      <p:sp>
        <p:nvSpPr>
          <p:cNvPr id="33798" name="Slide Number Placeholder 7"/>
          <p:cNvSpPr>
            <a:spLocks noGrp="1"/>
          </p:cNvSpPr>
          <p:nvPr>
            <p:ph type="sldNum" sz="quarter" idx="12"/>
          </p:nvPr>
        </p:nvSpPr>
        <p:spPr bwMode="auto">
          <a:ln>
            <a:miter lim="800000"/>
            <a:headEnd/>
            <a:tailEnd/>
          </a:ln>
        </p:spPr>
        <p:txBody>
          <a:bodyPr/>
          <a:lstStyle/>
          <a:p>
            <a:pPr>
              <a:defRPr/>
            </a:pPr>
            <a:fld id="{1688ABB0-899B-45E3-9B18-05CBF7A9D882}" type="slidenum">
              <a:rPr lang="en-US"/>
              <a:pPr>
                <a:defRPr/>
              </a:pPr>
              <a:t>25</a:t>
            </a:fld>
            <a:endParaRPr lang="en-US"/>
          </a:p>
        </p:txBody>
      </p:sp>
      <p:pic>
        <p:nvPicPr>
          <p:cNvPr id="1026" name="Picture 2"/>
          <p:cNvPicPr>
            <a:picLocks noChangeAspect="1" noChangeArrowheads="1"/>
          </p:cNvPicPr>
          <p:nvPr/>
        </p:nvPicPr>
        <p:blipFill>
          <a:blip r:embed="rId2"/>
          <a:srcRect l="24597" t="41667" r="48463" b="41666"/>
          <a:stretch>
            <a:fillRect/>
          </a:stretch>
        </p:blipFill>
        <p:spPr bwMode="auto">
          <a:xfrm>
            <a:off x="3200400" y="4343400"/>
            <a:ext cx="5638800" cy="196132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304800"/>
            <a:ext cx="8458200" cy="6019800"/>
          </a:xfrm>
        </p:spPr>
        <p:txBody>
          <a:bodyPr>
            <a:normAutofit fontScale="92500" lnSpcReduction="20000"/>
          </a:bodyPr>
          <a:lstStyle/>
          <a:p>
            <a:pPr>
              <a:buNone/>
            </a:pPr>
            <a:r>
              <a:rPr lang="en-US" b="1" dirty="0"/>
              <a:t>Alert ():</a:t>
            </a:r>
          </a:p>
          <a:p>
            <a:pPr>
              <a:buNone/>
            </a:pPr>
            <a:r>
              <a:rPr lang="en-US" dirty="0"/>
              <a:t>&lt;html&gt;</a:t>
            </a:r>
          </a:p>
          <a:p>
            <a:pPr>
              <a:buNone/>
            </a:pPr>
            <a:r>
              <a:rPr lang="en-US" dirty="0"/>
              <a:t>&lt;body&gt;</a:t>
            </a:r>
          </a:p>
          <a:p>
            <a:pPr>
              <a:buNone/>
            </a:pPr>
            <a:r>
              <a:rPr lang="en-US" dirty="0"/>
              <a:t>&lt;script type="text/</a:t>
            </a:r>
            <a:r>
              <a:rPr lang="en-US" dirty="0" err="1"/>
              <a:t>javascript</a:t>
            </a:r>
            <a:r>
              <a:rPr lang="en-US" dirty="0"/>
              <a:t>"&gt;  </a:t>
            </a:r>
          </a:p>
          <a:p>
            <a:pPr>
              <a:buNone/>
            </a:pPr>
            <a:r>
              <a:rPr lang="en-US" dirty="0"/>
              <a:t>function </a:t>
            </a:r>
            <a:r>
              <a:rPr lang="en-US" dirty="0" err="1"/>
              <a:t>msg</a:t>
            </a:r>
            <a:r>
              <a:rPr lang="en-US" dirty="0"/>
              <a:t>()</a:t>
            </a:r>
          </a:p>
          <a:p>
            <a:pPr>
              <a:buNone/>
            </a:pPr>
            <a:r>
              <a:rPr lang="en-US" dirty="0"/>
              <a:t>{  </a:t>
            </a:r>
          </a:p>
          <a:p>
            <a:pPr>
              <a:buNone/>
            </a:pPr>
            <a:r>
              <a:rPr lang="en-US" dirty="0"/>
              <a:t> alert("Hello Alert Box");  </a:t>
            </a:r>
          </a:p>
          <a:p>
            <a:pPr>
              <a:buNone/>
            </a:pPr>
            <a:r>
              <a:rPr lang="en-US" dirty="0"/>
              <a:t>}  </a:t>
            </a:r>
          </a:p>
          <a:p>
            <a:pPr>
              <a:buNone/>
            </a:pPr>
            <a:r>
              <a:rPr lang="en-US" dirty="0"/>
              <a:t>&lt;/script&gt;  </a:t>
            </a:r>
          </a:p>
          <a:p>
            <a:pPr>
              <a:buNone/>
            </a:pPr>
            <a:r>
              <a:rPr lang="en-US" dirty="0"/>
              <a:t>&lt;input type="button" value="click" </a:t>
            </a:r>
            <a:r>
              <a:rPr lang="en-US" dirty="0" err="1"/>
              <a:t>onclick</a:t>
            </a:r>
            <a:r>
              <a:rPr lang="en-US" dirty="0"/>
              <a:t>="</a:t>
            </a:r>
            <a:r>
              <a:rPr lang="en-US" dirty="0" err="1"/>
              <a:t>msg</a:t>
            </a:r>
            <a:r>
              <a:rPr lang="en-US" dirty="0"/>
              <a:t>()"/&gt;  </a:t>
            </a:r>
          </a:p>
          <a:p>
            <a:pPr>
              <a:buNone/>
            </a:pPr>
            <a:r>
              <a:rPr lang="en-US" dirty="0"/>
              <a:t>&lt;/body&gt;</a:t>
            </a:r>
          </a:p>
          <a:p>
            <a:pPr>
              <a:buNone/>
            </a:pPr>
            <a:r>
              <a:rPr lang="en-US" dirty="0"/>
              <a:t>&lt;/html&gt;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477000"/>
          </a:xfrm>
        </p:spPr>
        <p:txBody>
          <a:bodyPr>
            <a:normAutofit fontScale="92500"/>
          </a:bodyPr>
          <a:lstStyle/>
          <a:p>
            <a:pPr lvl="1">
              <a:lnSpc>
                <a:spcPct val="150000"/>
              </a:lnSpc>
              <a:spcBef>
                <a:spcPts val="100"/>
              </a:spcBef>
              <a:buNone/>
            </a:pPr>
            <a:r>
              <a:rPr lang="en-US" sz="2600" b="1" dirty="0">
                <a:latin typeface="Times New Roman" pitchFamily="18" charset="0"/>
                <a:cs typeface="Times New Roman" pitchFamily="18" charset="0"/>
              </a:rPr>
              <a:t>Confirm Box:</a:t>
            </a:r>
          </a:p>
          <a:p>
            <a:pPr lvl="1" algn="just">
              <a:lnSpc>
                <a:spcPct val="170000"/>
              </a:lnSpc>
              <a:spcBef>
                <a:spcPts val="100"/>
              </a:spcBef>
              <a:buFont typeface="Wingdings" pitchFamily="2" charset="2"/>
              <a:buChar char="ü"/>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Javascript</a:t>
            </a:r>
            <a:r>
              <a:rPr lang="en-US" sz="2600" dirty="0">
                <a:latin typeface="Times New Roman" pitchFamily="18" charset="0"/>
                <a:cs typeface="Times New Roman" pitchFamily="18" charset="0"/>
              </a:rPr>
              <a:t> confirm box is often used if you want the user to make a choice. When Java script pops up a confirm box , the user will have to click either "OK" or "Cancel" to proceed the next step.</a:t>
            </a:r>
          </a:p>
          <a:p>
            <a:pPr lvl="1" algn="just">
              <a:lnSpc>
                <a:spcPct val="170000"/>
              </a:lnSpc>
              <a:spcBef>
                <a:spcPts val="100"/>
              </a:spcBef>
              <a:buFont typeface="Wingdings" pitchFamily="2" charset="2"/>
              <a:buChar char="ü"/>
            </a:pPr>
            <a:r>
              <a:rPr lang="en-US" sz="2600" dirty="0">
                <a:latin typeface="Times New Roman" pitchFamily="18" charset="0"/>
                <a:cs typeface="Times New Roman" pitchFamily="18" charset="0"/>
              </a:rPr>
              <a:t>  Two different actions will occur depending on which button the user clicks. If the user clicks </a:t>
            </a:r>
            <a:r>
              <a:rPr lang="en-US" sz="2600" b="1" dirty="0">
                <a:latin typeface="Times New Roman" pitchFamily="18" charset="0"/>
                <a:cs typeface="Times New Roman" pitchFamily="18" charset="0"/>
              </a:rPr>
              <a:t>"OK",</a:t>
            </a:r>
            <a:r>
              <a:rPr lang="en-US" sz="2600" dirty="0">
                <a:latin typeface="Times New Roman" pitchFamily="18" charset="0"/>
                <a:cs typeface="Times New Roman" pitchFamily="18" charset="0"/>
              </a:rPr>
              <a:t> the confirm box returns </a:t>
            </a:r>
            <a:r>
              <a:rPr lang="en-US" sz="2600" b="1" dirty="0">
                <a:latin typeface="Times New Roman" pitchFamily="18" charset="0"/>
                <a:cs typeface="Times New Roman" pitchFamily="18" charset="0"/>
              </a:rPr>
              <a:t>true</a:t>
            </a:r>
            <a:r>
              <a:rPr lang="en-US" sz="2600" dirty="0">
                <a:latin typeface="Times New Roman" pitchFamily="18" charset="0"/>
                <a:cs typeface="Times New Roman" pitchFamily="18" charset="0"/>
              </a:rPr>
              <a:t> and if the user clicks </a:t>
            </a:r>
            <a:r>
              <a:rPr lang="en-US" sz="2600" b="1" dirty="0">
                <a:latin typeface="Times New Roman" pitchFamily="18" charset="0"/>
                <a:cs typeface="Times New Roman" pitchFamily="18" charset="0"/>
              </a:rPr>
              <a:t>"Cancel", </a:t>
            </a:r>
            <a:r>
              <a:rPr lang="en-US" sz="2600" dirty="0">
                <a:latin typeface="Times New Roman" pitchFamily="18" charset="0"/>
                <a:cs typeface="Times New Roman" pitchFamily="18" charset="0"/>
              </a:rPr>
              <a:t>the Confirm box returns </a:t>
            </a:r>
            <a:r>
              <a:rPr lang="en-US" sz="2600" b="1" dirty="0">
                <a:latin typeface="Times New Roman" pitchFamily="18" charset="0"/>
                <a:cs typeface="Times New Roman" pitchFamily="18" charset="0"/>
              </a:rPr>
              <a:t>false</a:t>
            </a:r>
          </a:p>
          <a:p>
            <a:pPr lvl="1" algn="just">
              <a:lnSpc>
                <a:spcPct val="170000"/>
              </a:lnSpc>
              <a:spcBef>
                <a:spcPts val="100"/>
              </a:spcBef>
              <a:buNone/>
            </a:pPr>
            <a:r>
              <a:rPr lang="en-US" sz="2600" b="1" dirty="0">
                <a:latin typeface="Times New Roman" pitchFamily="18" charset="0"/>
                <a:cs typeface="Times New Roman" pitchFamily="18" charset="0"/>
              </a:rPr>
              <a:t>Syntax:</a:t>
            </a:r>
          </a:p>
          <a:p>
            <a:pPr lvl="1">
              <a:lnSpc>
                <a:spcPct val="150000"/>
              </a:lnSpc>
              <a:spcBef>
                <a:spcPts val="100"/>
              </a:spcBef>
              <a:buNone/>
            </a:pPr>
            <a:r>
              <a:rPr lang="en-US" b="1" dirty="0">
                <a:latin typeface="Times New Roman" pitchFamily="18" charset="0"/>
                <a:cs typeface="Times New Roman" pitchFamily="18" charset="0"/>
              </a:rPr>
              <a:t>confirm(string)</a:t>
            </a:r>
          </a:p>
          <a:p>
            <a:pPr>
              <a:buNone/>
            </a:pPr>
            <a:endParaRPr lang="en-US" dirty="0"/>
          </a:p>
        </p:txBody>
      </p:sp>
      <p:pic>
        <p:nvPicPr>
          <p:cNvPr id="2050" name="Picture 2"/>
          <p:cNvPicPr>
            <a:picLocks noChangeAspect="1" noChangeArrowheads="1"/>
          </p:cNvPicPr>
          <p:nvPr/>
        </p:nvPicPr>
        <p:blipFill>
          <a:blip r:embed="rId2"/>
          <a:srcRect l="22255" t="32292" r="48463" b="48958"/>
          <a:stretch>
            <a:fillRect/>
          </a:stretch>
        </p:blipFill>
        <p:spPr bwMode="auto">
          <a:xfrm>
            <a:off x="3048000" y="5032057"/>
            <a:ext cx="5410200" cy="182594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533400"/>
            <a:ext cx="7010400" cy="5867400"/>
          </a:xfrm>
        </p:spPr>
        <p:txBody>
          <a:bodyPr>
            <a:normAutofit/>
          </a:bodyPr>
          <a:lstStyle/>
          <a:p>
            <a:pPr>
              <a:buNone/>
            </a:pPr>
            <a:r>
              <a:rPr lang="en-US" sz="2400" b="1" dirty="0">
                <a:latin typeface="Times New Roman" pitchFamily="18" charset="0"/>
                <a:cs typeface="Times New Roman" pitchFamily="18" charset="0"/>
              </a:rPr>
              <a:t>Confirm():</a:t>
            </a:r>
          </a:p>
          <a:p>
            <a:pPr>
              <a:buNone/>
            </a:pPr>
            <a:r>
              <a:rPr lang="en-US" sz="2400" dirty="0">
                <a:latin typeface="Times New Roman" pitchFamily="18" charset="0"/>
                <a:cs typeface="Times New Roman" pitchFamily="18" charset="0"/>
              </a:rPr>
              <a:t>&lt;!DOCTYPE html&gt;</a:t>
            </a:r>
          </a:p>
          <a:p>
            <a:pPr>
              <a:buNone/>
            </a:pPr>
            <a:r>
              <a:rPr lang="en-US" sz="2400" dirty="0">
                <a:latin typeface="Times New Roman" pitchFamily="18" charset="0"/>
                <a:cs typeface="Times New Roman" pitchFamily="18" charset="0"/>
              </a:rPr>
              <a:t>&lt;html&gt;</a:t>
            </a:r>
          </a:p>
          <a:p>
            <a:pPr>
              <a:buNone/>
            </a:pPr>
            <a:r>
              <a:rPr lang="en-US" sz="2400" dirty="0">
                <a:latin typeface="Times New Roman" pitchFamily="18" charset="0"/>
                <a:cs typeface="Times New Roman" pitchFamily="18" charset="0"/>
              </a:rPr>
              <a:t>&lt;body&gt;</a:t>
            </a:r>
          </a:p>
          <a:p>
            <a:pPr>
              <a:buNone/>
            </a:pPr>
            <a:r>
              <a:rPr lang="en-US" sz="2400" dirty="0">
                <a:latin typeface="Times New Roman" pitchFamily="18" charset="0"/>
                <a:cs typeface="Times New Roman" pitchFamily="18" charset="0"/>
              </a:rPr>
              <a:t>&lt;p&gt;Click the button to display a confirm box.&lt;/p&gt;</a:t>
            </a:r>
          </a:p>
          <a:p>
            <a:pPr>
              <a:buNone/>
            </a:pPr>
            <a:r>
              <a:rPr lang="en-US" sz="2400" dirty="0">
                <a:latin typeface="Times New Roman" pitchFamily="18" charset="0"/>
                <a:cs typeface="Times New Roman" pitchFamily="18" charset="0"/>
              </a:rPr>
              <a:t>&lt;button </a:t>
            </a:r>
            <a:r>
              <a:rPr lang="en-US" sz="2400" dirty="0" err="1">
                <a:latin typeface="Times New Roman" pitchFamily="18" charset="0"/>
                <a:cs typeface="Times New Roman" pitchFamily="18" charset="0"/>
              </a:rPr>
              <a:t>onclick</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myFunction</a:t>
            </a:r>
            <a:r>
              <a:rPr lang="en-US" sz="2400" dirty="0">
                <a:latin typeface="Times New Roman" pitchFamily="18" charset="0"/>
                <a:cs typeface="Times New Roman" pitchFamily="18" charset="0"/>
              </a:rPr>
              <a:t>()"&gt;Try it&lt;/button&gt;</a:t>
            </a:r>
          </a:p>
          <a:p>
            <a:pPr>
              <a:buNone/>
            </a:pPr>
            <a:r>
              <a:rPr lang="en-US" sz="2400" dirty="0">
                <a:latin typeface="Times New Roman" pitchFamily="18" charset="0"/>
                <a:cs typeface="Times New Roman" pitchFamily="18" charset="0"/>
              </a:rPr>
              <a:t>&lt;script&gt;</a:t>
            </a:r>
          </a:p>
          <a:p>
            <a:pPr>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myFunction</a:t>
            </a: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confirm("Press a button!");</a:t>
            </a:r>
          </a:p>
          <a:p>
            <a:pPr>
              <a:buNone/>
            </a:pP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&lt;/script&gt;&lt;/body&gt; &lt;/html&gt;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382000" cy="6629400"/>
          </a:xfrm>
        </p:spPr>
        <p:txBody>
          <a:bodyPr>
            <a:normAutofit/>
          </a:bodyPr>
          <a:lstStyle/>
          <a:p>
            <a:pPr lvl="1">
              <a:lnSpc>
                <a:spcPct val="150000"/>
              </a:lnSpc>
              <a:spcBef>
                <a:spcPts val="100"/>
              </a:spcBef>
              <a:buNone/>
            </a:pPr>
            <a:r>
              <a:rPr lang="en-US" sz="2600" b="1" dirty="0">
                <a:latin typeface="Times New Roman" pitchFamily="18" charset="0"/>
                <a:cs typeface="Times New Roman" pitchFamily="18" charset="0"/>
              </a:rPr>
              <a:t>Prompt Box:</a:t>
            </a:r>
          </a:p>
          <a:p>
            <a:pPr lvl="1" algn="just">
              <a:lnSpc>
                <a:spcPct val="150000"/>
              </a:lnSpc>
              <a:spcBef>
                <a:spcPts val="100"/>
              </a:spcBef>
              <a:buFont typeface="Wingdings" pitchFamily="2" charset="2"/>
              <a:buChar char="ü"/>
            </a:pPr>
            <a:r>
              <a:rPr lang="en-US" sz="2600" dirty="0">
                <a:latin typeface="Times New Roman" pitchFamily="18" charset="0"/>
                <a:cs typeface="Times New Roman" pitchFamily="18" charset="0"/>
              </a:rPr>
              <a:t>   Java script Prompt Box is often used if you want the user to enter an input value before proceed to the next step.</a:t>
            </a:r>
          </a:p>
          <a:p>
            <a:pPr lvl="1" algn="just">
              <a:lnSpc>
                <a:spcPct val="150000"/>
              </a:lnSpc>
              <a:spcBef>
                <a:spcPts val="100"/>
              </a:spcBef>
              <a:buFont typeface="Wingdings" pitchFamily="2" charset="2"/>
              <a:buChar char="ü"/>
            </a:pPr>
            <a:r>
              <a:rPr lang="en-US" sz="2600" dirty="0">
                <a:latin typeface="Times New Roman" pitchFamily="18" charset="0"/>
                <a:cs typeface="Times New Roman" pitchFamily="18" charset="0"/>
              </a:rPr>
              <a:t> When Java script display prompt box , the user will have to click either "OK" or "Cancel" to proceed after entering an input value. </a:t>
            </a:r>
          </a:p>
          <a:p>
            <a:pPr lvl="1" algn="just">
              <a:lnSpc>
                <a:spcPct val="150000"/>
              </a:lnSpc>
              <a:spcBef>
                <a:spcPts val="100"/>
              </a:spcBef>
              <a:buFont typeface="Wingdings" pitchFamily="2" charset="2"/>
              <a:buChar char="ü"/>
            </a:pPr>
            <a:r>
              <a:rPr lang="en-US" sz="2600" dirty="0">
                <a:latin typeface="Times New Roman" pitchFamily="18" charset="0"/>
                <a:cs typeface="Times New Roman" pitchFamily="18" charset="0"/>
              </a:rPr>
              <a:t>If the user clicks "OK" the box returns the input value and if the user clicks "Cancel" the box returns</a:t>
            </a:r>
            <a:r>
              <a:rPr lang="en-US" sz="2600" b="1" dirty="0">
                <a:latin typeface="Times New Roman" pitchFamily="18" charset="0"/>
                <a:cs typeface="Times New Roman" pitchFamily="18" charset="0"/>
              </a:rPr>
              <a:t> null</a:t>
            </a:r>
          </a:p>
          <a:p>
            <a:pPr lvl="1">
              <a:lnSpc>
                <a:spcPct val="150000"/>
              </a:lnSpc>
              <a:spcBef>
                <a:spcPts val="100"/>
              </a:spcBef>
              <a:buNone/>
            </a:pPr>
            <a:endParaRPr lang="en-US" sz="2600" b="1" dirty="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72400" cy="6400800"/>
          </a:xfrm>
        </p:spPr>
        <p:txBody>
          <a:bodyPr>
            <a:normAutofit lnSpcReduction="10000"/>
          </a:bodyPr>
          <a:lstStyle/>
          <a:p>
            <a:pPr algn="just">
              <a:lnSpc>
                <a:spcPct val="150000"/>
              </a:lnSpc>
              <a:buNone/>
            </a:pPr>
            <a:r>
              <a:rPr lang="en-US" sz="3000" b="1" dirty="0">
                <a:latin typeface="Times New Roman" pitchFamily="18" charset="0"/>
                <a:cs typeface="Times New Roman" pitchFamily="18" charset="0"/>
              </a:rPr>
              <a:t>Overview of Java Script</a:t>
            </a:r>
          </a:p>
          <a:p>
            <a:pPr algn="just">
              <a:lnSpc>
                <a:spcPct val="150000"/>
              </a:lnSpc>
              <a:buNone/>
            </a:pPr>
            <a:r>
              <a:rPr lang="en-US" sz="3100" dirty="0">
                <a:latin typeface="Times New Roman" pitchFamily="18" charset="0"/>
                <a:cs typeface="Times New Roman" pitchFamily="18" charset="0"/>
              </a:rPr>
              <a:t>   </a:t>
            </a:r>
            <a:r>
              <a:rPr lang="en-US" sz="2600" dirty="0">
                <a:latin typeface="Times New Roman" pitchFamily="18" charset="0"/>
                <a:cs typeface="Times New Roman" pitchFamily="18" charset="0"/>
              </a:rPr>
              <a:t>A number of Technologies are present that develops the static web page, but we require a language that is </a:t>
            </a:r>
            <a:r>
              <a:rPr lang="en-US" sz="2600" b="1" dirty="0">
                <a:latin typeface="Times New Roman" pitchFamily="18" charset="0"/>
                <a:cs typeface="Times New Roman" pitchFamily="18" charset="0"/>
              </a:rPr>
              <a:t>dynamic in nature </a:t>
            </a:r>
            <a:r>
              <a:rPr lang="en-US" sz="2600" dirty="0">
                <a:latin typeface="Times New Roman" pitchFamily="18" charset="0"/>
                <a:cs typeface="Times New Roman" pitchFamily="18" charset="0"/>
              </a:rPr>
              <a:t>to develop web pages.</a:t>
            </a:r>
          </a:p>
          <a:p>
            <a:pPr algn="just">
              <a:lnSpc>
                <a:spcPct val="150000"/>
              </a:lnSpc>
              <a:buFont typeface="Wingdings" pitchFamily="2" charset="2"/>
              <a:buChar char="Ø"/>
            </a:pPr>
            <a:r>
              <a:rPr lang="en-US" sz="2600" dirty="0">
                <a:latin typeface="Times New Roman" pitchFamily="18" charset="0"/>
                <a:cs typeface="Times New Roman" pitchFamily="18" charset="0"/>
              </a:rPr>
              <a:t> JavaScript was created by Brendan </a:t>
            </a:r>
            <a:r>
              <a:rPr lang="en-US" sz="2600" dirty="0" err="1">
                <a:latin typeface="Times New Roman" pitchFamily="18" charset="0"/>
                <a:cs typeface="Times New Roman" pitchFamily="18" charset="0"/>
              </a:rPr>
              <a:t>Eich</a:t>
            </a:r>
            <a:r>
              <a:rPr lang="en-US" sz="2600" dirty="0">
                <a:latin typeface="Times New Roman" pitchFamily="18" charset="0"/>
                <a:cs typeface="Times New Roman" pitchFamily="18" charset="0"/>
              </a:rPr>
              <a:t> in 1995 at </a:t>
            </a:r>
            <a:r>
              <a:rPr lang="en-US" sz="2600" b="1" dirty="0">
                <a:latin typeface="Times New Roman" pitchFamily="18" charset="0"/>
                <a:cs typeface="Times New Roman" pitchFamily="18" charset="0"/>
              </a:rPr>
              <a:t>Netscape Communications.</a:t>
            </a:r>
          </a:p>
          <a:p>
            <a:pPr lvl="0" algn="just">
              <a:lnSpc>
                <a:spcPct val="150000"/>
              </a:lnSpc>
              <a:buFont typeface="Wingdings" pitchFamily="2" charset="2"/>
              <a:buChar char="Ø"/>
            </a:pPr>
            <a:r>
              <a:rPr lang="en-US" sz="2600" dirty="0">
                <a:latin typeface="Times New Roman" pitchFamily="18" charset="0"/>
                <a:cs typeface="Times New Roman" pitchFamily="18" charset="0"/>
              </a:rPr>
              <a:t> JavaScript was the first client-side scripting language developed by  Netscape.</a:t>
            </a:r>
          </a:p>
          <a:p>
            <a:pPr lvl="0" algn="just">
              <a:lnSpc>
                <a:spcPct val="150000"/>
              </a:lnSpc>
              <a:buFont typeface="Wingdings" pitchFamily="2" charset="2"/>
              <a:buChar char="Ø"/>
            </a:pPr>
            <a:r>
              <a:rPr lang="en-US" sz="2600" dirty="0">
                <a:latin typeface="Times New Roman" pitchFamily="18" charset="0"/>
                <a:cs typeface="Times New Roman" pitchFamily="18" charset="0"/>
              </a:rPr>
              <a:t>JavaScript made its first appearance in Netscape 2.0 in 1995 with the name </a:t>
            </a:r>
            <a:r>
              <a:rPr lang="en-US" sz="2600" b="1" dirty="0" err="1">
                <a:latin typeface="Times New Roman" pitchFamily="18" charset="0"/>
                <a:cs typeface="Times New Roman" pitchFamily="18" charset="0"/>
              </a:rPr>
              <a:t>LiveScript</a:t>
            </a:r>
            <a:r>
              <a:rPr lang="en-US" sz="2600" b="1" dirty="0">
                <a:latin typeface="Times New Roman" pitchFamily="18" charset="0"/>
                <a:cs typeface="Times New Roman" pitchFamily="18" charset="0"/>
              </a:rPr>
              <a:t>.</a:t>
            </a:r>
          </a:p>
          <a:p>
            <a:pPr lvl="0" algn="just">
              <a:lnSpc>
                <a:spcPct val="150000"/>
              </a:lnSpc>
              <a:buFont typeface="Wingdings" pitchFamily="2" charset="2"/>
              <a:buChar char="ü"/>
            </a:pP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772400" cy="5715000"/>
          </a:xfrm>
        </p:spPr>
        <p:txBody>
          <a:bodyPr>
            <a:normAutofit/>
          </a:bodyPr>
          <a:lstStyle/>
          <a:p>
            <a:pPr lvl="1">
              <a:lnSpc>
                <a:spcPct val="150000"/>
              </a:lnSpc>
              <a:spcBef>
                <a:spcPts val="100"/>
              </a:spcBef>
              <a:buNone/>
            </a:pPr>
            <a:r>
              <a:rPr lang="en-US" b="1" dirty="0">
                <a:latin typeface="Times New Roman" pitchFamily="18" charset="0"/>
                <a:cs typeface="Times New Roman" pitchFamily="18" charset="0"/>
              </a:rPr>
              <a:t>Syntax:</a:t>
            </a:r>
          </a:p>
          <a:p>
            <a:pPr lvl="1">
              <a:lnSpc>
                <a:spcPct val="150000"/>
              </a:lnSpc>
              <a:spcBef>
                <a:spcPts val="100"/>
              </a:spcBef>
              <a:buNone/>
            </a:pPr>
            <a:r>
              <a:rPr lang="en-US" dirty="0">
                <a:latin typeface="Times New Roman" pitchFamily="18" charset="0"/>
                <a:cs typeface="Times New Roman" pitchFamily="18" charset="0"/>
              </a:rPr>
              <a:t>prompt(“text goes here”, “default value”);</a:t>
            </a:r>
          </a:p>
        </p:txBody>
      </p:sp>
      <p:pic>
        <p:nvPicPr>
          <p:cNvPr id="3074" name="Picture 2"/>
          <p:cNvPicPr>
            <a:picLocks noChangeAspect="1" noChangeArrowheads="1"/>
          </p:cNvPicPr>
          <p:nvPr/>
        </p:nvPicPr>
        <p:blipFill>
          <a:blip r:embed="rId2"/>
          <a:srcRect l="21669" t="23958" r="47877" b="58334"/>
          <a:stretch>
            <a:fillRect/>
          </a:stretch>
        </p:blipFill>
        <p:spPr bwMode="auto">
          <a:xfrm>
            <a:off x="2209800" y="2667000"/>
            <a:ext cx="6293224" cy="2057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52400"/>
            <a:ext cx="7162800" cy="6477000"/>
          </a:xfrm>
        </p:spPr>
        <p:txBody>
          <a:bodyPr>
            <a:noAutofit/>
          </a:bodyPr>
          <a:lstStyle/>
          <a:p>
            <a:pPr>
              <a:buNone/>
            </a:pPr>
            <a:r>
              <a:rPr lang="en-US" sz="2000" b="1" dirty="0">
                <a:latin typeface="Times New Roman" pitchFamily="18" charset="0"/>
                <a:cs typeface="Times New Roman" pitchFamily="18" charset="0"/>
              </a:rPr>
              <a:t> prompt():</a:t>
            </a:r>
          </a:p>
          <a:p>
            <a:pPr>
              <a:buNone/>
            </a:pPr>
            <a:r>
              <a:rPr lang="en-US" sz="2000" dirty="0">
                <a:latin typeface="Times New Roman" pitchFamily="18" charset="0"/>
                <a:cs typeface="Times New Roman" pitchFamily="18" charset="0"/>
              </a:rPr>
              <a:t>&lt;html&gt;</a:t>
            </a:r>
          </a:p>
          <a:p>
            <a:pPr>
              <a:buNone/>
            </a:pPr>
            <a:r>
              <a:rPr lang="en-US" sz="2000" dirty="0">
                <a:latin typeface="Times New Roman" pitchFamily="18" charset="0"/>
                <a:cs typeface="Times New Roman" pitchFamily="18" charset="0"/>
              </a:rPr>
              <a:t>   &lt;head&gt;     </a:t>
            </a:r>
          </a:p>
          <a:p>
            <a:pPr>
              <a:buNone/>
            </a:pPr>
            <a:r>
              <a:rPr lang="en-US" sz="2000" dirty="0">
                <a:latin typeface="Times New Roman" pitchFamily="18" charset="0"/>
                <a:cs typeface="Times New Roman" pitchFamily="18" charset="0"/>
              </a:rPr>
              <a:t>      &lt;script type = "text/</a:t>
            </a:r>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function </a:t>
            </a:r>
            <a:r>
              <a:rPr lang="en-US" sz="2000" dirty="0" err="1">
                <a:latin typeface="Times New Roman" pitchFamily="18" charset="0"/>
                <a:cs typeface="Times New Roman" pitchFamily="18" charset="0"/>
              </a:rPr>
              <a:t>getValue</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Val = prompt("Enter your name : ", "your name here");</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(“welcome: " + Val);</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&lt;/script&gt;      &lt;/head&gt;   &lt;body&gt;</a:t>
            </a:r>
          </a:p>
          <a:p>
            <a:pPr>
              <a:buNone/>
            </a:pPr>
            <a:r>
              <a:rPr lang="en-US" sz="2000" dirty="0">
                <a:latin typeface="Times New Roman" pitchFamily="18" charset="0"/>
                <a:cs typeface="Times New Roman" pitchFamily="18" charset="0"/>
              </a:rPr>
              <a:t>      &lt;p&gt;Click the following button to see the result: &lt;/p&gt;      </a:t>
            </a:r>
          </a:p>
          <a:p>
            <a:pPr>
              <a:buNone/>
            </a:pPr>
            <a:r>
              <a:rPr lang="en-US" sz="2000" dirty="0">
                <a:latin typeface="Times New Roman" pitchFamily="18" charset="0"/>
                <a:cs typeface="Times New Roman" pitchFamily="18" charset="0"/>
              </a:rPr>
              <a:t>      &lt;form&gt;</a:t>
            </a:r>
          </a:p>
          <a:p>
            <a:pPr>
              <a:buNone/>
            </a:pPr>
            <a:r>
              <a:rPr lang="en-US" sz="2000" dirty="0">
                <a:latin typeface="Times New Roman" pitchFamily="18" charset="0"/>
                <a:cs typeface="Times New Roman" pitchFamily="18" charset="0"/>
              </a:rPr>
              <a:t>         &lt;input type = "button" value = "Click Me" </a:t>
            </a:r>
            <a:r>
              <a:rPr lang="en-US" sz="2000" dirty="0" err="1">
                <a:latin typeface="Times New Roman" pitchFamily="18" charset="0"/>
                <a:cs typeface="Times New Roman" pitchFamily="18" charset="0"/>
              </a:rPr>
              <a:t>onclick</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getValue</a:t>
            </a:r>
            <a:r>
              <a:rPr lang="en-US" sz="2000" dirty="0">
                <a:latin typeface="Times New Roman" pitchFamily="18" charset="0"/>
                <a:cs typeface="Times New Roman" pitchFamily="18" charset="0"/>
              </a:rPr>
              <a:t>();" /&gt;</a:t>
            </a:r>
          </a:p>
          <a:p>
            <a:pPr>
              <a:buNone/>
            </a:pPr>
            <a:r>
              <a:rPr lang="en-US" sz="2000" dirty="0">
                <a:latin typeface="Times New Roman" pitchFamily="18" charset="0"/>
                <a:cs typeface="Times New Roman" pitchFamily="18" charset="0"/>
              </a:rPr>
              <a:t>      &lt;/form&gt;      &lt;/body&gt; &lt;/html&gt;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6934200" cy="808038"/>
          </a:xfrm>
        </p:spPr>
        <p:txBody>
          <a:bodyPr>
            <a:normAutofit/>
          </a:bodyPr>
          <a:lstStyle/>
          <a:p>
            <a:pPr algn="ctr"/>
            <a:r>
              <a:rPr lang="en-US" sz="3200" b="1" dirty="0">
                <a:solidFill>
                  <a:schemeClr val="tx1"/>
                </a:solidFill>
                <a:latin typeface="Times New Roman" pitchFamily="18" charset="0"/>
                <a:cs typeface="Times New Roman" pitchFamily="18" charset="0"/>
              </a:rPr>
              <a:t>Advance JavaScript</a:t>
            </a:r>
          </a:p>
        </p:txBody>
      </p:sp>
      <p:sp>
        <p:nvSpPr>
          <p:cNvPr id="3" name="Content Placeholder 2"/>
          <p:cNvSpPr>
            <a:spLocks noGrp="1"/>
          </p:cNvSpPr>
          <p:nvPr>
            <p:ph idx="1"/>
          </p:nvPr>
        </p:nvSpPr>
        <p:spPr>
          <a:xfrm>
            <a:off x="1143000" y="838200"/>
            <a:ext cx="8001000" cy="6019800"/>
          </a:xfrm>
        </p:spPr>
        <p:txBody>
          <a:bodyPr>
            <a:normAutofit/>
          </a:bodyPr>
          <a:lstStyle/>
          <a:p>
            <a:pPr>
              <a:lnSpc>
                <a:spcPct val="150000"/>
              </a:lnSpc>
              <a:buNone/>
            </a:pPr>
            <a:r>
              <a:rPr lang="en-US" sz="2400" b="1" dirty="0">
                <a:latin typeface="Times New Roman" pitchFamily="18" charset="0"/>
                <a:cs typeface="Times New Roman" pitchFamily="18" charset="0"/>
              </a:rPr>
              <a:t>JavaScript Objects</a:t>
            </a:r>
          </a:p>
          <a:p>
            <a:pPr algn="just">
              <a:lnSpc>
                <a:spcPct val="150000"/>
              </a:lnSpc>
              <a:buFont typeface="Wingdings" pitchFamily="2" charset="2"/>
              <a:buChar char="ü"/>
            </a:pPr>
            <a:r>
              <a:rPr lang="en-US" sz="2400" dirty="0">
                <a:latin typeface="Times New Roman" pitchFamily="18" charset="0"/>
                <a:cs typeface="Times New Roman" pitchFamily="18" charset="0"/>
              </a:rPr>
              <a:t>A java Script object is an entity having state and behavior (properties and method).</a:t>
            </a:r>
          </a:p>
          <a:p>
            <a:pPr algn="just">
              <a:lnSpc>
                <a:spcPct val="150000"/>
              </a:lnSpc>
              <a:buFont typeface="Wingdings" pitchFamily="2" charset="2"/>
              <a:buChar char="ü"/>
            </a:pPr>
            <a:r>
              <a:rPr lang="en-US" sz="2400" dirty="0">
                <a:latin typeface="Times New Roman" pitchFamily="18" charset="0"/>
                <a:cs typeface="Times New Roman" pitchFamily="18" charset="0"/>
              </a:rPr>
              <a:t>JavaScript is an object-based language. Everything is an object in JavaScript.</a:t>
            </a:r>
          </a:p>
          <a:p>
            <a:pPr algn="just">
              <a:lnSpc>
                <a:spcPct val="150000"/>
              </a:lnSpc>
              <a:buFont typeface="Wingdings" pitchFamily="2" charset="2"/>
              <a:buChar char="ü"/>
            </a:pPr>
            <a:r>
              <a:rPr lang="en-US" sz="2400" dirty="0">
                <a:latin typeface="Times New Roman" pitchFamily="18" charset="0"/>
                <a:cs typeface="Times New Roman" pitchFamily="18" charset="0"/>
              </a:rPr>
              <a:t>JavaScript is </a:t>
            </a:r>
            <a:r>
              <a:rPr lang="en-US" sz="2400" b="1" dirty="0">
                <a:latin typeface="Times New Roman" pitchFamily="18" charset="0"/>
                <a:cs typeface="Times New Roman" pitchFamily="18" charset="0"/>
              </a:rPr>
              <a:t>template</a:t>
            </a:r>
            <a:r>
              <a:rPr lang="en-US" sz="2400" dirty="0">
                <a:latin typeface="Times New Roman" pitchFamily="18" charset="0"/>
                <a:cs typeface="Times New Roman" pitchFamily="18" charset="0"/>
              </a:rPr>
              <a:t> based </a:t>
            </a:r>
            <a:r>
              <a:rPr lang="en-US" sz="2400" b="1" dirty="0">
                <a:latin typeface="Times New Roman" pitchFamily="18" charset="0"/>
                <a:cs typeface="Times New Roman" pitchFamily="18" charset="0"/>
              </a:rPr>
              <a:t>not class based</a:t>
            </a:r>
            <a:r>
              <a:rPr lang="en-US" sz="2400" dirty="0">
                <a:latin typeface="Times New Roman" pitchFamily="18" charset="0"/>
                <a:cs typeface="Times New Roman" pitchFamily="18" charset="0"/>
              </a:rPr>
              <a:t>. Here, we don't create class to get the object. But, we </a:t>
            </a:r>
            <a:r>
              <a:rPr lang="en-US" sz="2400" b="1" dirty="0">
                <a:latin typeface="Times New Roman" pitchFamily="18" charset="0"/>
                <a:cs typeface="Times New Roman" pitchFamily="18" charset="0"/>
              </a:rPr>
              <a:t>direct create objects</a:t>
            </a:r>
          </a:p>
          <a:p>
            <a:pPr algn="just">
              <a:lnSpc>
                <a:spcPct val="150000"/>
              </a:lnSpc>
              <a:buFont typeface="Wingdings" pitchFamily="2" charset="2"/>
              <a:buChar char="ü"/>
            </a:pPr>
            <a:r>
              <a:rPr lang="en-US" sz="2400" dirty="0">
                <a:latin typeface="Times New Roman" pitchFamily="18" charset="0"/>
                <a:cs typeface="Times New Roman" pitchFamily="18" charset="0"/>
              </a:rPr>
              <a:t>JavaScript has several built-in objects, like String, Date, Array, and more.</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924800" cy="5638800"/>
          </a:xfrm>
        </p:spPr>
        <p:txBody>
          <a:bodyPr/>
          <a:lstStyle/>
          <a:p>
            <a:pPr>
              <a:lnSpc>
                <a:spcPct val="150000"/>
              </a:lnSpc>
              <a:buNone/>
            </a:pPr>
            <a:r>
              <a:rPr lang="en-US" sz="2400" b="1" dirty="0">
                <a:latin typeface="Times New Roman" pitchFamily="18" charset="0"/>
                <a:cs typeface="Times New Roman" pitchFamily="18" charset="0"/>
              </a:rPr>
              <a:t>Creating a JavaScript Object</a:t>
            </a:r>
          </a:p>
          <a:p>
            <a:pPr>
              <a:lnSpc>
                <a:spcPct val="150000"/>
              </a:lnSpc>
              <a:buNone/>
            </a:pPr>
            <a:r>
              <a:rPr lang="en-US" sz="2400" dirty="0">
                <a:latin typeface="Times New Roman" pitchFamily="18" charset="0"/>
                <a:cs typeface="Times New Roman" pitchFamily="18" charset="0"/>
              </a:rPr>
              <a:t>With JavaScript, you can define and create your own objects.</a:t>
            </a:r>
          </a:p>
          <a:p>
            <a:pPr>
              <a:lnSpc>
                <a:spcPct val="150000"/>
              </a:lnSpc>
              <a:buNone/>
            </a:pPr>
            <a:r>
              <a:rPr lang="en-US" sz="2400" b="1" dirty="0">
                <a:latin typeface="Times New Roman" pitchFamily="18" charset="0"/>
                <a:cs typeface="Times New Roman" pitchFamily="18" charset="0"/>
              </a:rPr>
              <a:t>There are different ways to create new objects:</a:t>
            </a:r>
          </a:p>
          <a:p>
            <a:pPr>
              <a:lnSpc>
                <a:spcPct val="150000"/>
              </a:lnSpc>
              <a:buFont typeface="Wingdings" pitchFamily="2" charset="2"/>
              <a:buChar char="ü"/>
            </a:pPr>
            <a:r>
              <a:rPr lang="en-US" sz="2400" dirty="0">
                <a:latin typeface="Times New Roman" pitchFamily="18" charset="0"/>
                <a:cs typeface="Times New Roman" pitchFamily="18" charset="0"/>
              </a:rPr>
              <a:t>By object literal</a:t>
            </a:r>
          </a:p>
          <a:p>
            <a:pPr>
              <a:lnSpc>
                <a:spcPct val="150000"/>
              </a:lnSpc>
              <a:buFont typeface="Wingdings" pitchFamily="2" charset="2"/>
              <a:buChar char="ü"/>
            </a:pPr>
            <a:r>
              <a:rPr lang="en-US" sz="2400" dirty="0">
                <a:latin typeface="Times New Roman" pitchFamily="18" charset="0"/>
                <a:cs typeface="Times New Roman" pitchFamily="18" charset="0"/>
              </a:rPr>
              <a:t>By creating instance of </a:t>
            </a:r>
            <a:r>
              <a:rPr lang="en-US" sz="2400" b="1" dirty="0">
                <a:latin typeface="Times New Roman" pitchFamily="18" charset="0"/>
                <a:cs typeface="Times New Roman" pitchFamily="18" charset="0"/>
              </a:rPr>
              <a:t>Object </a:t>
            </a:r>
            <a:r>
              <a:rPr lang="en-US" sz="2400" dirty="0">
                <a:latin typeface="Times New Roman" pitchFamily="18" charset="0"/>
                <a:cs typeface="Times New Roman" pitchFamily="18" charset="0"/>
              </a:rPr>
              <a:t>directly (using </a:t>
            </a:r>
            <a:r>
              <a:rPr lang="en-US" sz="2400" b="1" dirty="0">
                <a:latin typeface="Times New Roman" pitchFamily="18" charset="0"/>
                <a:cs typeface="Times New Roman" pitchFamily="18" charset="0"/>
              </a:rPr>
              <a:t>new keyword)</a:t>
            </a:r>
          </a:p>
          <a:p>
            <a:pPr>
              <a:lnSpc>
                <a:spcPct val="150000"/>
              </a:lnSpc>
              <a:buFont typeface="Wingdings" pitchFamily="2" charset="2"/>
              <a:buChar char="ü"/>
            </a:pPr>
            <a:r>
              <a:rPr lang="en-US" sz="2400" dirty="0">
                <a:latin typeface="Times New Roman" pitchFamily="18" charset="0"/>
                <a:cs typeface="Times New Roman" pitchFamily="18" charset="0"/>
              </a:rPr>
              <a:t>By using an object constructor (using new keyword)</a:t>
            </a:r>
          </a:p>
          <a:p>
            <a:pPr>
              <a:lnSpc>
                <a:spcPct val="150000"/>
              </a:lnSpc>
              <a:buNone/>
            </a:pPr>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lnSpcReduction="10000"/>
          </a:bodyPr>
          <a:lstStyle/>
          <a:p>
            <a:pPr>
              <a:lnSpc>
                <a:spcPct val="150000"/>
              </a:lnSpc>
              <a:buNone/>
            </a:pPr>
            <a:r>
              <a:rPr lang="en-US" sz="2400" b="1" dirty="0">
                <a:latin typeface="Times New Roman" pitchFamily="18" charset="0"/>
                <a:cs typeface="Times New Roman" pitchFamily="18" charset="0"/>
              </a:rPr>
              <a:t>By object literal</a:t>
            </a:r>
          </a:p>
          <a:p>
            <a:pPr algn="just">
              <a:lnSpc>
                <a:spcPct val="150000"/>
              </a:lnSpc>
              <a:buFont typeface="Wingdings" pitchFamily="2" charset="2"/>
              <a:buChar char="ü"/>
            </a:pPr>
            <a:r>
              <a:rPr lang="en-US" sz="2400" dirty="0">
                <a:latin typeface="Times New Roman" pitchFamily="18" charset="0"/>
                <a:cs typeface="Times New Roman" pitchFamily="18" charset="0"/>
              </a:rPr>
              <a:t>This is the easiest way to create a </a:t>
            </a:r>
            <a:r>
              <a:rPr lang="en-US" sz="2400" b="1" dirty="0">
                <a:latin typeface="Times New Roman" pitchFamily="18" charset="0"/>
                <a:cs typeface="Times New Roman" pitchFamily="18" charset="0"/>
              </a:rPr>
              <a:t>JavaScript Object.</a:t>
            </a:r>
          </a:p>
          <a:p>
            <a:pPr algn="just">
              <a:lnSpc>
                <a:spcPct val="150000"/>
              </a:lnSpc>
              <a:buFont typeface="Wingdings" pitchFamily="2" charset="2"/>
              <a:buChar char="ü"/>
            </a:pPr>
            <a:r>
              <a:rPr lang="en-US" sz="2400" dirty="0">
                <a:latin typeface="Times New Roman" pitchFamily="18" charset="0"/>
                <a:cs typeface="Times New Roman" pitchFamily="18" charset="0"/>
              </a:rPr>
              <a:t>Using an object literal, you both define and create an object in one statement.</a:t>
            </a:r>
          </a:p>
          <a:p>
            <a:pPr algn="just">
              <a:lnSpc>
                <a:spcPct val="150000"/>
              </a:lnSpc>
              <a:buFont typeface="Wingdings" pitchFamily="2" charset="2"/>
              <a:buChar char="ü"/>
            </a:pPr>
            <a:r>
              <a:rPr lang="en-US" sz="2400" dirty="0">
                <a:latin typeface="Times New Roman" pitchFamily="18" charset="0"/>
                <a:cs typeface="Times New Roman" pitchFamily="18" charset="0"/>
              </a:rPr>
              <a:t>An object literal is a list of </a:t>
            </a:r>
            <a:r>
              <a:rPr lang="en-US" sz="2400" b="1" dirty="0" err="1">
                <a:latin typeface="Times New Roman" pitchFamily="18" charset="0"/>
                <a:cs typeface="Times New Roman" pitchFamily="18" charset="0"/>
              </a:rPr>
              <a:t>name:value</a:t>
            </a:r>
            <a:r>
              <a:rPr lang="en-US" sz="2400" b="1" dirty="0">
                <a:latin typeface="Times New Roman" pitchFamily="18" charset="0"/>
                <a:cs typeface="Times New Roman" pitchFamily="18" charset="0"/>
              </a:rPr>
              <a:t> pairs (like age:50</a:t>
            </a:r>
            <a:r>
              <a:rPr lang="en-US" sz="2400" dirty="0">
                <a:latin typeface="Times New Roman" pitchFamily="18" charset="0"/>
                <a:cs typeface="Times New Roman" pitchFamily="18" charset="0"/>
              </a:rPr>
              <a:t>) inside curly braces {}.</a:t>
            </a:r>
          </a:p>
          <a:p>
            <a:pPr algn="just">
              <a:lnSpc>
                <a:spcPct val="150000"/>
              </a:lnSpc>
              <a:buNone/>
            </a:pPr>
            <a:r>
              <a:rPr lang="en-US" sz="2400" b="1" dirty="0">
                <a:latin typeface="Times New Roman" pitchFamily="18" charset="0"/>
                <a:cs typeface="Times New Roman" pitchFamily="18" charset="0"/>
              </a:rPr>
              <a:t>Syntax:</a:t>
            </a:r>
          </a:p>
          <a:p>
            <a:pPr algn="just">
              <a:lnSpc>
                <a:spcPct val="150000"/>
              </a:lnSpc>
              <a:buNone/>
            </a:pPr>
            <a:r>
              <a:rPr lang="en-US" sz="2400" dirty="0">
                <a:latin typeface="Times New Roman" pitchFamily="18" charset="0"/>
                <a:cs typeface="Times New Roman" pitchFamily="18" charset="0"/>
              </a:rPr>
              <a:t>object={property1:value1,property2:value2.....</a:t>
            </a:r>
            <a:r>
              <a:rPr lang="en-US" sz="2400" dirty="0" err="1">
                <a:latin typeface="Times New Roman" pitchFamily="18" charset="0"/>
                <a:cs typeface="Times New Roman" pitchFamily="18" charset="0"/>
              </a:rPr>
              <a:t>propertyN:valueN</a:t>
            </a:r>
            <a:r>
              <a:rPr lang="en-US" sz="2400" dirty="0">
                <a:latin typeface="Times New Roman" pitchFamily="18" charset="0"/>
                <a:cs typeface="Times New Roman" pitchFamily="18" charset="0"/>
              </a:rPr>
              <a:t>} </a:t>
            </a:r>
          </a:p>
          <a:p>
            <a:pPr algn="just">
              <a:lnSpc>
                <a:spcPct val="150000"/>
              </a:lnSpc>
              <a:buNone/>
            </a:pPr>
            <a:r>
              <a:rPr lang="en-US" sz="2400" b="1" dirty="0">
                <a:latin typeface="Times New Roman" pitchFamily="18" charset="0"/>
                <a:cs typeface="Times New Roman" pitchFamily="18" charset="0"/>
              </a:rPr>
              <a:t>Example:</a:t>
            </a:r>
          </a:p>
          <a:p>
            <a:pPr algn="just">
              <a:lnSpc>
                <a:spcPct val="150000"/>
              </a:lnSpc>
              <a:buNone/>
            </a:pPr>
            <a:r>
              <a:rPr lang="en-US" sz="2400" dirty="0">
                <a:latin typeface="Times New Roman" pitchFamily="18" charset="0"/>
                <a:cs typeface="Times New Roman" pitchFamily="18" charset="0"/>
              </a:rPr>
              <a:t>const person = {</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:"John", </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:"Doe", age:50, </a:t>
            </a:r>
            <a:r>
              <a:rPr lang="en-US" sz="2400" dirty="0" err="1">
                <a:latin typeface="Times New Roman" pitchFamily="18" charset="0"/>
                <a:cs typeface="Times New Roman" pitchFamily="18" charset="0"/>
              </a:rPr>
              <a:t>eyeColor</a:t>
            </a:r>
            <a:r>
              <a:rPr lang="en-US" sz="2400" dirty="0">
                <a:latin typeface="Times New Roman" pitchFamily="18" charset="0"/>
                <a:cs typeface="Times New Roman" pitchFamily="18" charset="0"/>
              </a:rPr>
              <a:t>:"blue"};</a:t>
            </a:r>
          </a:p>
          <a:p>
            <a:pPr>
              <a:lnSpc>
                <a:spcPct val="150000"/>
              </a:lnSpc>
              <a:buNone/>
            </a:pPr>
            <a:endParaRPr lang="en-US" sz="2800" b="1"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7772400" cy="5486400"/>
          </a:xfrm>
        </p:spPr>
        <p:txBody>
          <a:bodyPr/>
          <a:lstStyle/>
          <a:p>
            <a:pPr>
              <a:lnSpc>
                <a:spcPct val="150000"/>
              </a:lnSpc>
              <a:buNone/>
            </a:pPr>
            <a:r>
              <a:rPr lang="en-US" sz="2400" dirty="0">
                <a:latin typeface="Times New Roman" pitchFamily="18" charset="0"/>
                <a:cs typeface="Times New Roman" pitchFamily="18" charset="0"/>
              </a:rPr>
              <a:t>This example creates an </a:t>
            </a:r>
            <a:r>
              <a:rPr lang="en-US" sz="2400" b="1" dirty="0">
                <a:latin typeface="Times New Roman" pitchFamily="18" charset="0"/>
                <a:cs typeface="Times New Roman" pitchFamily="18" charset="0"/>
              </a:rPr>
              <a:t>empty JavaScript object</a:t>
            </a:r>
            <a:r>
              <a:rPr lang="en-US" sz="2400" dirty="0">
                <a:latin typeface="Times New Roman" pitchFamily="18" charset="0"/>
                <a:cs typeface="Times New Roman" pitchFamily="18" charset="0"/>
              </a:rPr>
              <a:t>, and then adds 4 properties:</a:t>
            </a:r>
          </a:p>
          <a:p>
            <a:pPr>
              <a:lnSpc>
                <a:spcPct val="150000"/>
              </a:lnSpc>
              <a:buNone/>
            </a:pPr>
            <a:r>
              <a:rPr lang="en-US" sz="2400" b="1" dirty="0">
                <a:latin typeface="Times New Roman" pitchFamily="18" charset="0"/>
                <a:cs typeface="Times New Roman" pitchFamily="18" charset="0"/>
              </a:rPr>
              <a:t>Example</a:t>
            </a:r>
          </a:p>
          <a:p>
            <a:pPr>
              <a:lnSpc>
                <a:spcPct val="150000"/>
              </a:lnSpc>
              <a:buNone/>
            </a:pPr>
            <a:r>
              <a:rPr lang="en-US" sz="2400" dirty="0">
                <a:latin typeface="Times New Roman" pitchFamily="18" charset="0"/>
                <a:cs typeface="Times New Roman" pitchFamily="18" charset="0"/>
              </a:rPr>
              <a:t>const person = {};</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person.firstName</a:t>
            </a:r>
            <a:r>
              <a:rPr lang="en-US" sz="2400" dirty="0">
                <a:latin typeface="Times New Roman" pitchFamily="18" charset="0"/>
                <a:cs typeface="Times New Roman" pitchFamily="18" charset="0"/>
              </a:rPr>
              <a:t> = "John";</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person.lastName</a:t>
            </a:r>
            <a:r>
              <a:rPr lang="en-US" sz="2400" dirty="0">
                <a:latin typeface="Times New Roman" pitchFamily="18" charset="0"/>
                <a:cs typeface="Times New Roman" pitchFamily="18" charset="0"/>
              </a:rPr>
              <a:t> = "Doe";</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person.age</a:t>
            </a:r>
            <a:r>
              <a:rPr lang="en-US" sz="2400" dirty="0">
                <a:latin typeface="Times New Roman" pitchFamily="18" charset="0"/>
                <a:cs typeface="Times New Roman" pitchFamily="18" charset="0"/>
              </a:rPr>
              <a:t> = 50;</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person.eyeColor</a:t>
            </a:r>
            <a:r>
              <a:rPr lang="en-US" sz="2400" dirty="0">
                <a:latin typeface="Times New Roman" pitchFamily="18" charset="0"/>
                <a:cs typeface="Times New Roman" pitchFamily="18" charset="0"/>
              </a:rPr>
              <a:t> = "blue"</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543800" cy="6400800"/>
          </a:xfrm>
        </p:spPr>
        <p:txBody>
          <a:bodyPr>
            <a:normAutofit/>
          </a:bodyPr>
          <a:lstStyle/>
          <a:p>
            <a:pPr>
              <a:lnSpc>
                <a:spcPct val="150000"/>
              </a:lnSpc>
              <a:buNone/>
            </a:pPr>
            <a:r>
              <a:rPr lang="en-US" sz="2400" b="1" dirty="0">
                <a:latin typeface="Times New Roman" pitchFamily="18" charset="0"/>
                <a:cs typeface="Times New Roman" pitchFamily="18" charset="0"/>
              </a:rPr>
              <a:t>By creating instance of Object</a:t>
            </a:r>
          </a:p>
          <a:p>
            <a:pPr>
              <a:lnSpc>
                <a:spcPct val="150000"/>
              </a:lnSpc>
              <a:buNone/>
            </a:pPr>
            <a:r>
              <a:rPr lang="en-US" sz="2400" dirty="0">
                <a:latin typeface="Times New Roman" pitchFamily="18" charset="0"/>
                <a:cs typeface="Times New Roman" pitchFamily="18" charset="0"/>
              </a:rPr>
              <a:t>The syntax of creating object directly is given below:</a:t>
            </a:r>
          </a:p>
          <a:p>
            <a:pPr>
              <a:lnSpc>
                <a:spcPct val="150000"/>
              </a:lnSpc>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objectname</a:t>
            </a:r>
            <a:r>
              <a:rPr lang="en-US" sz="2400" dirty="0">
                <a:latin typeface="Times New Roman" pitchFamily="18" charset="0"/>
                <a:cs typeface="Times New Roman" pitchFamily="18" charset="0"/>
              </a:rPr>
              <a:t>=new Object();  </a:t>
            </a:r>
          </a:p>
          <a:p>
            <a:pPr>
              <a:lnSpc>
                <a:spcPct val="150000"/>
              </a:lnSpc>
              <a:buNone/>
            </a:pPr>
            <a:r>
              <a:rPr lang="en-US" sz="2400" dirty="0">
                <a:latin typeface="Times New Roman" pitchFamily="18" charset="0"/>
                <a:cs typeface="Times New Roman" pitchFamily="18" charset="0"/>
              </a:rPr>
              <a:t>Here, </a:t>
            </a:r>
            <a:r>
              <a:rPr lang="en-US" sz="2400" b="1" dirty="0">
                <a:latin typeface="Times New Roman" pitchFamily="18" charset="0"/>
                <a:cs typeface="Times New Roman" pitchFamily="18" charset="0"/>
              </a:rPr>
              <a:t>new keyword</a:t>
            </a:r>
            <a:r>
              <a:rPr lang="en-US" sz="2400" dirty="0">
                <a:latin typeface="Times New Roman" pitchFamily="18" charset="0"/>
                <a:cs typeface="Times New Roman" pitchFamily="18" charset="0"/>
              </a:rPr>
              <a:t> is used to create object.</a:t>
            </a:r>
          </a:p>
          <a:p>
            <a:pPr>
              <a:lnSpc>
                <a:spcPct val="150000"/>
              </a:lnSpc>
              <a:buNone/>
            </a:pPr>
            <a:r>
              <a:rPr lang="en-US" sz="2400" b="1" dirty="0">
                <a:latin typeface="Times New Roman" pitchFamily="18" charset="0"/>
                <a:cs typeface="Times New Roman" pitchFamily="18" charset="0"/>
              </a:rPr>
              <a:t>example :</a:t>
            </a:r>
          </a:p>
          <a:p>
            <a:pPr>
              <a:lnSpc>
                <a:spcPct val="150000"/>
              </a:lnSpc>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=new Object();  </a:t>
            </a:r>
          </a:p>
          <a:p>
            <a:pPr>
              <a:lnSpc>
                <a:spcPct val="150000"/>
              </a:lnSpc>
              <a:buNone/>
            </a:pPr>
            <a:r>
              <a:rPr lang="en-US" sz="2400" dirty="0">
                <a:latin typeface="Times New Roman" pitchFamily="18" charset="0"/>
                <a:cs typeface="Times New Roman" pitchFamily="18" charset="0"/>
              </a:rPr>
              <a:t>emp.id=101;  </a:t>
            </a:r>
          </a:p>
          <a:p>
            <a:pPr>
              <a:lnSpc>
                <a:spcPct val="150000"/>
              </a:lnSpc>
              <a:buNone/>
            </a:pPr>
            <a:r>
              <a:rPr lang="en-US" sz="2400" dirty="0">
                <a:latin typeface="Times New Roman" pitchFamily="18" charset="0"/>
                <a:cs typeface="Times New Roman" pitchFamily="18" charset="0"/>
              </a:rPr>
              <a:t>emp.name="Ravi </a:t>
            </a:r>
            <a:r>
              <a:rPr lang="en-US" sz="2400" dirty="0" err="1">
                <a:latin typeface="Times New Roman" pitchFamily="18" charset="0"/>
                <a:cs typeface="Times New Roman" pitchFamily="18" charset="0"/>
              </a:rPr>
              <a:t>Malik</a:t>
            </a:r>
            <a:r>
              <a:rPr lang="en-US" sz="2400" dirty="0">
                <a:latin typeface="Times New Roman" pitchFamily="18" charset="0"/>
                <a:cs typeface="Times New Roman" pitchFamily="18" charset="0"/>
              </a:rPr>
              <a:t>";  </a:t>
            </a:r>
          </a:p>
          <a:p>
            <a:pPr>
              <a:lnSpc>
                <a:spcPct val="150000"/>
              </a:lnSpc>
              <a:buNone/>
            </a:pPr>
            <a:r>
              <a:rPr lang="en-US" sz="2400" dirty="0" err="1">
                <a:latin typeface="Times New Roman" pitchFamily="18" charset="0"/>
                <a:cs typeface="Times New Roman" pitchFamily="18" charset="0"/>
              </a:rPr>
              <a:t>emp.salary</a:t>
            </a:r>
            <a:r>
              <a:rPr lang="en-US" sz="2400" dirty="0">
                <a:latin typeface="Times New Roman" pitchFamily="18" charset="0"/>
                <a:cs typeface="Times New Roman" pitchFamily="18" charset="0"/>
              </a:rPr>
              <a:t>=50000;  </a:t>
            </a:r>
          </a:p>
          <a:p>
            <a:endParaRPr lang="en-US" dirty="0"/>
          </a:p>
          <a:p>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924800" cy="6553200"/>
          </a:xfrm>
        </p:spPr>
        <p:txBody>
          <a:bodyPr>
            <a:normAutofit/>
          </a:bodyPr>
          <a:lstStyle/>
          <a:p>
            <a:pPr>
              <a:buNone/>
            </a:pPr>
            <a:r>
              <a:rPr lang="en-US" sz="2400" b="1" dirty="0">
                <a:latin typeface="Times New Roman" pitchFamily="18" charset="0"/>
                <a:cs typeface="Times New Roman" pitchFamily="18" charset="0"/>
              </a:rPr>
              <a:t>By using an Object constructor</a:t>
            </a:r>
          </a:p>
          <a:p>
            <a:pPr algn="just">
              <a:lnSpc>
                <a:spcPct val="150000"/>
              </a:lnSpc>
              <a:buNone/>
            </a:pPr>
            <a:r>
              <a:rPr lang="en-US" sz="2400" dirty="0">
                <a:latin typeface="Times New Roman" pitchFamily="18" charset="0"/>
                <a:cs typeface="Times New Roman" pitchFamily="18" charset="0"/>
              </a:rPr>
              <a:t>First you need to create </a:t>
            </a:r>
            <a:r>
              <a:rPr lang="en-US" sz="2400" b="1" dirty="0">
                <a:latin typeface="Times New Roman" pitchFamily="18" charset="0"/>
                <a:cs typeface="Times New Roman" pitchFamily="18" charset="0"/>
              </a:rPr>
              <a:t>function with arguments</a:t>
            </a:r>
            <a:r>
              <a:rPr lang="en-US" sz="2400" dirty="0">
                <a:latin typeface="Times New Roman" pitchFamily="18" charset="0"/>
                <a:cs typeface="Times New Roman" pitchFamily="18" charset="0"/>
              </a:rPr>
              <a:t>. Each argument value can be assigned in the current object by using </a:t>
            </a:r>
            <a:r>
              <a:rPr lang="en-US" sz="2400" b="1" dirty="0">
                <a:latin typeface="Times New Roman" pitchFamily="18" charset="0"/>
                <a:cs typeface="Times New Roman" pitchFamily="18" charset="0"/>
              </a:rPr>
              <a:t>this keyword</a:t>
            </a:r>
            <a:r>
              <a:rPr lang="en-US" sz="2400" dirty="0">
                <a:latin typeface="Times New Roman" pitchFamily="18" charset="0"/>
                <a:cs typeface="Times New Roman" pitchFamily="18" charset="0"/>
              </a:rPr>
              <a:t>.</a:t>
            </a:r>
          </a:p>
          <a:p>
            <a:pPr>
              <a:lnSpc>
                <a:spcPct val="150000"/>
              </a:lnSpc>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id,name,salary</a:t>
            </a:r>
            <a:r>
              <a:rPr lang="en-US" sz="2400" dirty="0">
                <a:latin typeface="Times New Roman" pitchFamily="18" charset="0"/>
                <a:cs typeface="Times New Roman" pitchFamily="18" charset="0"/>
              </a:rPr>
              <a:t>)</a:t>
            </a:r>
          </a:p>
          <a:p>
            <a:pPr>
              <a:lnSpc>
                <a:spcPct val="150000"/>
              </a:lnSpc>
              <a:buNone/>
            </a:pP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this.id=id;  </a:t>
            </a:r>
          </a:p>
          <a:p>
            <a:pPr>
              <a:lnSpc>
                <a:spcPct val="150000"/>
              </a:lnSpc>
              <a:buNone/>
            </a:pPr>
            <a:r>
              <a:rPr lang="en-US" sz="2400" dirty="0">
                <a:latin typeface="Times New Roman" pitchFamily="18" charset="0"/>
                <a:cs typeface="Times New Roman" pitchFamily="18" charset="0"/>
              </a:rPr>
              <a:t>this.name=name;  </a:t>
            </a:r>
          </a:p>
          <a:p>
            <a:pPr>
              <a:lnSpc>
                <a:spcPct val="150000"/>
              </a:lnSpc>
              <a:buNone/>
            </a:pPr>
            <a:r>
              <a:rPr lang="en-US" sz="2400" dirty="0" err="1">
                <a:latin typeface="Times New Roman" pitchFamily="18" charset="0"/>
                <a:cs typeface="Times New Roman" pitchFamily="18" charset="0"/>
              </a:rPr>
              <a:t>this.salary</a:t>
            </a:r>
            <a:r>
              <a:rPr lang="en-US" sz="2400" dirty="0">
                <a:latin typeface="Times New Roman" pitchFamily="18" charset="0"/>
                <a:cs typeface="Times New Roman" pitchFamily="18" charset="0"/>
              </a:rPr>
              <a:t>=salary;  </a:t>
            </a:r>
          </a:p>
          <a:p>
            <a:pPr>
              <a:lnSpc>
                <a:spcPct val="150000"/>
              </a:lnSpc>
              <a:buNone/>
            </a:pP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e=new </a:t>
            </a:r>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(103,"Vimal Jaiswal",30000);  </a:t>
            </a:r>
          </a:p>
          <a:p>
            <a:pPr>
              <a:buNone/>
            </a:pPr>
            <a:endParaRPr lang="en-US" sz="2400" b="1"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457200"/>
            <a:ext cx="7772400" cy="5943600"/>
          </a:xfrm>
        </p:spPr>
        <p:txBody>
          <a:bodyPr/>
          <a:lstStyle/>
          <a:p>
            <a:pPr>
              <a:buNone/>
            </a:pPr>
            <a:r>
              <a:rPr lang="en-US" sz="2400" b="1" dirty="0">
                <a:latin typeface="Times New Roman" pitchFamily="18" charset="0"/>
                <a:cs typeface="Times New Roman" pitchFamily="18" charset="0"/>
              </a:rPr>
              <a:t>Defining method in JavaScript Object</a:t>
            </a:r>
          </a:p>
          <a:p>
            <a:pPr algn="just">
              <a:lnSpc>
                <a:spcPct val="150000"/>
              </a:lnSpc>
              <a:buNone/>
            </a:pPr>
            <a:r>
              <a:rPr lang="en-US" sz="2400" dirty="0">
                <a:latin typeface="Times New Roman" pitchFamily="18" charset="0"/>
                <a:cs typeface="Times New Roman" pitchFamily="18" charset="0"/>
              </a:rPr>
              <a:t>   We can define method in JavaScript object. But before defining method, we need to add property in the function with same name as method.</a:t>
            </a:r>
          </a:p>
          <a:p>
            <a:pPr>
              <a:buNone/>
            </a:pPr>
            <a:endParaRPr lang="en-US" sz="2400" b="1" dirty="0">
              <a:latin typeface="Times New Roman" pitchFamily="18" charset="0"/>
              <a:cs typeface="Times New Roman" pitchFamily="18" charset="0"/>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0"/>
            <a:ext cx="3791423" cy="461665"/>
          </a:xfrm>
          <a:prstGeom prst="rect">
            <a:avLst/>
          </a:prstGeom>
        </p:spPr>
        <p:txBody>
          <a:bodyPr wrap="none">
            <a:spAutoFit/>
          </a:bodyPr>
          <a:lstStyle/>
          <a:p>
            <a:r>
              <a:rPr lang="en-US" sz="2400" b="1" dirty="0">
                <a:latin typeface="Times New Roman" pitchFamily="18" charset="0"/>
                <a:cs typeface="Times New Roman" pitchFamily="18" charset="0"/>
              </a:rPr>
              <a:t>JavaScript Object Methods</a:t>
            </a:r>
          </a:p>
        </p:txBody>
      </p:sp>
      <p:graphicFrame>
        <p:nvGraphicFramePr>
          <p:cNvPr id="5" name="Table 4"/>
          <p:cNvGraphicFramePr>
            <a:graphicFrameLocks noGrp="1"/>
          </p:cNvGraphicFramePr>
          <p:nvPr/>
        </p:nvGraphicFramePr>
        <p:xfrm>
          <a:off x="1219200" y="457198"/>
          <a:ext cx="7696200" cy="6400801"/>
        </p:xfrm>
        <a:graphic>
          <a:graphicData uri="http://schemas.openxmlformats.org/drawingml/2006/table">
            <a:tbl>
              <a:tblPr/>
              <a:tblGrid>
                <a:gridCol w="30480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118019">
                <a:tc>
                  <a:txBody>
                    <a:bodyPr/>
                    <a:lstStyle/>
                    <a:p>
                      <a:pPr algn="l" fontAlgn="t"/>
                      <a:r>
                        <a:rPr lang="en-US" sz="300" dirty="0">
                          <a:solidFill>
                            <a:srgbClr val="000000"/>
                          </a:solidFill>
                          <a:latin typeface="times new roman"/>
                        </a:rPr>
                        <a:t>Methods</a:t>
                      </a:r>
                    </a:p>
                  </a:txBody>
                  <a:tcPr marL="16291" marR="16291" marT="16291" marB="16291">
                    <a:lnL w="9525" cap="flat" cmpd="sng" algn="ctr">
                      <a:solidFill>
                        <a:srgbClr val="E02F82"/>
                      </a:solidFill>
                      <a:prstDash val="solid"/>
                      <a:round/>
                      <a:headEnd type="none" w="med" len="med"/>
                      <a:tailEnd type="none" w="med" len="med"/>
                    </a:lnL>
                    <a:lnR w="9525" cap="flat" cmpd="sng" algn="ctr">
                      <a:solidFill>
                        <a:srgbClr val="E02F82"/>
                      </a:solidFill>
                      <a:prstDash val="solid"/>
                      <a:round/>
                      <a:headEnd type="none" w="med" len="med"/>
                      <a:tailEnd type="none" w="med" len="med"/>
                    </a:lnR>
                    <a:lnT w="9525" cap="flat" cmpd="sng" algn="ctr">
                      <a:solidFill>
                        <a:srgbClr val="E02F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300">
                          <a:solidFill>
                            <a:srgbClr val="000000"/>
                          </a:solidFill>
                          <a:latin typeface="times new roman"/>
                        </a:rPr>
                        <a:t>Description</a:t>
                      </a:r>
                    </a:p>
                  </a:txBody>
                  <a:tcPr marL="16291" marR="16291" marT="16291" marB="16291">
                    <a:lnL w="9525" cap="flat" cmpd="sng" algn="ctr">
                      <a:solidFill>
                        <a:srgbClr val="E02F82"/>
                      </a:solidFill>
                      <a:prstDash val="solid"/>
                      <a:round/>
                      <a:headEnd type="none" w="med" len="med"/>
                      <a:tailEnd type="none" w="med" len="med"/>
                    </a:lnL>
                    <a:lnR w="9525" cap="flat" cmpd="sng" algn="ctr">
                      <a:solidFill>
                        <a:srgbClr val="E02F82"/>
                      </a:solidFill>
                      <a:prstDash val="solid"/>
                      <a:round/>
                      <a:headEnd type="none" w="med" len="med"/>
                      <a:tailEnd type="none" w="med" len="med"/>
                    </a:lnR>
                    <a:lnT w="9525" cap="flat" cmpd="sng" algn="ctr">
                      <a:solidFill>
                        <a:srgbClr val="E02F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266329">
                <a:tc>
                  <a:txBody>
                    <a:bodyPr/>
                    <a:lstStyle/>
                    <a:p>
                      <a:pPr algn="just" fontAlgn="t"/>
                      <a:r>
                        <a:rPr lang="en-US" sz="2000" u="none" strike="noStrike">
                          <a:solidFill>
                            <a:srgbClr val="008000"/>
                          </a:solidFill>
                          <a:latin typeface="Times New Roman" pitchFamily="18" charset="0"/>
                          <a:cs typeface="Times New Roman" pitchFamily="18" charset="0"/>
                          <a:hlinkClick r:id="rId2"/>
                        </a:rPr>
                        <a:t>Object.assign()</a:t>
                      </a:r>
                      <a:endParaRPr lang="en-US" sz="2000">
                        <a:solidFill>
                          <a:srgbClr val="333333"/>
                        </a:solidFill>
                        <a:latin typeface="Times New Roman" pitchFamily="18" charset="0"/>
                        <a:cs typeface="Times New Roman" pitchFamily="18" charset="0"/>
                      </a:endParaRP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Times New Roman" pitchFamily="18" charset="0"/>
                          <a:cs typeface="Times New Roman" pitchFamily="18" charset="0"/>
                        </a:rPr>
                        <a:t>This method is used to copy enumerable and own properties from a source object to a target object</a:t>
                      </a: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66329">
                <a:tc>
                  <a:txBody>
                    <a:bodyPr/>
                    <a:lstStyle/>
                    <a:p>
                      <a:pPr algn="just" fontAlgn="t"/>
                      <a:r>
                        <a:rPr lang="en-US" sz="2000" u="none" strike="noStrike" dirty="0" err="1">
                          <a:solidFill>
                            <a:srgbClr val="008000"/>
                          </a:solidFill>
                          <a:latin typeface="Times New Roman" pitchFamily="18" charset="0"/>
                          <a:cs typeface="Times New Roman" pitchFamily="18" charset="0"/>
                          <a:hlinkClick r:id="rId3"/>
                        </a:rPr>
                        <a:t>Object.create</a:t>
                      </a:r>
                      <a:r>
                        <a:rPr lang="en-US" sz="2000" u="none" strike="noStrike" dirty="0">
                          <a:solidFill>
                            <a:srgbClr val="008000"/>
                          </a:solidFill>
                          <a:latin typeface="Times New Roman" pitchFamily="18" charset="0"/>
                          <a:cs typeface="Times New Roman" pitchFamily="18" charset="0"/>
                          <a:hlinkClick r:id="rId3"/>
                        </a:rPr>
                        <a:t>()</a:t>
                      </a:r>
                      <a:endParaRPr lang="en-US" sz="2000" dirty="0">
                        <a:solidFill>
                          <a:srgbClr val="333333"/>
                        </a:solidFill>
                        <a:latin typeface="Times New Roman" pitchFamily="18" charset="0"/>
                        <a:cs typeface="Times New Roman" pitchFamily="18" charset="0"/>
                      </a:endParaRP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Times New Roman" pitchFamily="18" charset="0"/>
                          <a:cs typeface="Times New Roman" pitchFamily="18" charset="0"/>
                        </a:rPr>
                        <a:t>This method is used to create a new object with the specified prototype object and properties.</a:t>
                      </a: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951544">
                <a:tc>
                  <a:txBody>
                    <a:bodyPr/>
                    <a:lstStyle/>
                    <a:p>
                      <a:pPr algn="just" fontAlgn="t"/>
                      <a:r>
                        <a:rPr lang="en-US" sz="2000" u="none" strike="noStrike" dirty="0" err="1">
                          <a:solidFill>
                            <a:srgbClr val="008000"/>
                          </a:solidFill>
                          <a:latin typeface="Times New Roman" pitchFamily="18" charset="0"/>
                          <a:cs typeface="Times New Roman" pitchFamily="18" charset="0"/>
                          <a:hlinkClick r:id="rId4"/>
                        </a:rPr>
                        <a:t>Object.getOwnPropertyDescriptors</a:t>
                      </a:r>
                      <a:r>
                        <a:rPr lang="en-US" sz="2000" u="none" strike="noStrike" dirty="0">
                          <a:solidFill>
                            <a:srgbClr val="008000"/>
                          </a:solidFill>
                          <a:latin typeface="Times New Roman" pitchFamily="18" charset="0"/>
                          <a:cs typeface="Times New Roman" pitchFamily="18" charset="0"/>
                          <a:hlinkClick r:id="rId4"/>
                        </a:rPr>
                        <a:t>()</a:t>
                      </a:r>
                      <a:endParaRPr lang="en-US" sz="2000" dirty="0">
                        <a:solidFill>
                          <a:srgbClr val="333333"/>
                        </a:solidFill>
                        <a:latin typeface="Times New Roman" pitchFamily="18" charset="0"/>
                        <a:cs typeface="Times New Roman" pitchFamily="18" charset="0"/>
                      </a:endParaRP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This method returns all own property descriptors of a given object.</a:t>
                      </a: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951544">
                <a:tc>
                  <a:txBody>
                    <a:bodyPr/>
                    <a:lstStyle/>
                    <a:p>
                      <a:pPr algn="just" fontAlgn="t"/>
                      <a:r>
                        <a:rPr lang="en-US" sz="2000" u="none" strike="noStrike" dirty="0" err="1">
                          <a:solidFill>
                            <a:srgbClr val="008000"/>
                          </a:solidFill>
                          <a:latin typeface="Times New Roman" pitchFamily="18" charset="0"/>
                          <a:cs typeface="Times New Roman" pitchFamily="18" charset="0"/>
                          <a:hlinkClick r:id="rId5"/>
                        </a:rPr>
                        <a:t>Object.getOwnPropertyNames</a:t>
                      </a:r>
                      <a:r>
                        <a:rPr lang="en-US" sz="2000" u="none" strike="noStrike" dirty="0">
                          <a:solidFill>
                            <a:srgbClr val="008000"/>
                          </a:solidFill>
                          <a:latin typeface="Times New Roman" pitchFamily="18" charset="0"/>
                          <a:cs typeface="Times New Roman" pitchFamily="18" charset="0"/>
                          <a:hlinkClick r:id="rId5"/>
                        </a:rPr>
                        <a:t>()</a:t>
                      </a:r>
                      <a:endParaRPr lang="en-US" sz="2000" dirty="0">
                        <a:solidFill>
                          <a:srgbClr val="333333"/>
                        </a:solidFill>
                        <a:latin typeface="Times New Roman" pitchFamily="18" charset="0"/>
                        <a:cs typeface="Times New Roman" pitchFamily="18" charset="0"/>
                      </a:endParaRP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latin typeface="Times New Roman" pitchFamily="18" charset="0"/>
                          <a:cs typeface="Times New Roman" pitchFamily="18" charset="0"/>
                        </a:rPr>
                        <a:t>This method returns an array of all properties (enumerable or not) found.</a:t>
                      </a: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51544">
                <a:tc>
                  <a:txBody>
                    <a:bodyPr/>
                    <a:lstStyle/>
                    <a:p>
                      <a:pPr algn="just" fontAlgn="t"/>
                      <a:r>
                        <a:rPr lang="en-US" sz="2000" u="none" strike="noStrike" dirty="0" err="1">
                          <a:solidFill>
                            <a:srgbClr val="008000"/>
                          </a:solidFill>
                          <a:latin typeface="Times New Roman" pitchFamily="18" charset="0"/>
                          <a:cs typeface="Times New Roman" pitchFamily="18" charset="0"/>
                          <a:hlinkClick r:id="rId6"/>
                        </a:rPr>
                        <a:t>Object.getOwnPropertySymbols</a:t>
                      </a:r>
                      <a:r>
                        <a:rPr lang="en-US" sz="2000" u="none" strike="noStrike" dirty="0">
                          <a:solidFill>
                            <a:srgbClr val="008000"/>
                          </a:solidFill>
                          <a:latin typeface="Times New Roman" pitchFamily="18" charset="0"/>
                          <a:cs typeface="Times New Roman" pitchFamily="18" charset="0"/>
                          <a:hlinkClick r:id="rId6"/>
                        </a:rPr>
                        <a:t>()</a:t>
                      </a:r>
                      <a:endParaRPr lang="en-US" sz="2000" dirty="0">
                        <a:solidFill>
                          <a:srgbClr val="333333"/>
                        </a:solidFill>
                        <a:latin typeface="Times New Roman" pitchFamily="18" charset="0"/>
                        <a:cs typeface="Times New Roman" pitchFamily="18" charset="0"/>
                      </a:endParaRP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This method returns an array of all own symbol key properties.</a:t>
                      </a: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r h="895492">
                <a:tc>
                  <a:txBody>
                    <a:bodyPr/>
                    <a:lstStyle/>
                    <a:p>
                      <a:pPr algn="just" fontAlgn="t"/>
                      <a:r>
                        <a:rPr lang="en-US" sz="2000" u="none" strike="noStrike">
                          <a:solidFill>
                            <a:srgbClr val="008000"/>
                          </a:solidFill>
                          <a:latin typeface="Times New Roman" pitchFamily="18" charset="0"/>
                          <a:cs typeface="Times New Roman" pitchFamily="18" charset="0"/>
                          <a:hlinkClick r:id="rId7"/>
                        </a:rPr>
                        <a:t>Object.getPrototypeOf()</a:t>
                      </a:r>
                      <a:endParaRPr lang="en-US" sz="2000">
                        <a:solidFill>
                          <a:srgbClr val="333333"/>
                        </a:solidFill>
                        <a:latin typeface="Times New Roman" pitchFamily="18" charset="0"/>
                        <a:cs typeface="Times New Roman" pitchFamily="18" charset="0"/>
                      </a:endParaRP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latin typeface="Times New Roman" pitchFamily="18" charset="0"/>
                          <a:cs typeface="Times New Roman" pitchFamily="18" charset="0"/>
                        </a:rPr>
                        <a:t>This method returns the prototype of the specified object.</a:t>
                      </a: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85800"/>
            <a:ext cx="7924800" cy="5029200"/>
          </a:xfrm>
        </p:spPr>
        <p:txBody>
          <a:bodyPr>
            <a:normAutofit/>
          </a:bodyPr>
          <a:lstStyle/>
          <a:p>
            <a:pPr algn="just">
              <a:lnSpc>
                <a:spcPct val="150000"/>
              </a:lnSpc>
            </a:pPr>
            <a:r>
              <a:rPr lang="en-US" sz="2400" dirty="0">
                <a:latin typeface="Times New Roman" pitchFamily="18" charset="0"/>
                <a:cs typeface="Times New Roman" pitchFamily="18" charset="0"/>
              </a:rPr>
              <a:t>JavaScript is an </a:t>
            </a:r>
            <a:r>
              <a:rPr lang="en-US" sz="2400" b="1" dirty="0">
                <a:latin typeface="Times New Roman" pitchFamily="18" charset="0"/>
                <a:cs typeface="Times New Roman" pitchFamily="18" charset="0"/>
              </a:rPr>
              <a:t>object-based client-side scripting</a:t>
            </a:r>
            <a:r>
              <a:rPr lang="en-US" sz="2400" dirty="0">
                <a:latin typeface="Times New Roman" pitchFamily="18" charset="0"/>
                <a:cs typeface="Times New Roman" pitchFamily="18" charset="0"/>
              </a:rPr>
              <a:t> language that is popular and used to create </a:t>
            </a:r>
            <a:r>
              <a:rPr lang="en-US" sz="2400" b="1" dirty="0">
                <a:latin typeface="Times New Roman" pitchFamily="18" charset="0"/>
                <a:cs typeface="Times New Roman" pitchFamily="18" charset="0"/>
              </a:rPr>
              <a:t>dynamic</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interactive web pages. </a:t>
            </a:r>
          </a:p>
          <a:p>
            <a:pPr algn="just">
              <a:lnSpc>
                <a:spcPct val="150000"/>
              </a:lnSpc>
            </a:pP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is an interpreted language usually used with HTML, and programs written in JavaScript are called </a:t>
            </a:r>
            <a:r>
              <a:rPr lang="en-US" sz="2400" b="1" dirty="0">
                <a:latin typeface="Times New Roman" pitchFamily="18" charset="0"/>
                <a:cs typeface="Times New Roman" pitchFamily="18" charset="0"/>
              </a:rPr>
              <a:t>lightweight scripts</a:t>
            </a:r>
            <a:r>
              <a:rPr lang="en-US" sz="2400" dirty="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 JavaScript is a simple language which is only suitable for simple tasks</a:t>
            </a:r>
            <a:r>
              <a:rPr lang="en-US" dirty="0">
                <a:latin typeface="Times New Roman" pitchFamily="18" charset="0"/>
                <a:cs typeface="Times New Roman" pitchFamily="18" charset="0"/>
              </a:rPr>
              <a:t>.</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19200" y="685800"/>
          <a:ext cx="7620000" cy="4495800"/>
        </p:xfrm>
        <a:graphic>
          <a:graphicData uri="http://schemas.openxmlformats.org/drawingml/2006/table">
            <a:tbl>
              <a:tblPr/>
              <a:tblGrid>
                <a:gridCol w="2474872">
                  <a:extLst>
                    <a:ext uri="{9D8B030D-6E8A-4147-A177-3AD203B41FA5}">
                      <a16:colId xmlns:a16="http://schemas.microsoft.com/office/drawing/2014/main" val="20000"/>
                    </a:ext>
                  </a:extLst>
                </a:gridCol>
                <a:gridCol w="5145128">
                  <a:extLst>
                    <a:ext uri="{9D8B030D-6E8A-4147-A177-3AD203B41FA5}">
                      <a16:colId xmlns:a16="http://schemas.microsoft.com/office/drawing/2014/main" val="20001"/>
                    </a:ext>
                  </a:extLst>
                </a:gridCol>
              </a:tblGrid>
              <a:tr h="1481607">
                <a:tc>
                  <a:txBody>
                    <a:bodyPr/>
                    <a:lstStyle/>
                    <a:p>
                      <a:pPr algn="just" fontAlgn="t"/>
                      <a:r>
                        <a:rPr lang="en-US" sz="2000" u="none" strike="noStrike" dirty="0" err="1">
                          <a:solidFill>
                            <a:srgbClr val="008000"/>
                          </a:solidFill>
                          <a:latin typeface="Times New Roman" pitchFamily="18" charset="0"/>
                          <a:cs typeface="Times New Roman" pitchFamily="18" charset="0"/>
                          <a:hlinkClick r:id="rId2"/>
                        </a:rPr>
                        <a:t>Object.is</a:t>
                      </a:r>
                      <a:r>
                        <a:rPr lang="en-US" sz="2000" u="none" strike="noStrike" dirty="0">
                          <a:solidFill>
                            <a:srgbClr val="008000"/>
                          </a:solidFill>
                          <a:latin typeface="Times New Roman" pitchFamily="18" charset="0"/>
                          <a:cs typeface="Times New Roman" pitchFamily="18" charset="0"/>
                          <a:hlinkClick r:id="rId2"/>
                        </a:rPr>
                        <a:t>()</a:t>
                      </a:r>
                      <a:endParaRPr lang="en-US" sz="2000" dirty="0">
                        <a:solidFill>
                          <a:srgbClr val="333333"/>
                        </a:solidFill>
                        <a:latin typeface="Times New Roman" pitchFamily="18" charset="0"/>
                        <a:cs typeface="Times New Roman" pitchFamily="18" charset="0"/>
                      </a:endParaRP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This method determines whether two values are the same value.</a:t>
                      </a: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766293">
                <a:tc>
                  <a:txBody>
                    <a:bodyPr/>
                    <a:lstStyle/>
                    <a:p>
                      <a:pPr algn="just" fontAlgn="t"/>
                      <a:r>
                        <a:rPr lang="en-US" sz="2000" u="none" strike="noStrike" dirty="0" err="1">
                          <a:solidFill>
                            <a:srgbClr val="008000"/>
                          </a:solidFill>
                          <a:latin typeface="Times New Roman" pitchFamily="18" charset="0"/>
                          <a:cs typeface="Times New Roman" pitchFamily="18" charset="0"/>
                          <a:hlinkClick r:id="rId3"/>
                        </a:rPr>
                        <a:t>Object.isExtensible</a:t>
                      </a:r>
                      <a:r>
                        <a:rPr lang="en-US" sz="2000" u="none" strike="noStrike" dirty="0">
                          <a:solidFill>
                            <a:srgbClr val="008000"/>
                          </a:solidFill>
                          <a:latin typeface="Times New Roman" pitchFamily="18" charset="0"/>
                          <a:cs typeface="Times New Roman" pitchFamily="18" charset="0"/>
                          <a:hlinkClick r:id="rId3"/>
                        </a:rPr>
                        <a:t>()</a:t>
                      </a:r>
                      <a:endParaRPr lang="en-US" sz="2000" dirty="0">
                        <a:solidFill>
                          <a:srgbClr val="333333"/>
                        </a:solidFill>
                        <a:latin typeface="Times New Roman" pitchFamily="18" charset="0"/>
                        <a:cs typeface="Times New Roman" pitchFamily="18" charset="0"/>
                      </a:endParaRP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latin typeface="Times New Roman" pitchFamily="18" charset="0"/>
                          <a:cs typeface="Times New Roman" pitchFamily="18" charset="0"/>
                        </a:rPr>
                        <a:t>This method determines if an object is extensible</a:t>
                      </a: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81607">
                <a:tc>
                  <a:txBody>
                    <a:bodyPr/>
                    <a:lstStyle/>
                    <a:p>
                      <a:pPr algn="just" fontAlgn="t"/>
                      <a:r>
                        <a:rPr lang="en-US" sz="2000" u="none" strike="noStrike" dirty="0" err="1">
                          <a:solidFill>
                            <a:srgbClr val="008000"/>
                          </a:solidFill>
                          <a:latin typeface="Times New Roman" pitchFamily="18" charset="0"/>
                          <a:cs typeface="Times New Roman" pitchFamily="18" charset="0"/>
                          <a:hlinkClick r:id="rId3"/>
                        </a:rPr>
                        <a:t>Object.keys</a:t>
                      </a:r>
                      <a:r>
                        <a:rPr lang="en-US" sz="2000" u="none" strike="noStrike" dirty="0">
                          <a:solidFill>
                            <a:srgbClr val="008000"/>
                          </a:solidFill>
                          <a:latin typeface="Times New Roman" pitchFamily="18" charset="0"/>
                          <a:cs typeface="Times New Roman" pitchFamily="18" charset="0"/>
                          <a:hlinkClick r:id="rId3"/>
                        </a:rPr>
                        <a:t>()</a:t>
                      </a:r>
                      <a:endParaRPr lang="en-US" sz="2000" dirty="0">
                        <a:solidFill>
                          <a:srgbClr val="333333"/>
                        </a:solidFill>
                        <a:latin typeface="Times New Roman" pitchFamily="18" charset="0"/>
                        <a:cs typeface="Times New Roman" pitchFamily="18" charset="0"/>
                      </a:endParaRP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This method returns an array of a given object's own property names.</a:t>
                      </a: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66293">
                <a:tc>
                  <a:txBody>
                    <a:bodyPr/>
                    <a:lstStyle/>
                    <a:p>
                      <a:pPr algn="just" fontAlgn="t"/>
                      <a:r>
                        <a:rPr lang="en-US" sz="2000" u="none" strike="noStrike" dirty="0" err="1">
                          <a:solidFill>
                            <a:srgbClr val="008000"/>
                          </a:solidFill>
                          <a:latin typeface="Times New Roman" pitchFamily="18" charset="0"/>
                          <a:cs typeface="Times New Roman" pitchFamily="18" charset="0"/>
                          <a:hlinkClick r:id="rId4"/>
                        </a:rPr>
                        <a:t>Object.values</a:t>
                      </a:r>
                      <a:r>
                        <a:rPr lang="en-US" sz="2000" u="none" strike="noStrike" dirty="0">
                          <a:solidFill>
                            <a:srgbClr val="008000"/>
                          </a:solidFill>
                          <a:latin typeface="Times New Roman" pitchFamily="18" charset="0"/>
                          <a:cs typeface="Times New Roman" pitchFamily="18" charset="0"/>
                          <a:hlinkClick r:id="rId4"/>
                        </a:rPr>
                        <a:t>()</a:t>
                      </a:r>
                      <a:endParaRPr lang="en-US" sz="2000" dirty="0">
                        <a:solidFill>
                          <a:srgbClr val="333333"/>
                        </a:solidFill>
                        <a:latin typeface="Times New Roman" pitchFamily="18" charset="0"/>
                        <a:cs typeface="Times New Roman" pitchFamily="18" charset="0"/>
                      </a:endParaRP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This method returns an array of values</a:t>
                      </a:r>
                    </a:p>
                  </a:txBody>
                  <a:tcPr marL="10861" marR="10861" marT="10861" marB="1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33400"/>
            <a:ext cx="7772400" cy="5867400"/>
          </a:xfrm>
        </p:spPr>
        <p:txBody>
          <a:bodyPr/>
          <a:lstStyle/>
          <a:p>
            <a:pPr algn="just">
              <a:lnSpc>
                <a:spcPct val="150000"/>
              </a:lnSpc>
              <a:buNone/>
            </a:pPr>
            <a:r>
              <a:rPr lang="en-US" sz="2400" b="1" dirty="0">
                <a:latin typeface="Times New Roman" pitchFamily="18" charset="0"/>
                <a:cs typeface="Times New Roman" pitchFamily="18" charset="0"/>
              </a:rPr>
              <a:t>JavaScript own objects</a:t>
            </a:r>
          </a:p>
          <a:p>
            <a:pPr algn="just">
              <a:lnSpc>
                <a:spcPct val="150000"/>
              </a:lnSpc>
              <a:buFont typeface="Wingdings" pitchFamily="2" charset="2"/>
              <a:buChar char="ü"/>
            </a:pPr>
            <a:r>
              <a:rPr lang="en-US" sz="2400">
                <a:latin typeface="Times New Roman" pitchFamily="18" charset="0"/>
                <a:cs typeface="Times New Roman" pitchFamily="18" charset="0"/>
              </a:rPr>
              <a:t>JavaScript supports </a:t>
            </a:r>
            <a:r>
              <a:rPr lang="en-US" sz="2400" dirty="0">
                <a:latin typeface="Times New Roman" pitchFamily="18" charset="0"/>
                <a:cs typeface="Times New Roman" pitchFamily="18" charset="0"/>
              </a:rPr>
              <a:t>a number of built-in objects that extend the flexibility of the language. </a:t>
            </a:r>
          </a:p>
          <a:p>
            <a:pPr algn="just">
              <a:lnSpc>
                <a:spcPct val="150000"/>
              </a:lnSpc>
              <a:buFont typeface="Wingdings" pitchFamily="2" charset="2"/>
              <a:buChar char="ü"/>
            </a:pPr>
            <a:r>
              <a:rPr lang="en-US" sz="2400" dirty="0">
                <a:latin typeface="Times New Roman" pitchFamily="18" charset="0"/>
                <a:cs typeface="Times New Roman" pitchFamily="18" charset="0"/>
              </a:rPr>
              <a:t>These objects are </a:t>
            </a:r>
            <a:r>
              <a:rPr lang="en-US" sz="2400" b="1" dirty="0">
                <a:latin typeface="Times New Roman" pitchFamily="18" charset="0"/>
                <a:cs typeface="Times New Roman" pitchFamily="18" charset="0"/>
              </a:rPr>
              <a:t>Date, Math, String, Array, and Object.</a:t>
            </a:r>
          </a:p>
          <a:p>
            <a:pPr algn="just">
              <a:lnSpc>
                <a:spcPct val="150000"/>
              </a:lnSpc>
              <a:buFont typeface="Wingdings" pitchFamily="2" charset="2"/>
              <a:buChar char="ü"/>
            </a:pPr>
            <a:r>
              <a:rPr lang="en-US" sz="2400" dirty="0">
                <a:latin typeface="Times New Roman" pitchFamily="18" charset="0"/>
                <a:cs typeface="Times New Roman" pitchFamily="18" charset="0"/>
              </a:rPr>
              <a:t>Several of these objects are "borrowed" from the Java language specification, but JavaScript's implementation of them is different.</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457200"/>
            <a:ext cx="7772400" cy="5638800"/>
          </a:xfrm>
        </p:spPr>
        <p:txBody>
          <a:bodyPr/>
          <a:lstStyle/>
          <a:p>
            <a:pPr>
              <a:lnSpc>
                <a:spcPct val="150000"/>
              </a:lnSpc>
              <a:buNone/>
            </a:pPr>
            <a:r>
              <a:rPr lang="en-US" sz="2400" b="1" dirty="0">
                <a:latin typeface="Times New Roman" pitchFamily="18" charset="0"/>
                <a:cs typeface="Times New Roman" pitchFamily="18" charset="0"/>
              </a:rPr>
              <a:t>Understanding the string object</a:t>
            </a:r>
          </a:p>
          <a:p>
            <a:pPr>
              <a:lnSpc>
                <a:spcPct val="150000"/>
              </a:lnSpc>
              <a:buNone/>
            </a:pPr>
            <a:r>
              <a:rPr lang="en-US" sz="2400" dirty="0">
                <a:latin typeface="Times New Roman" pitchFamily="18" charset="0"/>
                <a:cs typeface="Times New Roman" pitchFamily="18" charset="0"/>
              </a:rPr>
              <a:t>the String object is the most commonly used. In the Netscape 2.0 JavaScript implementation, new string objects are created implicitly using a variable assignment. </a:t>
            </a:r>
          </a:p>
          <a:p>
            <a:pPr>
              <a:lnSpc>
                <a:spcPct val="150000"/>
              </a:lnSpc>
              <a:buNone/>
            </a:pPr>
            <a:r>
              <a:rPr lang="en-US" sz="2400" b="1" dirty="0">
                <a:latin typeface="Times New Roman" pitchFamily="18" charset="0"/>
                <a:cs typeface="Times New Roman" pitchFamily="18" charset="0"/>
              </a:rPr>
              <a:t>For example,</a:t>
            </a:r>
            <a:endParaRPr lang="en-US" sz="2400" dirty="0">
              <a:latin typeface="Times New Roman" pitchFamily="18" charset="0"/>
              <a:cs typeface="Times New Roman" pitchFamily="18" charset="0"/>
            </a:endParaRPr>
          </a:p>
          <a:p>
            <a:pPr>
              <a:lnSpc>
                <a:spcPct val="150000"/>
              </a:lnSpc>
              <a:buNone/>
            </a:pPr>
            <a:r>
              <a:rPr lang="en-US" sz="2400" b="1"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myString</a:t>
            </a:r>
            <a:r>
              <a:rPr lang="en-US" sz="2400" dirty="0">
                <a:latin typeface="Times New Roman" pitchFamily="18" charset="0"/>
                <a:cs typeface="Times New Roman" pitchFamily="18" charset="0"/>
              </a:rPr>
              <a:t> = "This is a string";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0" y="533400"/>
          <a:ext cx="5905500" cy="495300"/>
        </p:xfrm>
        <a:graphic>
          <a:graphicData uri="http://schemas.openxmlformats.org/drawingml/2006/table">
            <a:tbl>
              <a:tblPr/>
              <a:tblGrid>
                <a:gridCol w="21336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0">
                <a:tc>
                  <a:txBody>
                    <a:bodyPr/>
                    <a:lstStyle/>
                    <a:p>
                      <a:pPr fontAlgn="t"/>
                      <a:r>
                        <a:rPr lang="en-US" sz="2000" dirty="0">
                          <a:latin typeface="Times New Roman" pitchFamily="18" charset="0"/>
                          <a:cs typeface="Times New Roman" pitchFamily="18" charset="0"/>
                        </a:rPr>
                        <a:t>length</a:t>
                      </a:r>
                    </a:p>
                  </a:txBody>
                  <a:tcPr marL="95250" marR="95250" marT="95250" marB="95250">
                    <a:lnL>
                      <a:noFill/>
                    </a:lnL>
                    <a:lnR>
                      <a:noFill/>
                    </a:lnR>
                    <a:lnT w="9525"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2000" dirty="0">
                          <a:latin typeface="Times New Roman" pitchFamily="18" charset="0"/>
                          <a:cs typeface="Times New Roman" pitchFamily="18" charset="0"/>
                        </a:rPr>
                        <a:t>The length of a string</a:t>
                      </a:r>
                    </a:p>
                  </a:txBody>
                  <a:tcPr marL="95250" marR="95250" marT="95250" marB="95250">
                    <a:lnL>
                      <a:noFill/>
                    </a:lnL>
                    <a:lnR>
                      <a:noFill/>
                    </a:lnR>
                    <a:lnT w="9525" cap="flat" cmpd="sng" algn="ctr">
                      <a:solidFill>
                        <a:srgbClr val="CCCCC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2438400" y="0"/>
            <a:ext cx="2442528" cy="461665"/>
          </a:xfrm>
          <a:prstGeom prst="rect">
            <a:avLst/>
          </a:prstGeom>
        </p:spPr>
        <p:txBody>
          <a:bodyPr wrap="none">
            <a:spAutoFit/>
          </a:bodyPr>
          <a:lstStyle/>
          <a:p>
            <a:r>
              <a:rPr lang="en-US" sz="2400" b="1" dirty="0">
                <a:latin typeface="Times New Roman" pitchFamily="18" charset="0"/>
                <a:cs typeface="Times New Roman" pitchFamily="18" charset="0"/>
              </a:rPr>
              <a:t>String Properties</a:t>
            </a:r>
          </a:p>
        </p:txBody>
      </p:sp>
      <p:sp>
        <p:nvSpPr>
          <p:cNvPr id="6" name="Rectangle 5"/>
          <p:cNvSpPr/>
          <p:nvPr/>
        </p:nvSpPr>
        <p:spPr>
          <a:xfrm>
            <a:off x="2286000" y="990600"/>
            <a:ext cx="2228495" cy="461665"/>
          </a:xfrm>
          <a:prstGeom prst="rect">
            <a:avLst/>
          </a:prstGeom>
        </p:spPr>
        <p:txBody>
          <a:bodyPr wrap="none">
            <a:spAutoFit/>
          </a:bodyPr>
          <a:lstStyle/>
          <a:p>
            <a:r>
              <a:rPr lang="en-US" sz="2400" b="1" dirty="0">
                <a:latin typeface="Times New Roman" pitchFamily="18" charset="0"/>
                <a:cs typeface="Times New Roman" pitchFamily="18" charset="0"/>
              </a:rPr>
              <a:t>String Methods</a:t>
            </a:r>
          </a:p>
        </p:txBody>
      </p:sp>
      <p:graphicFrame>
        <p:nvGraphicFramePr>
          <p:cNvPr id="7" name="Table 6"/>
          <p:cNvGraphicFramePr>
            <a:graphicFrameLocks noGrp="1"/>
          </p:cNvGraphicFramePr>
          <p:nvPr/>
        </p:nvGraphicFramePr>
        <p:xfrm>
          <a:off x="990600" y="1447803"/>
          <a:ext cx="7696200" cy="5406176"/>
        </p:xfrm>
        <a:graphic>
          <a:graphicData uri="http://schemas.openxmlformats.org/drawingml/2006/table">
            <a:tbl>
              <a:tblPr/>
              <a:tblGrid>
                <a:gridCol w="1482755">
                  <a:extLst>
                    <a:ext uri="{9D8B030D-6E8A-4147-A177-3AD203B41FA5}">
                      <a16:colId xmlns:a16="http://schemas.microsoft.com/office/drawing/2014/main" val="20000"/>
                    </a:ext>
                  </a:extLst>
                </a:gridCol>
                <a:gridCol w="6213445">
                  <a:extLst>
                    <a:ext uri="{9D8B030D-6E8A-4147-A177-3AD203B41FA5}">
                      <a16:colId xmlns:a16="http://schemas.microsoft.com/office/drawing/2014/main" val="20001"/>
                    </a:ext>
                  </a:extLst>
                </a:gridCol>
              </a:tblGrid>
              <a:tr h="426818">
                <a:tc>
                  <a:txBody>
                    <a:bodyPr/>
                    <a:lstStyle/>
                    <a:p>
                      <a:pPr fontAlgn="t"/>
                      <a:r>
                        <a:rPr lang="en-US" sz="2000" dirty="0">
                          <a:latin typeface="Times New Roman" pitchFamily="18" charset="0"/>
                          <a:cs typeface="Times New Roman" pitchFamily="18" charset="0"/>
                        </a:rPr>
                        <a:t>anchor</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dirty="0">
                          <a:latin typeface="Times New Roman" pitchFamily="18" charset="0"/>
                          <a:cs typeface="Times New Roman" pitchFamily="18" charset="0"/>
                        </a:rPr>
                        <a:t>Creates a named anchor (hypertext target)</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6818">
                <a:tc>
                  <a:txBody>
                    <a:bodyPr/>
                    <a:lstStyle/>
                    <a:p>
                      <a:pPr fontAlgn="t"/>
                      <a:r>
                        <a:rPr lang="en-US" sz="2000">
                          <a:latin typeface="Times New Roman" pitchFamily="18" charset="0"/>
                          <a:cs typeface="Times New Roman" pitchFamily="18" charset="0"/>
                        </a:rPr>
                        <a:t>big</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dirty="0">
                          <a:latin typeface="Times New Roman" pitchFamily="18" charset="0"/>
                          <a:cs typeface="Times New Roman" pitchFamily="18" charset="0"/>
                        </a:rPr>
                        <a:t>Sets text to big</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426818">
                <a:tc>
                  <a:txBody>
                    <a:bodyPr/>
                    <a:lstStyle/>
                    <a:p>
                      <a:pPr fontAlgn="t"/>
                      <a:r>
                        <a:rPr lang="en-US" sz="2000">
                          <a:latin typeface="Times New Roman" pitchFamily="18" charset="0"/>
                          <a:cs typeface="Times New Roman" pitchFamily="18" charset="0"/>
                        </a:rPr>
                        <a:t>blink</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latin typeface="Times New Roman" pitchFamily="18" charset="0"/>
                          <a:cs typeface="Times New Roman" pitchFamily="18" charset="0"/>
                        </a:rPr>
                        <a:t>Sets text to blinking</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6818">
                <a:tc>
                  <a:txBody>
                    <a:bodyPr/>
                    <a:lstStyle/>
                    <a:p>
                      <a:pPr fontAlgn="t"/>
                      <a:r>
                        <a:rPr lang="en-US" sz="2000">
                          <a:latin typeface="Times New Roman" pitchFamily="18" charset="0"/>
                          <a:cs typeface="Times New Roman" pitchFamily="18" charset="0"/>
                        </a:rPr>
                        <a:t>bold</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Sets text to bold</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450920">
                <a:tc>
                  <a:txBody>
                    <a:bodyPr/>
                    <a:lstStyle/>
                    <a:p>
                      <a:pPr fontAlgn="t"/>
                      <a:r>
                        <a:rPr lang="en-US" sz="2000">
                          <a:latin typeface="Times New Roman" pitchFamily="18" charset="0"/>
                          <a:cs typeface="Times New Roman" pitchFamily="18" charset="0"/>
                        </a:rPr>
                        <a:t>charAt</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latin typeface="Times New Roman" pitchFamily="18" charset="0"/>
                          <a:cs typeface="Times New Roman" pitchFamily="18" charset="0"/>
                        </a:rPr>
                        <a:t>Returns the character at a specified position</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26818">
                <a:tc>
                  <a:txBody>
                    <a:bodyPr/>
                    <a:lstStyle/>
                    <a:p>
                      <a:pPr fontAlgn="t"/>
                      <a:r>
                        <a:rPr lang="en-US" sz="2000">
                          <a:latin typeface="Times New Roman" pitchFamily="18" charset="0"/>
                          <a:cs typeface="Times New Roman" pitchFamily="18" charset="0"/>
                        </a:rPr>
                        <a:t>fixed</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Sets text in fixed-pitch font</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26818">
                <a:tc>
                  <a:txBody>
                    <a:bodyPr/>
                    <a:lstStyle/>
                    <a:p>
                      <a:pPr fontAlgn="t"/>
                      <a:r>
                        <a:rPr lang="en-US" sz="2000">
                          <a:latin typeface="Times New Roman" pitchFamily="18" charset="0"/>
                          <a:cs typeface="Times New Roman" pitchFamily="18" charset="0"/>
                        </a:rPr>
                        <a:t>fontcolor</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latin typeface="Times New Roman" pitchFamily="18" charset="0"/>
                          <a:cs typeface="Times New Roman" pitchFamily="18" charset="0"/>
                        </a:rPr>
                        <a:t>Sets the font color</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26818">
                <a:tc>
                  <a:txBody>
                    <a:bodyPr/>
                    <a:lstStyle/>
                    <a:p>
                      <a:pPr fontAlgn="t"/>
                      <a:r>
                        <a:rPr lang="en-US" sz="2000">
                          <a:latin typeface="Times New Roman" pitchFamily="18" charset="0"/>
                          <a:cs typeface="Times New Roman" pitchFamily="18" charset="0"/>
                        </a:rPr>
                        <a:t>fontsize</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Sets font size</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770356">
                <a:tc>
                  <a:txBody>
                    <a:bodyPr/>
                    <a:lstStyle/>
                    <a:p>
                      <a:pPr fontAlgn="t"/>
                      <a:r>
                        <a:rPr lang="en-US" sz="2000" dirty="0" err="1">
                          <a:latin typeface="Times New Roman" pitchFamily="18" charset="0"/>
                          <a:cs typeface="Times New Roman" pitchFamily="18" charset="0"/>
                        </a:rPr>
                        <a:t>indexOf</a:t>
                      </a:r>
                      <a:endParaRPr lang="en-US" sz="2000" dirty="0">
                        <a:latin typeface="Times New Roman" pitchFamily="18" charset="0"/>
                        <a:cs typeface="Times New Roman" pitchFamily="18" charset="0"/>
                      </a:endParaRP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latin typeface="Times New Roman" pitchFamily="18" charset="0"/>
                          <a:cs typeface="Times New Roman" pitchFamily="18" charset="0"/>
                        </a:rPr>
                        <a:t>Returns the first occurrence of character x starting from position y</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26818">
                <a:tc>
                  <a:txBody>
                    <a:bodyPr/>
                    <a:lstStyle/>
                    <a:p>
                      <a:pPr fontAlgn="t"/>
                      <a:r>
                        <a:rPr lang="en-US" sz="2000">
                          <a:latin typeface="Times New Roman" pitchFamily="18" charset="0"/>
                          <a:cs typeface="Times New Roman" pitchFamily="18" charset="0"/>
                        </a:rPr>
                        <a:t>italics</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Sets text to italics</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770356">
                <a:tc>
                  <a:txBody>
                    <a:bodyPr/>
                    <a:lstStyle/>
                    <a:p>
                      <a:pPr fontAlgn="t"/>
                      <a:r>
                        <a:rPr lang="en-US" sz="2000" dirty="0" err="1">
                          <a:latin typeface="Times New Roman" pitchFamily="18" charset="0"/>
                          <a:cs typeface="Times New Roman" pitchFamily="18" charset="0"/>
                        </a:rPr>
                        <a:t>lastIndexOf</a:t>
                      </a:r>
                      <a:endParaRPr lang="en-US" sz="2000" dirty="0">
                        <a:latin typeface="Times New Roman" pitchFamily="18" charset="0"/>
                        <a:cs typeface="Times New Roman" pitchFamily="18" charset="0"/>
                      </a:endParaRP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dirty="0">
                          <a:latin typeface="Times New Roman" pitchFamily="18" charset="0"/>
                          <a:cs typeface="Times New Roman" pitchFamily="18" charset="0"/>
                        </a:rPr>
                        <a:t>Returns the last occurrence of character x starting from position y</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19200" y="1066800"/>
          <a:ext cx="7924800" cy="4316810"/>
        </p:xfrm>
        <a:graphic>
          <a:graphicData uri="http://schemas.openxmlformats.org/drawingml/2006/table">
            <a:tbl>
              <a:tblPr/>
              <a:tblGrid>
                <a:gridCol w="2459421">
                  <a:extLst>
                    <a:ext uri="{9D8B030D-6E8A-4147-A177-3AD203B41FA5}">
                      <a16:colId xmlns:a16="http://schemas.microsoft.com/office/drawing/2014/main" val="20000"/>
                    </a:ext>
                  </a:extLst>
                </a:gridCol>
                <a:gridCol w="5465379">
                  <a:extLst>
                    <a:ext uri="{9D8B030D-6E8A-4147-A177-3AD203B41FA5}">
                      <a16:colId xmlns:a16="http://schemas.microsoft.com/office/drawing/2014/main" val="20001"/>
                    </a:ext>
                  </a:extLst>
                </a:gridCol>
              </a:tblGrid>
              <a:tr h="482897">
                <a:tc>
                  <a:txBody>
                    <a:bodyPr/>
                    <a:lstStyle/>
                    <a:p>
                      <a:pPr fontAlgn="t"/>
                      <a:r>
                        <a:rPr lang="en-US" sz="2000" dirty="0">
                          <a:latin typeface="Times New Roman" pitchFamily="18" charset="0"/>
                          <a:cs typeface="Times New Roman" pitchFamily="18" charset="0"/>
                        </a:rPr>
                        <a:t>link</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Creates a hyperlink</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482897">
                <a:tc>
                  <a:txBody>
                    <a:bodyPr/>
                    <a:lstStyle/>
                    <a:p>
                      <a:pPr fontAlgn="t"/>
                      <a:r>
                        <a:rPr lang="en-US" sz="2000">
                          <a:latin typeface="Times New Roman" pitchFamily="18" charset="0"/>
                          <a:cs typeface="Times New Roman" pitchFamily="18" charset="0"/>
                        </a:rPr>
                        <a:t>small</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latin typeface="Times New Roman" pitchFamily="18" charset="0"/>
                          <a:cs typeface="Times New Roman" pitchFamily="18" charset="0"/>
                        </a:rPr>
                        <a:t>Sets text to small</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2897">
                <a:tc>
                  <a:txBody>
                    <a:bodyPr/>
                    <a:lstStyle/>
                    <a:p>
                      <a:pPr fontAlgn="t"/>
                      <a:r>
                        <a:rPr lang="en-US" sz="2000" dirty="0">
                          <a:latin typeface="Times New Roman" pitchFamily="18" charset="0"/>
                          <a:cs typeface="Times New Roman" pitchFamily="18" charset="0"/>
                        </a:rPr>
                        <a:t>strike</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Sets text to strikeout</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82897">
                <a:tc>
                  <a:txBody>
                    <a:bodyPr/>
                    <a:lstStyle/>
                    <a:p>
                      <a:pPr fontAlgn="t"/>
                      <a:r>
                        <a:rPr lang="en-US" sz="2000">
                          <a:latin typeface="Times New Roman" pitchFamily="18" charset="0"/>
                          <a:cs typeface="Times New Roman" pitchFamily="18" charset="0"/>
                        </a:rPr>
                        <a:t>sub</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latin typeface="Times New Roman" pitchFamily="18" charset="0"/>
                          <a:cs typeface="Times New Roman" pitchFamily="18" charset="0"/>
                        </a:rPr>
                        <a:t>Sets text to subscript</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06811">
                <a:tc>
                  <a:txBody>
                    <a:bodyPr/>
                    <a:lstStyle/>
                    <a:p>
                      <a:pPr fontAlgn="t"/>
                      <a:r>
                        <a:rPr lang="en-US" sz="2000">
                          <a:latin typeface="Times New Roman" pitchFamily="18" charset="0"/>
                          <a:cs typeface="Times New Roman" pitchFamily="18" charset="0"/>
                        </a:rPr>
                        <a:t>substring</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dirty="0">
                          <a:latin typeface="Times New Roman" pitchFamily="18" charset="0"/>
                          <a:cs typeface="Times New Roman" pitchFamily="18" charset="0"/>
                        </a:rPr>
                        <a:t>Returns a portion of a string</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482897">
                <a:tc>
                  <a:txBody>
                    <a:bodyPr/>
                    <a:lstStyle/>
                    <a:p>
                      <a:pPr fontAlgn="t"/>
                      <a:r>
                        <a:rPr lang="en-US" sz="2000">
                          <a:latin typeface="Times New Roman" pitchFamily="18" charset="0"/>
                          <a:cs typeface="Times New Roman" pitchFamily="18" charset="0"/>
                        </a:rPr>
                        <a:t>sup</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latin typeface="Times New Roman" pitchFamily="18" charset="0"/>
                          <a:cs typeface="Times New Roman" pitchFamily="18" charset="0"/>
                        </a:rPr>
                        <a:t>Sets text to superscript</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23943">
                <a:tc>
                  <a:txBody>
                    <a:bodyPr/>
                    <a:lstStyle/>
                    <a:p>
                      <a:pPr fontAlgn="t"/>
                      <a:r>
                        <a:rPr lang="en-US" sz="2000" dirty="0" err="1">
                          <a:latin typeface="Times New Roman" pitchFamily="18" charset="0"/>
                          <a:cs typeface="Times New Roman" pitchFamily="18" charset="0"/>
                        </a:rPr>
                        <a:t>toLowerString</a:t>
                      </a:r>
                      <a:endParaRPr lang="en-US" sz="2000" dirty="0">
                        <a:latin typeface="Times New Roman" pitchFamily="18" charset="0"/>
                        <a:cs typeface="Times New Roman" pitchFamily="18" charset="0"/>
                      </a:endParaRP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Converts a string to lowercase</a:t>
                      </a:r>
                    </a:p>
                  </a:txBody>
                  <a:tcPr marL="36945" marR="36945" marT="36945" marB="3694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871571">
                <a:tc>
                  <a:txBody>
                    <a:bodyPr/>
                    <a:lstStyle/>
                    <a:p>
                      <a:pPr fontAlgn="t"/>
                      <a:r>
                        <a:rPr lang="en-US" sz="2000">
                          <a:latin typeface="Times New Roman" pitchFamily="18" charset="0"/>
                          <a:cs typeface="Times New Roman" pitchFamily="18" charset="0"/>
                        </a:rPr>
                        <a:t>toUpperString</a:t>
                      </a:r>
                    </a:p>
                  </a:txBody>
                  <a:tcPr marL="36945" marR="36945" marT="36945" marB="36945">
                    <a:lnL>
                      <a:noFill/>
                    </a:lnL>
                    <a:lnR>
                      <a:noFill/>
                    </a:lnR>
                    <a:lnT w="9525"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2000" dirty="0">
                          <a:latin typeface="Times New Roman" pitchFamily="18" charset="0"/>
                          <a:cs typeface="Times New Roman" pitchFamily="18" charset="0"/>
                        </a:rPr>
                        <a:t>Converts a string to uppercase</a:t>
                      </a:r>
                    </a:p>
                  </a:txBody>
                  <a:tcPr marL="36945" marR="36945" marT="36945" marB="36945">
                    <a:lnL>
                      <a:noFill/>
                    </a:lnL>
                    <a:lnR>
                      <a:noFill/>
                    </a:lnR>
                    <a:lnT w="9525" cap="flat" cmpd="sng" algn="ctr">
                      <a:solidFill>
                        <a:srgbClr val="CCCCC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96200" cy="6248400"/>
          </a:xfrm>
        </p:spPr>
        <p:txBody>
          <a:bodyPr>
            <a:normAutofit/>
          </a:bodyPr>
          <a:lstStyle/>
          <a:p>
            <a:pPr>
              <a:lnSpc>
                <a:spcPct val="150000"/>
              </a:lnSpc>
              <a:buNone/>
            </a:pPr>
            <a:r>
              <a:rPr lang="en-US" sz="2400" b="1" dirty="0">
                <a:latin typeface="Times New Roman" pitchFamily="18" charset="0"/>
                <a:cs typeface="Times New Roman" pitchFamily="18" charset="0"/>
              </a:rPr>
              <a:t>Math Object:</a:t>
            </a:r>
          </a:p>
          <a:p>
            <a:pPr algn="just">
              <a:lnSpc>
                <a:spcPct val="150000"/>
              </a:lnSpc>
              <a:buFont typeface="Wingdings" pitchFamily="2" charset="2"/>
              <a:buChar char="ü"/>
            </a:pPr>
            <a:r>
              <a:rPr lang="en-US" sz="2400" dirty="0">
                <a:latin typeface="Times New Roman" pitchFamily="18" charset="0"/>
                <a:cs typeface="Times New Roman" pitchFamily="18" charset="0"/>
              </a:rPr>
              <a:t>  JavaScript's Math object provides advanced arithmetic and trigonometric functions, expanding on JavaScript's basic arithmetic operators (plus, minus, multiply, divide). </a:t>
            </a:r>
          </a:p>
          <a:p>
            <a:pPr algn="just">
              <a:lnSpc>
                <a:spcPct val="150000"/>
              </a:lnSpc>
              <a:buFont typeface="Wingdings" pitchFamily="2" charset="2"/>
              <a:buChar char="ü"/>
            </a:pPr>
            <a:r>
              <a:rPr lang="en-US" sz="2400" dirty="0">
                <a:latin typeface="Times New Roman" pitchFamily="18" charset="0"/>
                <a:cs typeface="Times New Roman" pitchFamily="18" charset="0"/>
              </a:rPr>
              <a:t>The Math object in JavaScript is borrowed from Java</a:t>
            </a:r>
          </a:p>
          <a:p>
            <a:pPr algn="just">
              <a:lnSpc>
                <a:spcPct val="150000"/>
              </a:lnSpc>
              <a:buFont typeface="Wingdings" pitchFamily="2" charset="2"/>
              <a:buChar char="ü"/>
            </a:pPr>
            <a:r>
              <a:rPr lang="en-US" sz="2400" dirty="0">
                <a:latin typeface="Times New Roman" pitchFamily="18" charset="0"/>
                <a:cs typeface="Times New Roman" pitchFamily="18" charset="0"/>
              </a:rPr>
              <a:t>The Math object is static, so you don't need to create a new Math object in order to use it. To access the properties and method of the Math object, you merely specify the Math object, along with the method or property you wish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381000"/>
            <a:ext cx="7239000" cy="5943600"/>
          </a:xfrm>
        </p:spPr>
        <p:txBody>
          <a:bodyPr/>
          <a:lstStyle/>
          <a:p>
            <a:pPr>
              <a:buNone/>
            </a:pPr>
            <a:r>
              <a:rPr lang="en-US" b="1" dirty="0"/>
              <a:t>Example:</a:t>
            </a:r>
          </a:p>
          <a:p>
            <a:pPr>
              <a:buNone/>
            </a:pPr>
            <a:r>
              <a:rPr lang="en-US" b="1" dirty="0" err="1"/>
              <a:t>var</a:t>
            </a:r>
            <a:r>
              <a:rPr lang="en-US" dirty="0"/>
              <a:t> pi = </a:t>
            </a:r>
            <a:r>
              <a:rPr lang="en-US" b="1" dirty="0" err="1"/>
              <a:t>Math</a:t>
            </a:r>
            <a:r>
              <a:rPr lang="en-US" dirty="0" err="1"/>
              <a:t>.PI</a:t>
            </a:r>
            <a:r>
              <a:rPr lang="en-US" dirty="0"/>
              <a:t>; </a:t>
            </a:r>
          </a:p>
          <a:p>
            <a:pPr>
              <a:buNone/>
            </a:pPr>
            <a:r>
              <a:rPr lang="en-US" b="1" dirty="0" err="1"/>
              <a:t>var</a:t>
            </a:r>
            <a:r>
              <a:rPr lang="en-US" dirty="0"/>
              <a:t> </a:t>
            </a:r>
            <a:r>
              <a:rPr lang="en-US" dirty="0" err="1"/>
              <a:t>pieAreRound</a:t>
            </a:r>
            <a:r>
              <a:rPr lang="en-US" dirty="0"/>
              <a:t> = </a:t>
            </a:r>
            <a:r>
              <a:rPr lang="en-US" b="1" dirty="0" err="1"/>
              <a:t>Math</a:t>
            </a:r>
            <a:r>
              <a:rPr lang="en-US" dirty="0" err="1"/>
              <a:t>.round</a:t>
            </a:r>
            <a:r>
              <a:rPr lang="en-US" dirty="0"/>
              <a:t>(pi);</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524000" y="914400"/>
          <a:ext cx="6629400" cy="5486399"/>
        </p:xfrm>
        <a:graphic>
          <a:graphicData uri="http://schemas.openxmlformats.org/drawingml/2006/table">
            <a:tbl>
              <a:tblPr/>
              <a:tblGrid>
                <a:gridCol w="1744579">
                  <a:extLst>
                    <a:ext uri="{9D8B030D-6E8A-4147-A177-3AD203B41FA5}">
                      <a16:colId xmlns:a16="http://schemas.microsoft.com/office/drawing/2014/main" val="20000"/>
                    </a:ext>
                  </a:extLst>
                </a:gridCol>
                <a:gridCol w="4884821">
                  <a:extLst>
                    <a:ext uri="{9D8B030D-6E8A-4147-A177-3AD203B41FA5}">
                      <a16:colId xmlns:a16="http://schemas.microsoft.com/office/drawing/2014/main" val="20001"/>
                    </a:ext>
                  </a:extLst>
                </a:gridCol>
              </a:tblGrid>
              <a:tr h="638684">
                <a:tc>
                  <a:txBody>
                    <a:bodyPr/>
                    <a:lstStyle/>
                    <a:p>
                      <a:pPr fontAlgn="t"/>
                      <a:r>
                        <a:rPr lang="en-US" sz="2200" dirty="0">
                          <a:latin typeface="Times New Roman" pitchFamily="18" charset="0"/>
                          <a:cs typeface="Times New Roman" pitchFamily="18" charset="0"/>
                        </a:rPr>
                        <a:t>E</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200">
                          <a:latin typeface="Times New Roman" pitchFamily="18" charset="0"/>
                          <a:cs typeface="Times New Roman" pitchFamily="18" charset="0"/>
                        </a:rPr>
                        <a:t>Euler's constant</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38684">
                <a:tc>
                  <a:txBody>
                    <a:bodyPr/>
                    <a:lstStyle/>
                    <a:p>
                      <a:pPr fontAlgn="t"/>
                      <a:r>
                        <a:rPr lang="en-US" sz="2200" dirty="0">
                          <a:latin typeface="Times New Roman" pitchFamily="18" charset="0"/>
                          <a:cs typeface="Times New Roman" pitchFamily="18" charset="0"/>
                        </a:rPr>
                        <a:t>LN2</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200" dirty="0">
                          <a:latin typeface="Times New Roman" pitchFamily="18" charset="0"/>
                          <a:cs typeface="Times New Roman" pitchFamily="18" charset="0"/>
                        </a:rPr>
                        <a:t>The natural logarithm of 2</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638684">
                <a:tc>
                  <a:txBody>
                    <a:bodyPr/>
                    <a:lstStyle/>
                    <a:p>
                      <a:pPr fontAlgn="t"/>
                      <a:r>
                        <a:rPr lang="en-US" sz="2200">
                          <a:latin typeface="Times New Roman" pitchFamily="18" charset="0"/>
                          <a:cs typeface="Times New Roman" pitchFamily="18" charset="0"/>
                        </a:rPr>
                        <a:t>LN10</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200" dirty="0">
                          <a:latin typeface="Times New Roman" pitchFamily="18" charset="0"/>
                          <a:cs typeface="Times New Roman" pitchFamily="18" charset="0"/>
                        </a:rPr>
                        <a:t>The natural logarithm of 10</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38684">
                <a:tc>
                  <a:txBody>
                    <a:bodyPr/>
                    <a:lstStyle/>
                    <a:p>
                      <a:pPr fontAlgn="t"/>
                      <a:r>
                        <a:rPr lang="en-US" sz="2200" dirty="0">
                          <a:latin typeface="Times New Roman" pitchFamily="18" charset="0"/>
                          <a:cs typeface="Times New Roman" pitchFamily="18" charset="0"/>
                        </a:rPr>
                        <a:t>LOG2E</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200" dirty="0">
                          <a:latin typeface="Times New Roman" pitchFamily="18" charset="0"/>
                          <a:cs typeface="Times New Roman" pitchFamily="18" charset="0"/>
                        </a:rPr>
                        <a:t>The base 2 logarithm of e</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638684">
                <a:tc>
                  <a:txBody>
                    <a:bodyPr/>
                    <a:lstStyle/>
                    <a:p>
                      <a:pPr fontAlgn="t"/>
                      <a:r>
                        <a:rPr lang="en-US" sz="2200">
                          <a:latin typeface="Times New Roman" pitchFamily="18" charset="0"/>
                          <a:cs typeface="Times New Roman" pitchFamily="18" charset="0"/>
                        </a:rPr>
                        <a:t>LOG10E</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200">
                          <a:latin typeface="Times New Roman" pitchFamily="18" charset="0"/>
                          <a:cs typeface="Times New Roman" pitchFamily="18" charset="0"/>
                        </a:rPr>
                        <a:t>The base 10 logarithm of e</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015611">
                <a:tc>
                  <a:txBody>
                    <a:bodyPr/>
                    <a:lstStyle/>
                    <a:p>
                      <a:pPr fontAlgn="t"/>
                      <a:r>
                        <a:rPr lang="en-US" sz="2200" dirty="0">
                          <a:latin typeface="Times New Roman" pitchFamily="18" charset="0"/>
                          <a:cs typeface="Times New Roman" pitchFamily="18" charset="0"/>
                        </a:rPr>
                        <a:t>PI</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200">
                          <a:latin typeface="Times New Roman" pitchFamily="18" charset="0"/>
                          <a:cs typeface="Times New Roman" pitchFamily="18" charset="0"/>
                        </a:rPr>
                        <a:t>The numeric equivalent of PI: 3.14 etc.</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638684">
                <a:tc>
                  <a:txBody>
                    <a:bodyPr/>
                    <a:lstStyle/>
                    <a:p>
                      <a:pPr fontAlgn="t"/>
                      <a:r>
                        <a:rPr lang="en-US" sz="2200">
                          <a:latin typeface="Times New Roman" pitchFamily="18" charset="0"/>
                          <a:cs typeface="Times New Roman" pitchFamily="18" charset="0"/>
                        </a:rPr>
                        <a:t>SQRT1_2</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200">
                          <a:latin typeface="Times New Roman" pitchFamily="18" charset="0"/>
                          <a:cs typeface="Times New Roman" pitchFamily="18" charset="0"/>
                        </a:rPr>
                        <a:t>The square root of one-half</a:t>
                      </a:r>
                    </a:p>
                  </a:txBody>
                  <a:tcPr marL="95250" marR="95250" marT="95250" marB="952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638684">
                <a:tc>
                  <a:txBody>
                    <a:bodyPr/>
                    <a:lstStyle/>
                    <a:p>
                      <a:pPr fontAlgn="t"/>
                      <a:r>
                        <a:rPr lang="en-US" sz="2200">
                          <a:latin typeface="Times New Roman" pitchFamily="18" charset="0"/>
                          <a:cs typeface="Times New Roman" pitchFamily="18" charset="0"/>
                        </a:rPr>
                        <a:t>SQRT2</a:t>
                      </a:r>
                    </a:p>
                  </a:txBody>
                  <a:tcPr marL="95250" marR="95250" marT="95250" marB="95250">
                    <a:lnL>
                      <a:noFill/>
                    </a:lnL>
                    <a:lnR>
                      <a:noFill/>
                    </a:lnR>
                    <a:lnT w="9525" cap="flat" cmpd="sng" algn="ctr">
                      <a:solidFill>
                        <a:srgbClr val="CCCCCC"/>
                      </a:solidFill>
                      <a:prstDash val="solid"/>
                      <a:round/>
                      <a:headEnd type="none" w="med" len="med"/>
                      <a:tailEnd type="none" w="med" len="med"/>
                    </a:lnT>
                    <a:lnB>
                      <a:noFill/>
                    </a:lnB>
                    <a:solidFill>
                      <a:srgbClr val="F9F9F9"/>
                    </a:solidFill>
                  </a:tcPr>
                </a:tc>
                <a:tc>
                  <a:txBody>
                    <a:bodyPr/>
                    <a:lstStyle/>
                    <a:p>
                      <a:pPr fontAlgn="t"/>
                      <a:r>
                        <a:rPr lang="en-US" sz="2200" dirty="0">
                          <a:latin typeface="Times New Roman" pitchFamily="18" charset="0"/>
                          <a:cs typeface="Times New Roman" pitchFamily="18" charset="0"/>
                        </a:rPr>
                        <a:t>The square root of 2</a:t>
                      </a:r>
                    </a:p>
                  </a:txBody>
                  <a:tcPr marL="95250" marR="95250" marT="95250" marB="95250">
                    <a:lnL>
                      <a:noFill/>
                    </a:lnL>
                    <a:lnR>
                      <a:noFill/>
                    </a:lnR>
                    <a:lnT w="9525" cap="flat" cmpd="sng" algn="ctr">
                      <a:solidFill>
                        <a:srgbClr val="CCCCCC"/>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7"/>
                  </a:ext>
                </a:extLst>
              </a:tr>
            </a:tbl>
          </a:graphicData>
        </a:graphic>
      </p:graphicFrame>
      <p:sp>
        <p:nvSpPr>
          <p:cNvPr id="10" name="Rectangle 9"/>
          <p:cNvSpPr/>
          <p:nvPr/>
        </p:nvSpPr>
        <p:spPr>
          <a:xfrm>
            <a:off x="2514600" y="304800"/>
            <a:ext cx="2590800" cy="461665"/>
          </a:xfrm>
          <a:prstGeom prst="rect">
            <a:avLst/>
          </a:prstGeom>
        </p:spPr>
        <p:txBody>
          <a:bodyPr wrap="square">
            <a:spAutoFit/>
          </a:bodyPr>
          <a:lstStyle/>
          <a:p>
            <a:r>
              <a:rPr lang="en-US" sz="2400" b="1" dirty="0">
                <a:latin typeface="Times New Roman" pitchFamily="18" charset="0"/>
                <a:cs typeface="Times New Roman" pitchFamily="18" charset="0"/>
              </a:rPr>
              <a:t>Math Properties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762000"/>
          <a:ext cx="7391400" cy="5853726"/>
        </p:xfrm>
        <a:graphic>
          <a:graphicData uri="http://schemas.openxmlformats.org/drawingml/2006/table">
            <a:tbl>
              <a:tblPr/>
              <a:tblGrid>
                <a:gridCol w="1343892">
                  <a:extLst>
                    <a:ext uri="{9D8B030D-6E8A-4147-A177-3AD203B41FA5}">
                      <a16:colId xmlns:a16="http://schemas.microsoft.com/office/drawing/2014/main" val="20000"/>
                    </a:ext>
                  </a:extLst>
                </a:gridCol>
                <a:gridCol w="6047508">
                  <a:extLst>
                    <a:ext uri="{9D8B030D-6E8A-4147-A177-3AD203B41FA5}">
                      <a16:colId xmlns:a16="http://schemas.microsoft.com/office/drawing/2014/main" val="20001"/>
                    </a:ext>
                  </a:extLst>
                </a:gridCol>
              </a:tblGrid>
              <a:tr h="411578">
                <a:tc>
                  <a:txBody>
                    <a:bodyPr/>
                    <a:lstStyle/>
                    <a:p>
                      <a:pPr fontAlgn="t"/>
                      <a:r>
                        <a:rPr lang="en-US" sz="2000" dirty="0">
                          <a:latin typeface="Times New Roman" pitchFamily="18" charset="0"/>
                          <a:cs typeface="Times New Roman" pitchFamily="18" charset="0"/>
                        </a:rPr>
                        <a:t>abs</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latin typeface="Times New Roman" pitchFamily="18" charset="0"/>
                          <a:cs typeface="Times New Roman" pitchFamily="18" charset="0"/>
                        </a:rPr>
                        <a:t>Returns the absolute value of a number</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02822">
                <a:tc>
                  <a:txBody>
                    <a:bodyPr/>
                    <a:lstStyle/>
                    <a:p>
                      <a:pPr fontAlgn="t"/>
                      <a:r>
                        <a:rPr lang="en-US" sz="2000" dirty="0">
                          <a:latin typeface="Times New Roman" pitchFamily="18" charset="0"/>
                          <a:cs typeface="Times New Roman" pitchFamily="18" charset="0"/>
                        </a:rPr>
                        <a:t>ceil</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dirty="0">
                          <a:latin typeface="Times New Roman" pitchFamily="18" charset="0"/>
                          <a:cs typeface="Times New Roman" pitchFamily="18" charset="0"/>
                        </a:rPr>
                        <a:t>Returns the least integer greater than or equal to a number</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1578">
                <a:tc>
                  <a:txBody>
                    <a:bodyPr/>
                    <a:lstStyle/>
                    <a:p>
                      <a:pPr fontAlgn="t"/>
                      <a:r>
                        <a:rPr lang="en-US" sz="2000">
                          <a:latin typeface="Times New Roman" pitchFamily="18" charset="0"/>
                          <a:cs typeface="Times New Roman" pitchFamily="18" charset="0"/>
                        </a:rPr>
                        <a:t>cos</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Returns the cosine of a number</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26622">
                <a:tc>
                  <a:txBody>
                    <a:bodyPr/>
                    <a:lstStyle/>
                    <a:p>
                      <a:pPr fontAlgn="t"/>
                      <a:r>
                        <a:rPr lang="en-US" sz="2000">
                          <a:latin typeface="Times New Roman" pitchFamily="18" charset="0"/>
                          <a:cs typeface="Times New Roman" pitchFamily="18" charset="0"/>
                        </a:rPr>
                        <a:t>exp</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dirty="0">
                          <a:latin typeface="Times New Roman" pitchFamily="18" charset="0"/>
                          <a:cs typeface="Times New Roman" pitchFamily="18" charset="0"/>
                        </a:rPr>
                        <a:t>Returns e (Euler's constant) to the power of a number</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79637">
                <a:tc>
                  <a:txBody>
                    <a:bodyPr/>
                    <a:lstStyle/>
                    <a:p>
                      <a:pPr fontAlgn="t"/>
                      <a:r>
                        <a:rPr lang="en-US" sz="2000" dirty="0">
                          <a:latin typeface="Times New Roman" pitchFamily="18" charset="0"/>
                          <a:cs typeface="Times New Roman" pitchFamily="18" charset="0"/>
                        </a:rPr>
                        <a:t>floor</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dirty="0">
                          <a:latin typeface="Times New Roman" pitchFamily="18" charset="0"/>
                          <a:cs typeface="Times New Roman" pitchFamily="18" charset="0"/>
                        </a:rPr>
                        <a:t>Returns the greatest integer less than or equal to its argument</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452549">
                <a:tc>
                  <a:txBody>
                    <a:bodyPr/>
                    <a:lstStyle/>
                    <a:p>
                      <a:pPr fontAlgn="t"/>
                      <a:r>
                        <a:rPr lang="en-US" sz="2000" dirty="0">
                          <a:latin typeface="Times New Roman" pitchFamily="18" charset="0"/>
                          <a:cs typeface="Times New Roman" pitchFamily="18" charset="0"/>
                        </a:rPr>
                        <a:t>log</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latin typeface="Times New Roman" pitchFamily="18" charset="0"/>
                          <a:cs typeface="Times New Roman" pitchFamily="18" charset="0"/>
                        </a:rPr>
                        <a:t>Returns the natural logarithm (base e) of a number</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11578">
                <a:tc>
                  <a:txBody>
                    <a:bodyPr/>
                    <a:lstStyle/>
                    <a:p>
                      <a:pPr fontAlgn="t"/>
                      <a:r>
                        <a:rPr lang="en-US" sz="2000">
                          <a:latin typeface="Times New Roman" pitchFamily="18" charset="0"/>
                          <a:cs typeface="Times New Roman" pitchFamily="18" charset="0"/>
                        </a:rPr>
                        <a:t>max</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Returns the greater of two values</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411578">
                <a:tc>
                  <a:txBody>
                    <a:bodyPr/>
                    <a:lstStyle/>
                    <a:p>
                      <a:pPr fontAlgn="t"/>
                      <a:r>
                        <a:rPr lang="en-US" sz="2000">
                          <a:latin typeface="Times New Roman" pitchFamily="18" charset="0"/>
                          <a:cs typeface="Times New Roman" pitchFamily="18" charset="0"/>
                        </a:rPr>
                        <a:t>min</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dirty="0">
                          <a:latin typeface="Times New Roman" pitchFamily="18" charset="0"/>
                          <a:cs typeface="Times New Roman" pitchFamily="18" charset="0"/>
                        </a:rPr>
                        <a:t>Returns the lesser of two values</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54458">
                <a:tc>
                  <a:txBody>
                    <a:bodyPr/>
                    <a:lstStyle/>
                    <a:p>
                      <a:pPr fontAlgn="t"/>
                      <a:r>
                        <a:rPr lang="en-US" sz="2000">
                          <a:latin typeface="Times New Roman" pitchFamily="18" charset="0"/>
                          <a:cs typeface="Times New Roman" pitchFamily="18" charset="0"/>
                        </a:rPr>
                        <a:t>pow</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Returns the value of a number times a specified power</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533400">
                <a:tc>
                  <a:txBody>
                    <a:bodyPr/>
                    <a:lstStyle/>
                    <a:p>
                      <a:pPr fontAlgn="t"/>
                      <a:r>
                        <a:rPr lang="en-US" sz="2000">
                          <a:latin typeface="Times New Roman" pitchFamily="18" charset="0"/>
                          <a:cs typeface="Times New Roman" pitchFamily="18" charset="0"/>
                        </a:rPr>
                        <a:t>random</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latin typeface="Times New Roman" pitchFamily="18" charset="0"/>
                          <a:cs typeface="Times New Roman" pitchFamily="18" charset="0"/>
                        </a:rPr>
                        <a:t>Returns a random number (X-platforms only)</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745485">
                <a:tc>
                  <a:txBody>
                    <a:bodyPr/>
                    <a:lstStyle/>
                    <a:p>
                      <a:pPr fontAlgn="t"/>
                      <a:r>
                        <a:rPr lang="en-US" sz="2000">
                          <a:latin typeface="Times New Roman" pitchFamily="18" charset="0"/>
                          <a:cs typeface="Times New Roman" pitchFamily="18" charset="0"/>
                        </a:rPr>
                        <a:t>round</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a:latin typeface="Times New Roman" pitchFamily="18" charset="0"/>
                          <a:cs typeface="Times New Roman" pitchFamily="18" charset="0"/>
                        </a:rPr>
                        <a:t>Returns a number rounded to the nearest whole value</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411578">
                <a:tc>
                  <a:txBody>
                    <a:bodyPr/>
                    <a:lstStyle/>
                    <a:p>
                      <a:pPr fontAlgn="t"/>
                      <a:r>
                        <a:rPr lang="en-US" sz="2000" dirty="0" err="1">
                          <a:latin typeface="Times New Roman" pitchFamily="18" charset="0"/>
                          <a:cs typeface="Times New Roman" pitchFamily="18" charset="0"/>
                        </a:rPr>
                        <a:t>sqrt</a:t>
                      </a:r>
                      <a:endParaRPr lang="en-US" sz="2000" dirty="0">
                        <a:latin typeface="Times New Roman" pitchFamily="18" charset="0"/>
                        <a:cs typeface="Times New Roman" pitchFamily="18" charset="0"/>
                      </a:endParaRP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US" sz="2000" dirty="0">
                          <a:latin typeface="Times New Roman" pitchFamily="18" charset="0"/>
                          <a:cs typeface="Times New Roman" pitchFamily="18" charset="0"/>
                        </a:rPr>
                        <a:t>Returns the square root of a number</a:t>
                      </a:r>
                    </a:p>
                  </a:txBody>
                  <a:tcPr marL="35450" marR="35450" marT="35450" marB="3545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bl>
          </a:graphicData>
        </a:graphic>
      </p:graphicFrame>
      <p:sp>
        <p:nvSpPr>
          <p:cNvPr id="5" name="Rectangle 4"/>
          <p:cNvSpPr/>
          <p:nvPr/>
        </p:nvSpPr>
        <p:spPr>
          <a:xfrm>
            <a:off x="2514600" y="0"/>
            <a:ext cx="2971800" cy="461665"/>
          </a:xfrm>
          <a:prstGeom prst="rect">
            <a:avLst/>
          </a:prstGeom>
        </p:spPr>
        <p:txBody>
          <a:bodyPr wrap="square">
            <a:spAutoFit/>
          </a:bodyPr>
          <a:lstStyle/>
          <a:p>
            <a:r>
              <a:rPr lang="en-US" sz="2400" b="1" dirty="0">
                <a:latin typeface="Times New Roman" pitchFamily="18" charset="0"/>
                <a:cs typeface="Times New Roman" pitchFamily="18" charset="0"/>
              </a:rPr>
              <a:t>Math Methods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696200" cy="6400800"/>
          </a:xfrm>
        </p:spPr>
        <p:txBody>
          <a:bodyPr>
            <a:normAutofit lnSpcReduction="10000"/>
          </a:bodyPr>
          <a:lstStyle/>
          <a:p>
            <a:pPr algn="just">
              <a:lnSpc>
                <a:spcPct val="150000"/>
              </a:lnSpc>
              <a:buNone/>
            </a:pPr>
            <a:r>
              <a:rPr lang="en-US" sz="2400" b="1" dirty="0">
                <a:latin typeface="Times New Roman" pitchFamily="18" charset="0"/>
                <a:cs typeface="Times New Roman" pitchFamily="18" charset="0"/>
              </a:rPr>
              <a:t>Date Object</a:t>
            </a:r>
          </a:p>
          <a:p>
            <a:pPr algn="just">
              <a:lnSpc>
                <a:spcPct val="150000"/>
              </a:lnSpc>
              <a:buNone/>
            </a:pPr>
            <a:r>
              <a:rPr lang="en-US" sz="2400" dirty="0">
                <a:latin typeface="Times New Roman" pitchFamily="18" charset="0"/>
                <a:cs typeface="Times New Roman" pitchFamily="18" charset="0"/>
              </a:rPr>
              <a:t>Date object can be used in JavaScript to determine the </a:t>
            </a:r>
            <a:r>
              <a:rPr lang="en-US" sz="2400" b="1" dirty="0">
                <a:latin typeface="Times New Roman" pitchFamily="18" charset="0"/>
                <a:cs typeface="Times New Roman" pitchFamily="18" charset="0"/>
              </a:rPr>
              <a:t>current time and date.</a:t>
            </a:r>
          </a:p>
          <a:p>
            <a:pPr algn="just">
              <a:lnSpc>
                <a:spcPct val="150000"/>
              </a:lnSpc>
              <a:buNone/>
            </a:pPr>
            <a:r>
              <a:rPr lang="en-US" sz="2400" dirty="0">
                <a:latin typeface="Times New Roman" pitchFamily="18" charset="0"/>
                <a:cs typeface="Times New Roman" pitchFamily="18" charset="0"/>
              </a:rPr>
              <a:t> A popular JavaScript application of the Date object is displaying a digital clock in a text box.</a:t>
            </a:r>
          </a:p>
          <a:p>
            <a:pPr algn="just">
              <a:lnSpc>
                <a:spcPct val="150000"/>
              </a:lnSpc>
              <a:buNone/>
            </a:pPr>
            <a:r>
              <a:rPr lang="en-US" sz="2400" dirty="0">
                <a:latin typeface="Times New Roman" pitchFamily="18" charset="0"/>
                <a:cs typeface="Times New Roman" pitchFamily="18" charset="0"/>
              </a:rPr>
              <a:t> The script uses the Date object to update the clock once </a:t>
            </a:r>
            <a:r>
              <a:rPr lang="en-US" sz="2400" b="1" dirty="0">
                <a:latin typeface="Times New Roman" pitchFamily="18" charset="0"/>
                <a:cs typeface="Times New Roman" pitchFamily="18" charset="0"/>
              </a:rPr>
              <a:t>every second.</a:t>
            </a:r>
            <a:r>
              <a:rPr lang="en-US" sz="2400" dirty="0">
                <a:latin typeface="Times New Roman" pitchFamily="18" charset="0"/>
                <a:cs typeface="Times New Roman" pitchFamily="18" charset="0"/>
              </a:rPr>
              <a:t> </a:t>
            </a:r>
          </a:p>
          <a:p>
            <a:pPr algn="just">
              <a:lnSpc>
                <a:spcPct val="150000"/>
              </a:lnSpc>
              <a:buNone/>
            </a:pPr>
            <a:r>
              <a:rPr lang="en-US" sz="2400" dirty="0">
                <a:latin typeface="Times New Roman" pitchFamily="18" charset="0"/>
                <a:cs typeface="Times New Roman" pitchFamily="18" charset="0"/>
              </a:rPr>
              <a:t>JavaScript treats the Date object like a constructor class. </a:t>
            </a:r>
          </a:p>
          <a:p>
            <a:pPr algn="just">
              <a:lnSpc>
                <a:spcPct val="150000"/>
              </a:lnSpc>
              <a:buNone/>
            </a:pPr>
            <a:r>
              <a:rPr lang="en-US" sz="2400" dirty="0">
                <a:latin typeface="Times New Roman" pitchFamily="18" charset="0"/>
                <a:cs typeface="Times New Roman" pitchFamily="18" charset="0"/>
              </a:rPr>
              <a:t>To use Date you must create a new Date object;</a:t>
            </a:r>
            <a:r>
              <a:rPr lang="en-US" sz="2400" dirty="0"/>
              <a:t> </a:t>
            </a:r>
            <a:r>
              <a:rPr lang="en-US" sz="2400" dirty="0">
                <a:latin typeface="Times New Roman" pitchFamily="18" charset="0"/>
                <a:cs typeface="Times New Roman" pitchFamily="18" charset="0"/>
              </a:rPr>
              <a:t>you can then apply the various </a:t>
            </a:r>
            <a:r>
              <a:rPr lang="en-US" sz="2400" b="1" dirty="0">
                <a:latin typeface="Times New Roman" pitchFamily="18" charset="0"/>
                <a:cs typeface="Times New Roman" pitchFamily="18" charset="0"/>
              </a:rPr>
              <a:t>Date methods to get and set dates</a:t>
            </a:r>
            <a:r>
              <a:rPr lang="en-US" sz="2400" dirty="0">
                <a:latin typeface="Times New Roman" pitchFamily="18" charset="0"/>
                <a:cs typeface="Times New Roman" pitchFamily="18" charset="0"/>
              </a:rPr>
              <a:t>. (The Date object has no properties.)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09600"/>
            <a:ext cx="7696200" cy="5562600"/>
          </a:xfrm>
        </p:spPr>
        <p:txBody>
          <a:bodyPr/>
          <a:lstStyle/>
          <a:p>
            <a:pPr lvl="0" algn="just">
              <a:lnSpc>
                <a:spcPct val="150000"/>
              </a:lnSpc>
              <a:buNone/>
            </a:pPr>
            <a:r>
              <a:rPr lang="en-US" sz="2400" b="1" dirty="0">
                <a:latin typeface="Times New Roman" pitchFamily="18" charset="0"/>
                <a:cs typeface="Times New Roman" pitchFamily="18" charset="0"/>
              </a:rPr>
              <a:t>Features:</a:t>
            </a:r>
          </a:p>
          <a:p>
            <a:pPr>
              <a:lnSpc>
                <a:spcPct val="150000"/>
              </a:lnSpc>
              <a:buFont typeface="Wingdings" pitchFamily="2" charset="2"/>
              <a:buChar char="ü"/>
            </a:pPr>
            <a:r>
              <a:rPr lang="en-US" sz="2400" dirty="0">
                <a:latin typeface="Times New Roman" pitchFamily="18" charset="0"/>
                <a:cs typeface="Times New Roman" pitchFamily="18" charset="0"/>
              </a:rPr>
              <a:t>JavaScript is a lightweight, interpreted programming language.</a:t>
            </a:r>
          </a:p>
          <a:p>
            <a:pPr>
              <a:lnSpc>
                <a:spcPct val="150000"/>
              </a:lnSpc>
              <a:buFont typeface="Wingdings" pitchFamily="2" charset="2"/>
              <a:buChar char="ü"/>
            </a:pPr>
            <a:r>
              <a:rPr lang="en-US" sz="2400" dirty="0">
                <a:latin typeface="Times New Roman" pitchFamily="18" charset="0"/>
                <a:cs typeface="Times New Roman" pitchFamily="18" charset="0"/>
              </a:rPr>
              <a:t>Designed for creating network-centric applications.</a:t>
            </a:r>
          </a:p>
          <a:p>
            <a:pPr>
              <a:lnSpc>
                <a:spcPct val="150000"/>
              </a:lnSpc>
              <a:buFont typeface="Wingdings" pitchFamily="2" charset="2"/>
              <a:buChar char="ü"/>
            </a:pPr>
            <a:r>
              <a:rPr lang="en-US" sz="2400" dirty="0">
                <a:latin typeface="Times New Roman" pitchFamily="18" charset="0"/>
                <a:cs typeface="Times New Roman" pitchFamily="18" charset="0"/>
              </a:rPr>
              <a:t>Complementary to and integrated with Java.</a:t>
            </a:r>
          </a:p>
          <a:p>
            <a:pPr>
              <a:lnSpc>
                <a:spcPct val="150000"/>
              </a:lnSpc>
              <a:buFont typeface="Wingdings" pitchFamily="2" charset="2"/>
              <a:buChar char="ü"/>
            </a:pPr>
            <a:r>
              <a:rPr lang="en-US" sz="2400" dirty="0">
                <a:latin typeface="Times New Roman" pitchFamily="18" charset="0"/>
                <a:cs typeface="Times New Roman" pitchFamily="18" charset="0"/>
              </a:rPr>
              <a:t>Complementary to and integrated with HTML.</a:t>
            </a:r>
          </a:p>
          <a:p>
            <a:pPr>
              <a:lnSpc>
                <a:spcPct val="150000"/>
              </a:lnSpc>
              <a:buFont typeface="Wingdings" pitchFamily="2" charset="2"/>
              <a:buChar char="ü"/>
            </a:pPr>
            <a:r>
              <a:rPr lang="en-US" sz="2400" dirty="0">
                <a:latin typeface="Times New Roman" pitchFamily="18" charset="0"/>
                <a:cs typeface="Times New Roman" pitchFamily="18" charset="0"/>
              </a:rPr>
              <a:t>Open and cross-platform</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620000" cy="5486400"/>
          </a:xfrm>
        </p:spPr>
        <p:txBody>
          <a:bodyPr>
            <a:normAutofit lnSpcReduction="10000"/>
          </a:bodyPr>
          <a:lstStyle/>
          <a:p>
            <a:pPr>
              <a:lnSpc>
                <a:spcPct val="150000"/>
              </a:lnSpc>
              <a:buNone/>
            </a:pPr>
            <a:r>
              <a:rPr lang="en-US" sz="2400" dirty="0" err="1">
                <a:latin typeface="Times New Roman" pitchFamily="18" charset="0"/>
                <a:cs typeface="Times New Roman" pitchFamily="18" charset="0"/>
              </a:rPr>
              <a:t>getHours</a:t>
            </a:r>
            <a:r>
              <a:rPr lang="en-US" sz="2400" dirty="0">
                <a:latin typeface="Times New Roman" pitchFamily="18" charset="0"/>
                <a:cs typeface="Times New Roman" pitchFamily="18" charset="0"/>
              </a:rPr>
              <a:t>() - Returns the hour</a:t>
            </a:r>
          </a:p>
          <a:p>
            <a:pPr>
              <a:lnSpc>
                <a:spcPct val="150000"/>
              </a:lnSpc>
              <a:buNone/>
            </a:pPr>
            <a:r>
              <a:rPr lang="en-US" sz="2400" dirty="0" err="1">
                <a:latin typeface="Times New Roman" pitchFamily="18" charset="0"/>
                <a:cs typeface="Times New Roman" pitchFamily="18" charset="0"/>
              </a:rPr>
              <a:t>getMinutes</a:t>
            </a:r>
            <a:r>
              <a:rPr lang="en-US" sz="2400" dirty="0">
                <a:latin typeface="Times New Roman" pitchFamily="18" charset="0"/>
                <a:cs typeface="Times New Roman" pitchFamily="18" charset="0"/>
              </a:rPr>
              <a:t>() - Returns the minutes</a:t>
            </a:r>
          </a:p>
          <a:p>
            <a:pPr>
              <a:lnSpc>
                <a:spcPct val="150000"/>
              </a:lnSpc>
              <a:buNone/>
            </a:pPr>
            <a:r>
              <a:rPr lang="en-US" sz="2400" dirty="0" err="1">
                <a:latin typeface="Times New Roman" pitchFamily="18" charset="0"/>
                <a:cs typeface="Times New Roman" pitchFamily="18" charset="0"/>
              </a:rPr>
              <a:t>getSeconds</a:t>
            </a:r>
            <a:r>
              <a:rPr lang="en-US" sz="2400" dirty="0">
                <a:latin typeface="Times New Roman" pitchFamily="18" charset="0"/>
                <a:cs typeface="Times New Roman" pitchFamily="18" charset="0"/>
              </a:rPr>
              <a:t>() - Returns the seconds</a:t>
            </a:r>
          </a:p>
          <a:p>
            <a:pPr>
              <a:lnSpc>
                <a:spcPct val="150000"/>
              </a:lnSpc>
              <a:buNone/>
            </a:pPr>
            <a:r>
              <a:rPr lang="en-US" sz="2400" dirty="0" err="1">
                <a:latin typeface="Times New Roman" pitchFamily="18" charset="0"/>
                <a:cs typeface="Times New Roman" pitchFamily="18" charset="0"/>
              </a:rPr>
              <a:t>getYear</a:t>
            </a:r>
            <a:r>
              <a:rPr lang="en-US" sz="2400" dirty="0">
                <a:latin typeface="Times New Roman" pitchFamily="18" charset="0"/>
                <a:cs typeface="Times New Roman" pitchFamily="18" charset="0"/>
              </a:rPr>
              <a:t>() - Returns the year ("96" is 1996)</a:t>
            </a:r>
          </a:p>
          <a:p>
            <a:pPr>
              <a:lnSpc>
                <a:spcPct val="150000"/>
              </a:lnSpc>
              <a:buNone/>
            </a:pPr>
            <a:r>
              <a:rPr lang="en-US" sz="2400" dirty="0" err="1">
                <a:latin typeface="Times New Roman" pitchFamily="18" charset="0"/>
                <a:cs typeface="Times New Roman" pitchFamily="18" charset="0"/>
              </a:rPr>
              <a:t>getMonth</a:t>
            </a:r>
            <a:r>
              <a:rPr lang="en-US" sz="2400" dirty="0">
                <a:latin typeface="Times New Roman" pitchFamily="18" charset="0"/>
                <a:cs typeface="Times New Roman" pitchFamily="18" charset="0"/>
              </a:rPr>
              <a:t>() - Returns the month ("0" is January)</a:t>
            </a:r>
          </a:p>
          <a:p>
            <a:pPr>
              <a:lnSpc>
                <a:spcPct val="150000"/>
              </a:lnSpc>
              <a:buNone/>
            </a:pPr>
            <a:r>
              <a:rPr lang="en-US" sz="2400" dirty="0" err="1">
                <a:latin typeface="Times New Roman" pitchFamily="18" charset="0"/>
                <a:cs typeface="Times New Roman" pitchFamily="18" charset="0"/>
              </a:rPr>
              <a:t>getDate</a:t>
            </a:r>
            <a:r>
              <a:rPr lang="en-US" sz="2400" dirty="0">
                <a:latin typeface="Times New Roman" pitchFamily="18" charset="0"/>
                <a:cs typeface="Times New Roman" pitchFamily="18" charset="0"/>
              </a:rPr>
              <a:t>() - Returns the day of the month</a:t>
            </a:r>
          </a:p>
          <a:p>
            <a:pPr>
              <a:lnSpc>
                <a:spcPct val="150000"/>
              </a:lnSpc>
              <a:buNone/>
            </a:pPr>
            <a:r>
              <a:rPr lang="en-US" sz="2400" dirty="0" err="1">
                <a:latin typeface="Times New Roman" pitchFamily="18" charset="0"/>
                <a:cs typeface="Times New Roman" pitchFamily="18" charset="0"/>
              </a:rPr>
              <a:t>getDay</a:t>
            </a:r>
            <a:r>
              <a:rPr lang="en-US" sz="2400" dirty="0">
                <a:latin typeface="Times New Roman" pitchFamily="18" charset="0"/>
                <a:cs typeface="Times New Roman" pitchFamily="18" charset="0"/>
              </a:rPr>
              <a:t>() - Returns the day of the week ("0" is Sunday)</a:t>
            </a:r>
          </a:p>
          <a:p>
            <a:pPr>
              <a:lnSpc>
                <a:spcPct val="150000"/>
              </a:lnSpc>
              <a:buNone/>
            </a:pPr>
            <a:r>
              <a:rPr lang="en-US" sz="2400" b="1" dirty="0">
                <a:latin typeface="Times New Roman" pitchFamily="18" charset="0"/>
                <a:cs typeface="Times New Roman" pitchFamily="18" charset="0"/>
              </a:rPr>
              <a:t>Examples:</a:t>
            </a:r>
          </a:p>
          <a:p>
            <a:pPr>
              <a:lnSpc>
                <a:spcPct val="150000"/>
              </a:lnSpc>
              <a:buNone/>
            </a:pPr>
            <a:r>
              <a:rPr lang="en-US" sz="2400" b="1" dirty="0" err="1">
                <a:latin typeface="Times New Roman" pitchFamily="18" charset="0"/>
                <a:cs typeface="Times New Roman" pitchFamily="18" charset="0"/>
              </a:rPr>
              <a:t>var</a:t>
            </a:r>
            <a:r>
              <a:rPr lang="en-US" sz="2400" dirty="0">
                <a:latin typeface="Times New Roman" pitchFamily="18" charset="0"/>
                <a:cs typeface="Times New Roman" pitchFamily="18" charset="0"/>
              </a:rPr>
              <a:t> now = </a:t>
            </a:r>
            <a:r>
              <a:rPr lang="en-US" sz="2400" b="1" dirty="0">
                <a:latin typeface="Times New Roman" pitchFamily="18" charset="0"/>
                <a:cs typeface="Times New Roman" pitchFamily="18" charset="0"/>
              </a:rPr>
              <a:t>new</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Date</a:t>
            </a: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yearNow</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now.getYear</a:t>
            </a:r>
            <a:r>
              <a:rPr lang="en-US" sz="2400" dirty="0">
                <a:latin typeface="Times New Roman" pitchFamily="18" charset="0"/>
                <a:cs typeface="Times New Roman" pitchFamily="18" charset="0"/>
              </a:rPr>
              <a: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924800" cy="6629400"/>
          </a:xfrm>
        </p:spPr>
        <p:txBody>
          <a:bodyPr>
            <a:normAutofit/>
          </a:bodyPr>
          <a:lstStyle/>
          <a:p>
            <a:pPr>
              <a:buNone/>
            </a:pPr>
            <a:r>
              <a:rPr lang="en-US" sz="2400" b="1" dirty="0">
                <a:latin typeface="Times New Roman" pitchFamily="18" charset="0"/>
                <a:cs typeface="Times New Roman" pitchFamily="18" charset="0"/>
              </a:rPr>
              <a:t>JavaScript Array</a:t>
            </a:r>
          </a:p>
          <a:p>
            <a:pPr algn="just">
              <a:lnSpc>
                <a:spcPct val="150000"/>
              </a:lnSpc>
              <a:buNone/>
            </a:pPr>
            <a:r>
              <a:rPr lang="en-US" sz="2400" dirty="0">
                <a:latin typeface="Times New Roman" pitchFamily="18" charset="0"/>
                <a:cs typeface="Times New Roman" pitchFamily="18" charset="0"/>
              </a:rPr>
              <a:t> In JavaScript, an array is an ordered list of values. Each value is called an element specified by an index</a:t>
            </a:r>
          </a:p>
          <a:p>
            <a:pPr algn="just">
              <a:lnSpc>
                <a:spcPct val="150000"/>
              </a:lnSpc>
              <a:buFont typeface="Wingdings" pitchFamily="2" charset="2"/>
              <a:buChar char="Ø"/>
            </a:pPr>
            <a:r>
              <a:rPr lang="en-US" sz="2400" dirty="0">
                <a:latin typeface="Times New Roman" pitchFamily="18" charset="0"/>
                <a:cs typeface="Times New Roman" pitchFamily="18" charset="0"/>
              </a:rPr>
              <a:t>An array can hold values of </a:t>
            </a:r>
            <a:r>
              <a:rPr lang="en-US" sz="2400" b="1" dirty="0">
                <a:latin typeface="Times New Roman" pitchFamily="18" charset="0"/>
                <a:cs typeface="Times New Roman" pitchFamily="18" charset="0"/>
              </a:rPr>
              <a:t>mixed </a:t>
            </a:r>
            <a:r>
              <a:rPr lang="en-US" sz="2400" b="1" dirty="0" err="1">
                <a:latin typeface="Times New Roman" pitchFamily="18" charset="0"/>
                <a:cs typeface="Times New Roman" pitchFamily="18" charset="0"/>
              </a:rPr>
              <a:t>types.</a:t>
            </a:r>
            <a:r>
              <a:rPr lang="en-US" sz="2400" dirty="0" err="1">
                <a:latin typeface="Times New Roman" pitchFamily="18" charset="0"/>
                <a:cs typeface="Times New Roman" pitchFamily="18" charset="0"/>
              </a:rPr>
              <a:t>an</a:t>
            </a:r>
            <a:r>
              <a:rPr lang="en-US" sz="2400" dirty="0">
                <a:latin typeface="Times New Roman" pitchFamily="18" charset="0"/>
                <a:cs typeface="Times New Roman" pitchFamily="18" charset="0"/>
              </a:rPr>
              <a:t> array that stores elements with the types number, string, Boolean, and null.</a:t>
            </a:r>
          </a:p>
          <a:p>
            <a:pPr algn="just">
              <a:lnSpc>
                <a:spcPct val="150000"/>
              </a:lnSpc>
              <a:buFont typeface="Wingdings" pitchFamily="2" charset="2"/>
              <a:buChar char="Ø"/>
            </a:pPr>
            <a:r>
              <a:rPr lang="en-US" sz="2400" dirty="0">
                <a:latin typeface="Times New Roman" pitchFamily="18" charset="0"/>
                <a:cs typeface="Times New Roman" pitchFamily="18" charset="0"/>
              </a:rPr>
              <a:t>the size of an array is </a:t>
            </a:r>
            <a:r>
              <a:rPr lang="en-US" sz="2400" b="1" dirty="0">
                <a:latin typeface="Times New Roman" pitchFamily="18" charset="0"/>
                <a:cs typeface="Times New Roman" pitchFamily="18" charset="0"/>
              </a:rPr>
              <a:t>dynamic and auto-growing</a:t>
            </a:r>
            <a:r>
              <a:rPr lang="en-US" sz="2400" dirty="0">
                <a:latin typeface="Times New Roman" pitchFamily="18" charset="0"/>
                <a:cs typeface="Times New Roman" pitchFamily="18" charset="0"/>
              </a:rPr>
              <a:t>.</a:t>
            </a:r>
          </a:p>
          <a:p>
            <a:pPr>
              <a:lnSpc>
                <a:spcPct val="150000"/>
              </a:lnSpc>
              <a:buNone/>
            </a:pPr>
            <a:r>
              <a:rPr lang="en-US" sz="2400" dirty="0">
                <a:latin typeface="Times New Roman" pitchFamily="18" charset="0"/>
                <a:cs typeface="Times New Roman" pitchFamily="18" charset="0"/>
              </a:rPr>
              <a:t>There </a:t>
            </a:r>
            <a:r>
              <a:rPr lang="en-US" sz="2400" b="1" dirty="0">
                <a:latin typeface="Times New Roman" pitchFamily="18" charset="0"/>
                <a:cs typeface="Times New Roman" pitchFamily="18" charset="0"/>
              </a:rPr>
              <a:t>are 3 ways to construct array in JavaScript</a:t>
            </a:r>
          </a:p>
          <a:p>
            <a:pPr>
              <a:lnSpc>
                <a:spcPct val="150000"/>
              </a:lnSpc>
              <a:buFont typeface="Wingdings" pitchFamily="2" charset="2"/>
              <a:buChar char="ü"/>
            </a:pPr>
            <a:r>
              <a:rPr lang="en-US" sz="2400" dirty="0">
                <a:latin typeface="Times New Roman" pitchFamily="18" charset="0"/>
                <a:cs typeface="Times New Roman" pitchFamily="18" charset="0"/>
              </a:rPr>
              <a:t>By array literal</a:t>
            </a:r>
          </a:p>
          <a:p>
            <a:pPr>
              <a:lnSpc>
                <a:spcPct val="150000"/>
              </a:lnSpc>
              <a:buFont typeface="Wingdings" pitchFamily="2" charset="2"/>
              <a:buChar char="ü"/>
            </a:pPr>
            <a:r>
              <a:rPr lang="en-US" sz="2400" dirty="0">
                <a:latin typeface="Times New Roman" pitchFamily="18" charset="0"/>
                <a:cs typeface="Times New Roman" pitchFamily="18" charset="0"/>
              </a:rPr>
              <a:t>By creating instance of Array directly (using new keyword)</a:t>
            </a:r>
          </a:p>
          <a:p>
            <a:pPr>
              <a:lnSpc>
                <a:spcPct val="150000"/>
              </a:lnSpc>
              <a:buFont typeface="Wingdings" pitchFamily="2" charset="2"/>
              <a:buChar char="ü"/>
            </a:pPr>
            <a:r>
              <a:rPr lang="en-US" sz="2400" dirty="0">
                <a:latin typeface="Times New Roman" pitchFamily="18" charset="0"/>
                <a:cs typeface="Times New Roman" pitchFamily="18" charset="0"/>
              </a:rPr>
              <a:t>By using an Array constructor (using new keyword)</a:t>
            </a:r>
          </a:p>
          <a:p>
            <a:pPr>
              <a:buNone/>
            </a:pPr>
            <a:endParaRPr lang="en-US" sz="2400" b="1"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457200"/>
            <a:ext cx="7162800" cy="5867400"/>
          </a:xfrm>
        </p:spPr>
        <p:txBody>
          <a:bodyPr/>
          <a:lstStyle/>
          <a:p>
            <a:pPr>
              <a:buNone/>
            </a:pPr>
            <a:r>
              <a:rPr lang="en-US" sz="2400" b="1" dirty="0">
                <a:latin typeface="Times New Roman" pitchFamily="18" charset="0"/>
                <a:cs typeface="Times New Roman" pitchFamily="18" charset="0"/>
              </a:rPr>
              <a:t>1. JavaScript array literal</a:t>
            </a:r>
          </a:p>
          <a:p>
            <a:pPr>
              <a:lnSpc>
                <a:spcPct val="150000"/>
              </a:lnSpc>
              <a:buNone/>
            </a:pPr>
            <a:r>
              <a:rPr lang="en-US" sz="2400" b="1" dirty="0">
                <a:latin typeface="Times New Roman" pitchFamily="18" charset="0"/>
                <a:cs typeface="Times New Roman" pitchFamily="18" charset="0"/>
              </a:rPr>
              <a:t>syntax</a:t>
            </a:r>
          </a:p>
          <a:p>
            <a:pPr>
              <a:lnSpc>
                <a:spcPct val="150000"/>
              </a:lnSpc>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arrayname</a:t>
            </a:r>
            <a:r>
              <a:rPr lang="en-US" sz="2400" dirty="0">
                <a:latin typeface="Times New Roman" pitchFamily="18" charset="0"/>
                <a:cs typeface="Times New Roman" pitchFamily="18" charset="0"/>
              </a:rPr>
              <a:t>=[value1,value2.....</a:t>
            </a:r>
            <a:r>
              <a:rPr lang="en-US" sz="2400" dirty="0" err="1">
                <a:latin typeface="Times New Roman" pitchFamily="18" charset="0"/>
                <a:cs typeface="Times New Roman" pitchFamily="18" charset="0"/>
              </a:rPr>
              <a:t>valueN</a:t>
            </a:r>
            <a:r>
              <a:rPr lang="en-US" sz="2400" dirty="0">
                <a:latin typeface="Times New Roman" pitchFamily="18" charset="0"/>
                <a:cs typeface="Times New Roman" pitchFamily="18" charset="0"/>
              </a:rPr>
              <a:t>];  </a:t>
            </a:r>
          </a:p>
          <a:p>
            <a:pPr>
              <a:lnSpc>
                <a:spcPct val="150000"/>
              </a:lnSpc>
              <a:buNone/>
            </a:pPr>
            <a:r>
              <a:rPr lang="en-US" sz="2400" b="1" dirty="0">
                <a:latin typeface="Times New Roman" pitchFamily="18" charset="0"/>
                <a:cs typeface="Times New Roman" pitchFamily="18" charset="0"/>
              </a:rPr>
              <a:t>Example:</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=["Sonoo","Vimal","Ratan“,1,2,3,4];  </a:t>
            </a:r>
          </a:p>
          <a:p>
            <a:pPr>
              <a:buNone/>
            </a:pPr>
            <a:r>
              <a:rPr lang="en-US" sz="2400" dirty="0">
                <a:latin typeface="Times New Roman" pitchFamily="18" charset="0"/>
                <a:cs typeface="Times New Roman" pitchFamily="18" charset="0"/>
              </a:rPr>
              <a:t>for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=0;i</a:t>
            </a:r>
            <a:r>
              <a:rPr lang="en-US" sz="2400" b="1" dirty="0">
                <a:latin typeface="Times New Roman" pitchFamily="18" charset="0"/>
                <a:cs typeface="Times New Roman" pitchFamily="18" charset="0"/>
              </a:rPr>
              <a:t>&lt;</a:t>
            </a:r>
            <a:r>
              <a:rPr lang="en-US" sz="2400" b="1" dirty="0" err="1">
                <a:latin typeface="Times New Roman" pitchFamily="18" charset="0"/>
                <a:cs typeface="Times New Roman" pitchFamily="18" charset="0"/>
              </a:rPr>
              <a:t>emp.length</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  </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&lt;</a:t>
            </a:r>
            <a:r>
              <a:rPr lang="en-US" sz="2400" b="1" dirty="0" err="1">
                <a:latin typeface="Times New Roman" pitchFamily="18" charset="0"/>
                <a:cs typeface="Times New Roman" pitchFamily="18" charset="0"/>
              </a:rPr>
              <a:t>br</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a:t>
            </a:r>
          </a:p>
          <a:p>
            <a:pPr>
              <a:lnSpc>
                <a:spcPct val="150000"/>
              </a:lnSpc>
            </a:pPr>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8382000" cy="6629400"/>
          </a:xfrm>
        </p:spPr>
        <p:txBody>
          <a:bodyPr>
            <a:normAutofit fontScale="77500" lnSpcReduction="20000"/>
          </a:bodyPr>
          <a:lstStyle/>
          <a:p>
            <a:pPr>
              <a:lnSpc>
                <a:spcPct val="150000"/>
              </a:lnSpc>
              <a:buNone/>
            </a:pPr>
            <a:r>
              <a:rPr lang="en-US" sz="3400" b="1" dirty="0">
                <a:latin typeface="Times New Roman" pitchFamily="18" charset="0"/>
                <a:cs typeface="Times New Roman" pitchFamily="18" charset="0"/>
              </a:rPr>
              <a:t>2. JavaScript Array directly (new keyword)</a:t>
            </a:r>
          </a:p>
          <a:p>
            <a:pPr>
              <a:lnSpc>
                <a:spcPct val="150000"/>
              </a:lnSpc>
              <a:buNone/>
            </a:pPr>
            <a:r>
              <a:rPr lang="en-US" sz="3400" dirty="0">
                <a:latin typeface="Times New Roman" pitchFamily="18" charset="0"/>
                <a:cs typeface="Times New Roman" pitchFamily="18" charset="0"/>
              </a:rPr>
              <a:t>The syntax of creating array directly is given below:</a:t>
            </a:r>
          </a:p>
          <a:p>
            <a:pPr>
              <a:lnSpc>
                <a:spcPct val="150000"/>
              </a:lnSpc>
              <a:buNone/>
            </a:pPr>
            <a:r>
              <a:rPr lang="en-US" sz="3400" dirty="0" err="1">
                <a:latin typeface="Times New Roman" pitchFamily="18" charset="0"/>
                <a:cs typeface="Times New Roman" pitchFamily="18" charset="0"/>
              </a:rPr>
              <a:t>var</a:t>
            </a:r>
            <a:r>
              <a:rPr lang="en-US" sz="3400" dirty="0">
                <a:latin typeface="Times New Roman" pitchFamily="18" charset="0"/>
                <a:cs typeface="Times New Roman" pitchFamily="18" charset="0"/>
              </a:rPr>
              <a:t> </a:t>
            </a:r>
            <a:r>
              <a:rPr lang="en-US" sz="3400" dirty="0" err="1">
                <a:latin typeface="Times New Roman" pitchFamily="18" charset="0"/>
                <a:cs typeface="Times New Roman" pitchFamily="18" charset="0"/>
              </a:rPr>
              <a:t>arrayname</a:t>
            </a:r>
            <a:r>
              <a:rPr lang="en-US" sz="3400" dirty="0">
                <a:latin typeface="Times New Roman" pitchFamily="18" charset="0"/>
                <a:cs typeface="Times New Roman" pitchFamily="18" charset="0"/>
              </a:rPr>
              <a:t>=new Array();  //Here, </a:t>
            </a:r>
            <a:r>
              <a:rPr lang="en-US" sz="3400" b="1" dirty="0">
                <a:latin typeface="Times New Roman" pitchFamily="18" charset="0"/>
                <a:cs typeface="Times New Roman" pitchFamily="18" charset="0"/>
              </a:rPr>
              <a:t>new keyword</a:t>
            </a:r>
            <a:r>
              <a:rPr lang="en-US" sz="3400" dirty="0">
                <a:latin typeface="Times New Roman" pitchFamily="18" charset="0"/>
                <a:cs typeface="Times New Roman" pitchFamily="18" charset="0"/>
              </a:rPr>
              <a:t> is used to create instance of array.</a:t>
            </a:r>
          </a:p>
          <a:p>
            <a:pPr>
              <a:lnSpc>
                <a:spcPct val="170000"/>
              </a:lnSpc>
              <a:buNone/>
            </a:pPr>
            <a:r>
              <a:rPr lang="en-US" sz="2800" b="1" dirty="0">
                <a:latin typeface="Times New Roman" pitchFamily="18" charset="0"/>
                <a:cs typeface="Times New Roman" pitchFamily="18" charset="0"/>
              </a:rPr>
              <a:t>Example:</a:t>
            </a:r>
          </a:p>
          <a:p>
            <a:pPr>
              <a:lnSpc>
                <a:spcPct val="170000"/>
              </a:lnSpc>
              <a:buNone/>
            </a:pPr>
            <a:r>
              <a:rPr lang="en-US" sz="2800" dirty="0" err="1">
                <a:latin typeface="Times New Roman" pitchFamily="18" charset="0"/>
                <a:cs typeface="Times New Roman" pitchFamily="18" charset="0"/>
              </a:rPr>
              <a:t>var</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  </a:t>
            </a:r>
          </a:p>
          <a:p>
            <a:pPr>
              <a:lnSpc>
                <a:spcPct val="170000"/>
              </a:lnSpc>
              <a:buNone/>
            </a:pPr>
            <a:r>
              <a:rPr lang="en-US" sz="2800" dirty="0" err="1">
                <a:latin typeface="Times New Roman" pitchFamily="18" charset="0"/>
                <a:cs typeface="Times New Roman" pitchFamily="18" charset="0"/>
              </a:rPr>
              <a:t>var</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emp</a:t>
            </a:r>
            <a:r>
              <a:rPr lang="en-US" sz="2800" dirty="0">
                <a:latin typeface="Times New Roman" pitchFamily="18" charset="0"/>
                <a:cs typeface="Times New Roman" pitchFamily="18" charset="0"/>
              </a:rPr>
              <a:t> = new Array();  </a:t>
            </a:r>
          </a:p>
          <a:p>
            <a:pPr>
              <a:lnSpc>
                <a:spcPct val="170000"/>
              </a:lnSpc>
              <a:buNone/>
            </a:pPr>
            <a:r>
              <a:rPr lang="en-US" sz="2800" dirty="0" err="1">
                <a:latin typeface="Times New Roman" pitchFamily="18" charset="0"/>
                <a:cs typeface="Times New Roman" pitchFamily="18" charset="0"/>
              </a:rPr>
              <a:t>emp</a:t>
            </a:r>
            <a:r>
              <a:rPr lang="en-US" sz="2800" dirty="0">
                <a:latin typeface="Times New Roman" pitchFamily="18" charset="0"/>
                <a:cs typeface="Times New Roman" pitchFamily="18" charset="0"/>
              </a:rPr>
              <a:t>[0] = "</a:t>
            </a:r>
            <a:r>
              <a:rPr lang="en-US" sz="2800" dirty="0" err="1">
                <a:latin typeface="Times New Roman" pitchFamily="18" charset="0"/>
                <a:cs typeface="Times New Roman" pitchFamily="18" charset="0"/>
              </a:rPr>
              <a:t>Arun</a:t>
            </a:r>
            <a:r>
              <a:rPr lang="en-US" sz="2800" dirty="0">
                <a:latin typeface="Times New Roman" pitchFamily="18" charset="0"/>
                <a:cs typeface="Times New Roman" pitchFamily="18" charset="0"/>
              </a:rPr>
              <a:t>";  </a:t>
            </a:r>
          </a:p>
          <a:p>
            <a:pPr>
              <a:lnSpc>
                <a:spcPct val="170000"/>
              </a:lnSpc>
              <a:buNone/>
            </a:pPr>
            <a:r>
              <a:rPr lang="en-US" sz="2800" dirty="0" err="1">
                <a:latin typeface="Times New Roman" pitchFamily="18" charset="0"/>
                <a:cs typeface="Times New Roman" pitchFamily="18" charset="0"/>
              </a:rPr>
              <a:t>emp</a:t>
            </a:r>
            <a:r>
              <a:rPr lang="en-US" sz="2800" dirty="0">
                <a:latin typeface="Times New Roman" pitchFamily="18" charset="0"/>
                <a:cs typeface="Times New Roman" pitchFamily="18" charset="0"/>
              </a:rPr>
              <a:t>[1] = "</a:t>
            </a:r>
            <a:r>
              <a:rPr lang="en-US" sz="2800" dirty="0" err="1">
                <a:latin typeface="Times New Roman" pitchFamily="18" charset="0"/>
                <a:cs typeface="Times New Roman" pitchFamily="18" charset="0"/>
              </a:rPr>
              <a:t>Varun</a:t>
            </a:r>
            <a:r>
              <a:rPr lang="en-US" sz="2800" dirty="0">
                <a:latin typeface="Times New Roman" pitchFamily="18" charset="0"/>
                <a:cs typeface="Times New Roman" pitchFamily="18" charset="0"/>
              </a:rPr>
              <a:t>";  </a:t>
            </a:r>
          </a:p>
          <a:p>
            <a:pPr>
              <a:lnSpc>
                <a:spcPct val="170000"/>
              </a:lnSpc>
              <a:buNone/>
            </a:pPr>
            <a:r>
              <a:rPr lang="en-US" sz="2800" dirty="0" err="1">
                <a:latin typeface="Times New Roman" pitchFamily="18" charset="0"/>
                <a:cs typeface="Times New Roman" pitchFamily="18" charset="0"/>
              </a:rPr>
              <a:t>emp</a:t>
            </a:r>
            <a:r>
              <a:rPr lang="en-US" sz="2800" dirty="0">
                <a:latin typeface="Times New Roman" pitchFamily="18" charset="0"/>
                <a:cs typeface="Times New Roman" pitchFamily="18" charset="0"/>
              </a:rPr>
              <a:t>[2] = "John";  </a:t>
            </a:r>
          </a:p>
          <a:p>
            <a:pPr>
              <a:lnSpc>
                <a:spcPct val="170000"/>
              </a:lnSpc>
              <a:buNone/>
            </a:pPr>
            <a:r>
              <a:rPr lang="en-US" sz="2800" dirty="0">
                <a:latin typeface="Times New Roman" pitchFamily="18" charset="0"/>
                <a:cs typeface="Times New Roman" pitchFamily="18" charset="0"/>
              </a:rPr>
              <a:t>  </a:t>
            </a:r>
            <a:endParaRPr lang="en-US" dirty="0"/>
          </a:p>
        </p:txBody>
      </p:sp>
      <p:sp>
        <p:nvSpPr>
          <p:cNvPr id="4" name="Rectangle 3"/>
          <p:cNvSpPr/>
          <p:nvPr/>
        </p:nvSpPr>
        <p:spPr>
          <a:xfrm>
            <a:off x="4343400" y="3505200"/>
            <a:ext cx="4572000" cy="2316788"/>
          </a:xfrm>
          <a:prstGeom prst="rect">
            <a:avLst/>
          </a:prstGeom>
        </p:spPr>
        <p:txBody>
          <a:bodyPr>
            <a:spAutoFit/>
          </a:bodyPr>
          <a:lstStyle/>
          <a:p>
            <a:pPr>
              <a:lnSpc>
                <a:spcPct val="170000"/>
              </a:lnSpc>
              <a:buNone/>
            </a:pPr>
            <a:r>
              <a:rPr lang="en-US" sz="2200" dirty="0">
                <a:latin typeface="Times New Roman" pitchFamily="18" charset="0"/>
                <a:cs typeface="Times New Roman" pitchFamily="18" charset="0"/>
              </a:rPr>
              <a:t>for (</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=0;i</a:t>
            </a:r>
            <a:r>
              <a:rPr lang="en-US" sz="2200" b="1" dirty="0">
                <a:latin typeface="Times New Roman" pitchFamily="18" charset="0"/>
                <a:cs typeface="Times New Roman" pitchFamily="18" charset="0"/>
              </a:rPr>
              <a:t>&lt;</a:t>
            </a:r>
            <a:r>
              <a:rPr lang="en-US" sz="2200" b="1" dirty="0" err="1">
                <a:latin typeface="Times New Roman" pitchFamily="18" charset="0"/>
                <a:cs typeface="Times New Roman" pitchFamily="18" charset="0"/>
              </a:rPr>
              <a:t>emp.length</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a:t>
            </a:r>
          </a:p>
          <a:p>
            <a:pPr>
              <a:lnSpc>
                <a:spcPct val="170000"/>
              </a:lnSpc>
              <a:buNone/>
            </a:pPr>
            <a:r>
              <a:rPr lang="en-US" sz="2200" dirty="0">
                <a:latin typeface="Times New Roman" pitchFamily="18" charset="0"/>
                <a:cs typeface="Times New Roman" pitchFamily="18" charset="0"/>
              </a:rPr>
              <a:t>{</a:t>
            </a:r>
          </a:p>
          <a:p>
            <a:pPr>
              <a:lnSpc>
                <a:spcPct val="170000"/>
              </a:lnSpc>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document.write</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emp</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 "</a:t>
            </a:r>
            <a:r>
              <a:rPr lang="en-US" sz="2200" b="1" dirty="0">
                <a:latin typeface="Times New Roman" pitchFamily="18" charset="0"/>
                <a:cs typeface="Times New Roman" pitchFamily="18" charset="0"/>
              </a:rPr>
              <a:t>&lt;</a:t>
            </a:r>
            <a:r>
              <a:rPr lang="en-US" sz="2200" b="1" dirty="0" err="1">
                <a:latin typeface="Times New Roman" pitchFamily="18" charset="0"/>
                <a:cs typeface="Times New Roman" pitchFamily="18" charset="0"/>
              </a:rPr>
              <a:t>br</a:t>
            </a:r>
            <a:r>
              <a:rPr lang="en-US" sz="2200" b="1" dirty="0">
                <a:latin typeface="Times New Roman" pitchFamily="18" charset="0"/>
                <a:cs typeface="Times New Roman" pitchFamily="18" charset="0"/>
              </a:rPr>
              <a:t>&gt;</a:t>
            </a:r>
            <a:r>
              <a:rPr lang="en-US" sz="2200" dirty="0">
                <a:latin typeface="Times New Roman" pitchFamily="18" charset="0"/>
                <a:cs typeface="Times New Roman" pitchFamily="18" charset="0"/>
              </a:rPr>
              <a:t>"); </a:t>
            </a:r>
          </a:p>
          <a:p>
            <a:pPr>
              <a:lnSpc>
                <a:spcPct val="170000"/>
              </a:lnSpc>
              <a:buNone/>
            </a:pPr>
            <a:r>
              <a:rPr lang="en-US" sz="2200" dirty="0">
                <a:latin typeface="Times New Roman" pitchFamily="18" charset="0"/>
                <a:cs typeface="Times New Roman" pitchFamily="18" charset="0"/>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24800" cy="6477000"/>
          </a:xfrm>
        </p:spPr>
        <p:txBody>
          <a:bodyPr>
            <a:normAutofit/>
          </a:bodyPr>
          <a:lstStyle/>
          <a:p>
            <a:pPr>
              <a:buNone/>
            </a:pPr>
            <a:r>
              <a:rPr lang="en-US" sz="2600" b="1" dirty="0">
                <a:latin typeface="Times New Roman" pitchFamily="18" charset="0"/>
                <a:cs typeface="Times New Roman" pitchFamily="18" charset="0"/>
              </a:rPr>
              <a:t> 3. JavaScript array constructor (new keyword)</a:t>
            </a:r>
          </a:p>
          <a:p>
            <a:pPr algn="just">
              <a:lnSpc>
                <a:spcPct val="150000"/>
              </a:lnSpc>
              <a:buNone/>
            </a:pPr>
            <a:r>
              <a:rPr lang="en-US" sz="2600" dirty="0">
                <a:latin typeface="Times New Roman" pitchFamily="18" charset="0"/>
                <a:cs typeface="Times New Roman" pitchFamily="18" charset="0"/>
              </a:rPr>
              <a:t>     Here, you need to create instance of array by passing arguments in constructor so that we don't have to provide value explicitly</a:t>
            </a:r>
          </a:p>
          <a:p>
            <a:pPr>
              <a:lnSpc>
                <a:spcPct val="150000"/>
              </a:lnSpc>
              <a:buNone/>
            </a:pPr>
            <a:r>
              <a:rPr lang="en-US" sz="2600" b="1" dirty="0">
                <a:latin typeface="Times New Roman" pitchFamily="18" charset="0"/>
                <a:cs typeface="Times New Roman" pitchFamily="18" charset="0"/>
              </a:rPr>
              <a:t>Example:</a:t>
            </a:r>
          </a:p>
          <a:p>
            <a:pPr>
              <a:lnSpc>
                <a:spcPct val="150000"/>
              </a:lnSpc>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emp</a:t>
            </a:r>
            <a:r>
              <a:rPr lang="en-US" sz="2600" dirty="0">
                <a:latin typeface="Times New Roman" pitchFamily="18" charset="0"/>
                <a:cs typeface="Times New Roman" pitchFamily="18" charset="0"/>
              </a:rPr>
              <a:t>=new Array("</a:t>
            </a:r>
            <a:r>
              <a:rPr lang="en-US" sz="2600" dirty="0" err="1">
                <a:latin typeface="Times New Roman" pitchFamily="18" charset="0"/>
                <a:cs typeface="Times New Roman" pitchFamily="18" charset="0"/>
              </a:rPr>
              <a:t>Jai","Vijay",“Ajay</a:t>
            </a:r>
            <a:r>
              <a:rPr lang="en-US" sz="2600" dirty="0">
                <a:latin typeface="Times New Roman" pitchFamily="18" charset="0"/>
                <a:cs typeface="Times New Roman" pitchFamily="18" charset="0"/>
              </a:rPr>
              <a:t>");  </a:t>
            </a:r>
          </a:p>
          <a:p>
            <a:pPr>
              <a:lnSpc>
                <a:spcPct val="150000"/>
              </a:lnSpc>
              <a:buNone/>
            </a:pPr>
            <a:r>
              <a:rPr lang="en-US" sz="2600" dirty="0">
                <a:latin typeface="Times New Roman" pitchFamily="18" charset="0"/>
                <a:cs typeface="Times New Roman" pitchFamily="18" charset="0"/>
              </a:rPr>
              <a:t>for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=0;i</a:t>
            </a:r>
            <a:r>
              <a:rPr lang="en-US" sz="2600" b="1" dirty="0">
                <a:latin typeface="Times New Roman" pitchFamily="18" charset="0"/>
                <a:cs typeface="Times New Roman" pitchFamily="18" charset="0"/>
              </a:rPr>
              <a:t>&lt;</a:t>
            </a:r>
            <a:r>
              <a:rPr lang="en-US" sz="2600" b="1" dirty="0" err="1">
                <a:latin typeface="Times New Roman" pitchFamily="18" charset="0"/>
                <a:cs typeface="Times New Roman" pitchFamily="18" charset="0"/>
              </a:rPr>
              <a:t>emp.length</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a:t>
            </a:r>
          </a:p>
          <a:p>
            <a:pPr>
              <a:lnSpc>
                <a:spcPct val="150000"/>
              </a:lnSpc>
              <a:buNone/>
            </a:pPr>
            <a:r>
              <a:rPr lang="en-US" sz="2600" dirty="0">
                <a:latin typeface="Times New Roman" pitchFamily="18" charset="0"/>
                <a:cs typeface="Times New Roman" pitchFamily="18" charset="0"/>
              </a:rPr>
              <a:t>{  </a:t>
            </a:r>
          </a:p>
          <a:p>
            <a:pPr>
              <a:lnSpc>
                <a:spcPct val="150000"/>
              </a:lnSpc>
              <a:buNone/>
            </a:pPr>
            <a:r>
              <a:rPr lang="en-US" sz="2600" dirty="0" err="1">
                <a:latin typeface="Times New Roman" pitchFamily="18" charset="0"/>
                <a:cs typeface="Times New Roman" pitchFamily="18" charset="0"/>
              </a:rPr>
              <a:t>document.write</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emp</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a:t>
            </a:r>
            <a:r>
              <a:rPr lang="en-US" sz="2600" b="1" dirty="0">
                <a:latin typeface="Times New Roman" pitchFamily="18" charset="0"/>
                <a:cs typeface="Times New Roman" pitchFamily="18" charset="0"/>
              </a:rPr>
              <a:t>&lt;</a:t>
            </a:r>
            <a:r>
              <a:rPr lang="en-US" sz="2600" b="1" dirty="0" err="1">
                <a:latin typeface="Times New Roman" pitchFamily="18" charset="0"/>
                <a:cs typeface="Times New Roman" pitchFamily="18" charset="0"/>
              </a:rPr>
              <a:t>br</a:t>
            </a:r>
            <a:r>
              <a:rPr lang="en-US" sz="2600" b="1" dirty="0">
                <a:latin typeface="Times New Roman" pitchFamily="18" charset="0"/>
                <a:cs typeface="Times New Roman" pitchFamily="18" charset="0"/>
              </a:rPr>
              <a:t>&gt;</a:t>
            </a:r>
            <a:r>
              <a:rPr lang="en-US" sz="2600" dirty="0">
                <a:latin typeface="Times New Roman" pitchFamily="18" charset="0"/>
                <a:cs typeface="Times New Roman" pitchFamily="18" charset="0"/>
              </a:rPr>
              <a:t>");  </a:t>
            </a:r>
          </a:p>
          <a:p>
            <a:pPr>
              <a:lnSpc>
                <a:spcPct val="150000"/>
              </a:lnSpc>
              <a:buNone/>
            </a:pPr>
            <a:r>
              <a:rPr lang="en-US" sz="2600" dirty="0">
                <a:latin typeface="Times New Roman" pitchFamily="18" charset="0"/>
                <a:cs typeface="Times New Roman" pitchFamily="18" charset="0"/>
              </a:rPr>
              <a:t>}  </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lstStyle/>
          <a:p>
            <a:pPr>
              <a:buNone/>
            </a:pPr>
            <a:r>
              <a:rPr lang="en-US" dirty="0">
                <a:latin typeface="Times New Roman" pitchFamily="18" charset="0"/>
                <a:cs typeface="Times New Roman" pitchFamily="18" charset="0"/>
              </a:rPr>
              <a:t>Basic operations on arrays</a:t>
            </a:r>
          </a:p>
          <a:p>
            <a:pPr algn="just">
              <a:lnSpc>
                <a:spcPct val="150000"/>
              </a:lnSpc>
              <a:buNone/>
            </a:pPr>
            <a:r>
              <a:rPr lang="en-US" sz="2400" dirty="0">
                <a:latin typeface="Times New Roman" pitchFamily="18" charset="0"/>
                <a:cs typeface="Times New Roman" pitchFamily="18" charset="0"/>
              </a:rPr>
              <a:t>1.Adding an element to the end of an array</a:t>
            </a:r>
          </a:p>
          <a:p>
            <a:pPr algn="just">
              <a:lnSpc>
                <a:spcPct val="150000"/>
              </a:lnSpc>
              <a:buNone/>
            </a:pPr>
            <a:r>
              <a:rPr lang="en-US" sz="2400" dirty="0">
                <a:latin typeface="Times New Roman" pitchFamily="18" charset="0"/>
                <a:cs typeface="Times New Roman" pitchFamily="18" charset="0"/>
              </a:rPr>
              <a:t>2. Adding an element to the beginning of an array</a:t>
            </a:r>
          </a:p>
          <a:p>
            <a:pPr algn="just">
              <a:lnSpc>
                <a:spcPct val="150000"/>
              </a:lnSpc>
              <a:buNone/>
            </a:pPr>
            <a:r>
              <a:rPr lang="en-US" sz="2400" dirty="0">
                <a:latin typeface="Times New Roman" pitchFamily="18" charset="0"/>
                <a:cs typeface="Times New Roman" pitchFamily="18" charset="0"/>
              </a:rPr>
              <a:t>3. Removing an element from the end of an array</a:t>
            </a:r>
          </a:p>
          <a:p>
            <a:pPr algn="just">
              <a:lnSpc>
                <a:spcPct val="150000"/>
              </a:lnSpc>
              <a:buNone/>
            </a:pPr>
            <a:r>
              <a:rPr lang="en-US" sz="2400" dirty="0">
                <a:latin typeface="Times New Roman" pitchFamily="18" charset="0"/>
                <a:cs typeface="Times New Roman" pitchFamily="18" charset="0"/>
              </a:rPr>
              <a:t>4. Removing an element from the beginning of an array</a:t>
            </a:r>
          </a:p>
          <a:p>
            <a:pPr algn="just">
              <a:lnSpc>
                <a:spcPct val="150000"/>
              </a:lnSpc>
              <a:buNone/>
            </a:pPr>
            <a:r>
              <a:rPr lang="en-US" sz="2400" dirty="0">
                <a:latin typeface="Times New Roman" pitchFamily="18" charset="0"/>
                <a:cs typeface="Times New Roman" pitchFamily="18" charset="0"/>
              </a:rPr>
              <a:t>5. Removing an element from the beginning of an array</a:t>
            </a:r>
          </a:p>
          <a:p>
            <a:pPr algn="just">
              <a:lnSpc>
                <a:spcPct val="150000"/>
              </a:lnSpc>
              <a:buNone/>
            </a:pPr>
            <a:r>
              <a:rPr lang="en-US" sz="2400" dirty="0">
                <a:latin typeface="Times New Roman" pitchFamily="18" charset="0"/>
                <a:cs typeface="Times New Roman" pitchFamily="18" charset="0"/>
              </a:rPr>
              <a:t>6. Check if a value is an array</a:t>
            </a:r>
          </a:p>
          <a:p>
            <a:pPr algn="just">
              <a:lnSpc>
                <a:spcPct val="150000"/>
              </a:lnSpc>
              <a:buNone/>
            </a:pPr>
            <a:r>
              <a:rPr lang="en-US" sz="2400" dirty="0">
                <a:latin typeface="Times New Roman" pitchFamily="18" charset="0"/>
                <a:cs typeface="Times New Roman" pitchFamily="18" charset="0"/>
              </a:rPr>
              <a:t>7.Retriving part of an array.(slice)</a:t>
            </a:r>
          </a:p>
          <a:p>
            <a:pPr>
              <a:buNone/>
            </a:pPr>
            <a:endParaRPr lang="en-US" dirty="0"/>
          </a:p>
          <a:p>
            <a:pPr>
              <a:buNone/>
            </a:pPr>
            <a:endParaRPr lang="en-US" dirty="0"/>
          </a:p>
          <a:p>
            <a:pPr>
              <a:buNone/>
            </a:pPr>
            <a:endParaRPr lang="en-US" dirty="0"/>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924800" cy="6553200"/>
          </a:xfrm>
        </p:spPr>
        <p:txBody>
          <a:bodyPr>
            <a:normAutofit/>
          </a:bodyPr>
          <a:lstStyle/>
          <a:p>
            <a:pPr algn="ctr" fontAlgn="base">
              <a:buNone/>
            </a:pPr>
            <a:r>
              <a:rPr lang="en-US" b="1" dirty="0">
                <a:latin typeface="Times New Roman" pitchFamily="18" charset="0"/>
                <a:cs typeface="Times New Roman" pitchFamily="18" charset="0"/>
              </a:rPr>
              <a:t>Methods</a:t>
            </a:r>
          </a:p>
          <a:p>
            <a:pPr algn="just" fontAlgn="base">
              <a:lnSpc>
                <a:spcPct val="150000"/>
              </a:lnSpc>
              <a:buNone/>
            </a:pPr>
            <a:r>
              <a:rPr lang="en-US" sz="2400" b="1" dirty="0">
                <a:latin typeface="Times New Roman" pitchFamily="18" charset="0"/>
                <a:cs typeface="Times New Roman" pitchFamily="18" charset="0"/>
              </a:rPr>
              <a:t>push()</a:t>
            </a:r>
            <a:r>
              <a:rPr lang="en-US" sz="2400" dirty="0">
                <a:latin typeface="Times New Roman" pitchFamily="18" charset="0"/>
                <a:cs typeface="Times New Roman" pitchFamily="18" charset="0"/>
              </a:rPr>
              <a:t> – Insert an element at the end of the array.</a:t>
            </a:r>
          </a:p>
          <a:p>
            <a:pPr algn="just" fontAlgn="base">
              <a:lnSpc>
                <a:spcPct val="150000"/>
              </a:lnSpc>
              <a:buNone/>
            </a:pPr>
            <a:r>
              <a:rPr lang="en-US" sz="2400" b="1" dirty="0" err="1">
                <a:latin typeface="Times New Roman" pitchFamily="18" charset="0"/>
                <a:cs typeface="Times New Roman" pitchFamily="18" charset="0"/>
              </a:rPr>
              <a:t>unshift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 Insert an element at the beginning of the array.</a:t>
            </a:r>
          </a:p>
          <a:p>
            <a:pPr algn="just" fontAlgn="base">
              <a:lnSpc>
                <a:spcPct val="150000"/>
              </a:lnSpc>
              <a:buNone/>
            </a:pPr>
            <a:r>
              <a:rPr lang="en-US" sz="2400" b="1" dirty="0">
                <a:latin typeface="Times New Roman" pitchFamily="18" charset="0"/>
                <a:cs typeface="Times New Roman" pitchFamily="18" charset="0"/>
              </a:rPr>
              <a:t>pop()</a:t>
            </a:r>
            <a:r>
              <a:rPr lang="en-US" sz="2400" dirty="0">
                <a:latin typeface="Times New Roman" pitchFamily="18" charset="0"/>
                <a:cs typeface="Times New Roman" pitchFamily="18" charset="0"/>
              </a:rPr>
              <a:t> – Remove an element from the end of the array.</a:t>
            </a:r>
          </a:p>
          <a:p>
            <a:pPr algn="just" fontAlgn="base">
              <a:lnSpc>
                <a:spcPct val="150000"/>
              </a:lnSpc>
              <a:buNone/>
            </a:pPr>
            <a:r>
              <a:rPr lang="en-US" sz="2400" b="1" dirty="0">
                <a:latin typeface="Times New Roman" pitchFamily="18" charset="0"/>
                <a:cs typeface="Times New Roman" pitchFamily="18" charset="0"/>
              </a:rPr>
              <a:t>shift()</a:t>
            </a:r>
            <a:r>
              <a:rPr lang="en-US" sz="2400" dirty="0">
                <a:latin typeface="Times New Roman" pitchFamily="18" charset="0"/>
                <a:cs typeface="Times New Roman" pitchFamily="18" charset="0"/>
              </a:rPr>
              <a:t> – Remove an element from the end of the array.</a:t>
            </a:r>
          </a:p>
          <a:p>
            <a:pPr algn="just" fontAlgn="base">
              <a:lnSpc>
                <a:spcPct val="150000"/>
              </a:lnSpc>
              <a:buNone/>
            </a:pPr>
            <a:r>
              <a:rPr lang="en-US" sz="2400" b="1" dirty="0">
                <a:latin typeface="Times New Roman" pitchFamily="18" charset="0"/>
                <a:cs typeface="Times New Roman" pitchFamily="18" charset="0"/>
              </a:rPr>
              <a:t>slice()</a:t>
            </a:r>
            <a:r>
              <a:rPr lang="en-US" sz="2400" dirty="0">
                <a:latin typeface="Times New Roman" pitchFamily="18" charset="0"/>
                <a:cs typeface="Times New Roman" pitchFamily="18" charset="0"/>
              </a:rPr>
              <a:t> – Create a shallow copy of an array.</a:t>
            </a:r>
          </a:p>
          <a:p>
            <a:pPr algn="just" fontAlgn="base">
              <a:lnSpc>
                <a:spcPct val="150000"/>
              </a:lnSpc>
              <a:buNone/>
            </a:pPr>
            <a:r>
              <a:rPr lang="en-US" sz="2400" b="1" dirty="0" err="1">
                <a:latin typeface="Times New Roman" pitchFamily="18" charset="0"/>
                <a:cs typeface="Times New Roman" pitchFamily="18" charset="0"/>
              </a:rPr>
              <a:t>Array.isArray</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 Determine if a value is an array.</a:t>
            </a:r>
          </a:p>
          <a:p>
            <a:pPr algn="just" fontAlgn="base">
              <a:lnSpc>
                <a:spcPct val="150000"/>
              </a:lnSpc>
              <a:buNone/>
            </a:pPr>
            <a:r>
              <a:rPr lang="en-US" sz="2400" b="1" dirty="0">
                <a:latin typeface="Times New Roman" pitchFamily="18" charset="0"/>
                <a:cs typeface="Times New Roman" pitchFamily="18" charset="0"/>
              </a:rPr>
              <a:t>length</a:t>
            </a:r>
            <a:r>
              <a:rPr lang="en-US" sz="2400" dirty="0">
                <a:latin typeface="Times New Roman" pitchFamily="18" charset="0"/>
                <a:cs typeface="Times New Roman" pitchFamily="18" charset="0"/>
              </a:rPr>
              <a:t> – Determine the size of an array</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28600"/>
            <a:ext cx="7772400" cy="5632311"/>
          </a:xfrm>
          <a:prstGeom prst="rect">
            <a:avLst/>
          </a:prstGeom>
        </p:spPr>
        <p:txBody>
          <a:bodyPr wrap="square">
            <a:spAutoFit/>
          </a:bodyPr>
          <a:lstStyle/>
          <a:p>
            <a:pPr>
              <a:lnSpc>
                <a:spcPct val="150000"/>
              </a:lnSpc>
            </a:pPr>
            <a:r>
              <a:rPr lang="en-US" sz="2400" b="1" dirty="0">
                <a:latin typeface="Times New Roman" pitchFamily="18" charset="0"/>
                <a:cs typeface="Times New Roman" pitchFamily="18" charset="0"/>
              </a:rPr>
              <a:t>Slice()</a:t>
            </a:r>
          </a:p>
          <a:p>
            <a:pPr algn="just">
              <a:lnSpc>
                <a:spcPct val="150000"/>
              </a:lnSpc>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slice() method </a:t>
            </a:r>
            <a:r>
              <a:rPr lang="en-US" sz="2400" dirty="0">
                <a:latin typeface="Times New Roman" pitchFamily="18" charset="0"/>
                <a:cs typeface="Times New Roman" pitchFamily="18" charset="0"/>
              </a:rPr>
              <a:t>cuts the array and returns a shallow copy of a portion of an array into a new array object</a:t>
            </a:r>
          </a:p>
          <a:p>
            <a:pPr algn="just">
              <a:lnSpc>
                <a:spcPct val="150000"/>
              </a:lnSpc>
            </a:pPr>
            <a:r>
              <a:rPr lang="en-US" sz="2400" dirty="0">
                <a:latin typeface="Times New Roman" pitchFamily="18" charset="0"/>
                <a:cs typeface="Times New Roman" pitchFamily="18" charset="0"/>
              </a:rPr>
              <a:t>It takes in two parameters: begin and end. The array is sliced from the index specified as begin till the end index (end index excluded). </a:t>
            </a:r>
          </a:p>
          <a:p>
            <a:pPr algn="just">
              <a:lnSpc>
                <a:spcPct val="150000"/>
              </a:lnSpc>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original array will not be modified.</a:t>
            </a:r>
          </a:p>
          <a:p>
            <a:pPr algn="just">
              <a:lnSpc>
                <a:spcPct val="150000"/>
              </a:lnSpc>
            </a:pPr>
            <a:r>
              <a:rPr lang="en-US" sz="2400" dirty="0">
                <a:latin typeface="Times New Roman" pitchFamily="18" charset="0"/>
                <a:cs typeface="Times New Roman" pitchFamily="18" charset="0"/>
              </a:rPr>
              <a:t>If the end parameter is </a:t>
            </a:r>
            <a:r>
              <a:rPr lang="en-US" sz="2400" b="1" dirty="0">
                <a:latin typeface="Times New Roman" pitchFamily="18" charset="0"/>
                <a:cs typeface="Times New Roman" pitchFamily="18" charset="0"/>
              </a:rPr>
              <a:t>unspecified, </a:t>
            </a:r>
            <a:r>
              <a:rPr lang="en-US" sz="2400" dirty="0">
                <a:latin typeface="Times New Roman" pitchFamily="18" charset="0"/>
                <a:cs typeface="Times New Roman" pitchFamily="18" charset="0"/>
              </a:rPr>
              <a:t>the entire array from the begin index is sliced. </a:t>
            </a:r>
          </a:p>
          <a:p>
            <a:pPr>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47800" y="457200"/>
            <a:ext cx="7543800" cy="5262979"/>
          </a:xfrm>
          <a:prstGeom prst="rect">
            <a:avLst/>
          </a:prstGeom>
        </p:spPr>
        <p:txBody>
          <a:bodyPr wrap="square">
            <a:spAutoFit/>
          </a:bodyPr>
          <a:lstStyle/>
          <a:p>
            <a:r>
              <a:rPr lang="en-US" sz="2400" b="1" dirty="0">
                <a:latin typeface="Times New Roman" pitchFamily="18" charset="0"/>
                <a:cs typeface="Times New Roman" pitchFamily="18" charset="0"/>
              </a:rPr>
              <a:t>Loop Over the Array Items</a:t>
            </a:r>
          </a:p>
          <a:p>
            <a:pPr algn="just">
              <a:lnSpc>
                <a:spcPct val="150000"/>
              </a:lnSpc>
            </a:pPr>
            <a:r>
              <a:rPr lang="en-US" sz="2400" dirty="0">
                <a:latin typeface="Times New Roman" pitchFamily="18" charset="0"/>
                <a:cs typeface="Times New Roman" pitchFamily="18" charset="0"/>
              </a:rPr>
              <a:t>You can also loop over an array in case you need to access multiple elements from the array at once. </a:t>
            </a:r>
          </a:p>
          <a:p>
            <a:pPr algn="just">
              <a:lnSpc>
                <a:spcPct val="150000"/>
              </a:lnSpc>
            </a:pPr>
            <a:r>
              <a:rPr lang="en-US" sz="2400" dirty="0">
                <a:latin typeface="Times New Roman" pitchFamily="18" charset="0"/>
                <a:cs typeface="Times New Roman" pitchFamily="18" charset="0"/>
              </a:rPr>
              <a:t>We use the </a:t>
            </a:r>
            <a:r>
              <a:rPr lang="en-US" sz="2400" b="1" dirty="0" err="1">
                <a:latin typeface="Times New Roman" pitchFamily="18" charset="0"/>
                <a:cs typeface="Times New Roman" pitchFamily="18" charset="0"/>
              </a:rPr>
              <a:t>forEach</a:t>
            </a:r>
            <a:r>
              <a:rPr lang="en-US" sz="2400" b="1" dirty="0">
                <a:latin typeface="Times New Roman" pitchFamily="18" charset="0"/>
                <a:cs typeface="Times New Roman" pitchFamily="18" charset="0"/>
              </a:rPr>
              <a:t> method for this</a:t>
            </a:r>
            <a:r>
              <a:rPr lang="en-US" sz="2400" dirty="0">
                <a:latin typeface="Times New Roman" pitchFamily="18" charset="0"/>
                <a:cs typeface="Times New Roman" pitchFamily="18" charset="0"/>
              </a:rPr>
              <a:t>, which calls a function once for each element in an array. </a:t>
            </a:r>
          </a:p>
          <a:p>
            <a:r>
              <a:rPr lang="en-US" sz="2400" b="1" dirty="0">
                <a:latin typeface="Times New Roman" pitchFamily="18" charset="0"/>
                <a:cs typeface="Times New Roman" pitchFamily="18" charset="0"/>
              </a:rPr>
              <a:t>Example:</a:t>
            </a:r>
          </a:p>
          <a:p>
            <a:pPr>
              <a:lnSpc>
                <a:spcPct val="150000"/>
              </a:lnSpc>
            </a:pPr>
            <a:r>
              <a:rPr lang="en-US" sz="2400" dirty="0">
                <a:latin typeface="Times New Roman" pitchFamily="18" charset="0"/>
                <a:cs typeface="Times New Roman" pitchFamily="18" charset="0"/>
              </a:rPr>
              <a:t>const fruits = ["apple", "orange", "cherry"];</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fruits.forEach</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myFunction</a:t>
            </a:r>
            <a:r>
              <a:rPr lang="en-US" sz="2400" dirty="0">
                <a:latin typeface="Times New Roman" pitchFamily="18" charset="0"/>
                <a:cs typeface="Times New Roman" pitchFamily="18" charset="0"/>
              </a:rPr>
              <a:t>);</a:t>
            </a:r>
          </a:p>
          <a:p>
            <a:pPr>
              <a:lnSpc>
                <a:spcPct val="150000"/>
              </a:lnSpc>
            </a:pPr>
            <a:endParaRPr lang="en-US" sz="2400" dirty="0">
              <a:latin typeface="Times New Roman" pitchFamily="18" charset="0"/>
              <a:cs typeface="Times New Roman" pitchFamily="18" charset="0"/>
            </a:endParaRPr>
          </a:p>
          <a:p>
            <a:pPr>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848600" cy="6477000"/>
          </a:xfrm>
        </p:spPr>
        <p:txBody>
          <a:bodyPr>
            <a:normAutofit fontScale="92500" lnSpcReduction="10000"/>
          </a:bodyPr>
          <a:lstStyle/>
          <a:p>
            <a:pPr algn="ctr">
              <a:buNone/>
            </a:pPr>
            <a:r>
              <a:rPr lang="en-US" sz="3000" b="1" dirty="0">
                <a:latin typeface="Times New Roman" pitchFamily="18" charset="0"/>
                <a:cs typeface="Times New Roman" pitchFamily="18" charset="0"/>
              </a:rPr>
              <a:t>DOM and web browser environments</a:t>
            </a:r>
          </a:p>
          <a:p>
            <a:pPr>
              <a:lnSpc>
                <a:spcPct val="150000"/>
              </a:lnSpc>
              <a:buNone/>
            </a:pPr>
            <a:r>
              <a:rPr lang="en-US" sz="2400" dirty="0">
                <a:latin typeface="Times New Roman" pitchFamily="18" charset="0"/>
                <a:cs typeface="Times New Roman" pitchFamily="18" charset="0"/>
              </a:rPr>
              <a:t>  When a web page is loaded, the browser create a </a:t>
            </a:r>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ocument </a:t>
            </a:r>
            <a:r>
              <a:rPr lang="en-US" sz="2400" b="1" dirty="0">
                <a:latin typeface="Times New Roman" pitchFamily="18" charset="0"/>
                <a:cs typeface="Times New Roman" pitchFamily="18" charset="0"/>
              </a:rPr>
              <a:t>O</a:t>
            </a:r>
            <a:r>
              <a:rPr lang="en-US" sz="2400" dirty="0">
                <a:latin typeface="Times New Roman" pitchFamily="18" charset="0"/>
                <a:cs typeface="Times New Roman" pitchFamily="18" charset="0"/>
              </a:rPr>
              <a:t>bject </a:t>
            </a:r>
            <a:r>
              <a:rPr lang="en-US" sz="2400" b="1" dirty="0">
                <a:latin typeface="Times New Roman" pitchFamily="18" charset="0"/>
                <a:cs typeface="Times New Roman" pitchFamily="18" charset="0"/>
              </a:rPr>
              <a:t>M</a:t>
            </a:r>
            <a:r>
              <a:rPr lang="en-US" sz="2400" dirty="0">
                <a:latin typeface="Times New Roman" pitchFamily="18" charset="0"/>
                <a:cs typeface="Times New Roman" pitchFamily="18" charset="0"/>
              </a:rPr>
              <a:t>odel of the page.</a:t>
            </a:r>
          </a:p>
          <a:p>
            <a:pPr>
              <a:lnSpc>
                <a:spcPct val="150000"/>
              </a:lnSpc>
              <a:buNone/>
            </a:pPr>
            <a:r>
              <a:rPr lang="en-US" sz="2400" dirty="0">
                <a:latin typeface="Times New Roman" pitchFamily="18" charset="0"/>
                <a:cs typeface="Times New Roman" pitchFamily="18" charset="0"/>
              </a:rPr>
              <a:t>with the object model, JavaScript gets all the power it needs to create dynamic HTML:</a:t>
            </a:r>
          </a:p>
          <a:p>
            <a:pPr>
              <a:lnSpc>
                <a:spcPct val="150000"/>
              </a:lnSpc>
            </a:pPr>
            <a:r>
              <a:rPr lang="en-US" sz="2400" dirty="0">
                <a:latin typeface="Times New Roman" pitchFamily="18" charset="0"/>
                <a:cs typeface="Times New Roman" pitchFamily="18" charset="0"/>
              </a:rPr>
              <a:t>JavaScript can change all the HTML elements in the page</a:t>
            </a:r>
          </a:p>
          <a:p>
            <a:pPr>
              <a:lnSpc>
                <a:spcPct val="150000"/>
              </a:lnSpc>
            </a:pPr>
            <a:r>
              <a:rPr lang="en-US" sz="2400" dirty="0">
                <a:latin typeface="Times New Roman" pitchFamily="18" charset="0"/>
                <a:cs typeface="Times New Roman" pitchFamily="18" charset="0"/>
              </a:rPr>
              <a:t>JavaScript can change all the HTML attributes in the page</a:t>
            </a:r>
          </a:p>
          <a:p>
            <a:pPr>
              <a:lnSpc>
                <a:spcPct val="150000"/>
              </a:lnSpc>
            </a:pPr>
            <a:r>
              <a:rPr lang="en-US" sz="2400" dirty="0">
                <a:latin typeface="Times New Roman" pitchFamily="18" charset="0"/>
                <a:cs typeface="Times New Roman" pitchFamily="18" charset="0"/>
              </a:rPr>
              <a:t>JavaScript can change all the CSS styles in the page</a:t>
            </a:r>
          </a:p>
          <a:p>
            <a:pPr>
              <a:lnSpc>
                <a:spcPct val="150000"/>
              </a:lnSpc>
            </a:pPr>
            <a:r>
              <a:rPr lang="en-US" sz="2400" dirty="0">
                <a:latin typeface="Times New Roman" pitchFamily="18" charset="0"/>
                <a:cs typeface="Times New Roman" pitchFamily="18" charset="0"/>
              </a:rPr>
              <a:t>JavaScript can remove existing HTML elements and attributes</a:t>
            </a:r>
          </a:p>
          <a:p>
            <a:pPr>
              <a:lnSpc>
                <a:spcPct val="150000"/>
              </a:lnSpc>
            </a:pPr>
            <a:r>
              <a:rPr lang="en-US" sz="2400" dirty="0">
                <a:latin typeface="Times New Roman" pitchFamily="18" charset="0"/>
                <a:cs typeface="Times New Roman" pitchFamily="18" charset="0"/>
              </a:rPr>
              <a:t>JavaScript can add new HTML elements and attributes</a:t>
            </a:r>
          </a:p>
          <a:p>
            <a:pPr>
              <a:lnSpc>
                <a:spcPct val="150000"/>
              </a:lnSpc>
            </a:pPr>
            <a:r>
              <a:rPr lang="en-US" sz="2400" dirty="0">
                <a:latin typeface="Times New Roman" pitchFamily="18" charset="0"/>
                <a:cs typeface="Times New Roman" pitchFamily="18" charset="0"/>
              </a:rPr>
              <a:t>JavaScript can react to all existing HTML events in the page</a:t>
            </a:r>
          </a:p>
          <a:p>
            <a:pPr>
              <a:lnSpc>
                <a:spcPct val="150000"/>
              </a:lnSpc>
            </a:pPr>
            <a:r>
              <a:rPr lang="en-US" sz="2400" dirty="0">
                <a:latin typeface="Times New Roman" pitchFamily="18" charset="0"/>
                <a:cs typeface="Times New Roman" pitchFamily="18" charset="0"/>
              </a:rPr>
              <a:t>JavaScript can create new HTML events in the page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381000"/>
            <a:ext cx="7315200" cy="6096000"/>
          </a:xfrm>
        </p:spPr>
        <p:txBody>
          <a:bodyPr>
            <a:normAutofit/>
          </a:bodyPr>
          <a:lstStyle/>
          <a:p>
            <a:pPr>
              <a:buNone/>
            </a:pPr>
            <a:r>
              <a:rPr lang="en-US" sz="2400" dirty="0"/>
              <a:t> </a:t>
            </a:r>
            <a:r>
              <a:rPr lang="en-US" sz="2400" b="1" dirty="0"/>
              <a:t>Java Script example program</a:t>
            </a:r>
            <a:r>
              <a:rPr lang="en-US" sz="2400" dirty="0"/>
              <a:t>:</a:t>
            </a:r>
          </a:p>
          <a:p>
            <a:pPr>
              <a:buNone/>
            </a:pPr>
            <a:r>
              <a:rPr lang="en-US" sz="2400" dirty="0"/>
              <a:t>&lt;html&gt; </a:t>
            </a:r>
          </a:p>
          <a:p>
            <a:pPr>
              <a:buNone/>
            </a:pPr>
            <a:r>
              <a:rPr lang="en-US" sz="2400" dirty="0"/>
              <a:t>&lt;head&gt; </a:t>
            </a:r>
          </a:p>
          <a:p>
            <a:pPr>
              <a:buNone/>
            </a:pPr>
            <a:r>
              <a:rPr lang="en-US" sz="2400" dirty="0"/>
              <a:t>&lt;/head&gt; </a:t>
            </a:r>
          </a:p>
          <a:p>
            <a:pPr>
              <a:buNone/>
            </a:pPr>
            <a:r>
              <a:rPr lang="en-US" sz="2400" dirty="0"/>
              <a:t>&lt;body&gt; </a:t>
            </a:r>
          </a:p>
          <a:p>
            <a:pPr>
              <a:buNone/>
            </a:pPr>
            <a:r>
              <a:rPr lang="en-US" sz="2400" dirty="0"/>
              <a:t>&lt;script type = "text/</a:t>
            </a:r>
            <a:r>
              <a:rPr lang="en-US" sz="2400" dirty="0" err="1"/>
              <a:t>javascript</a:t>
            </a:r>
            <a:r>
              <a:rPr lang="en-US" sz="2400" dirty="0"/>
              <a:t>"&gt;</a:t>
            </a:r>
          </a:p>
          <a:p>
            <a:pPr>
              <a:buNone/>
            </a:pPr>
            <a:r>
              <a:rPr lang="en-US" sz="2400" dirty="0"/>
              <a:t> document. write("Hello World") ;</a:t>
            </a:r>
          </a:p>
          <a:p>
            <a:pPr>
              <a:buNone/>
            </a:pPr>
            <a:r>
              <a:rPr lang="en-US" sz="2400" dirty="0"/>
              <a:t>&lt;/script&gt; </a:t>
            </a:r>
          </a:p>
          <a:p>
            <a:pPr>
              <a:buNone/>
            </a:pPr>
            <a:r>
              <a:rPr lang="en-US" sz="2400" dirty="0"/>
              <a:t>&lt;p&gt;This is web page body &lt;/p&gt; </a:t>
            </a:r>
          </a:p>
          <a:p>
            <a:pPr>
              <a:buNone/>
            </a:pPr>
            <a:r>
              <a:rPr lang="en-US" sz="2400" dirty="0"/>
              <a:t>&lt;/body&gt; </a:t>
            </a:r>
          </a:p>
          <a:p>
            <a:pPr>
              <a:buNone/>
            </a:pPr>
            <a:r>
              <a:rPr lang="en-US" sz="2400" dirty="0"/>
              <a:t>&lt;/html&gt;</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7848600" cy="6629400"/>
          </a:xfrm>
        </p:spPr>
        <p:txBody>
          <a:bodyPr>
            <a:normAutofit fontScale="92500"/>
          </a:bodyPr>
          <a:lstStyle/>
          <a:p>
            <a:pPr algn="ctr">
              <a:buNone/>
            </a:pPr>
            <a:r>
              <a:rPr lang="en-US" sz="2400" b="1" dirty="0">
                <a:latin typeface="Times New Roman" pitchFamily="18" charset="0"/>
                <a:cs typeface="Times New Roman" pitchFamily="18" charset="0"/>
              </a:rPr>
              <a:t>JavaScript HTML DOM</a:t>
            </a:r>
          </a:p>
          <a:p>
            <a:pPr>
              <a:lnSpc>
                <a:spcPct val="150000"/>
              </a:lnSpc>
              <a:buFont typeface="Wingdings" pitchFamily="2" charset="2"/>
              <a:buChar char="ü"/>
            </a:pPr>
            <a:r>
              <a:rPr lang="en-US" sz="2400" dirty="0">
                <a:latin typeface="Times New Roman" pitchFamily="18" charset="0"/>
                <a:cs typeface="Times New Roman" pitchFamily="18" charset="0"/>
              </a:rPr>
              <a:t>   The Document Object Model (DOM) is a </a:t>
            </a:r>
            <a:r>
              <a:rPr lang="en-US" sz="2400" b="1" i="1" dirty="0">
                <a:latin typeface="Times New Roman" pitchFamily="18" charset="0"/>
                <a:cs typeface="Times New Roman" pitchFamily="18" charset="0"/>
              </a:rPr>
              <a:t>programming interface</a:t>
            </a:r>
            <a:r>
              <a:rPr lang="en-US" sz="2400" dirty="0">
                <a:latin typeface="Times New Roman" pitchFamily="18" charset="0"/>
                <a:cs typeface="Times New Roman" pitchFamily="18" charset="0"/>
              </a:rPr>
              <a:t> for and </a:t>
            </a:r>
            <a:r>
              <a:rPr lang="en-US" sz="2400" b="1" dirty="0">
                <a:latin typeface="Times New Roman" pitchFamily="18" charset="0"/>
                <a:cs typeface="Times New Roman" pitchFamily="18" charset="0"/>
              </a:rPr>
              <a:t>XML(Extensible markup language) </a:t>
            </a:r>
            <a:r>
              <a:rPr lang="en-US" sz="2400" dirty="0">
                <a:latin typeface="Times New Roman" pitchFamily="18" charset="0"/>
                <a:cs typeface="Times New Roman" pitchFamily="18" charset="0"/>
              </a:rPr>
              <a:t>documents. </a:t>
            </a:r>
          </a:p>
          <a:p>
            <a:pPr>
              <a:lnSpc>
                <a:spcPct val="150000"/>
              </a:lnSpc>
              <a:buFont typeface="Wingdings" pitchFamily="2" charset="2"/>
              <a:buChar char="ü"/>
            </a:pPr>
            <a:r>
              <a:rPr lang="en-US" sz="2400" dirty="0">
                <a:latin typeface="Times New Roman" pitchFamily="18" charset="0"/>
                <a:cs typeface="Times New Roman" pitchFamily="18" charset="0"/>
              </a:rPr>
              <a:t>  It defines the </a:t>
            </a:r>
            <a:r>
              <a:rPr lang="en-US" sz="2400" b="1" dirty="0">
                <a:latin typeface="Times New Roman" pitchFamily="18" charset="0"/>
                <a:cs typeface="Times New Roman" pitchFamily="18" charset="0"/>
              </a:rPr>
              <a:t>logical structure</a:t>
            </a:r>
            <a:r>
              <a:rPr lang="en-US" sz="2400" dirty="0">
                <a:latin typeface="Times New Roman" pitchFamily="18" charset="0"/>
                <a:cs typeface="Times New Roman" pitchFamily="18" charset="0"/>
              </a:rPr>
              <a:t> of documents and the way a document is accessed and manipulated.</a:t>
            </a:r>
          </a:p>
          <a:p>
            <a:pPr algn="just">
              <a:lnSpc>
                <a:spcPct val="150000"/>
              </a:lnSpc>
              <a:buFont typeface="Wingdings" pitchFamily="2" charset="2"/>
              <a:buChar char="ü"/>
            </a:pPr>
            <a:r>
              <a:rPr lang="en-US" sz="2400" dirty="0">
                <a:latin typeface="Times New Roman" pitchFamily="18" charset="0"/>
                <a:cs typeface="Times New Roman" pitchFamily="18" charset="0"/>
              </a:rPr>
              <a:t>The DOM is a W3C (World Wide Web Consortium) standard.</a:t>
            </a:r>
          </a:p>
          <a:p>
            <a:pPr algn="just">
              <a:lnSpc>
                <a:spcPct val="150000"/>
              </a:lnSpc>
              <a:buFont typeface="Wingdings" pitchFamily="2" charset="2"/>
              <a:buChar char="ü"/>
            </a:pPr>
            <a:r>
              <a:rPr lang="en-US" sz="2400" dirty="0">
                <a:latin typeface="Times New Roman" pitchFamily="18" charset="0"/>
                <a:cs typeface="Times New Roman" pitchFamily="18" charset="0"/>
              </a:rPr>
              <a:t>The DOM defines a standard for accessing documents</a:t>
            </a:r>
          </a:p>
          <a:p>
            <a:pPr algn="just">
              <a:lnSpc>
                <a:spcPct val="150000"/>
              </a:lnSpc>
              <a:buFont typeface="Wingdings" pitchFamily="2" charset="2"/>
              <a:buChar char="ü"/>
            </a:pPr>
            <a:r>
              <a:rPr lang="en-US" sz="2400" dirty="0">
                <a:latin typeface="Times New Roman" pitchFamily="18" charset="0"/>
                <a:cs typeface="Times New Roman" pitchFamily="18" charset="0"/>
              </a:rPr>
              <a:t>"The W3C Document Object Model (DOM) is a </a:t>
            </a:r>
            <a:r>
              <a:rPr lang="en-US" sz="2400" b="1" dirty="0">
                <a:latin typeface="Times New Roman" pitchFamily="18" charset="0"/>
                <a:cs typeface="Times New Roman" pitchFamily="18" charset="0"/>
              </a:rPr>
              <a:t>platform and language-neutral interface</a:t>
            </a:r>
            <a:r>
              <a:rPr lang="en-US" sz="2400" dirty="0">
                <a:latin typeface="Times New Roman" pitchFamily="18" charset="0"/>
                <a:cs typeface="Times New Roman" pitchFamily="18" charset="0"/>
              </a:rPr>
              <a:t> that allows programs and scripts to dynamically access and update the content, structure, and style of a document.“</a:t>
            </a:r>
          </a:p>
          <a:p>
            <a:pPr>
              <a:lnSpc>
                <a:spcPct val="150000"/>
              </a:lnSpc>
              <a:buFont typeface="Wingdings" pitchFamily="2" charset="2"/>
              <a:buChar char="ü"/>
            </a:pPr>
            <a:endParaRPr lang="en-US" sz="2400" b="1" dirty="0">
              <a:latin typeface="Times New Roman" pitchFamily="18" charset="0"/>
              <a:cs typeface="Times New Roman" pitchFamily="18" charset="0"/>
            </a:endParaRP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228600"/>
            <a:ext cx="5334000" cy="457200"/>
          </a:xfrm>
        </p:spPr>
        <p:txBody>
          <a:bodyPr>
            <a:normAutofit fontScale="92500" lnSpcReduction="10000"/>
          </a:bodyPr>
          <a:lstStyle/>
          <a:p>
            <a:pPr algn="ctr">
              <a:buNone/>
            </a:pPr>
            <a:r>
              <a:rPr lang="en-US" sz="2800" b="1" dirty="0">
                <a:latin typeface="Times New Roman" pitchFamily="18" charset="0"/>
                <a:cs typeface="Times New Roman" pitchFamily="18" charset="0"/>
              </a:rPr>
              <a:t>JavaScript HTML DOM</a:t>
            </a:r>
          </a:p>
          <a:p>
            <a:endParaRPr lang="en-US" dirty="0"/>
          </a:p>
        </p:txBody>
      </p:sp>
      <p:pic>
        <p:nvPicPr>
          <p:cNvPr id="1026" name="Picture 2"/>
          <p:cNvPicPr>
            <a:picLocks noChangeAspect="1" noChangeArrowheads="1"/>
          </p:cNvPicPr>
          <p:nvPr/>
        </p:nvPicPr>
        <p:blipFill>
          <a:blip r:embed="rId2"/>
          <a:srcRect l="31039" t="26042" r="29722" b="31250"/>
          <a:stretch>
            <a:fillRect/>
          </a:stretch>
        </p:blipFill>
        <p:spPr bwMode="auto">
          <a:xfrm>
            <a:off x="1295400" y="609600"/>
            <a:ext cx="7525215" cy="58674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696200" cy="5943600"/>
          </a:xfrm>
        </p:spPr>
        <p:txBody>
          <a:bodyPr>
            <a:noAutofit/>
          </a:bodyPr>
          <a:lstStyle/>
          <a:p>
            <a:pPr>
              <a:lnSpc>
                <a:spcPct val="150000"/>
              </a:lnSpc>
              <a:buNone/>
            </a:pPr>
            <a:r>
              <a:rPr lang="en-US" sz="2400" b="1" dirty="0">
                <a:latin typeface="Times New Roman" pitchFamily="18" charset="0"/>
                <a:cs typeface="Times New Roman" pitchFamily="18" charset="0"/>
              </a:rPr>
              <a:t>The DOM Programming Interface</a:t>
            </a:r>
          </a:p>
          <a:p>
            <a:pPr>
              <a:lnSpc>
                <a:spcPct val="150000"/>
              </a:lnSpc>
              <a:buFont typeface="Wingdings" pitchFamily="2" charset="2"/>
              <a:buChar char="ü"/>
            </a:pPr>
            <a:r>
              <a:rPr lang="en-US" sz="2400" dirty="0">
                <a:latin typeface="Times New Roman" pitchFamily="18" charset="0"/>
                <a:cs typeface="Times New Roman" pitchFamily="18" charset="0"/>
              </a:rPr>
              <a:t>The HTML DOM can be accessed with JavaScript (and with other programming languages).</a:t>
            </a:r>
          </a:p>
          <a:p>
            <a:pPr>
              <a:lnSpc>
                <a:spcPct val="150000"/>
              </a:lnSpc>
              <a:buFont typeface="Wingdings" pitchFamily="2" charset="2"/>
              <a:buChar char="ü"/>
            </a:pPr>
            <a:r>
              <a:rPr lang="en-US" sz="2400" dirty="0">
                <a:latin typeface="Times New Roman" pitchFamily="18" charset="0"/>
                <a:cs typeface="Times New Roman" pitchFamily="18" charset="0"/>
              </a:rPr>
              <a:t>In the </a:t>
            </a:r>
            <a:r>
              <a:rPr lang="en-US" sz="2400" b="1" dirty="0">
                <a:latin typeface="Times New Roman" pitchFamily="18" charset="0"/>
                <a:cs typeface="Times New Roman" pitchFamily="18" charset="0"/>
              </a:rPr>
              <a:t>DOM, </a:t>
            </a:r>
            <a:r>
              <a:rPr lang="en-US" sz="2400" dirty="0">
                <a:latin typeface="Times New Roman" pitchFamily="18" charset="0"/>
                <a:cs typeface="Times New Roman" pitchFamily="18" charset="0"/>
              </a:rPr>
              <a:t>all HTML elements are defined as </a:t>
            </a:r>
            <a:r>
              <a:rPr lang="en-US" sz="2400" b="1" dirty="0">
                <a:latin typeface="Times New Roman" pitchFamily="18" charset="0"/>
                <a:cs typeface="Times New Roman" pitchFamily="18" charset="0"/>
              </a:rPr>
              <a:t>objects</a:t>
            </a:r>
            <a:r>
              <a:rPr lang="en-US" sz="2400" dirty="0">
                <a:latin typeface="Times New Roman" pitchFamily="18" charset="0"/>
                <a:cs typeface="Times New Roman" pitchFamily="18" charset="0"/>
              </a:rPr>
              <a:t>.</a:t>
            </a:r>
          </a:p>
          <a:p>
            <a:pPr>
              <a:lnSpc>
                <a:spcPct val="150000"/>
              </a:lnSpc>
              <a:buFont typeface="Wingdings" pitchFamily="2" charset="2"/>
              <a:buChar char="ü"/>
            </a:pPr>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property</a:t>
            </a:r>
            <a:r>
              <a:rPr lang="en-US" sz="2400" dirty="0">
                <a:latin typeface="Times New Roman" pitchFamily="18" charset="0"/>
                <a:cs typeface="Times New Roman" pitchFamily="18" charset="0"/>
              </a:rPr>
              <a:t> is a value that you can get or set (like changing the content of an HTML element).</a:t>
            </a:r>
          </a:p>
          <a:p>
            <a:pPr>
              <a:lnSpc>
                <a:spcPct val="150000"/>
              </a:lnSpc>
              <a:buFont typeface="Wingdings" pitchFamily="2" charset="2"/>
              <a:buChar char="ü"/>
            </a:pPr>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method</a:t>
            </a:r>
            <a:r>
              <a:rPr lang="en-US" sz="2400" dirty="0">
                <a:latin typeface="Times New Roman" pitchFamily="18" charset="0"/>
                <a:cs typeface="Times New Roman" pitchFamily="18" charset="0"/>
              </a:rPr>
              <a:t> is an action you can do (like add or deleting an HTML element).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391400" cy="5943600"/>
          </a:xfrm>
        </p:spPr>
        <p:txBody>
          <a:bodyPr>
            <a:normAutofit/>
          </a:bodyPr>
          <a:lstStyle/>
          <a:p>
            <a:pPr>
              <a:buNone/>
            </a:pPr>
            <a:r>
              <a:rPr lang="en-US" sz="2600" b="1" dirty="0">
                <a:latin typeface="Times New Roman" pitchFamily="18" charset="0"/>
                <a:cs typeface="Times New Roman" pitchFamily="18" charset="0"/>
              </a:rPr>
              <a:t>Example:</a:t>
            </a:r>
          </a:p>
          <a:p>
            <a:pPr>
              <a:buNone/>
            </a:pPr>
            <a:r>
              <a:rPr lang="en-US" sz="2600" dirty="0">
                <a:latin typeface="Times New Roman" pitchFamily="18" charset="0"/>
                <a:cs typeface="Times New Roman" pitchFamily="18" charset="0"/>
              </a:rPr>
              <a:t>&lt;!DOCTYPE html&gt;</a:t>
            </a:r>
          </a:p>
          <a:p>
            <a:pPr>
              <a:buNone/>
            </a:pPr>
            <a:r>
              <a:rPr lang="en-US" sz="2600" dirty="0">
                <a:latin typeface="Times New Roman" pitchFamily="18" charset="0"/>
                <a:cs typeface="Times New Roman" pitchFamily="18" charset="0"/>
              </a:rPr>
              <a:t>&lt;html&gt;</a:t>
            </a:r>
          </a:p>
          <a:p>
            <a:pPr>
              <a:buNone/>
            </a:pPr>
            <a:r>
              <a:rPr lang="en-US" sz="2600" dirty="0">
                <a:latin typeface="Times New Roman" pitchFamily="18" charset="0"/>
                <a:cs typeface="Times New Roman" pitchFamily="18" charset="0"/>
              </a:rPr>
              <a:t>&lt;body&gt;</a:t>
            </a:r>
          </a:p>
          <a:p>
            <a:pPr>
              <a:buNone/>
            </a:pPr>
            <a:r>
              <a:rPr lang="en-US" sz="2600" dirty="0">
                <a:latin typeface="Times New Roman" pitchFamily="18" charset="0"/>
                <a:cs typeface="Times New Roman" pitchFamily="18" charset="0"/>
              </a:rPr>
              <a:t>&lt;h2&gt;My First Page&lt;/h2&gt;</a:t>
            </a:r>
          </a:p>
          <a:p>
            <a:pPr>
              <a:buNone/>
            </a:pPr>
            <a:r>
              <a:rPr lang="en-US" sz="2600" dirty="0">
                <a:latin typeface="Times New Roman" pitchFamily="18" charset="0"/>
                <a:cs typeface="Times New Roman" pitchFamily="18" charset="0"/>
              </a:rPr>
              <a:t>&lt;p id="demo"&gt;&lt;/p&gt;</a:t>
            </a:r>
          </a:p>
          <a:p>
            <a:pPr>
              <a:buNone/>
            </a:pPr>
            <a:r>
              <a:rPr lang="en-US" sz="2600" dirty="0">
                <a:latin typeface="Times New Roman" pitchFamily="18" charset="0"/>
                <a:cs typeface="Times New Roman" pitchFamily="18" charset="0"/>
              </a:rPr>
              <a:t>&lt;script&gt;</a:t>
            </a:r>
          </a:p>
          <a:p>
            <a:pPr>
              <a:buNone/>
            </a:pPr>
            <a:r>
              <a:rPr lang="en-US" sz="2600" dirty="0" err="1">
                <a:latin typeface="Times New Roman" pitchFamily="18" charset="0"/>
                <a:cs typeface="Times New Roman" pitchFamily="18" charset="0"/>
              </a:rPr>
              <a:t>document.getElementById</a:t>
            </a:r>
            <a:r>
              <a:rPr lang="en-US" sz="2600" dirty="0">
                <a:latin typeface="Times New Roman" pitchFamily="18" charset="0"/>
                <a:cs typeface="Times New Roman" pitchFamily="18" charset="0"/>
              </a:rPr>
              <a:t>("demo").</a:t>
            </a:r>
            <a:r>
              <a:rPr lang="en-US" sz="2600" dirty="0" err="1">
                <a:latin typeface="Times New Roman" pitchFamily="18" charset="0"/>
                <a:cs typeface="Times New Roman" pitchFamily="18" charset="0"/>
              </a:rPr>
              <a:t>innerHTML</a:t>
            </a:r>
            <a:r>
              <a:rPr lang="en-US" sz="2600" dirty="0">
                <a:latin typeface="Times New Roman" pitchFamily="18" charset="0"/>
                <a:cs typeface="Times New Roman" pitchFamily="18" charset="0"/>
              </a:rPr>
              <a:t> = "Hello World!";</a:t>
            </a:r>
          </a:p>
          <a:p>
            <a:pPr>
              <a:buNone/>
            </a:pPr>
            <a:r>
              <a:rPr lang="en-US" sz="2600" dirty="0">
                <a:latin typeface="Times New Roman" pitchFamily="18" charset="0"/>
                <a:cs typeface="Times New Roman" pitchFamily="18" charset="0"/>
              </a:rPr>
              <a:t>&lt;/script&gt;</a:t>
            </a:r>
          </a:p>
          <a:p>
            <a:pPr>
              <a:buNone/>
            </a:pPr>
            <a:r>
              <a:rPr lang="en-US" sz="2600" dirty="0">
                <a:latin typeface="Times New Roman" pitchFamily="18" charset="0"/>
                <a:cs typeface="Times New Roman" pitchFamily="18" charset="0"/>
              </a:rPr>
              <a:t>&lt;/body&gt;</a:t>
            </a:r>
          </a:p>
          <a:p>
            <a:pPr>
              <a:buNone/>
            </a:pPr>
            <a:r>
              <a:rPr lang="en-US" sz="2600" dirty="0">
                <a:latin typeface="Times New Roman" pitchFamily="18" charset="0"/>
                <a:cs typeface="Times New Roman" pitchFamily="18" charset="0"/>
              </a:rPr>
              <a:t>&lt;/html&gt;</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171688" cy="5867400"/>
          </a:xfrm>
        </p:spPr>
        <p:txBody>
          <a:bodyPr>
            <a:normAutofit/>
          </a:bodyPr>
          <a:lstStyle/>
          <a:p>
            <a:pPr algn="ctr">
              <a:buNone/>
            </a:pPr>
            <a:r>
              <a:rPr lang="en-US" b="1" dirty="0">
                <a:latin typeface="Times New Roman" pitchFamily="18" charset="0"/>
                <a:cs typeface="Times New Roman" pitchFamily="18" charset="0"/>
              </a:rPr>
              <a:t>Window </a:t>
            </a:r>
          </a:p>
          <a:p>
            <a:pPr>
              <a:lnSpc>
                <a:spcPct val="150000"/>
              </a:lnSpc>
              <a:buFont typeface="Wingdings" pitchFamily="2" charset="2"/>
              <a:buChar char="ü"/>
            </a:pPr>
            <a:r>
              <a:rPr lang="en-US" sz="2400" dirty="0">
                <a:latin typeface="Times New Roman" pitchFamily="18" charset="0"/>
                <a:cs typeface="Times New Roman" pitchFamily="18" charset="0"/>
              </a:rPr>
              <a:t>The window is the browser tab that a web page is loaded into; this is represented in JavaScript by the </a:t>
            </a:r>
            <a:r>
              <a:rPr lang="en-US" sz="2400" b="1" dirty="0">
                <a:latin typeface="Times New Roman" pitchFamily="18" charset="0"/>
                <a:cs typeface="Times New Roman" pitchFamily="18" charset="0"/>
              </a:rPr>
              <a:t>Window object.</a:t>
            </a:r>
          </a:p>
          <a:p>
            <a:pPr>
              <a:lnSpc>
                <a:spcPct val="150000"/>
              </a:lnSpc>
              <a:buFont typeface="Wingdings" pitchFamily="2" charset="2"/>
              <a:buChar char="ü"/>
            </a:pPr>
            <a:r>
              <a:rPr lang="en-US" sz="2400" dirty="0">
                <a:latin typeface="Times New Roman" pitchFamily="18" charset="0"/>
                <a:cs typeface="Times New Roman" pitchFamily="18" charset="0"/>
              </a:rPr>
              <a:t>Using methods available on this object you can know the window's size </a:t>
            </a:r>
          </a:p>
          <a:p>
            <a:pPr marL="539496" indent="-457200">
              <a:lnSpc>
                <a:spcPct val="150000"/>
              </a:lnSpc>
              <a:buNone/>
            </a:pPr>
            <a:r>
              <a:rPr lang="en-US" sz="2400" dirty="0">
                <a:latin typeface="Times New Roman" pitchFamily="18" charset="0"/>
                <a:cs typeface="Times New Roman" pitchFamily="18" charset="0"/>
              </a:rPr>
              <a:t>1.Window.innerWidth </a:t>
            </a:r>
          </a:p>
          <a:p>
            <a:pPr marL="539496" indent="-457200">
              <a:lnSpc>
                <a:spcPct val="150000"/>
              </a:lnSpc>
              <a:buNone/>
            </a:pPr>
            <a:r>
              <a:rPr lang="en-US" sz="2400" dirty="0">
                <a:latin typeface="Times New Roman" pitchFamily="18" charset="0"/>
                <a:cs typeface="Times New Roman" pitchFamily="18" charset="0"/>
              </a:rPr>
              <a:t>2.Window.innerHeight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457200"/>
            <a:ext cx="7943088" cy="5791200"/>
          </a:xfrm>
        </p:spPr>
        <p:txBody>
          <a:bodyPr>
            <a:normAutofit/>
          </a:bodyPr>
          <a:lstStyle/>
          <a:p>
            <a:pPr algn="ctr">
              <a:buNone/>
            </a:pPr>
            <a:r>
              <a:rPr lang="en-US" b="1" dirty="0">
                <a:latin typeface="Times New Roman" pitchFamily="18" charset="0"/>
                <a:cs typeface="Times New Roman" pitchFamily="18" charset="0"/>
              </a:rPr>
              <a:t>Navigator</a:t>
            </a:r>
          </a:p>
          <a:p>
            <a:pPr algn="just">
              <a:lnSpc>
                <a:spcPct val="150000"/>
              </a:lnSpc>
              <a:buFont typeface="Wingdings" pitchFamily="2" charset="2"/>
              <a:buChar char="ü"/>
            </a:pPr>
            <a:r>
              <a:rPr lang="en-US" sz="2400" dirty="0">
                <a:latin typeface="Times New Roman" pitchFamily="18" charset="0"/>
                <a:cs typeface="Times New Roman" pitchFamily="18" charset="0"/>
              </a:rPr>
              <a:t>The navigator represents the state and identity of the browser (i.e. the user-agent) as it exists on the web.</a:t>
            </a:r>
          </a:p>
          <a:p>
            <a:pPr algn="just">
              <a:lnSpc>
                <a:spcPct val="150000"/>
              </a:lnSpc>
              <a:buFont typeface="Wingdings" pitchFamily="2" charset="2"/>
              <a:buChar char="ü"/>
            </a:pPr>
            <a:r>
              <a:rPr lang="en-US" sz="2400" dirty="0">
                <a:latin typeface="Times New Roman" pitchFamily="18" charset="0"/>
                <a:cs typeface="Times New Roman" pitchFamily="18" charset="0"/>
              </a:rPr>
              <a:t>In JavaScript, this is represented by the </a:t>
            </a:r>
            <a:r>
              <a:rPr lang="en-US" sz="2400" b="1" dirty="0">
                <a:latin typeface="Times New Roman" pitchFamily="18" charset="0"/>
                <a:cs typeface="Times New Roman" pitchFamily="18" charset="0"/>
              </a:rPr>
              <a:t>Navigator object</a:t>
            </a:r>
            <a:r>
              <a:rPr lang="en-US" sz="2400" dirty="0">
                <a:latin typeface="Times New Roman" pitchFamily="18" charset="0"/>
                <a:cs typeface="Times New Roman" pitchFamily="18" charset="0"/>
              </a:rPr>
              <a:t>. </a:t>
            </a:r>
          </a:p>
          <a:p>
            <a:pPr algn="just">
              <a:lnSpc>
                <a:spcPct val="150000"/>
              </a:lnSpc>
              <a:buFont typeface="Wingdings" pitchFamily="2" charset="2"/>
              <a:buChar char="ü"/>
            </a:pPr>
            <a:r>
              <a:rPr lang="en-US" sz="2400" dirty="0">
                <a:latin typeface="Times New Roman" pitchFamily="18" charset="0"/>
                <a:cs typeface="Times New Roman" pitchFamily="18" charset="0"/>
              </a:rPr>
              <a:t>You can use this object to retrieve things like the user's </a:t>
            </a:r>
            <a:r>
              <a:rPr lang="en-US" sz="2400" b="1" dirty="0">
                <a:latin typeface="Times New Roman" pitchFamily="18" charset="0"/>
                <a:cs typeface="Times New Roman" pitchFamily="18" charset="0"/>
              </a:rPr>
              <a:t>preferred language, a media stream</a:t>
            </a:r>
            <a:r>
              <a:rPr lang="en-US" sz="2400" dirty="0">
                <a:latin typeface="Times New Roman" pitchFamily="18" charset="0"/>
                <a:cs typeface="Times New Roman" pitchFamily="18" charset="0"/>
              </a:rPr>
              <a:t> from the user's </a:t>
            </a:r>
            <a:r>
              <a:rPr lang="en-US" sz="2400" b="1" dirty="0">
                <a:latin typeface="Times New Roman" pitchFamily="18" charset="0"/>
                <a:cs typeface="Times New Roman" pitchFamily="18" charset="0"/>
              </a:rPr>
              <a:t>webcam, </a:t>
            </a:r>
            <a:r>
              <a:rPr lang="en-US" sz="2400" dirty="0">
                <a:latin typeface="Times New Roman" pitchFamily="18" charset="0"/>
                <a:cs typeface="Times New Roman" pitchFamily="18" charset="0"/>
              </a:rPr>
              <a:t>etc.</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7943088" cy="6172200"/>
          </a:xfrm>
        </p:spPr>
        <p:txBody>
          <a:bodyPr/>
          <a:lstStyle/>
          <a:p>
            <a:pPr algn="just">
              <a:buNone/>
            </a:pPr>
            <a:r>
              <a:rPr lang="en-US" b="1" dirty="0">
                <a:latin typeface="Times New Roman" pitchFamily="18" charset="0"/>
                <a:cs typeface="Times New Roman" pitchFamily="18" charset="0"/>
              </a:rPr>
              <a:t>Document</a:t>
            </a:r>
          </a:p>
          <a:p>
            <a:pPr algn="just">
              <a:lnSpc>
                <a:spcPct val="150000"/>
              </a:lnSpc>
              <a:buFont typeface="Wingdings" pitchFamily="2" charset="2"/>
              <a:buChar char="ü"/>
            </a:pPr>
            <a:r>
              <a:rPr lang="en-US" sz="2400" dirty="0">
                <a:latin typeface="Times New Roman" pitchFamily="18" charset="0"/>
                <a:cs typeface="Times New Roman" pitchFamily="18" charset="0"/>
              </a:rPr>
              <a:t>The document (represented by the DOM in browsers) is the actual page loaded into the window, and is represented in JavaScript by the </a:t>
            </a:r>
            <a:r>
              <a:rPr lang="en-US" sz="2400" b="1" dirty="0">
                <a:latin typeface="Times New Roman" pitchFamily="18" charset="0"/>
                <a:cs typeface="Times New Roman" pitchFamily="18" charset="0"/>
              </a:rPr>
              <a:t>Document object. </a:t>
            </a:r>
          </a:p>
          <a:p>
            <a:pPr algn="just">
              <a:lnSpc>
                <a:spcPct val="150000"/>
              </a:lnSpc>
              <a:buFont typeface="Wingdings" pitchFamily="2" charset="2"/>
              <a:buChar char="ü"/>
            </a:pPr>
            <a:r>
              <a:rPr lang="en-US" sz="2400" dirty="0">
                <a:latin typeface="Times New Roman" pitchFamily="18" charset="0"/>
                <a:cs typeface="Times New Roman" pitchFamily="18" charset="0"/>
              </a:rPr>
              <a:t>You can use this object to </a:t>
            </a:r>
            <a:r>
              <a:rPr lang="en-US" sz="2400" b="1" dirty="0">
                <a:latin typeface="Times New Roman" pitchFamily="18" charset="0"/>
                <a:cs typeface="Times New Roman" pitchFamily="18" charset="0"/>
              </a:rPr>
              <a:t>return</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manipulate</a:t>
            </a:r>
            <a:r>
              <a:rPr lang="en-US" sz="2400" dirty="0">
                <a:latin typeface="Times New Roman" pitchFamily="18" charset="0"/>
                <a:cs typeface="Times New Roman" pitchFamily="18" charset="0"/>
              </a:rPr>
              <a:t> information on the HTML and CSS.</a:t>
            </a:r>
            <a:endParaRPr lang="en-US" sz="2400" b="1"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457200"/>
            <a:ext cx="7772400" cy="5791200"/>
          </a:xfrm>
        </p:spPr>
        <p:txBody>
          <a:bodyPr/>
          <a:lstStyle/>
          <a:p>
            <a:pPr algn="ctr">
              <a:buNone/>
            </a:pPr>
            <a:r>
              <a:rPr lang="en-US" b="1" dirty="0">
                <a:latin typeface="Times New Roman" pitchFamily="18" charset="0"/>
                <a:cs typeface="Times New Roman" pitchFamily="18" charset="0"/>
              </a:rPr>
              <a:t>Manipulation using DOM</a:t>
            </a:r>
          </a:p>
          <a:p>
            <a:pPr algn="just">
              <a:lnSpc>
                <a:spcPct val="150000"/>
              </a:lnSpc>
              <a:buNone/>
            </a:pPr>
            <a:r>
              <a:rPr lang="en-US" sz="2400" dirty="0">
                <a:latin typeface="Times New Roman" pitchFamily="18" charset="0"/>
                <a:cs typeface="Times New Roman" pitchFamily="18" charset="0"/>
              </a:rPr>
              <a:t>When writing web pages and apps, one of the most common things you'll want to do is </a:t>
            </a:r>
            <a:r>
              <a:rPr lang="en-US" sz="2400" b="1" dirty="0">
                <a:latin typeface="Times New Roman" pitchFamily="18" charset="0"/>
                <a:cs typeface="Times New Roman" pitchFamily="18" charset="0"/>
              </a:rPr>
              <a:t>manipulate the document structure </a:t>
            </a:r>
            <a:r>
              <a:rPr lang="en-US" sz="2400" dirty="0">
                <a:latin typeface="Times New Roman" pitchFamily="18" charset="0"/>
                <a:cs typeface="Times New Roman" pitchFamily="18" charset="0"/>
              </a:rPr>
              <a:t>in some way. </a:t>
            </a:r>
          </a:p>
          <a:p>
            <a:pPr algn="just">
              <a:lnSpc>
                <a:spcPct val="150000"/>
              </a:lnSpc>
              <a:buNone/>
            </a:pPr>
            <a:r>
              <a:rPr lang="en-US" sz="2400" dirty="0">
                <a:latin typeface="Times New Roman" pitchFamily="18" charset="0"/>
                <a:cs typeface="Times New Roman" pitchFamily="18" charset="0"/>
              </a:rPr>
              <a:t>This is usually done by using the Document Object Model (DOM), a set of APIs for controlling HTML and styling information that makes heavy use of the Document</a:t>
            </a:r>
            <a:r>
              <a:rPr lang="en-US" sz="2400" u="sng" dirty="0">
                <a:latin typeface="Times New Roman" pitchFamily="18" charset="0"/>
                <a:cs typeface="Times New Roman" pitchFamily="18" charset="0"/>
              </a:rPr>
              <a:t> </a:t>
            </a:r>
            <a:r>
              <a:rPr lang="en-US" sz="2400" dirty="0">
                <a:latin typeface="Times New Roman" pitchFamily="18" charset="0"/>
                <a:cs typeface="Times New Roman" pitchFamily="18" charset="0"/>
              </a:rPr>
              <a:t>object.</a:t>
            </a:r>
            <a:endParaRPr lang="en-US" sz="2400" b="1"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
            <a:ext cx="7943088" cy="6324600"/>
          </a:xfrm>
        </p:spPr>
        <p:txBody>
          <a:bodyPr>
            <a:normAutofit fontScale="92500" lnSpcReduction="10000"/>
          </a:bodyPr>
          <a:lstStyle/>
          <a:p>
            <a:pPr>
              <a:lnSpc>
                <a:spcPct val="150000"/>
              </a:lnSpc>
              <a:buNone/>
            </a:pPr>
            <a:r>
              <a:rPr lang="en-US" sz="2600" b="1" dirty="0">
                <a:latin typeface="Times New Roman" pitchFamily="18" charset="0"/>
                <a:cs typeface="Times New Roman" pitchFamily="18" charset="0"/>
              </a:rPr>
              <a:t>Some JavaScript DOM selectors are:</a:t>
            </a:r>
          </a:p>
          <a:p>
            <a:pPr>
              <a:lnSpc>
                <a:spcPct val="150000"/>
              </a:lnSpc>
              <a:buNone/>
            </a:pPr>
            <a:r>
              <a:rPr lang="en-US" sz="2600" b="1" dirty="0" err="1">
                <a:latin typeface="Times New Roman" pitchFamily="18" charset="0"/>
                <a:cs typeface="Times New Roman" pitchFamily="18" charset="0"/>
              </a:rPr>
              <a:t>getElementById</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 Here, selection is based on the id name. This selector returns only the first matched element.</a:t>
            </a:r>
          </a:p>
          <a:p>
            <a:pPr>
              <a:lnSpc>
                <a:spcPct val="150000"/>
              </a:lnSpc>
              <a:buNone/>
            </a:pPr>
            <a:r>
              <a:rPr lang="en-US" sz="2600" b="1" dirty="0" err="1">
                <a:latin typeface="Times New Roman" pitchFamily="18" charset="0"/>
                <a:cs typeface="Times New Roman" pitchFamily="18" charset="0"/>
              </a:rPr>
              <a:t>getElementByClassName</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 This method returns all elements that match a specified class name.</a:t>
            </a:r>
          </a:p>
          <a:p>
            <a:pPr>
              <a:lnSpc>
                <a:spcPct val="150000"/>
              </a:lnSpc>
              <a:buNone/>
            </a:pPr>
            <a:r>
              <a:rPr lang="en-US" sz="2600" b="1" dirty="0" err="1">
                <a:latin typeface="Times New Roman" pitchFamily="18" charset="0"/>
                <a:cs typeface="Times New Roman" pitchFamily="18" charset="0"/>
              </a:rPr>
              <a:t>getElementByTagName</a:t>
            </a: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 – This method returns all the elements that match a specific tag name.</a:t>
            </a:r>
          </a:p>
          <a:p>
            <a:pPr>
              <a:lnSpc>
                <a:spcPct val="150000"/>
              </a:lnSpc>
              <a:buNone/>
            </a:pPr>
            <a:r>
              <a:rPr lang="en-US" sz="2600" b="1" dirty="0" err="1">
                <a:latin typeface="Times New Roman" pitchFamily="18" charset="0"/>
                <a:cs typeface="Times New Roman" pitchFamily="18" charset="0"/>
              </a:rPr>
              <a:t>querySelector</a:t>
            </a: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 – This method returns the first element that matches a specific CSS selector in the document.</a:t>
            </a:r>
          </a:p>
          <a:p>
            <a:pPr>
              <a:lnSpc>
                <a:spcPct val="150000"/>
              </a:lnSpc>
              <a:buNone/>
            </a:pPr>
            <a:r>
              <a:rPr lang="en-US" sz="2600" b="1" dirty="0" err="1">
                <a:latin typeface="Times New Roman" pitchFamily="18" charset="0"/>
                <a:cs typeface="Times New Roman" pitchFamily="18" charset="0"/>
              </a:rPr>
              <a:t>querySelectorAll</a:t>
            </a: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 – It returns all elements that match the specified </a:t>
            </a:r>
            <a:r>
              <a:rPr lang="en-US" sz="2600" dirty="0" err="1">
                <a:latin typeface="Times New Roman" pitchFamily="18" charset="0"/>
                <a:cs typeface="Times New Roman" pitchFamily="18" charset="0"/>
              </a:rPr>
              <a:t>css</a:t>
            </a:r>
            <a:r>
              <a:rPr lang="en-US" sz="2600" dirty="0">
                <a:latin typeface="Times New Roman" pitchFamily="18" charset="0"/>
                <a:cs typeface="Times New Roman" pitchFamily="18" charset="0"/>
              </a:rPr>
              <a:t> selector in the document.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553200"/>
          </a:xfrm>
        </p:spPr>
        <p:txBody>
          <a:bodyPr>
            <a:normAutofit lnSpcReduction="10000"/>
          </a:bodyPr>
          <a:lstStyle/>
          <a:p>
            <a:pPr>
              <a:buNone/>
            </a:pPr>
            <a:r>
              <a:rPr lang="en-US" sz="2400" b="1" dirty="0">
                <a:latin typeface="Times New Roman" pitchFamily="18" charset="0"/>
                <a:cs typeface="Times New Roman" pitchFamily="18" charset="0"/>
              </a:rPr>
              <a:t>Example:</a:t>
            </a:r>
          </a:p>
          <a:p>
            <a:pPr>
              <a:lnSpc>
                <a:spcPct val="150000"/>
              </a:lnSpc>
              <a:buNone/>
            </a:pPr>
            <a:r>
              <a:rPr lang="en-US" sz="2400" dirty="0">
                <a:latin typeface="Times New Roman" pitchFamily="18" charset="0"/>
                <a:cs typeface="Times New Roman" pitchFamily="18" charset="0"/>
              </a:rPr>
              <a:t>&lt;html&gt;</a:t>
            </a:r>
          </a:p>
          <a:p>
            <a:pPr>
              <a:lnSpc>
                <a:spcPct val="150000"/>
              </a:lnSpc>
              <a:buNone/>
            </a:pPr>
            <a:r>
              <a:rPr lang="en-US" sz="2400" dirty="0">
                <a:latin typeface="Times New Roman" pitchFamily="18" charset="0"/>
                <a:cs typeface="Times New Roman" pitchFamily="18" charset="0"/>
              </a:rPr>
              <a:t>&lt;body&gt;</a:t>
            </a:r>
          </a:p>
          <a:p>
            <a:pPr>
              <a:lnSpc>
                <a:spcPct val="150000"/>
              </a:lnSpc>
              <a:buNone/>
            </a:pPr>
            <a:r>
              <a:rPr lang="en-US" sz="2400" dirty="0">
                <a:latin typeface="Times New Roman" pitchFamily="18" charset="0"/>
                <a:cs typeface="Times New Roman" pitchFamily="18" charset="0"/>
              </a:rPr>
              <a:t>&lt;div id = "test"&gt; Hello world &lt;/div&gt;</a:t>
            </a:r>
          </a:p>
          <a:p>
            <a:pPr>
              <a:lnSpc>
                <a:spcPct val="150000"/>
              </a:lnSpc>
              <a:buNone/>
            </a:pPr>
            <a:r>
              <a:rPr lang="en-US" sz="2400" dirty="0">
                <a:latin typeface="Times New Roman" pitchFamily="18" charset="0"/>
                <a:cs typeface="Times New Roman" pitchFamily="18" charset="0"/>
              </a:rPr>
              <a:t>&lt;script &gt;</a:t>
            </a:r>
          </a:p>
          <a:p>
            <a:pPr>
              <a:lnSpc>
                <a:spcPct val="150000"/>
              </a:lnSpc>
              <a:buNone/>
            </a:pP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("test");</a:t>
            </a:r>
          </a:p>
          <a:p>
            <a:pPr>
              <a:lnSpc>
                <a:spcPct val="150000"/>
              </a:lnSpc>
              <a:buNone/>
            </a:pPr>
            <a:r>
              <a:rPr lang="en-US" sz="2400" dirty="0">
                <a:latin typeface="Times New Roman" pitchFamily="18" charset="0"/>
                <a:cs typeface="Times New Roman" pitchFamily="18" charset="0"/>
              </a:rPr>
              <a:t>//styling the accessed element</a:t>
            </a:r>
          </a:p>
          <a:p>
            <a:pPr>
              <a:lnSpc>
                <a:spcPct val="150000"/>
              </a:lnSpc>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('test').</a:t>
            </a:r>
            <a:r>
              <a:rPr lang="en-US" sz="2400" dirty="0" err="1">
                <a:latin typeface="Times New Roman" pitchFamily="18" charset="0"/>
                <a:cs typeface="Times New Roman" pitchFamily="18" charset="0"/>
              </a:rPr>
              <a:t>style.color</a:t>
            </a:r>
            <a:r>
              <a:rPr lang="en-US" sz="2400" dirty="0">
                <a:latin typeface="Times New Roman" pitchFamily="18" charset="0"/>
                <a:cs typeface="Times New Roman" pitchFamily="18" charset="0"/>
              </a:rPr>
              <a:t> = "pink";</a:t>
            </a:r>
          </a:p>
          <a:p>
            <a:pPr>
              <a:lnSpc>
                <a:spcPct val="150000"/>
              </a:lnSpc>
              <a:buNone/>
            </a:pPr>
            <a:r>
              <a:rPr lang="en-US" sz="2400" dirty="0">
                <a:latin typeface="Times New Roman" pitchFamily="18" charset="0"/>
                <a:cs typeface="Times New Roman" pitchFamily="18" charset="0"/>
              </a:rPr>
              <a:t>&lt;/script&gt;</a:t>
            </a:r>
          </a:p>
          <a:p>
            <a:pPr>
              <a:lnSpc>
                <a:spcPct val="150000"/>
              </a:lnSpc>
              <a:buNone/>
            </a:pPr>
            <a:r>
              <a:rPr lang="en-US" sz="2400" dirty="0">
                <a:latin typeface="Times New Roman" pitchFamily="18" charset="0"/>
                <a:cs typeface="Times New Roman" pitchFamily="18" charset="0"/>
              </a:rPr>
              <a:t>&lt;/body&gt;</a:t>
            </a:r>
          </a:p>
          <a:p>
            <a:pPr>
              <a:lnSpc>
                <a:spcPct val="150000"/>
              </a:lnSpc>
              <a:buNone/>
            </a:pPr>
            <a:r>
              <a:rPr lang="en-US" sz="2400" dirty="0">
                <a:latin typeface="Times New Roman" pitchFamily="18" charset="0"/>
                <a:cs typeface="Times New Roman" pitchFamily="18" charset="0"/>
              </a:rPr>
              <a:t>&lt;/html&gt;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a:latin typeface="Times New Roman" pitchFamily="18" charset="0"/>
                <a:cs typeface="Times New Roman" pitchFamily="18" charset="0"/>
              </a:rPr>
              <a:t>JavaScript variables</a:t>
            </a:r>
          </a:p>
        </p:txBody>
      </p:sp>
      <p:sp>
        <p:nvSpPr>
          <p:cNvPr id="3" name="Content Placeholder 2"/>
          <p:cNvSpPr>
            <a:spLocks noGrp="1"/>
          </p:cNvSpPr>
          <p:nvPr>
            <p:ph idx="1"/>
          </p:nvPr>
        </p:nvSpPr>
        <p:spPr>
          <a:xfrm>
            <a:off x="914400" y="990600"/>
            <a:ext cx="8077200" cy="5029200"/>
          </a:xfrm>
        </p:spPr>
        <p:txBody>
          <a:bodyPr>
            <a:normAutofit/>
          </a:bodyPr>
          <a:lstStyle/>
          <a:p>
            <a:pPr algn="just">
              <a:lnSpc>
                <a:spcPct val="150000"/>
              </a:lnSpc>
              <a:buNone/>
            </a:pPr>
            <a:r>
              <a:rPr lang="en-US" sz="2600" dirty="0">
                <a:latin typeface="Times New Roman" pitchFamily="18" charset="0"/>
                <a:cs typeface="Times New Roman" pitchFamily="18" charset="0"/>
              </a:rPr>
              <a:t>variables are containers for storing data (storing data values).</a:t>
            </a:r>
          </a:p>
          <a:p>
            <a:pPr>
              <a:lnSpc>
                <a:spcPct val="150000"/>
              </a:lnSpc>
              <a:buNone/>
            </a:pPr>
            <a:r>
              <a:rPr lang="en-US" sz="2600" dirty="0">
                <a:latin typeface="Times New Roman" pitchFamily="18" charset="0"/>
                <a:cs typeface="Times New Roman" pitchFamily="18" charset="0"/>
              </a:rPr>
              <a:t>4 Ways to Declare a JavaScript Variable:</a:t>
            </a:r>
          </a:p>
          <a:p>
            <a:pPr>
              <a:lnSpc>
                <a:spcPct val="150000"/>
              </a:lnSpc>
              <a:buFont typeface="Wingdings" pitchFamily="2" charset="2"/>
              <a:buChar char="ü"/>
            </a:pPr>
            <a:r>
              <a:rPr lang="en-US" sz="2600" dirty="0">
                <a:latin typeface="Times New Roman" pitchFamily="18" charset="0"/>
                <a:cs typeface="Times New Roman" pitchFamily="18" charset="0"/>
              </a:rPr>
              <a:t>Using </a:t>
            </a:r>
            <a:r>
              <a:rPr lang="en-US" sz="2600" b="1" dirty="0" err="1">
                <a:latin typeface="Times New Roman" pitchFamily="18" charset="0"/>
                <a:cs typeface="Times New Roman" pitchFamily="18" charset="0"/>
              </a:rPr>
              <a:t>var</a:t>
            </a:r>
            <a:endParaRPr lang="en-US" sz="2600" b="1" dirty="0">
              <a:latin typeface="Times New Roman" pitchFamily="18" charset="0"/>
              <a:cs typeface="Times New Roman" pitchFamily="18" charset="0"/>
            </a:endParaRPr>
          </a:p>
          <a:p>
            <a:pPr>
              <a:lnSpc>
                <a:spcPct val="150000"/>
              </a:lnSpc>
              <a:buFont typeface="Wingdings" pitchFamily="2" charset="2"/>
              <a:buChar char="ü"/>
            </a:pPr>
            <a:r>
              <a:rPr lang="en-US" sz="2600" dirty="0">
                <a:latin typeface="Times New Roman" pitchFamily="18" charset="0"/>
                <a:cs typeface="Times New Roman" pitchFamily="18" charset="0"/>
              </a:rPr>
              <a:t>Using </a:t>
            </a:r>
            <a:r>
              <a:rPr lang="en-US" sz="2600" b="1" dirty="0">
                <a:latin typeface="Times New Roman" pitchFamily="18" charset="0"/>
                <a:cs typeface="Times New Roman" pitchFamily="18" charset="0"/>
              </a:rPr>
              <a:t>let</a:t>
            </a:r>
          </a:p>
          <a:p>
            <a:pPr>
              <a:lnSpc>
                <a:spcPct val="150000"/>
              </a:lnSpc>
              <a:buFont typeface="Wingdings" pitchFamily="2" charset="2"/>
              <a:buChar char="ü"/>
            </a:pPr>
            <a:r>
              <a:rPr lang="en-US" sz="2600" dirty="0">
                <a:latin typeface="Times New Roman" pitchFamily="18" charset="0"/>
                <a:cs typeface="Times New Roman" pitchFamily="18" charset="0"/>
              </a:rPr>
              <a:t>Using </a:t>
            </a:r>
            <a:r>
              <a:rPr lang="en-US" sz="2600" b="1" dirty="0">
                <a:latin typeface="Times New Roman" pitchFamily="18" charset="0"/>
                <a:cs typeface="Times New Roman" pitchFamily="18" charset="0"/>
              </a:rPr>
              <a:t>const</a:t>
            </a:r>
          </a:p>
          <a:p>
            <a:pPr>
              <a:lnSpc>
                <a:spcPct val="150000"/>
              </a:lnSpc>
              <a:buFont typeface="Wingdings" pitchFamily="2" charset="2"/>
              <a:buChar char="ü"/>
            </a:pPr>
            <a:r>
              <a:rPr lang="en-US" sz="2600" dirty="0">
                <a:latin typeface="Times New Roman" pitchFamily="18" charset="0"/>
                <a:cs typeface="Times New Roman" pitchFamily="18" charset="0"/>
              </a:rPr>
              <a:t>Using nothing</a:t>
            </a:r>
          </a:p>
          <a:p>
            <a:pPr>
              <a:buNone/>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714488" cy="6096000"/>
          </a:xfrm>
        </p:spPr>
        <p:txBody>
          <a:bodyPr>
            <a:normAutofit/>
          </a:bodyPr>
          <a:lstStyle/>
          <a:p>
            <a:pPr algn="ctr">
              <a:buNone/>
            </a:pPr>
            <a:r>
              <a:rPr lang="en-US" b="1" dirty="0"/>
              <a:t>forms and validations</a:t>
            </a:r>
          </a:p>
          <a:p>
            <a:pPr>
              <a:lnSpc>
                <a:spcPct val="150000"/>
              </a:lnSpc>
              <a:buNone/>
            </a:pPr>
            <a:r>
              <a:rPr lang="en-US" sz="2400" b="1" dirty="0">
                <a:latin typeface="Times New Roman" pitchFamily="18" charset="0"/>
                <a:cs typeface="Times New Roman" pitchFamily="18" charset="0"/>
              </a:rPr>
              <a:t>JavaScript Form Validation</a:t>
            </a:r>
          </a:p>
          <a:p>
            <a:pPr algn="just">
              <a:lnSpc>
                <a:spcPct val="150000"/>
              </a:lnSpc>
              <a:buNone/>
            </a:pPr>
            <a:r>
              <a:rPr lang="en-US" sz="2400" dirty="0">
                <a:latin typeface="Times New Roman" pitchFamily="18" charset="0"/>
                <a:cs typeface="Times New Roman" pitchFamily="18" charset="0"/>
              </a:rPr>
              <a:t>    Before submitting data to the server, it is important to ensure all required form controls are filled out, in the correct format. </a:t>
            </a:r>
          </a:p>
          <a:p>
            <a:pPr algn="just">
              <a:lnSpc>
                <a:spcPct val="150000"/>
              </a:lnSpc>
              <a:buNone/>
            </a:pPr>
            <a:r>
              <a:rPr lang="en-US" sz="2400" dirty="0">
                <a:latin typeface="Times New Roman" pitchFamily="18" charset="0"/>
                <a:cs typeface="Times New Roman" pitchFamily="18" charset="0"/>
              </a:rPr>
              <a:t>   This is called </a:t>
            </a:r>
            <a:r>
              <a:rPr lang="en-US" sz="2400" b="1" dirty="0">
                <a:latin typeface="Times New Roman" pitchFamily="18" charset="0"/>
                <a:cs typeface="Times New Roman" pitchFamily="18" charset="0"/>
              </a:rPr>
              <a:t>client-side form validation</a:t>
            </a:r>
            <a:r>
              <a:rPr lang="en-US" sz="2400" dirty="0">
                <a:latin typeface="Times New Roman" pitchFamily="18" charset="0"/>
                <a:cs typeface="Times New Roman" pitchFamily="18" charset="0"/>
              </a:rPr>
              <a:t>, and helps ensure data submitted matches the requirements set forth in the various form controls</a:t>
            </a:r>
          </a:p>
          <a:p>
            <a:pPr>
              <a:lnSpc>
                <a:spcPct val="150000"/>
              </a:lnSpc>
              <a:buNone/>
            </a:pPr>
            <a:r>
              <a:rPr lang="en-US" sz="2400" b="1" dirty="0">
                <a:latin typeface="Times New Roman" pitchFamily="18" charset="0"/>
                <a:cs typeface="Times New Roman" pitchFamily="18" charset="0"/>
              </a:rPr>
              <a:t>HTML form validation </a:t>
            </a:r>
            <a:r>
              <a:rPr lang="en-US" sz="2400" dirty="0">
                <a:latin typeface="Times New Roman" pitchFamily="18" charset="0"/>
                <a:cs typeface="Times New Roman" pitchFamily="18" charset="0"/>
              </a:rPr>
              <a:t>can be done by </a:t>
            </a:r>
            <a:r>
              <a:rPr lang="en-US" sz="2400" b="1" dirty="0">
                <a:latin typeface="Times New Roman" pitchFamily="18" charset="0"/>
                <a:cs typeface="Times New Roman" pitchFamily="18" charset="0"/>
              </a:rPr>
              <a:t>JavaScript.</a:t>
            </a:r>
          </a:p>
          <a:p>
            <a:pPr>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19200" y="304800"/>
            <a:ext cx="7714488" cy="6553200"/>
          </a:xfrm>
        </p:spPr>
        <p:txBody>
          <a:bodyPr>
            <a:normAutofit fontScale="92500" lnSpcReduction="20000"/>
          </a:bodyPr>
          <a:lstStyle/>
          <a:p>
            <a:pPr>
              <a:lnSpc>
                <a:spcPct val="150000"/>
              </a:lnSpc>
              <a:buNone/>
            </a:pPr>
            <a:r>
              <a:rPr lang="en-US" sz="2800" dirty="0">
                <a:latin typeface="Times New Roman" pitchFamily="18" charset="0"/>
                <a:cs typeface="Times New Roman" pitchFamily="18" charset="0"/>
              </a:rPr>
              <a:t>   If a form field (</a:t>
            </a:r>
            <a:r>
              <a:rPr lang="en-US" sz="2800" dirty="0" err="1">
                <a:latin typeface="Times New Roman" pitchFamily="18" charset="0"/>
                <a:cs typeface="Times New Roman" pitchFamily="18" charset="0"/>
              </a:rPr>
              <a:t>fname</a:t>
            </a:r>
            <a:r>
              <a:rPr lang="en-US" sz="2800" dirty="0">
                <a:latin typeface="Times New Roman" pitchFamily="18" charset="0"/>
                <a:cs typeface="Times New Roman" pitchFamily="18" charset="0"/>
              </a:rPr>
              <a:t>) is </a:t>
            </a:r>
            <a:r>
              <a:rPr lang="en-US" sz="2800" b="1" dirty="0">
                <a:latin typeface="Times New Roman" pitchFamily="18" charset="0"/>
                <a:cs typeface="Times New Roman" pitchFamily="18" charset="0"/>
              </a:rPr>
              <a:t>empty</a:t>
            </a:r>
            <a:r>
              <a:rPr lang="en-US" sz="2800" dirty="0">
                <a:latin typeface="Times New Roman" pitchFamily="18" charset="0"/>
                <a:cs typeface="Times New Roman" pitchFamily="18" charset="0"/>
              </a:rPr>
              <a:t>, this function alerts a message, and returns false, to prevent the form from being submitted</a:t>
            </a:r>
          </a:p>
          <a:p>
            <a:pPr>
              <a:lnSpc>
                <a:spcPct val="150000"/>
              </a:lnSpc>
              <a:buNone/>
            </a:pPr>
            <a:r>
              <a:rPr lang="en-US" sz="2800" b="1" dirty="0">
                <a:latin typeface="Times New Roman" pitchFamily="18" charset="0"/>
                <a:cs typeface="Times New Roman" pitchFamily="18" charset="0"/>
              </a:rPr>
              <a:t>Example:</a:t>
            </a:r>
          </a:p>
          <a:p>
            <a:pPr>
              <a:lnSpc>
                <a:spcPct val="150000"/>
              </a:lnSpc>
              <a:buNone/>
            </a:pPr>
            <a:r>
              <a:rPr lang="en-US" sz="2800" dirty="0">
                <a:latin typeface="Times New Roman" pitchFamily="18" charset="0"/>
                <a:cs typeface="Times New Roman" pitchFamily="18" charset="0"/>
              </a:rPr>
              <a:t>function </a:t>
            </a:r>
            <a:r>
              <a:rPr lang="en-US" sz="2800" dirty="0" err="1">
                <a:latin typeface="Times New Roman" pitchFamily="18" charset="0"/>
                <a:cs typeface="Times New Roman" pitchFamily="18" charset="0"/>
              </a:rPr>
              <a:t>validateForm</a:t>
            </a:r>
            <a:r>
              <a:rPr lang="en-US" sz="2800" dirty="0">
                <a:latin typeface="Times New Roman" pitchFamily="18" charset="0"/>
                <a:cs typeface="Times New Roman" pitchFamily="18" charset="0"/>
              </a:rPr>
              <a:t>() </a:t>
            </a:r>
          </a:p>
          <a:p>
            <a:pPr>
              <a:lnSpc>
                <a:spcPct val="150000"/>
              </a:lnSpc>
              <a:buNone/>
            </a:pPr>
            <a:r>
              <a:rPr lang="en-US" sz="2800" dirty="0">
                <a:latin typeface="Times New Roman" pitchFamily="18" charset="0"/>
                <a:cs typeface="Times New Roman" pitchFamily="18" charset="0"/>
              </a:rPr>
              <a: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let x = </a:t>
            </a:r>
            <a:r>
              <a:rPr lang="en-US" sz="2800" dirty="0" err="1">
                <a:latin typeface="Times New Roman" pitchFamily="18" charset="0"/>
                <a:cs typeface="Times New Roman" pitchFamily="18" charset="0"/>
              </a:rPr>
              <a:t>document.forms</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myForm</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fname</a:t>
            </a:r>
            <a:r>
              <a:rPr lang="en-US" sz="2800" dirty="0">
                <a:latin typeface="Times New Roman" pitchFamily="18" charset="0"/>
                <a:cs typeface="Times New Roman" pitchFamily="18" charset="0"/>
              </a:rPr>
              <a:t>"].value;</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if (x == "")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alert("Name must be filled out");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return false;</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790688" cy="6400800"/>
          </a:xfrm>
        </p:spPr>
        <p:txBody>
          <a:bodyPr>
            <a:normAutofit/>
          </a:bodyPr>
          <a:lstStyle/>
          <a:p>
            <a:pPr>
              <a:lnSpc>
                <a:spcPct val="150000"/>
              </a:lnSpc>
              <a:buNone/>
            </a:pPr>
            <a:r>
              <a:rPr lang="en-US" sz="2800" b="1" dirty="0">
                <a:latin typeface="Times New Roman" pitchFamily="18" charset="0"/>
                <a:cs typeface="Times New Roman" pitchFamily="18" charset="0"/>
              </a:rPr>
              <a:t>Data Validation</a:t>
            </a:r>
          </a:p>
          <a:p>
            <a:pPr>
              <a:lnSpc>
                <a:spcPct val="150000"/>
              </a:lnSpc>
              <a:buNone/>
            </a:pPr>
            <a:r>
              <a:rPr lang="en-US" sz="2400" dirty="0">
                <a:latin typeface="Times New Roman" pitchFamily="18" charset="0"/>
                <a:cs typeface="Times New Roman" pitchFamily="18" charset="0"/>
              </a:rPr>
              <a:t>Data </a:t>
            </a:r>
            <a:r>
              <a:rPr lang="en-US" sz="2400" b="1" dirty="0">
                <a:latin typeface="Times New Roman" pitchFamily="18" charset="0"/>
                <a:cs typeface="Times New Roman" pitchFamily="18" charset="0"/>
              </a:rPr>
              <a:t>validation</a:t>
            </a:r>
            <a:r>
              <a:rPr lang="en-US" sz="2400" dirty="0">
                <a:latin typeface="Times New Roman" pitchFamily="18" charset="0"/>
                <a:cs typeface="Times New Roman" pitchFamily="18" charset="0"/>
              </a:rPr>
              <a:t> is the </a:t>
            </a:r>
            <a:r>
              <a:rPr lang="en-US" sz="2400" b="1" dirty="0">
                <a:latin typeface="Times New Roman" pitchFamily="18" charset="0"/>
                <a:cs typeface="Times New Roman" pitchFamily="18" charset="0"/>
              </a:rPr>
              <a:t>process of ensuring </a:t>
            </a:r>
            <a:r>
              <a:rPr lang="en-US" sz="2400" dirty="0">
                <a:latin typeface="Times New Roman" pitchFamily="18" charset="0"/>
                <a:cs typeface="Times New Roman" pitchFamily="18" charset="0"/>
              </a:rPr>
              <a:t>that user input is clean, correct, and useful. validation tasks are:</a:t>
            </a:r>
          </a:p>
          <a:p>
            <a:pPr>
              <a:lnSpc>
                <a:spcPct val="150000"/>
              </a:lnSpc>
              <a:buFont typeface="Wingdings" pitchFamily="2" charset="2"/>
              <a:buChar char="ü"/>
            </a:pPr>
            <a:r>
              <a:rPr lang="en-US" sz="2400" dirty="0">
                <a:latin typeface="Times New Roman" pitchFamily="18" charset="0"/>
                <a:cs typeface="Times New Roman" pitchFamily="18" charset="0"/>
              </a:rPr>
              <a:t>has the user filled in all required fields?</a:t>
            </a:r>
          </a:p>
          <a:p>
            <a:pPr>
              <a:lnSpc>
                <a:spcPct val="150000"/>
              </a:lnSpc>
              <a:buFont typeface="Wingdings" pitchFamily="2" charset="2"/>
              <a:buChar char="ü"/>
            </a:pPr>
            <a:r>
              <a:rPr lang="en-US" sz="2400" dirty="0">
                <a:latin typeface="Times New Roman" pitchFamily="18" charset="0"/>
                <a:cs typeface="Times New Roman" pitchFamily="18" charset="0"/>
              </a:rPr>
              <a:t>has the user entered a valid date?</a:t>
            </a:r>
          </a:p>
          <a:p>
            <a:pPr>
              <a:lnSpc>
                <a:spcPct val="150000"/>
              </a:lnSpc>
              <a:buFont typeface="Wingdings" pitchFamily="2" charset="2"/>
              <a:buChar char="ü"/>
            </a:pPr>
            <a:r>
              <a:rPr lang="en-US" sz="2400" dirty="0">
                <a:latin typeface="Times New Roman" pitchFamily="18" charset="0"/>
                <a:cs typeface="Times New Roman" pitchFamily="18" charset="0"/>
              </a:rPr>
              <a:t>has the user entered text in a numeric field?</a:t>
            </a:r>
          </a:p>
          <a:p>
            <a:pPr>
              <a:lnSpc>
                <a:spcPct val="150000"/>
              </a:lnSpc>
              <a:buNone/>
            </a:pPr>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457200"/>
            <a:ext cx="7943088" cy="5791200"/>
          </a:xfrm>
        </p:spPr>
        <p:txBody>
          <a:bodyPr>
            <a:normAutofit/>
          </a:bodyPr>
          <a:lstStyle/>
          <a:p>
            <a:pPr algn="just">
              <a:lnSpc>
                <a:spcPct val="150000"/>
              </a:lnSpc>
              <a:buFont typeface="Wingdings" pitchFamily="2" charset="2"/>
              <a:buChar char="ü"/>
            </a:pPr>
            <a:r>
              <a:rPr lang="en-US" sz="2600" dirty="0">
                <a:latin typeface="Times New Roman" pitchFamily="18" charset="0"/>
                <a:cs typeface="Times New Roman" pitchFamily="18" charset="0"/>
              </a:rPr>
              <a:t>the purpose of data validation is to ensure correct user input.</a:t>
            </a:r>
          </a:p>
          <a:p>
            <a:pPr algn="just">
              <a:lnSpc>
                <a:spcPct val="150000"/>
              </a:lnSpc>
              <a:buFont typeface="Wingdings" pitchFamily="2" charset="2"/>
              <a:buChar char="ü"/>
            </a:pPr>
            <a:r>
              <a:rPr lang="en-US" sz="2600" dirty="0">
                <a:latin typeface="Times New Roman" pitchFamily="18" charset="0"/>
                <a:cs typeface="Times New Roman" pitchFamily="18" charset="0"/>
              </a:rPr>
              <a:t>Validation can be defined by many different methods, and deployed in many different ways.</a:t>
            </a:r>
          </a:p>
          <a:p>
            <a:pPr algn="just">
              <a:lnSpc>
                <a:spcPct val="150000"/>
              </a:lnSpc>
              <a:buFont typeface="Wingdings" pitchFamily="2" charset="2"/>
              <a:buChar char="ü"/>
            </a:pPr>
            <a:r>
              <a:rPr lang="en-US" sz="2600" b="1" dirty="0">
                <a:latin typeface="Times New Roman" pitchFamily="18" charset="0"/>
                <a:cs typeface="Times New Roman" pitchFamily="18" charset="0"/>
              </a:rPr>
              <a:t>Server side validation</a:t>
            </a:r>
            <a:r>
              <a:rPr lang="en-US" sz="2600" dirty="0">
                <a:latin typeface="Times New Roman" pitchFamily="18" charset="0"/>
                <a:cs typeface="Times New Roman" pitchFamily="18" charset="0"/>
              </a:rPr>
              <a:t> is performed by a web server, after input has been sent to the server.</a:t>
            </a:r>
          </a:p>
          <a:p>
            <a:pPr algn="just">
              <a:lnSpc>
                <a:spcPct val="150000"/>
              </a:lnSpc>
              <a:buFont typeface="Wingdings" pitchFamily="2" charset="2"/>
              <a:buChar char="ü"/>
            </a:pPr>
            <a:r>
              <a:rPr lang="en-US" sz="2600" b="1" dirty="0">
                <a:latin typeface="Times New Roman" pitchFamily="18" charset="0"/>
                <a:cs typeface="Times New Roman" pitchFamily="18" charset="0"/>
              </a:rPr>
              <a:t>Client side validation</a:t>
            </a:r>
            <a:r>
              <a:rPr lang="en-US" sz="2600" dirty="0">
                <a:latin typeface="Times New Roman" pitchFamily="18" charset="0"/>
                <a:cs typeface="Times New Roman" pitchFamily="18" charset="0"/>
              </a:rPr>
              <a:t> is performed by a web browser, before input is sent to a web server.</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8001000" cy="6400800"/>
          </a:xfrm>
        </p:spPr>
        <p:txBody>
          <a:bodyPr>
            <a:normAutofit fontScale="92500" lnSpcReduction="10000"/>
          </a:bodyPr>
          <a:lstStyle/>
          <a:p>
            <a:pPr>
              <a:buNone/>
            </a:pPr>
            <a:r>
              <a:rPr lang="en-US" dirty="0"/>
              <a:t>&lt;</a:t>
            </a:r>
            <a:r>
              <a:rPr lang="en-US" sz="2800" dirty="0">
                <a:latin typeface="Times New Roman" pitchFamily="18" charset="0"/>
                <a:cs typeface="Times New Roman" pitchFamily="18" charset="0"/>
              </a:rPr>
              <a:t>html&gt; &lt;head&gt; &lt;script type="text/</a:t>
            </a:r>
            <a:r>
              <a:rPr lang="en-US" sz="2800" dirty="0" err="1">
                <a:latin typeface="Times New Roman" pitchFamily="18" charset="0"/>
                <a:cs typeface="Times New Roman" pitchFamily="18" charset="0"/>
              </a:rPr>
              <a:t>javascript</a:t>
            </a:r>
            <a:r>
              <a:rPr lang="en-US" sz="2800" dirty="0">
                <a:latin typeface="Times New Roman" pitchFamily="18" charset="0"/>
                <a:cs typeface="Times New Roman" pitchFamily="18" charset="0"/>
              </a:rPr>
              <a:t>"&gt;  </a:t>
            </a:r>
          </a:p>
          <a:p>
            <a:pPr>
              <a:buNone/>
            </a:pPr>
            <a:r>
              <a:rPr lang="en-US" sz="2800" dirty="0">
                <a:latin typeface="Times New Roman" pitchFamily="18" charset="0"/>
                <a:cs typeface="Times New Roman" pitchFamily="18" charset="0"/>
              </a:rPr>
              <a:t>function </a:t>
            </a:r>
            <a:r>
              <a:rPr lang="en-US" sz="2800" dirty="0" err="1">
                <a:latin typeface="Times New Roman" pitchFamily="18" charset="0"/>
                <a:cs typeface="Times New Roman" pitchFamily="18" charset="0"/>
              </a:rPr>
              <a:t>printvalue</a:t>
            </a:r>
            <a:r>
              <a:rPr lang="en-US" sz="2800" dirty="0">
                <a:latin typeface="Times New Roman" pitchFamily="18" charset="0"/>
                <a:cs typeface="Times New Roman" pitchFamily="18" charset="0"/>
              </a:rPr>
              <a:t>()</a:t>
            </a:r>
          </a:p>
          <a:p>
            <a:pPr>
              <a:buNone/>
            </a:pPr>
            <a:r>
              <a:rPr lang="en-US" sz="2800" dirty="0">
                <a:latin typeface="Times New Roman" pitchFamily="18" charset="0"/>
                <a:cs typeface="Times New Roman" pitchFamily="18" charset="0"/>
              </a:rPr>
              <a:t>{  </a:t>
            </a:r>
          </a:p>
          <a:p>
            <a:pPr>
              <a:buNone/>
            </a:pPr>
            <a:r>
              <a:rPr lang="en-US" sz="2800" dirty="0" err="1">
                <a:latin typeface="Times New Roman" pitchFamily="18" charset="0"/>
                <a:cs typeface="Times New Roman" pitchFamily="18" charset="0"/>
              </a:rPr>
              <a:t>var</a:t>
            </a:r>
            <a:r>
              <a:rPr lang="en-US" sz="2800" dirty="0">
                <a:latin typeface="Times New Roman" pitchFamily="18" charset="0"/>
                <a:cs typeface="Times New Roman" pitchFamily="18" charset="0"/>
              </a:rPr>
              <a:t> name=document.form1.uname.value;  </a:t>
            </a:r>
          </a:p>
          <a:p>
            <a:pPr>
              <a:buNone/>
            </a:pPr>
            <a:r>
              <a:rPr lang="en-US" sz="2800" dirty="0" err="1">
                <a:latin typeface="Times New Roman" pitchFamily="18" charset="0"/>
                <a:cs typeface="Times New Roman" pitchFamily="18" charset="0"/>
              </a:rPr>
              <a:t>document.writeln</a:t>
            </a:r>
            <a:r>
              <a:rPr lang="en-US" sz="2800" dirty="0">
                <a:latin typeface="Times New Roman" pitchFamily="18" charset="0"/>
                <a:cs typeface="Times New Roman" pitchFamily="18" charset="0"/>
              </a:rPr>
              <a:t>("Your Name:"+name);//alert("Welcome: "+name);  </a:t>
            </a:r>
          </a:p>
          <a:p>
            <a:pPr>
              <a:buNone/>
            </a:pPr>
            <a:r>
              <a:rPr lang="en-US" sz="2800" dirty="0">
                <a:latin typeface="Times New Roman" pitchFamily="18" charset="0"/>
                <a:cs typeface="Times New Roman" pitchFamily="18" charset="0"/>
              </a:rPr>
              <a:t>}  </a:t>
            </a:r>
          </a:p>
          <a:p>
            <a:pPr>
              <a:buNone/>
            </a:pPr>
            <a:r>
              <a:rPr lang="en-US" sz="2800" dirty="0">
                <a:latin typeface="Times New Roman" pitchFamily="18" charset="0"/>
                <a:cs typeface="Times New Roman" pitchFamily="18" charset="0"/>
              </a:rPr>
              <a:t>&lt;/script&gt;  </a:t>
            </a:r>
          </a:p>
          <a:p>
            <a:pPr>
              <a:buNone/>
            </a:pPr>
            <a:r>
              <a:rPr lang="en-US" sz="2800" dirty="0">
                <a:latin typeface="Times New Roman" pitchFamily="18" charset="0"/>
                <a:cs typeface="Times New Roman" pitchFamily="18" charset="0"/>
              </a:rPr>
              <a:t>  &lt;form name="form1"&gt;  </a:t>
            </a:r>
          </a:p>
          <a:p>
            <a:pPr>
              <a:buNone/>
            </a:pPr>
            <a:r>
              <a:rPr lang="en-US" sz="2800" dirty="0">
                <a:latin typeface="Times New Roman" pitchFamily="18" charset="0"/>
                <a:cs typeface="Times New Roman" pitchFamily="18" charset="0"/>
              </a:rPr>
              <a:t>Enter Name:&lt;input type="text" name=“</a:t>
            </a:r>
            <a:r>
              <a:rPr lang="en-US" sz="2800" dirty="0" err="1">
                <a:latin typeface="Times New Roman" pitchFamily="18" charset="0"/>
                <a:cs typeface="Times New Roman" pitchFamily="18" charset="0"/>
              </a:rPr>
              <a:t>uname</a:t>
            </a:r>
            <a:r>
              <a:rPr lang="en-US" sz="2800" dirty="0">
                <a:latin typeface="Times New Roman" pitchFamily="18" charset="0"/>
                <a:cs typeface="Times New Roman" pitchFamily="18" charset="0"/>
              </a:rPr>
              <a:t>"/&gt;  </a:t>
            </a:r>
          </a:p>
          <a:p>
            <a:pPr>
              <a:buNone/>
            </a:pPr>
            <a:r>
              <a:rPr lang="en-US" sz="2800" dirty="0">
                <a:latin typeface="Times New Roman" pitchFamily="18" charset="0"/>
                <a:cs typeface="Times New Roman" pitchFamily="18" charset="0"/>
              </a:rPr>
              <a:t>&lt;input type="button" </a:t>
            </a:r>
            <a:r>
              <a:rPr lang="en-US" sz="2800" dirty="0" err="1">
                <a:latin typeface="Times New Roman" pitchFamily="18" charset="0"/>
                <a:cs typeface="Times New Roman" pitchFamily="18" charset="0"/>
              </a:rPr>
              <a:t>onclick</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printvalue</a:t>
            </a:r>
            <a:r>
              <a:rPr lang="en-US" sz="2800" dirty="0">
                <a:latin typeface="Times New Roman" pitchFamily="18" charset="0"/>
                <a:cs typeface="Times New Roman" pitchFamily="18" charset="0"/>
              </a:rPr>
              <a:t>()" value="PRINT VALUE"/&gt;  </a:t>
            </a:r>
          </a:p>
          <a:p>
            <a:pPr>
              <a:buNone/>
            </a:pPr>
            <a:r>
              <a:rPr lang="en-US" sz="2800" dirty="0">
                <a:latin typeface="Times New Roman" pitchFamily="18" charset="0"/>
                <a:cs typeface="Times New Roman" pitchFamily="18" charset="0"/>
              </a:rPr>
              <a:t>&lt;/form&gt;  </a:t>
            </a:r>
          </a:p>
          <a:p>
            <a:pPr>
              <a:buNone/>
            </a:pPr>
            <a:r>
              <a:rPr lang="en-US" sz="2800" dirty="0">
                <a:latin typeface="Times New Roman" pitchFamily="18" charset="0"/>
                <a:cs typeface="Times New Roman" pitchFamily="18" charset="0"/>
              </a:rPr>
              <a:t>&lt;/body&gt; &lt;/html&gt;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498080" cy="762000"/>
          </a:xfrm>
        </p:spPr>
        <p:txBody>
          <a:bodyPr>
            <a:normAutofit fontScale="90000"/>
          </a:bodyPr>
          <a:lstStyle/>
          <a:p>
            <a:pPr algn="ctr"/>
            <a:r>
              <a:rPr lang="en-US" b="1" dirty="0">
                <a:solidFill>
                  <a:schemeClr val="tx1"/>
                </a:solidFill>
                <a:latin typeface="Times New Roman" pitchFamily="18" charset="0"/>
                <a:cs typeface="Times New Roman" pitchFamily="18" charset="0"/>
              </a:rPr>
              <a:t>DHTML</a:t>
            </a:r>
            <a:br>
              <a:rPr lang="en-US" dirty="0"/>
            </a:br>
            <a:endParaRPr lang="en-US" dirty="0"/>
          </a:p>
        </p:txBody>
      </p:sp>
      <p:sp>
        <p:nvSpPr>
          <p:cNvPr id="3" name="Content Placeholder 2"/>
          <p:cNvSpPr>
            <a:spLocks noGrp="1"/>
          </p:cNvSpPr>
          <p:nvPr>
            <p:ph idx="1"/>
          </p:nvPr>
        </p:nvSpPr>
        <p:spPr>
          <a:xfrm>
            <a:off x="838200" y="533400"/>
            <a:ext cx="8095488" cy="6324600"/>
          </a:xfrm>
        </p:spPr>
        <p:txBody>
          <a:bodyPr>
            <a:normAutofit/>
          </a:bodyPr>
          <a:lstStyle/>
          <a:p>
            <a:pPr algn="just">
              <a:lnSpc>
                <a:spcPct val="150000"/>
              </a:lnSpc>
              <a:buFont typeface="Wingdings" pitchFamily="2" charset="2"/>
              <a:buChar char="ü"/>
            </a:pPr>
            <a:r>
              <a:rPr lang="en-US" sz="2400" dirty="0">
                <a:latin typeface="Times New Roman" pitchFamily="18" charset="0"/>
                <a:cs typeface="Times New Roman" pitchFamily="18" charset="0"/>
              </a:rPr>
              <a:t>DHTML stands for </a:t>
            </a:r>
            <a:r>
              <a:rPr lang="en-US" sz="2400" b="1" dirty="0">
                <a:latin typeface="Times New Roman" pitchFamily="18" charset="0"/>
                <a:cs typeface="Times New Roman" pitchFamily="18" charset="0"/>
              </a:rPr>
              <a:t>Dynamic Hypertext Markup language </a:t>
            </a:r>
            <a:r>
              <a:rPr lang="en-US" sz="2400" dirty="0">
                <a:latin typeface="Times New Roman" pitchFamily="18" charset="0"/>
                <a:cs typeface="Times New Roman" pitchFamily="18" charset="0"/>
              </a:rPr>
              <a:t> i.e.  Dynamic HTML.</a:t>
            </a:r>
          </a:p>
          <a:p>
            <a:pPr algn="just">
              <a:lnSpc>
                <a:spcPct val="150000"/>
              </a:lnSpc>
              <a:buFont typeface="Wingdings" pitchFamily="2" charset="2"/>
              <a:buChar char="ü"/>
            </a:pPr>
            <a:r>
              <a:rPr lang="en-US" sz="2400" dirty="0">
                <a:latin typeface="Times New Roman" pitchFamily="18" charset="0"/>
                <a:cs typeface="Times New Roman" pitchFamily="18" charset="0"/>
              </a:rPr>
              <a:t>Dynamic HTML is not a markup or programming language but it is a term that combines the features of various web development technologies for creating the web pages </a:t>
            </a:r>
            <a:r>
              <a:rPr lang="en-US" sz="2400" b="1" dirty="0">
                <a:latin typeface="Times New Roman" pitchFamily="18" charset="0"/>
                <a:cs typeface="Times New Roman" pitchFamily="18" charset="0"/>
              </a:rPr>
              <a:t>dynamic and interactive</a:t>
            </a:r>
            <a:r>
              <a:rPr lang="en-US" sz="2400" dirty="0">
                <a:latin typeface="Times New Roman" pitchFamily="18" charset="0"/>
                <a:cs typeface="Times New Roman" pitchFamily="18" charset="0"/>
              </a:rPr>
              <a:t>.</a:t>
            </a:r>
          </a:p>
          <a:p>
            <a:pPr algn="just">
              <a:lnSpc>
                <a:spcPct val="150000"/>
              </a:lnSpc>
              <a:buFont typeface="Wingdings" pitchFamily="2" charset="2"/>
              <a:buChar char="ü"/>
            </a:pPr>
            <a:r>
              <a:rPr lang="en-US" sz="2400" dirty="0">
                <a:latin typeface="Times New Roman" pitchFamily="18" charset="0"/>
                <a:cs typeface="Times New Roman" pitchFamily="18" charset="0"/>
              </a:rPr>
              <a:t>Web pages may include animation, dynamic menus and text effects. </a:t>
            </a:r>
          </a:p>
          <a:p>
            <a:pPr>
              <a:lnSpc>
                <a:spcPct val="150000"/>
              </a:lnSpc>
              <a:buFont typeface="Wingdings" pitchFamily="2" charset="2"/>
              <a:buChar char="ü"/>
            </a:pPr>
            <a:r>
              <a:rPr lang="en-US" sz="2400" dirty="0">
                <a:latin typeface="Times New Roman" pitchFamily="18" charset="0"/>
                <a:cs typeface="Times New Roman" pitchFamily="18" charset="0"/>
              </a:rPr>
              <a:t>The technologies includes combination of HTML, JavaScript , CSS and DOM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019800"/>
          </a:xfrm>
        </p:spPr>
        <p:txBody>
          <a:bodyPr>
            <a:normAutofit/>
          </a:bodyPr>
          <a:lstStyle/>
          <a:p>
            <a:pPr>
              <a:lnSpc>
                <a:spcPct val="150000"/>
              </a:lnSpc>
              <a:buNone/>
            </a:pPr>
            <a:r>
              <a:rPr lang="en-US" sz="2400" dirty="0">
                <a:latin typeface="Times New Roman" pitchFamily="18" charset="0"/>
                <a:cs typeface="Times New Roman" pitchFamily="18" charset="0"/>
              </a:rPr>
              <a:t>Designed to enhance a Web user’s experience, </a:t>
            </a:r>
            <a:r>
              <a:rPr lang="en-US" sz="2400" b="1" dirty="0">
                <a:latin typeface="Times New Roman" pitchFamily="18" charset="0"/>
                <a:cs typeface="Times New Roman" pitchFamily="18" charset="0"/>
              </a:rPr>
              <a:t>DHTML includes </a:t>
            </a:r>
            <a:r>
              <a:rPr lang="en-US" sz="2400" dirty="0">
                <a:latin typeface="Times New Roman" pitchFamily="18" charset="0"/>
                <a:cs typeface="Times New Roman" pitchFamily="18" charset="0"/>
              </a:rPr>
              <a:t>the following features:</a:t>
            </a:r>
          </a:p>
          <a:p>
            <a:pPr>
              <a:lnSpc>
                <a:spcPct val="150000"/>
              </a:lnSpc>
              <a:buFont typeface="Wingdings" pitchFamily="2" charset="2"/>
              <a:buChar char="ü"/>
            </a:pPr>
            <a:r>
              <a:rPr lang="en-US" sz="2400" dirty="0">
                <a:latin typeface="Times New Roman" pitchFamily="18" charset="0"/>
                <a:cs typeface="Times New Roman" pitchFamily="18" charset="0"/>
              </a:rPr>
              <a:t>Dynamic content, which allows the user to dynamically change Web page content.</a:t>
            </a:r>
          </a:p>
          <a:p>
            <a:pPr>
              <a:lnSpc>
                <a:spcPct val="150000"/>
              </a:lnSpc>
              <a:buFont typeface="Wingdings" pitchFamily="2" charset="2"/>
              <a:buChar char="ü"/>
            </a:pPr>
            <a:r>
              <a:rPr lang="en-US" sz="2400" dirty="0">
                <a:latin typeface="Times New Roman" pitchFamily="18" charset="0"/>
                <a:cs typeface="Times New Roman" pitchFamily="18" charset="0"/>
              </a:rPr>
              <a:t>Dynamic positioning of Web page elements</a:t>
            </a:r>
          </a:p>
          <a:p>
            <a:pPr>
              <a:lnSpc>
                <a:spcPct val="150000"/>
              </a:lnSpc>
              <a:buFont typeface="Wingdings" pitchFamily="2" charset="2"/>
              <a:buChar char="ü"/>
            </a:pPr>
            <a:r>
              <a:rPr lang="en-US" sz="2400" dirty="0">
                <a:latin typeface="Times New Roman" pitchFamily="18" charset="0"/>
                <a:cs typeface="Times New Roman" pitchFamily="18" charset="0"/>
              </a:rPr>
              <a:t>Dynamic style, which allows the user to change the Web page’s color, font, size or content</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7297265"/>
        </p:xfrm>
        <a:graphic>
          <a:graphicData uri="http://schemas.openxmlformats.org/drawingml/2006/table">
            <a:tbl>
              <a:tblPr/>
              <a:tblGrid>
                <a:gridCol w="4044462">
                  <a:extLst>
                    <a:ext uri="{9D8B030D-6E8A-4147-A177-3AD203B41FA5}">
                      <a16:colId xmlns:a16="http://schemas.microsoft.com/office/drawing/2014/main" val="20000"/>
                    </a:ext>
                  </a:extLst>
                </a:gridCol>
                <a:gridCol w="5099538">
                  <a:extLst>
                    <a:ext uri="{9D8B030D-6E8A-4147-A177-3AD203B41FA5}">
                      <a16:colId xmlns:a16="http://schemas.microsoft.com/office/drawing/2014/main" val="20001"/>
                    </a:ext>
                  </a:extLst>
                </a:gridCol>
              </a:tblGrid>
              <a:tr h="763402">
                <a:tc>
                  <a:txBody>
                    <a:bodyPr/>
                    <a:lstStyle/>
                    <a:p>
                      <a:pPr algn="l" fontAlgn="t"/>
                      <a:r>
                        <a:rPr lang="en-US" sz="2000" b="1" dirty="0">
                          <a:solidFill>
                            <a:srgbClr val="000000"/>
                          </a:solidFill>
                          <a:latin typeface="Times New Roman" pitchFamily="18" charset="0"/>
                          <a:cs typeface="Times New Roman" pitchFamily="18" charset="0"/>
                        </a:rPr>
                        <a:t>HTML (Hypertext Markup language)</a:t>
                      </a:r>
                    </a:p>
                  </a:txBody>
                  <a:tcPr marL="56972" marR="56972" marT="56972" marB="56972">
                    <a:lnL w="9525" cap="flat" cmpd="sng" algn="ctr">
                      <a:solidFill>
                        <a:srgbClr val="902845"/>
                      </a:solidFill>
                      <a:prstDash val="solid"/>
                      <a:round/>
                      <a:headEnd type="none" w="med" len="med"/>
                      <a:tailEnd type="none" w="med" len="med"/>
                    </a:lnL>
                    <a:lnR w="9525" cap="flat" cmpd="sng" algn="ctr">
                      <a:solidFill>
                        <a:srgbClr val="902845"/>
                      </a:solidFill>
                      <a:prstDash val="solid"/>
                      <a:round/>
                      <a:headEnd type="none" w="med" len="med"/>
                      <a:tailEnd type="none" w="med" len="med"/>
                    </a:lnR>
                    <a:lnT w="9525" cap="flat" cmpd="sng" algn="ctr">
                      <a:solidFill>
                        <a:srgbClr val="90284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latin typeface="Times New Roman" pitchFamily="18" charset="0"/>
                          <a:cs typeface="Times New Roman" pitchFamily="18" charset="0"/>
                        </a:rPr>
                        <a:t>DHTML (Dynamic Hypertext Markup language)</a:t>
                      </a:r>
                    </a:p>
                  </a:txBody>
                  <a:tcPr marL="56972" marR="56972" marT="56972" marB="56972">
                    <a:lnL w="9525" cap="flat" cmpd="sng" algn="ctr">
                      <a:solidFill>
                        <a:srgbClr val="902845"/>
                      </a:solidFill>
                      <a:prstDash val="solid"/>
                      <a:round/>
                      <a:headEnd type="none" w="med" len="med"/>
                      <a:tailEnd type="none" w="med" len="med"/>
                    </a:lnL>
                    <a:lnR w="9525" cap="flat" cmpd="sng" algn="ctr">
                      <a:solidFill>
                        <a:srgbClr val="902845"/>
                      </a:solidFill>
                      <a:prstDash val="solid"/>
                      <a:round/>
                      <a:headEnd type="none" w="med" len="med"/>
                      <a:tailEnd type="none" w="med" len="med"/>
                    </a:lnR>
                    <a:lnT w="9525" cap="flat" cmpd="sng" algn="ctr">
                      <a:solidFill>
                        <a:srgbClr val="90284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88655">
                <a:tc>
                  <a:txBody>
                    <a:bodyPr/>
                    <a:lstStyle/>
                    <a:p>
                      <a:pPr algn="just" fontAlgn="t"/>
                      <a:r>
                        <a:rPr lang="en-US" sz="2000">
                          <a:solidFill>
                            <a:srgbClr val="333333"/>
                          </a:solidFill>
                          <a:latin typeface="Times New Roman" pitchFamily="18" charset="0"/>
                          <a:cs typeface="Times New Roman" pitchFamily="18" charset="0"/>
                        </a:rPr>
                        <a:t>1. HTML is simply a markup language.</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Times New Roman" pitchFamily="18" charset="0"/>
                          <a:cs typeface="Times New Roman" pitchFamily="18" charset="0"/>
                        </a:rPr>
                        <a:t>1. DHTML is not a language, but it is a set of technologies of web development.</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10572">
                <a:tc>
                  <a:txBody>
                    <a:bodyPr/>
                    <a:lstStyle/>
                    <a:p>
                      <a:pPr algn="just" fontAlgn="t"/>
                      <a:r>
                        <a:rPr lang="en-US" sz="2000" dirty="0">
                          <a:solidFill>
                            <a:srgbClr val="333333"/>
                          </a:solidFill>
                          <a:latin typeface="Times New Roman" pitchFamily="18" charset="0"/>
                          <a:cs typeface="Times New Roman" pitchFamily="18" charset="0"/>
                        </a:rPr>
                        <a:t>2. It is used for developing and creating web pages.</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Times New Roman" pitchFamily="18" charset="0"/>
                          <a:cs typeface="Times New Roman" pitchFamily="18" charset="0"/>
                        </a:rPr>
                        <a:t>2. It is used for creating and designing the animated and interactive web sites or pages.</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23328">
                <a:tc>
                  <a:txBody>
                    <a:bodyPr/>
                    <a:lstStyle/>
                    <a:p>
                      <a:pPr algn="just" fontAlgn="t"/>
                      <a:r>
                        <a:rPr lang="en-US" sz="2000">
                          <a:solidFill>
                            <a:srgbClr val="333333"/>
                          </a:solidFill>
                          <a:latin typeface="Times New Roman" pitchFamily="18" charset="0"/>
                          <a:cs typeface="Times New Roman" pitchFamily="18" charset="0"/>
                        </a:rPr>
                        <a:t>3. This markup language creates static web pages.</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Times New Roman" pitchFamily="18" charset="0"/>
                          <a:cs typeface="Times New Roman" pitchFamily="18" charset="0"/>
                        </a:rPr>
                        <a:t>3. This concept creates dynamic web pages.</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23328">
                <a:tc>
                  <a:txBody>
                    <a:bodyPr/>
                    <a:lstStyle/>
                    <a:p>
                      <a:pPr algn="just" fontAlgn="t"/>
                      <a:r>
                        <a:rPr lang="en-US" sz="2000">
                          <a:solidFill>
                            <a:srgbClr val="333333"/>
                          </a:solidFill>
                          <a:latin typeface="Times New Roman" pitchFamily="18" charset="0"/>
                          <a:cs typeface="Times New Roman" pitchFamily="18" charset="0"/>
                        </a:rPr>
                        <a:t>4. It does not contain any server-side scripting code.</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Times New Roman" pitchFamily="18" charset="0"/>
                          <a:cs typeface="Times New Roman" pitchFamily="18" charset="0"/>
                        </a:rPr>
                        <a:t>4. It may contain the code of server-side scripting.</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044918">
                <a:tc>
                  <a:txBody>
                    <a:bodyPr/>
                    <a:lstStyle/>
                    <a:p>
                      <a:pPr algn="just" fontAlgn="t"/>
                      <a:r>
                        <a:rPr lang="en-US" sz="2000">
                          <a:solidFill>
                            <a:srgbClr val="333333"/>
                          </a:solidFill>
                          <a:latin typeface="Times New Roman" pitchFamily="18" charset="0"/>
                          <a:cs typeface="Times New Roman" pitchFamily="18" charset="0"/>
                        </a:rPr>
                        <a:t>5. The files of HTML are stored with the .html or .htm extension in a system.</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Times New Roman" pitchFamily="18" charset="0"/>
                          <a:cs typeface="Times New Roman" pitchFamily="18" charset="0"/>
                        </a:rPr>
                        <a:t>5. The files of DHTML are stored with the .dhtm extension in a system.</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232490">
                <a:tc>
                  <a:txBody>
                    <a:bodyPr/>
                    <a:lstStyle/>
                    <a:p>
                      <a:pPr algn="just" fontAlgn="t"/>
                      <a:r>
                        <a:rPr lang="en-US" sz="2000">
                          <a:solidFill>
                            <a:srgbClr val="333333"/>
                          </a:solidFill>
                          <a:latin typeface="Times New Roman" pitchFamily="18" charset="0"/>
                          <a:cs typeface="Times New Roman" pitchFamily="18" charset="0"/>
                        </a:rPr>
                        <a:t>6. A simple page which is created by a user without using the scripts or styles called as an HTML page.</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Times New Roman" pitchFamily="18" charset="0"/>
                          <a:cs typeface="Times New Roman" pitchFamily="18" charset="0"/>
                        </a:rPr>
                        <a:t>6. A page which is created by a user using the HTML, CSS, DOM, and JavaScript technologies called a DHTML page.</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1010572">
                <a:tc>
                  <a:txBody>
                    <a:bodyPr/>
                    <a:lstStyle/>
                    <a:p>
                      <a:pPr algn="just" fontAlgn="t"/>
                      <a:r>
                        <a:rPr lang="en-US" sz="2000">
                          <a:solidFill>
                            <a:srgbClr val="333333"/>
                          </a:solidFill>
                          <a:latin typeface="Times New Roman" pitchFamily="18" charset="0"/>
                          <a:cs typeface="Times New Roman" pitchFamily="18" charset="0"/>
                        </a:rPr>
                        <a:t>7. This markup language does not need database connectivity.</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latin typeface="Times New Roman" pitchFamily="18" charset="0"/>
                          <a:cs typeface="Times New Roman" pitchFamily="18" charset="0"/>
                        </a:rPr>
                        <a:t>7. This concept needs database connectivity because it interacts with users.</a:t>
                      </a:r>
                    </a:p>
                  </a:txBody>
                  <a:tcPr marL="37981" marR="37981" marT="37981" marB="37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790688" cy="5791200"/>
          </a:xfrm>
        </p:spPr>
        <p:txBody>
          <a:bodyPr/>
          <a:lstStyle/>
          <a:p>
            <a:pPr>
              <a:buNone/>
            </a:pPr>
            <a:r>
              <a:rPr lang="en-US" sz="2800" b="1">
                <a:latin typeface="Times New Roman" pitchFamily="18" charset="0"/>
                <a:cs typeface="Times New Roman" pitchFamily="18" charset="0"/>
              </a:rPr>
              <a:t>Events </a:t>
            </a:r>
            <a:r>
              <a:rPr lang="en-US" sz="2800" b="1" dirty="0">
                <a:latin typeface="Times New Roman" pitchFamily="18" charset="0"/>
                <a:cs typeface="Times New Roman" pitchFamily="18" charset="0"/>
              </a:rPr>
              <a:t>and buttons. </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172200"/>
          </a:xfrm>
        </p:spPr>
        <p:txBody>
          <a:bodyPr>
            <a:normAutofit/>
          </a:bodyPr>
          <a:lstStyle/>
          <a:p>
            <a:pPr>
              <a:buNone/>
            </a:pPr>
            <a:r>
              <a:rPr lang="en-US" sz="2600" b="1" dirty="0">
                <a:latin typeface="Times New Roman" pitchFamily="18" charset="0"/>
                <a:cs typeface="Times New Roman" pitchFamily="18" charset="0"/>
              </a:rPr>
              <a:t>Advantages of DHTML</a:t>
            </a:r>
          </a:p>
          <a:p>
            <a:pPr algn="just">
              <a:buFont typeface="Wingdings" pitchFamily="2" charset="2"/>
              <a:buChar char="ü"/>
            </a:pPr>
            <a:r>
              <a:rPr lang="en-US" sz="2600" dirty="0">
                <a:latin typeface="Times New Roman" pitchFamily="18" charset="0"/>
                <a:cs typeface="Times New Roman" pitchFamily="18" charset="0"/>
              </a:rPr>
              <a:t>Those web sites and web pages which are created using this concept are fast.</a:t>
            </a:r>
          </a:p>
          <a:p>
            <a:pPr algn="just">
              <a:buFont typeface="Wingdings" pitchFamily="2" charset="2"/>
              <a:buChar char="ü"/>
            </a:pPr>
            <a:r>
              <a:rPr lang="en-US" sz="2600" dirty="0">
                <a:latin typeface="Times New Roman" pitchFamily="18" charset="0"/>
                <a:cs typeface="Times New Roman" pitchFamily="18" charset="0"/>
              </a:rPr>
              <a:t>There is no plug-in required for creating the web page dynamically.</a:t>
            </a:r>
          </a:p>
          <a:p>
            <a:pPr algn="just">
              <a:buFont typeface="Wingdings" pitchFamily="2" charset="2"/>
              <a:buChar char="ü"/>
            </a:pPr>
            <a:r>
              <a:rPr lang="en-US" sz="2600" dirty="0">
                <a:latin typeface="Times New Roman" pitchFamily="18" charset="0"/>
                <a:cs typeface="Times New Roman" pitchFamily="18" charset="0"/>
              </a:rPr>
              <a:t>Due to the low-bandwidth effect by the dynamic HTML, the web page functionality is enhanced.</a:t>
            </a:r>
          </a:p>
          <a:p>
            <a:pPr algn="just">
              <a:buFont typeface="Wingdings" pitchFamily="2" charset="2"/>
              <a:buChar char="ü"/>
            </a:pPr>
            <a:r>
              <a:rPr lang="en-US" sz="2600" dirty="0">
                <a:latin typeface="Times New Roman" pitchFamily="18" charset="0"/>
                <a:cs typeface="Times New Roman" pitchFamily="18" charset="0"/>
              </a:rPr>
              <a:t>This concept provides advanced functionalities than the static HTML.</a:t>
            </a:r>
          </a:p>
          <a:p>
            <a:pPr algn="just">
              <a:buFont typeface="Wingdings" pitchFamily="2" charset="2"/>
              <a:buChar char="ü"/>
            </a:pPr>
            <a:r>
              <a:rPr lang="en-US" sz="2600" dirty="0">
                <a:latin typeface="Times New Roman" pitchFamily="18" charset="0"/>
                <a:cs typeface="Times New Roman" pitchFamily="18" charset="0"/>
              </a:rPr>
              <a:t>It is highly flexible, and the user can make changes easily in the web pages.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33400"/>
            <a:ext cx="7924800" cy="5791200"/>
          </a:xfrm>
        </p:spPr>
        <p:txBody>
          <a:bodyPr>
            <a:normAutofit/>
          </a:bodyPr>
          <a:lstStyle/>
          <a:p>
            <a:pPr>
              <a:lnSpc>
                <a:spcPct val="160000"/>
              </a:lnSpc>
              <a:buNone/>
            </a:pPr>
            <a:r>
              <a:rPr lang="en-US" b="1" dirty="0">
                <a:latin typeface="Times New Roman" pitchFamily="18" charset="0"/>
                <a:cs typeface="Times New Roman" pitchFamily="18" charset="0"/>
              </a:rPr>
              <a:t>When to Use JavaScript </a:t>
            </a:r>
            <a:r>
              <a:rPr lang="en-US" b="1" dirty="0" err="1">
                <a:latin typeface="Times New Roman" pitchFamily="18" charset="0"/>
                <a:cs typeface="Times New Roman" pitchFamily="18" charset="0"/>
              </a:rPr>
              <a:t>var</a:t>
            </a:r>
            <a:r>
              <a:rPr lang="en-US" b="1" dirty="0">
                <a:latin typeface="Times New Roman" pitchFamily="18" charset="0"/>
                <a:cs typeface="Times New Roman" pitchFamily="18" charset="0"/>
              </a:rPr>
              <a:t>?</a:t>
            </a:r>
          </a:p>
          <a:p>
            <a:pPr algn="just">
              <a:lnSpc>
                <a:spcPct val="160000"/>
              </a:lnSpc>
              <a:buFont typeface="Wingdings" pitchFamily="2" charset="2"/>
              <a:buChar char="ü"/>
            </a:pPr>
            <a:r>
              <a:rPr lang="en-US" sz="2400" dirty="0">
                <a:latin typeface="Times New Roman" pitchFamily="18" charset="0"/>
                <a:cs typeface="Times New Roman" pitchFamily="18" charset="0"/>
              </a:rPr>
              <a:t>Always declare JavaScript variables with </a:t>
            </a:r>
            <a:r>
              <a:rPr lang="en-US" sz="2400" dirty="0" err="1">
                <a:latin typeface="Times New Roman" pitchFamily="18" charset="0"/>
                <a:cs typeface="Times New Roman" pitchFamily="18" charset="0"/>
              </a:rPr>
              <a:t>var,let</a:t>
            </a:r>
            <a:r>
              <a:rPr lang="en-US" sz="2400" dirty="0">
                <a:latin typeface="Times New Roman" pitchFamily="18" charset="0"/>
                <a:cs typeface="Times New Roman" pitchFamily="18" charset="0"/>
              </a:rPr>
              <a:t>, or const.</a:t>
            </a:r>
          </a:p>
          <a:p>
            <a:pPr algn="just">
              <a:lnSpc>
                <a:spcPct val="160000"/>
              </a:lnSpc>
              <a:buFont typeface="Wingdings" pitchFamily="2" charset="2"/>
              <a:buChar char="ü"/>
            </a:pPr>
            <a:r>
              <a:rPr lang="en-US" sz="2400" dirty="0">
                <a:latin typeface="Times New Roman" pitchFamily="18" charset="0"/>
                <a:cs typeface="Times New Roman" pitchFamily="18" charset="0"/>
              </a:rPr>
              <a:t>The </a:t>
            </a:r>
            <a:r>
              <a:rPr lang="en-US" sz="2400" b="1" dirty="0" err="1">
                <a:latin typeface="Times New Roman" pitchFamily="18" charset="0"/>
                <a:cs typeface="Times New Roman" pitchFamily="18" charset="0"/>
              </a:rPr>
              <a:t>var</a:t>
            </a:r>
            <a:r>
              <a:rPr lang="en-US" sz="2400" b="1" dirty="0">
                <a:latin typeface="Times New Roman" pitchFamily="18" charset="0"/>
                <a:cs typeface="Times New Roman" pitchFamily="18" charset="0"/>
              </a:rPr>
              <a:t> keyword </a:t>
            </a:r>
            <a:r>
              <a:rPr lang="en-US" sz="2400" dirty="0">
                <a:latin typeface="Times New Roman" pitchFamily="18" charset="0"/>
                <a:cs typeface="Times New Roman" pitchFamily="18" charset="0"/>
              </a:rPr>
              <a:t>is used in all JavaScript code from 1995 to 2015.</a:t>
            </a:r>
          </a:p>
          <a:p>
            <a:pPr algn="just">
              <a:lnSpc>
                <a:spcPct val="160000"/>
              </a:lnSpc>
              <a:buFont typeface="Wingdings" pitchFamily="2" charset="2"/>
              <a:buChar char="ü"/>
            </a:pPr>
            <a:r>
              <a:rPr lang="en-US" sz="2400" dirty="0">
                <a:latin typeface="Times New Roman" pitchFamily="18" charset="0"/>
                <a:cs typeface="Times New Roman" pitchFamily="18" charset="0"/>
              </a:rPr>
              <a:t>The let and const keywords were added to JavaScript in 2015.</a:t>
            </a:r>
          </a:p>
          <a:p>
            <a:pPr algn="just">
              <a:lnSpc>
                <a:spcPct val="160000"/>
              </a:lnSpc>
              <a:buFont typeface="Wingdings" pitchFamily="2" charset="2"/>
              <a:buChar char="ü"/>
            </a:pPr>
            <a:r>
              <a:rPr lang="en-US" sz="2400" dirty="0">
                <a:latin typeface="Times New Roman" pitchFamily="18" charset="0"/>
                <a:cs typeface="Times New Roman" pitchFamily="18" charset="0"/>
              </a:rPr>
              <a:t>If you want your code to run in </a:t>
            </a:r>
            <a:r>
              <a:rPr lang="en-US" sz="2400" b="1" dirty="0">
                <a:latin typeface="Times New Roman" pitchFamily="18" charset="0"/>
                <a:cs typeface="Times New Roman" pitchFamily="18" charset="0"/>
              </a:rPr>
              <a:t>older browsers</a:t>
            </a:r>
            <a:r>
              <a:rPr lang="en-US" sz="2400" dirty="0">
                <a:latin typeface="Times New Roman" pitchFamily="18" charset="0"/>
                <a:cs typeface="Times New Roman" pitchFamily="18" charset="0"/>
              </a:rPr>
              <a:t>, you must use </a:t>
            </a:r>
            <a:r>
              <a:rPr lang="en-US" sz="2400" b="1" dirty="0">
                <a:latin typeface="Times New Roman" pitchFamily="18" charset="0"/>
                <a:cs typeface="Times New Roman" pitchFamily="18" charset="0"/>
              </a:rPr>
              <a:t>var.</a:t>
            </a:r>
          </a:p>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457200"/>
            <a:ext cx="7866888" cy="5791200"/>
          </a:xfrm>
        </p:spPr>
        <p:txBody>
          <a:bodyPr>
            <a:normAutofit lnSpcReduction="10000"/>
          </a:bodyPr>
          <a:lstStyle/>
          <a:p>
            <a:pPr>
              <a:buNone/>
            </a:pPr>
            <a:r>
              <a:rPr lang="en-US" sz="2600" b="1" dirty="0">
                <a:latin typeface="Times New Roman" pitchFamily="18" charset="0"/>
                <a:cs typeface="Times New Roman" pitchFamily="18" charset="0"/>
              </a:rPr>
              <a:t>Disadvantages of DHTML</a:t>
            </a:r>
          </a:p>
          <a:p>
            <a:pPr algn="just">
              <a:lnSpc>
                <a:spcPct val="150000"/>
              </a:lnSpc>
              <a:buFont typeface="Wingdings" pitchFamily="2" charset="2"/>
              <a:buChar char="ü"/>
            </a:pPr>
            <a:r>
              <a:rPr lang="en-US" sz="2600" dirty="0">
                <a:latin typeface="Times New Roman" pitchFamily="18" charset="0"/>
                <a:cs typeface="Times New Roman" pitchFamily="18" charset="0"/>
              </a:rPr>
              <a:t>The scripts of DHTML does not run properly in various web browsers. It is only supported by the latest browsers.</a:t>
            </a:r>
          </a:p>
          <a:p>
            <a:pPr algn="just">
              <a:lnSpc>
                <a:spcPct val="150000"/>
              </a:lnSpc>
              <a:buFont typeface="Wingdings" pitchFamily="2" charset="2"/>
              <a:buChar char="ü"/>
            </a:pPr>
            <a:r>
              <a:rPr lang="en-US" sz="2600" dirty="0">
                <a:latin typeface="Times New Roman" pitchFamily="18" charset="0"/>
                <a:cs typeface="Times New Roman" pitchFamily="18" charset="0"/>
              </a:rPr>
              <a:t>The coding of those websites that are created using DHTML is long and complex.</a:t>
            </a:r>
          </a:p>
          <a:p>
            <a:pPr algn="just">
              <a:lnSpc>
                <a:spcPct val="150000"/>
              </a:lnSpc>
              <a:buFont typeface="Wingdings" pitchFamily="2" charset="2"/>
              <a:buChar char="ü"/>
            </a:pPr>
            <a:r>
              <a:rPr lang="en-US" sz="2600" dirty="0">
                <a:latin typeface="Times New Roman" pitchFamily="18" charset="0"/>
                <a:cs typeface="Times New Roman" pitchFamily="18" charset="0"/>
              </a:rPr>
              <a:t>For understanding the DHTML, users must know about HTML, CSS, and JavaScript. If any user does not know these languages, then it is a </a:t>
            </a:r>
            <a:r>
              <a:rPr lang="en-US" sz="2600" b="1" dirty="0">
                <a:latin typeface="Times New Roman" pitchFamily="18" charset="0"/>
                <a:cs typeface="Times New Roman" pitchFamily="18" charset="0"/>
              </a:rPr>
              <a:t>time-consuming </a:t>
            </a:r>
            <a:r>
              <a:rPr lang="en-US" sz="2600" dirty="0">
                <a:latin typeface="Times New Roman" pitchFamily="18" charset="0"/>
                <a:cs typeface="Times New Roman" pitchFamily="18" charset="0"/>
              </a:rPr>
              <a:t>and </a:t>
            </a:r>
            <a:r>
              <a:rPr lang="en-US" sz="2600" b="1" dirty="0">
                <a:latin typeface="Times New Roman" pitchFamily="18" charset="0"/>
                <a:cs typeface="Times New Roman" pitchFamily="18" charset="0"/>
              </a:rPr>
              <a:t>long process in itself.</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7772400" cy="6858000"/>
          </a:xfrm>
        </p:spPr>
        <p:txBody>
          <a:bodyPr>
            <a:normAutofit/>
          </a:bodyPr>
          <a:lstStyle/>
          <a:p>
            <a:pPr>
              <a:lnSpc>
                <a:spcPct val="150000"/>
              </a:lnSpc>
              <a:buNone/>
            </a:pPr>
            <a:r>
              <a:rPr lang="en-US" sz="2400" b="1" dirty="0">
                <a:latin typeface="Times New Roman" pitchFamily="18" charset="0"/>
                <a:cs typeface="Times New Roman" pitchFamily="18" charset="0"/>
              </a:rPr>
              <a:t>Java Script Function:</a:t>
            </a:r>
          </a:p>
          <a:p>
            <a:pPr algn="just">
              <a:lnSpc>
                <a:spcPct val="150000"/>
              </a:lnSpc>
              <a:buFont typeface="Wingdings" pitchFamily="2" charset="2"/>
              <a:buChar char="ü"/>
            </a:pPr>
            <a:r>
              <a:rPr lang="en-US" sz="2400" dirty="0">
                <a:latin typeface="Times New Roman" pitchFamily="18" charset="0"/>
                <a:cs typeface="Times New Roman" pitchFamily="18" charset="0"/>
              </a:rPr>
              <a:t>    A function is a group of reusable code which can be called anywhere in your program. </a:t>
            </a:r>
          </a:p>
          <a:p>
            <a:pPr algn="just">
              <a:lnSpc>
                <a:spcPct val="150000"/>
              </a:lnSpc>
              <a:buFont typeface="Wingdings" pitchFamily="2" charset="2"/>
              <a:buChar char="ü"/>
            </a:pPr>
            <a:r>
              <a:rPr lang="en-US" sz="2400" dirty="0">
                <a:latin typeface="Times New Roman" pitchFamily="18" charset="0"/>
                <a:cs typeface="Times New Roman" pitchFamily="18" charset="0"/>
              </a:rPr>
              <a:t>     JavaScript also supports all the features necessary to write modular code using functions.  </a:t>
            </a:r>
          </a:p>
          <a:p>
            <a:pPr>
              <a:lnSpc>
                <a:spcPct val="150000"/>
              </a:lnSpc>
              <a:buNone/>
            </a:pPr>
            <a:r>
              <a:rPr lang="en-US" sz="2400" b="1" dirty="0">
                <a:latin typeface="Times New Roman" pitchFamily="18" charset="0"/>
                <a:cs typeface="Times New Roman" pitchFamily="18" charset="0"/>
              </a:rPr>
              <a:t>The basic syntax</a:t>
            </a:r>
          </a:p>
          <a:p>
            <a:pPr>
              <a:lnSpc>
                <a:spcPct val="150000"/>
              </a:lnSpc>
              <a:buNone/>
            </a:pPr>
            <a:r>
              <a:rPr lang="en-US" sz="2400" dirty="0">
                <a:latin typeface="Times New Roman" pitchFamily="18" charset="0"/>
                <a:cs typeface="Times New Roman" pitchFamily="18" charset="0"/>
              </a:rPr>
              <a:t>&lt;script type = "text/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"&gt;</a:t>
            </a:r>
          </a:p>
          <a:p>
            <a:pPr>
              <a:lnSpc>
                <a:spcPct val="150000"/>
              </a:lnSpc>
              <a:buNone/>
            </a:pPr>
            <a:r>
              <a:rPr lang="en-US" sz="2400" dirty="0">
                <a:latin typeface="Times New Roman" pitchFamily="18" charset="0"/>
                <a:cs typeface="Times New Roman" pitchFamily="18" charset="0"/>
              </a:rPr>
              <a:t>&lt;!– </a:t>
            </a:r>
          </a:p>
          <a:p>
            <a:pPr>
              <a:lnSpc>
                <a:spcPct val="150000"/>
              </a:lnSpc>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functionname</a:t>
            </a:r>
            <a:r>
              <a:rPr lang="en-US" sz="2400" dirty="0">
                <a:latin typeface="Times New Roman" pitchFamily="18" charset="0"/>
                <a:cs typeface="Times New Roman" pitchFamily="18" charset="0"/>
              </a:rPr>
              <a:t>(parameter-list) { statements }</a:t>
            </a:r>
          </a:p>
          <a:p>
            <a:pPr>
              <a:lnSpc>
                <a:spcPct val="150000"/>
              </a:lnSpc>
              <a:buNone/>
            </a:pPr>
            <a:r>
              <a:rPr lang="en-US" sz="2400" dirty="0">
                <a:latin typeface="Times New Roman" pitchFamily="18" charset="0"/>
                <a:cs typeface="Times New Roman" pitchFamily="18" charset="0"/>
              </a:rPr>
              <a:t> //--&gt; </a:t>
            </a:r>
          </a:p>
          <a:p>
            <a:pPr>
              <a:lnSpc>
                <a:spcPct val="150000"/>
              </a:lnSpc>
              <a:buNone/>
            </a:pPr>
            <a:r>
              <a:rPr lang="en-US" sz="2400" dirty="0">
                <a:latin typeface="Times New Roman" pitchFamily="18" charset="0"/>
                <a:cs typeface="Times New Roman" pitchFamily="18" charset="0"/>
              </a:rPr>
              <a:t>&lt;/script&gt;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7350</TotalTime>
  <Words>5155</Words>
  <Application>Microsoft Office PowerPoint</Application>
  <PresentationFormat>On-screen Show (4:3)</PresentationFormat>
  <Paragraphs>599</Paragraphs>
  <Slides>80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Calibri</vt:lpstr>
      <vt:lpstr>Gill Sans MT</vt:lpstr>
      <vt:lpstr>Times New Roman</vt:lpstr>
      <vt:lpstr>Times New Roman</vt:lpstr>
      <vt:lpstr>Verdana</vt:lpstr>
      <vt:lpstr>Wingdings</vt:lpstr>
      <vt:lpstr>Wingdings 2</vt:lpstr>
      <vt:lpstr>Solstice</vt:lpstr>
      <vt:lpstr>Web Programming (20CS5205A)</vt:lpstr>
      <vt:lpstr>PowerPoint Presentation</vt:lpstr>
      <vt:lpstr>PowerPoint Presentation</vt:lpstr>
      <vt:lpstr>PowerPoint Presentation</vt:lpstr>
      <vt:lpstr>PowerPoint Presentation</vt:lpstr>
      <vt:lpstr>PowerPoint Presentation</vt:lpstr>
      <vt:lpstr>JavaScript variables</vt:lpstr>
      <vt:lpstr>PowerPoint Presentation</vt:lpstr>
      <vt:lpstr>PowerPoint Presentation</vt:lpstr>
      <vt:lpstr>PowerPoint Presentation</vt:lpstr>
      <vt:lpstr>PowerPoint Presentation</vt:lpstr>
      <vt:lpstr> JavaScript conditional statemenst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pop-up boxes in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DHTML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DESIGNING(17CS2505/B)</dc:title>
  <dc:creator>AJAY</dc:creator>
  <cp:lastModifiedBy>dinesh darsi</cp:lastModifiedBy>
  <cp:revision>648</cp:revision>
  <dcterms:created xsi:type="dcterms:W3CDTF">2006-08-16T00:00:00Z</dcterms:created>
  <dcterms:modified xsi:type="dcterms:W3CDTF">2022-11-10T18:04:26Z</dcterms:modified>
</cp:coreProperties>
</file>