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86550"/>
            <a:ext cx="8825658" cy="2677648"/>
          </a:xfrm>
        </p:spPr>
        <p:txBody>
          <a:bodyPr/>
          <a:lstStyle/>
          <a:p>
            <a:r>
              <a:rPr lang="en-US" dirty="0"/>
              <a:t>Predicting Restaurant’s Ratings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70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Clusters</a:t>
            </a:r>
          </a:p>
        </p:txBody>
      </p:sp>
      <p:pic>
        <p:nvPicPr>
          <p:cNvPr id="4" name="Content Placeholder 3"/>
          <p:cNvPicPr>
            <a:picLocks noGrp="1"/>
          </p:cNvPicPr>
          <p:nvPr>
            <p:ph idx="1"/>
          </p:nvPr>
        </p:nvPicPr>
        <p:blipFill>
          <a:blip r:embed="rId2"/>
          <a:stretch>
            <a:fillRect/>
          </a:stretch>
        </p:blipFill>
        <p:spPr>
          <a:xfrm>
            <a:off x="1154954" y="2391507"/>
            <a:ext cx="9269206" cy="3854547"/>
          </a:xfrm>
          <a:prstGeom prst="rect">
            <a:avLst/>
          </a:prstGeom>
        </p:spPr>
      </p:pic>
    </p:spTree>
    <p:extLst>
      <p:ext uri="{BB962C8B-B14F-4D97-AF65-F5344CB8AC3E}">
        <p14:creationId xmlns:p14="http://schemas.microsoft.com/office/powerpoint/2010/main" val="132019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Predictive Analysis</a:t>
            </a:r>
            <a:endParaRPr lang="en-US" dirty="0"/>
          </a:p>
        </p:txBody>
      </p:sp>
      <p:sp>
        <p:nvSpPr>
          <p:cNvPr id="3" name="Content Placeholder 2"/>
          <p:cNvSpPr>
            <a:spLocks noGrp="1"/>
          </p:cNvSpPr>
          <p:nvPr>
            <p:ph idx="1"/>
          </p:nvPr>
        </p:nvSpPr>
        <p:spPr/>
        <p:txBody>
          <a:bodyPr/>
          <a:lstStyle/>
          <a:p>
            <a:r>
              <a:rPr lang="en-US" dirty="0"/>
              <a:t>I applied the K nearest neighbors predictive algorithm &amp; Support Vector Machines </a:t>
            </a:r>
            <a:r>
              <a:rPr lang="en-US" dirty="0" err="1"/>
              <a:t>algorithem</a:t>
            </a:r>
            <a:r>
              <a:rPr lang="en-US" dirty="0"/>
              <a:t> to predict values of the ratings with respect to the features we selected earlier.</a:t>
            </a:r>
          </a:p>
          <a:p>
            <a:endParaRPr lang="en-US" dirty="0"/>
          </a:p>
        </p:txBody>
      </p:sp>
    </p:spTree>
    <p:extLst>
      <p:ext uri="{BB962C8B-B14F-4D97-AF65-F5344CB8AC3E}">
        <p14:creationId xmlns:p14="http://schemas.microsoft.com/office/powerpoint/2010/main" val="341444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KNN </a:t>
            </a:r>
            <a:r>
              <a:rPr lang="en-US" b="1" dirty="0" err="1"/>
              <a:t>algo</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505243" y="2433712"/>
            <a:ext cx="9087729" cy="4424288"/>
          </a:xfrm>
          <a:prstGeom prst="rect">
            <a:avLst/>
          </a:prstGeom>
        </p:spPr>
      </p:pic>
    </p:spTree>
    <p:extLst>
      <p:ext uri="{BB962C8B-B14F-4D97-AF65-F5344CB8AC3E}">
        <p14:creationId xmlns:p14="http://schemas.microsoft.com/office/powerpoint/2010/main" val="427899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of </a:t>
            </a:r>
            <a:r>
              <a:rPr lang="en-US" dirty="0" err="1"/>
              <a:t>KMeans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9875014"/>
              </p:ext>
            </p:extLst>
          </p:nvPr>
        </p:nvGraphicFramePr>
        <p:xfrm>
          <a:off x="2122599" y="3114261"/>
          <a:ext cx="7591244" cy="3366053"/>
        </p:xfrm>
        <a:graphic>
          <a:graphicData uri="http://schemas.openxmlformats.org/drawingml/2006/table">
            <a:tbl>
              <a:tblPr firstRow="1" firstCol="1" bandRow="1">
                <a:tableStyleId>{5C22544A-7EE6-4342-B048-85BDC9FD1C3A}</a:tableStyleId>
              </a:tblPr>
              <a:tblGrid>
                <a:gridCol w="3795622">
                  <a:extLst>
                    <a:ext uri="{9D8B030D-6E8A-4147-A177-3AD203B41FA5}">
                      <a16:colId xmlns:a16="http://schemas.microsoft.com/office/drawing/2014/main" val="206465046"/>
                    </a:ext>
                  </a:extLst>
                </a:gridCol>
                <a:gridCol w="3795622">
                  <a:extLst>
                    <a:ext uri="{9D8B030D-6E8A-4147-A177-3AD203B41FA5}">
                      <a16:colId xmlns:a16="http://schemas.microsoft.com/office/drawing/2014/main" val="2308932870"/>
                    </a:ext>
                  </a:extLst>
                </a:gridCol>
              </a:tblGrid>
              <a:tr h="1457402">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a:effectLst/>
                        </a:rPr>
                        <a:t>Train set Accuracy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0.7532467532467533</a:t>
                      </a:r>
                      <a:endParaRPr lang="en-US" sz="1100">
                        <a:effectLst/>
                        <a:latin typeface="Calibri" panose="020F0502020204030204" pitchFamily="34" charset="0"/>
                      </a:endParaRPr>
                    </a:p>
                  </a:txBody>
                  <a:tcPr marL="68580" marR="68580" marT="0" marB="0"/>
                </a:tc>
                <a:extLst>
                  <a:ext uri="{0D108BD9-81ED-4DB2-BD59-A6C34878D82A}">
                    <a16:rowId xmlns:a16="http://schemas.microsoft.com/office/drawing/2014/main" val="2706288723"/>
                  </a:ext>
                </a:extLst>
              </a:tr>
              <a:tr h="636217">
                <a:tc>
                  <a:txBody>
                    <a:bodyPr/>
                    <a:lstStyle/>
                    <a:p>
                      <a:r>
                        <a:rPr lang="en-US" sz="1050">
                          <a:effectLst/>
                        </a:rPr>
                        <a:t>Test set Accuracy</a:t>
                      </a:r>
                      <a:endParaRPr lang="en-US" sz="1100">
                        <a:effectLst/>
                        <a:latin typeface="Calibri" panose="020F0502020204030204" pitchFamily="34" charset="0"/>
                      </a:endParaRPr>
                    </a:p>
                  </a:txBody>
                  <a:tcPr marL="68580" marR="68580" marT="0" marB="0"/>
                </a:tc>
                <a:tc>
                  <a:txBody>
                    <a:bodyPr/>
                    <a:lstStyle/>
                    <a:p>
                      <a:r>
                        <a:rPr lang="en-US" sz="1050">
                          <a:effectLst/>
                        </a:rPr>
                        <a:t>0.75</a:t>
                      </a:r>
                      <a:endParaRPr lang="en-US" sz="1100">
                        <a:effectLst/>
                        <a:latin typeface="Calibri" panose="020F0502020204030204" pitchFamily="34" charset="0"/>
                      </a:endParaRPr>
                    </a:p>
                  </a:txBody>
                  <a:tcPr marL="68580" marR="68580" marT="0" marB="0"/>
                </a:tc>
                <a:extLst>
                  <a:ext uri="{0D108BD9-81ED-4DB2-BD59-A6C34878D82A}">
                    <a16:rowId xmlns:a16="http://schemas.microsoft.com/office/drawing/2014/main" val="3666463858"/>
                  </a:ext>
                </a:extLst>
              </a:tr>
              <a:tr h="636217">
                <a:tc>
                  <a:txBody>
                    <a:bodyPr/>
                    <a:lstStyle/>
                    <a:p>
                      <a:r>
                        <a:rPr lang="en-US" sz="1050">
                          <a:effectLst/>
                        </a:rPr>
                        <a:t>F1 score</a:t>
                      </a:r>
                      <a:endParaRPr lang="en-US" sz="1100">
                        <a:effectLst/>
                        <a:latin typeface="Calibri" panose="020F0502020204030204" pitchFamily="34" charset="0"/>
                      </a:endParaRPr>
                    </a:p>
                  </a:txBody>
                  <a:tcPr marL="68580" marR="68580" marT="0" marB="0"/>
                </a:tc>
                <a:tc>
                  <a:txBody>
                    <a:bodyPr/>
                    <a:lstStyle/>
                    <a:p>
                      <a:r>
                        <a:rPr lang="en-US" sz="1050">
                          <a:effectLst/>
                        </a:rPr>
                        <a:t>0.7497777777777777</a:t>
                      </a:r>
                      <a:endParaRPr lang="en-US" sz="1100">
                        <a:effectLst/>
                        <a:latin typeface="Calibri" panose="020F0502020204030204" pitchFamily="34" charset="0"/>
                      </a:endParaRPr>
                    </a:p>
                  </a:txBody>
                  <a:tcPr marL="68580" marR="68580" marT="0" marB="0"/>
                </a:tc>
                <a:extLst>
                  <a:ext uri="{0D108BD9-81ED-4DB2-BD59-A6C34878D82A}">
                    <a16:rowId xmlns:a16="http://schemas.microsoft.com/office/drawing/2014/main" val="204210140"/>
                  </a:ext>
                </a:extLst>
              </a:tr>
              <a:tr h="636217">
                <a:tc>
                  <a:txBody>
                    <a:bodyPr/>
                    <a:lstStyle/>
                    <a:p>
                      <a:r>
                        <a:rPr lang="en-US" sz="1050">
                          <a:effectLst/>
                        </a:rPr>
                        <a:t>Jaccard index</a:t>
                      </a:r>
                      <a:endParaRPr lang="en-US" sz="1100">
                        <a:effectLst/>
                        <a:latin typeface="Calibri" panose="020F0502020204030204" pitchFamily="34" charset="0"/>
                      </a:endParaRPr>
                    </a:p>
                  </a:txBody>
                  <a:tcPr marL="68580" marR="68580" marT="0" marB="0"/>
                </a:tc>
                <a:tc>
                  <a:txBody>
                    <a:bodyPr/>
                    <a:lstStyle/>
                    <a:p>
                      <a:r>
                        <a:rPr lang="en-US" sz="1050" dirty="0">
                          <a:effectLst/>
                        </a:rPr>
                        <a:t>0.75</a:t>
                      </a:r>
                      <a:endParaRPr lang="en-US" sz="1100" dirty="0">
                        <a:effectLst/>
                        <a:latin typeface="Calibri" panose="020F0502020204030204" pitchFamily="34" charset="0"/>
                      </a:endParaRPr>
                    </a:p>
                  </a:txBody>
                  <a:tcPr marL="68580" marR="68580" marT="0" marB="0"/>
                </a:tc>
                <a:extLst>
                  <a:ext uri="{0D108BD9-81ED-4DB2-BD59-A6C34878D82A}">
                    <a16:rowId xmlns:a16="http://schemas.microsoft.com/office/drawing/2014/main" val="4014017068"/>
                  </a:ext>
                </a:extLst>
              </a:tr>
            </a:tbl>
          </a:graphicData>
        </a:graphic>
      </p:graphicFrame>
      <p:sp>
        <p:nvSpPr>
          <p:cNvPr id="5" name="Rectangle 1"/>
          <p:cNvSpPr>
            <a:spLocks noChangeArrowheads="1"/>
          </p:cNvSpPr>
          <p:nvPr/>
        </p:nvSpPr>
        <p:spPr bwMode="auto">
          <a:xfrm>
            <a:off x="109094" y="123404"/>
            <a:ext cx="1189737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2927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of SVM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9979937"/>
              </p:ext>
            </p:extLst>
          </p:nvPr>
        </p:nvGraphicFramePr>
        <p:xfrm>
          <a:off x="2093844" y="3260034"/>
          <a:ext cx="7488728" cy="2513815"/>
        </p:xfrm>
        <a:graphic>
          <a:graphicData uri="http://schemas.openxmlformats.org/drawingml/2006/table">
            <a:tbl>
              <a:tblPr firstRow="1" firstCol="1" bandRow="1">
                <a:tableStyleId>{5C22544A-7EE6-4342-B048-85BDC9FD1C3A}</a:tableStyleId>
              </a:tblPr>
              <a:tblGrid>
                <a:gridCol w="3744364">
                  <a:extLst>
                    <a:ext uri="{9D8B030D-6E8A-4147-A177-3AD203B41FA5}">
                      <a16:colId xmlns:a16="http://schemas.microsoft.com/office/drawing/2014/main" val="3869319049"/>
                    </a:ext>
                  </a:extLst>
                </a:gridCol>
                <a:gridCol w="3744364">
                  <a:extLst>
                    <a:ext uri="{9D8B030D-6E8A-4147-A177-3AD203B41FA5}">
                      <a16:colId xmlns:a16="http://schemas.microsoft.com/office/drawing/2014/main" val="1662636088"/>
                    </a:ext>
                  </a:extLst>
                </a:gridCol>
              </a:tblGrid>
              <a:tr h="662794">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a:effectLst/>
                        </a:rPr>
                        <a:t>Train set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a:t>
                      </a:r>
                      <a:endParaRPr lang="en-US" sz="1100">
                        <a:effectLst/>
                        <a:latin typeface="Calibri" panose="020F0502020204030204" pitchFamily="34" charset="0"/>
                      </a:endParaRPr>
                    </a:p>
                  </a:txBody>
                  <a:tcPr marL="68580" marR="68580" marT="0" marB="0"/>
                </a:tc>
                <a:extLst>
                  <a:ext uri="{0D108BD9-81ED-4DB2-BD59-A6C34878D82A}">
                    <a16:rowId xmlns:a16="http://schemas.microsoft.com/office/drawing/2014/main" val="1282627857"/>
                  </a:ext>
                </a:extLst>
              </a:tr>
              <a:tr h="617007">
                <a:tc>
                  <a:txBody>
                    <a:bodyPr/>
                    <a:lstStyle/>
                    <a:p>
                      <a:r>
                        <a:rPr lang="en-US" sz="1050">
                          <a:effectLst/>
                        </a:rPr>
                        <a:t>Test set Accuracy</a:t>
                      </a:r>
                      <a:endParaRPr lang="en-US" sz="1100">
                        <a:effectLst/>
                        <a:latin typeface="Calibri" panose="020F0502020204030204" pitchFamily="34" charset="0"/>
                      </a:endParaRPr>
                    </a:p>
                  </a:txBody>
                  <a:tcPr marL="68580" marR="68580" marT="0" marB="0"/>
                </a:tc>
                <a:tc>
                  <a:txBody>
                    <a:bodyPr/>
                    <a:lstStyle/>
                    <a:p>
                      <a:r>
                        <a:rPr lang="en-US" sz="1050">
                          <a:effectLst/>
                        </a:rPr>
                        <a:t>1.0</a:t>
                      </a:r>
                      <a:endParaRPr lang="en-US" sz="1100">
                        <a:effectLst/>
                        <a:latin typeface="Calibri" panose="020F0502020204030204" pitchFamily="34" charset="0"/>
                      </a:endParaRPr>
                    </a:p>
                  </a:txBody>
                  <a:tcPr marL="68580" marR="68580" marT="0" marB="0"/>
                </a:tc>
                <a:extLst>
                  <a:ext uri="{0D108BD9-81ED-4DB2-BD59-A6C34878D82A}">
                    <a16:rowId xmlns:a16="http://schemas.microsoft.com/office/drawing/2014/main" val="599734386"/>
                  </a:ext>
                </a:extLst>
              </a:tr>
              <a:tr h="617007">
                <a:tc>
                  <a:txBody>
                    <a:bodyPr/>
                    <a:lstStyle/>
                    <a:p>
                      <a:r>
                        <a:rPr lang="en-US" sz="1050">
                          <a:effectLst/>
                        </a:rPr>
                        <a:t>F1 score</a:t>
                      </a:r>
                      <a:endParaRPr lang="en-US" sz="1100">
                        <a:effectLst/>
                        <a:latin typeface="Calibri" panose="020F0502020204030204" pitchFamily="34" charset="0"/>
                      </a:endParaRPr>
                    </a:p>
                  </a:txBody>
                  <a:tcPr marL="68580" marR="68580" marT="0" marB="0"/>
                </a:tc>
                <a:tc>
                  <a:txBody>
                    <a:bodyPr/>
                    <a:lstStyle/>
                    <a:p>
                      <a:r>
                        <a:rPr lang="en-US" sz="1050">
                          <a:effectLst/>
                        </a:rPr>
                        <a:t>1.0</a:t>
                      </a:r>
                      <a:endParaRPr lang="en-US" sz="1100">
                        <a:effectLst/>
                        <a:latin typeface="Calibri" panose="020F0502020204030204" pitchFamily="34" charset="0"/>
                      </a:endParaRPr>
                    </a:p>
                  </a:txBody>
                  <a:tcPr marL="68580" marR="68580" marT="0" marB="0"/>
                </a:tc>
                <a:extLst>
                  <a:ext uri="{0D108BD9-81ED-4DB2-BD59-A6C34878D82A}">
                    <a16:rowId xmlns:a16="http://schemas.microsoft.com/office/drawing/2014/main" val="76332754"/>
                  </a:ext>
                </a:extLst>
              </a:tr>
              <a:tr h="617007">
                <a:tc>
                  <a:txBody>
                    <a:bodyPr/>
                    <a:lstStyle/>
                    <a:p>
                      <a:r>
                        <a:rPr lang="en-US" sz="1050">
                          <a:effectLst/>
                        </a:rPr>
                        <a:t>Jaccard index</a:t>
                      </a:r>
                      <a:endParaRPr lang="en-US" sz="1100">
                        <a:effectLst/>
                        <a:latin typeface="Calibri" panose="020F0502020204030204" pitchFamily="34" charset="0"/>
                      </a:endParaRPr>
                    </a:p>
                  </a:txBody>
                  <a:tcPr marL="68580" marR="68580" marT="0" marB="0"/>
                </a:tc>
                <a:tc>
                  <a:txBody>
                    <a:bodyPr/>
                    <a:lstStyle/>
                    <a:p>
                      <a:r>
                        <a:rPr lang="en-US" sz="1050" dirty="0">
                          <a:effectLst/>
                        </a:rPr>
                        <a:t>1.0</a:t>
                      </a:r>
                      <a:endParaRPr lang="en-US" sz="1100" dirty="0">
                        <a:effectLst/>
                        <a:latin typeface="Calibri" panose="020F0502020204030204" pitchFamily="34" charset="0"/>
                      </a:endParaRPr>
                    </a:p>
                  </a:txBody>
                  <a:tcPr marL="68580" marR="68580" marT="0" marB="0"/>
                </a:tc>
                <a:extLst>
                  <a:ext uri="{0D108BD9-81ED-4DB2-BD59-A6C34878D82A}">
                    <a16:rowId xmlns:a16="http://schemas.microsoft.com/office/drawing/2014/main" val="2442595397"/>
                  </a:ext>
                </a:extLst>
              </a:tr>
            </a:tbl>
          </a:graphicData>
        </a:graphic>
      </p:graphicFrame>
    </p:spTree>
    <p:extLst>
      <p:ext uri="{BB962C8B-B14F-4D97-AF65-F5344CB8AC3E}">
        <p14:creationId xmlns:p14="http://schemas.microsoft.com/office/powerpoint/2010/main" val="311282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Actual Prediction for a restaurant </a:t>
            </a:r>
            <a:br>
              <a:rPr lang="en-US" dirty="0"/>
            </a:br>
            <a:endParaRPr lang="en-US" dirty="0"/>
          </a:p>
        </p:txBody>
      </p:sp>
      <p:sp>
        <p:nvSpPr>
          <p:cNvPr id="3" name="Content Placeholder 2"/>
          <p:cNvSpPr>
            <a:spLocks noGrp="1"/>
          </p:cNvSpPr>
          <p:nvPr>
            <p:ph idx="1"/>
          </p:nvPr>
        </p:nvSpPr>
        <p:spPr/>
        <p:txBody>
          <a:bodyPr/>
          <a:lstStyle/>
          <a:p>
            <a:r>
              <a:rPr lang="en-US" dirty="0"/>
              <a:t>Now I made an entry for a hypothetical  restaurant which will come up at </a:t>
            </a:r>
            <a:r>
              <a:rPr lang="en-US" dirty="0" err="1"/>
              <a:t>Adugodi</a:t>
            </a:r>
            <a:r>
              <a:rPr lang="en-US" dirty="0"/>
              <a:t>, with avg. cost for two to be 250, with no online presence or bookings online and the result of rating came out as 1. </a:t>
            </a:r>
          </a:p>
          <a:p>
            <a:endParaRPr lang="en-US" dirty="0"/>
          </a:p>
        </p:txBody>
      </p:sp>
    </p:spTree>
    <p:extLst>
      <p:ext uri="{BB962C8B-B14F-4D97-AF65-F5344CB8AC3E}">
        <p14:creationId xmlns:p14="http://schemas.microsoft.com/office/powerpoint/2010/main" val="177648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 </a:t>
            </a:r>
          </a:p>
        </p:txBody>
      </p:sp>
      <p:sp>
        <p:nvSpPr>
          <p:cNvPr id="3" name="Content Placeholder 2"/>
          <p:cNvSpPr>
            <a:spLocks noGrp="1"/>
          </p:cNvSpPr>
          <p:nvPr>
            <p:ph idx="1"/>
          </p:nvPr>
        </p:nvSpPr>
        <p:spPr/>
        <p:txBody>
          <a:bodyPr/>
          <a:lstStyle/>
          <a:p>
            <a:r>
              <a:rPr lang="en-US" dirty="0"/>
              <a:t>Most restaurant’s ratings and features can be found on popular websites/apps like </a:t>
            </a:r>
            <a:r>
              <a:rPr lang="en-US" dirty="0" err="1"/>
              <a:t>zomato</a:t>
            </a:r>
            <a:r>
              <a:rPr lang="en-US" dirty="0"/>
              <a:t>, </a:t>
            </a:r>
            <a:r>
              <a:rPr lang="en-US" dirty="0" err="1"/>
              <a:t>swiggy</a:t>
            </a:r>
            <a:r>
              <a:rPr lang="en-US" dirty="0"/>
              <a:t>, </a:t>
            </a:r>
            <a:r>
              <a:rPr lang="en-US" dirty="0" err="1"/>
              <a:t>uber</a:t>
            </a:r>
            <a:r>
              <a:rPr lang="en-US" dirty="0"/>
              <a:t> eats but making a distinctive dataset out of that information is not easy as they don’t provide rating on whole for every restaurant, we need to give restaurant names one by one and then get the results. What we can do instead is to use </a:t>
            </a:r>
            <a:r>
              <a:rPr lang="en-US" dirty="0" err="1"/>
              <a:t>Zomato</a:t>
            </a:r>
            <a:r>
              <a:rPr lang="en-US" dirty="0"/>
              <a:t> API which returns a list of restaurants for every location when given an input in form of </a:t>
            </a:r>
            <a:r>
              <a:rPr lang="en-US" dirty="0" err="1"/>
              <a:t>neighbourhood</a:t>
            </a:r>
            <a:r>
              <a:rPr lang="en-US" dirty="0"/>
              <a:t> name and the radius from that location. The location of all neighborhoods can be </a:t>
            </a:r>
            <a:r>
              <a:rPr lang="en-US" dirty="0" err="1"/>
              <a:t>retrived</a:t>
            </a:r>
            <a:r>
              <a:rPr lang="en-US" dirty="0"/>
              <a:t> from Foursquare API or </a:t>
            </a:r>
            <a:r>
              <a:rPr lang="en-US" dirty="0" err="1"/>
              <a:t>geacoders</a:t>
            </a:r>
            <a:r>
              <a:rPr lang="en-US" dirty="0"/>
              <a:t> API of Python when fed with the name of the locality. Then names we can get by locating a website with a list of </a:t>
            </a:r>
            <a:r>
              <a:rPr lang="en-US" dirty="0" err="1"/>
              <a:t>pincodes</a:t>
            </a:r>
            <a:r>
              <a:rPr lang="en-US" dirty="0"/>
              <a:t> of Bangalore and the particular name of the localities inside that </a:t>
            </a:r>
            <a:r>
              <a:rPr lang="en-US" dirty="0" err="1"/>
              <a:t>pincode</a:t>
            </a:r>
            <a:r>
              <a:rPr lang="en-US" dirty="0"/>
              <a:t> as such are codes can have multiple societies under one </a:t>
            </a:r>
            <a:r>
              <a:rPr lang="en-US" dirty="0" err="1"/>
              <a:t>pincode</a:t>
            </a:r>
            <a:r>
              <a:rPr lang="en-US" dirty="0"/>
              <a:t> .</a:t>
            </a:r>
          </a:p>
          <a:p>
            <a:endParaRPr lang="en-US" dirty="0"/>
          </a:p>
        </p:txBody>
      </p:sp>
    </p:spTree>
    <p:extLst>
      <p:ext uri="{BB962C8B-B14F-4D97-AF65-F5344CB8AC3E}">
        <p14:creationId xmlns:p14="http://schemas.microsoft.com/office/powerpoint/2010/main" val="177728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t>
            </a:r>
          </a:p>
        </p:txBody>
      </p:sp>
      <p:sp>
        <p:nvSpPr>
          <p:cNvPr id="3" name="Content Placeholder 2"/>
          <p:cNvSpPr>
            <a:spLocks noGrp="1"/>
          </p:cNvSpPr>
          <p:nvPr>
            <p:ph idx="1"/>
          </p:nvPr>
        </p:nvSpPr>
        <p:spPr/>
        <p:txBody>
          <a:bodyPr/>
          <a:lstStyle/>
          <a:p>
            <a:r>
              <a:rPr lang="en-US" dirty="0"/>
              <a:t>The location coordinates got from the geocoders API are not exactly </a:t>
            </a:r>
            <a:r>
              <a:rPr lang="en-US" dirty="0" err="1"/>
              <a:t>coorect</a:t>
            </a:r>
            <a:r>
              <a:rPr lang="en-US" dirty="0"/>
              <a:t> as some coordinates are wrong as we can see that by plotting them all on a map thus we need to eliminate the rows which have values not corresponding to Bangalore’s coordinated area. We also need to remove any other rows which might not be useful for the analysis as we go on.</a:t>
            </a:r>
          </a:p>
          <a:p>
            <a:endParaRPr lang="en-US" dirty="0"/>
          </a:p>
        </p:txBody>
      </p:sp>
    </p:spTree>
    <p:extLst>
      <p:ext uri="{BB962C8B-B14F-4D97-AF65-F5344CB8AC3E}">
        <p14:creationId xmlns:p14="http://schemas.microsoft.com/office/powerpoint/2010/main" val="264933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Selection</a:t>
            </a:r>
            <a:endParaRPr lang="en-US" dirty="0"/>
          </a:p>
        </p:txBody>
      </p:sp>
      <p:sp>
        <p:nvSpPr>
          <p:cNvPr id="3" name="Content Placeholder 2"/>
          <p:cNvSpPr>
            <a:spLocks noGrp="1"/>
          </p:cNvSpPr>
          <p:nvPr>
            <p:ph idx="1"/>
          </p:nvPr>
        </p:nvSpPr>
        <p:spPr>
          <a:xfrm>
            <a:off x="1154954" y="2603500"/>
            <a:ext cx="8825659" cy="3982830"/>
          </a:xfrm>
        </p:spPr>
        <p:txBody>
          <a:bodyPr>
            <a:normAutofit fontScale="92500" lnSpcReduction="10000"/>
          </a:bodyPr>
          <a:lstStyle/>
          <a:p>
            <a:r>
              <a:rPr lang="en-US" dirty="0"/>
              <a:t>I’ll select these features : </a:t>
            </a:r>
          </a:p>
          <a:p>
            <a:r>
              <a:rPr lang="en-US" dirty="0"/>
              <a:t>'</a:t>
            </a:r>
            <a:r>
              <a:rPr lang="en-US" dirty="0" err="1"/>
              <a:t>Neighbourhood</a:t>
            </a:r>
            <a:r>
              <a:rPr lang="en-US" dirty="0"/>
              <a:t>',</a:t>
            </a:r>
          </a:p>
          <a:p>
            <a:r>
              <a:rPr lang="en-US" dirty="0"/>
              <a:t>'Neighborhood Latitude',  </a:t>
            </a:r>
          </a:p>
          <a:p>
            <a:r>
              <a:rPr lang="en-US" dirty="0"/>
              <a:t>'Neighborhood Longitude', </a:t>
            </a:r>
          </a:p>
          <a:p>
            <a:r>
              <a:rPr lang="en-US" dirty="0"/>
              <a:t>'restaurant', </a:t>
            </a:r>
          </a:p>
          <a:p>
            <a:r>
              <a:rPr lang="en-US" dirty="0"/>
              <a:t>'restaurant id', </a:t>
            </a:r>
          </a:p>
          <a:p>
            <a:r>
              <a:rPr lang="en-US" dirty="0"/>
              <a:t>'Cuisines', ‘</a:t>
            </a:r>
          </a:p>
          <a:p>
            <a:r>
              <a:rPr lang="en-US" dirty="0" err="1"/>
              <a:t>avg</a:t>
            </a:r>
            <a:r>
              <a:rPr lang="en-US" dirty="0"/>
              <a:t> cost for two',</a:t>
            </a:r>
          </a:p>
          <a:p>
            <a:r>
              <a:rPr lang="en-US" dirty="0"/>
              <a:t> 'Rating', 'has online delivery', </a:t>
            </a:r>
          </a:p>
          <a:p>
            <a:r>
              <a:rPr lang="en-US" dirty="0"/>
              <a:t>'has table booking', </a:t>
            </a:r>
          </a:p>
          <a:p>
            <a:r>
              <a:rPr lang="en-US" dirty="0"/>
              <a:t>'Total Rest. in area'</a:t>
            </a:r>
          </a:p>
          <a:p>
            <a:endParaRPr lang="en-US" dirty="0"/>
          </a:p>
        </p:txBody>
      </p:sp>
    </p:spTree>
    <p:extLst>
      <p:ext uri="{BB962C8B-B14F-4D97-AF65-F5344CB8AC3E}">
        <p14:creationId xmlns:p14="http://schemas.microsoft.com/office/powerpoint/2010/main" val="9528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Location Coordinates for checking	</a:t>
            </a:r>
          </a:p>
        </p:txBody>
      </p:sp>
      <p:pic>
        <p:nvPicPr>
          <p:cNvPr id="4" name="Content Placeholder 3"/>
          <p:cNvPicPr>
            <a:picLocks noGrp="1"/>
          </p:cNvPicPr>
          <p:nvPr>
            <p:ph idx="1"/>
          </p:nvPr>
        </p:nvPicPr>
        <p:blipFill>
          <a:blip r:embed="rId2"/>
          <a:stretch>
            <a:fillRect/>
          </a:stretch>
        </p:blipFill>
        <p:spPr>
          <a:xfrm>
            <a:off x="2509015" y="2603500"/>
            <a:ext cx="6118282" cy="3416300"/>
          </a:xfrm>
          <a:prstGeom prst="rect">
            <a:avLst/>
          </a:prstGeom>
        </p:spPr>
      </p:pic>
    </p:spTree>
    <p:extLst>
      <p:ext uri="{BB962C8B-B14F-4D97-AF65-F5344CB8AC3E}">
        <p14:creationId xmlns:p14="http://schemas.microsoft.com/office/powerpoint/2010/main" val="229782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Ratings </a:t>
            </a:r>
            <a:r>
              <a:rPr lang="en-US" dirty="0" err="1"/>
              <a:t>wrt</a:t>
            </a:r>
            <a:r>
              <a:rPr lang="en-US" dirty="0"/>
              <a:t> </a:t>
            </a:r>
            <a:r>
              <a:rPr lang="en-US" dirty="0" err="1"/>
              <a:t>Neighbourhoods</a:t>
            </a:r>
            <a:endParaRPr lang="en-US" dirty="0"/>
          </a:p>
        </p:txBody>
      </p:sp>
      <p:pic>
        <p:nvPicPr>
          <p:cNvPr id="4" name="Content Placeholder 3"/>
          <p:cNvPicPr>
            <a:picLocks noGrp="1"/>
          </p:cNvPicPr>
          <p:nvPr>
            <p:ph idx="1"/>
          </p:nvPr>
        </p:nvPicPr>
        <p:blipFill>
          <a:blip r:embed="rId2"/>
          <a:stretch>
            <a:fillRect/>
          </a:stretch>
        </p:blipFill>
        <p:spPr>
          <a:xfrm>
            <a:off x="112542" y="3024554"/>
            <a:ext cx="11887200" cy="3559126"/>
          </a:xfrm>
          <a:prstGeom prst="rect">
            <a:avLst/>
          </a:prstGeom>
        </p:spPr>
      </p:pic>
    </p:spTree>
    <p:extLst>
      <p:ext uri="{BB962C8B-B14F-4D97-AF65-F5344CB8AC3E}">
        <p14:creationId xmlns:p14="http://schemas.microsoft.com/office/powerpoint/2010/main" val="368516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Ratings</a:t>
            </a:r>
          </a:p>
        </p:txBody>
      </p:sp>
      <p:pic>
        <p:nvPicPr>
          <p:cNvPr id="4" name="Content Placeholder 3"/>
          <p:cNvPicPr>
            <a:picLocks noGrp="1"/>
          </p:cNvPicPr>
          <p:nvPr>
            <p:ph idx="1"/>
          </p:nvPr>
        </p:nvPicPr>
        <p:blipFill>
          <a:blip r:embed="rId2"/>
          <a:stretch>
            <a:fillRect/>
          </a:stretch>
        </p:blipFill>
        <p:spPr>
          <a:xfrm>
            <a:off x="1456029" y="2208628"/>
            <a:ext cx="8159261" cy="4515729"/>
          </a:xfrm>
          <a:prstGeom prst="rect">
            <a:avLst/>
          </a:prstGeom>
        </p:spPr>
      </p:pic>
    </p:spTree>
    <p:extLst>
      <p:ext uri="{BB962C8B-B14F-4D97-AF65-F5344CB8AC3E}">
        <p14:creationId xmlns:p14="http://schemas.microsoft.com/office/powerpoint/2010/main" val="176621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Avg. Cost for two absolute values</a:t>
            </a:r>
          </a:p>
        </p:txBody>
      </p:sp>
      <p:pic>
        <p:nvPicPr>
          <p:cNvPr id="4" name="Content Placeholder 3"/>
          <p:cNvPicPr>
            <a:picLocks noGrp="1"/>
          </p:cNvPicPr>
          <p:nvPr>
            <p:ph idx="1"/>
          </p:nvPr>
        </p:nvPicPr>
        <p:blipFill>
          <a:blip r:embed="rId2"/>
          <a:stretch>
            <a:fillRect/>
          </a:stretch>
        </p:blipFill>
        <p:spPr>
          <a:xfrm>
            <a:off x="1154954" y="2335237"/>
            <a:ext cx="9425354" cy="4318781"/>
          </a:xfrm>
          <a:prstGeom prst="rect">
            <a:avLst/>
          </a:prstGeom>
        </p:spPr>
      </p:pic>
    </p:spTree>
    <p:extLst>
      <p:ext uri="{BB962C8B-B14F-4D97-AF65-F5344CB8AC3E}">
        <p14:creationId xmlns:p14="http://schemas.microsoft.com/office/powerpoint/2010/main" val="165539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Clusters	</a:t>
            </a:r>
          </a:p>
        </p:txBody>
      </p:sp>
      <p:sp>
        <p:nvSpPr>
          <p:cNvPr id="3" name="Content Placeholder 2"/>
          <p:cNvSpPr>
            <a:spLocks noGrp="1"/>
          </p:cNvSpPr>
          <p:nvPr>
            <p:ph idx="1"/>
          </p:nvPr>
        </p:nvSpPr>
        <p:spPr/>
        <p:txBody>
          <a:bodyPr/>
          <a:lstStyle/>
          <a:p>
            <a:r>
              <a:rPr lang="en-US" dirty="0"/>
              <a:t>I applied </a:t>
            </a:r>
            <a:r>
              <a:rPr lang="en-US" dirty="0" err="1"/>
              <a:t>KMeans</a:t>
            </a:r>
            <a:r>
              <a:rPr lang="en-US" dirty="0"/>
              <a:t> algorithm to make clusters of the data visible so as to make different clusters of restaurants based on their ratings, </a:t>
            </a:r>
            <a:r>
              <a:rPr lang="en-US" dirty="0" err="1"/>
              <a:t>avg</a:t>
            </a:r>
            <a:r>
              <a:rPr lang="en-US" dirty="0"/>
              <a:t> cost, online presence , bookings , etc. I plotted these clusters then to get a visual confirmation of the palpability of these clusters and to see if they are that wide distributed.</a:t>
            </a:r>
          </a:p>
          <a:p>
            <a:endParaRPr lang="en-US" dirty="0"/>
          </a:p>
        </p:txBody>
      </p:sp>
    </p:spTree>
    <p:extLst>
      <p:ext uri="{BB962C8B-B14F-4D97-AF65-F5344CB8AC3E}">
        <p14:creationId xmlns:p14="http://schemas.microsoft.com/office/powerpoint/2010/main" val="1502389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466</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Predicting Restaurant’s Ratings</vt:lpstr>
      <vt:lpstr>Data sources </vt:lpstr>
      <vt:lpstr>Data Cleaning </vt:lpstr>
      <vt:lpstr>Feature Selection</vt:lpstr>
      <vt:lpstr>Plotting Location Coordinates for checking </vt:lpstr>
      <vt:lpstr>Ratings wrt Neighbourhoods</vt:lpstr>
      <vt:lpstr>Absolute Ratings</vt:lpstr>
      <vt:lpstr>Avg. Cost for two absolute values</vt:lpstr>
      <vt:lpstr>Clusters </vt:lpstr>
      <vt:lpstr>Clusters</vt:lpstr>
      <vt:lpstr>Predictive Analysis</vt:lpstr>
      <vt:lpstr>KNN algo </vt:lpstr>
      <vt:lpstr>Accuracy of KMeans</vt:lpstr>
      <vt:lpstr>Accuracy of SVM </vt:lpstr>
      <vt:lpstr>Actual Prediction for a restaurant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Restaurant’s Ratings</dc:title>
  <dc:creator>Veer V S Chauhan</dc:creator>
  <cp:lastModifiedBy>Veer V S Chauhan</cp:lastModifiedBy>
  <cp:revision>3</cp:revision>
  <dcterms:created xsi:type="dcterms:W3CDTF">2019-05-20T06:49:59Z</dcterms:created>
  <dcterms:modified xsi:type="dcterms:W3CDTF">2019-05-20T07:26:19Z</dcterms:modified>
</cp:coreProperties>
</file>