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2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74" r:id="rId11"/>
    <p:sldId id="301" r:id="rId12"/>
    <p:sldId id="302" r:id="rId13"/>
    <p:sldId id="278" r:id="rId14"/>
    <p:sldId id="279" r:id="rId15"/>
    <p:sldId id="281" r:id="rId16"/>
    <p:sldId id="282" r:id="rId17"/>
    <p:sldId id="291" r:id="rId18"/>
    <p:sldId id="280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30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FF0000"/>
    <a:srgbClr val="CC00FF"/>
    <a:srgbClr val="00B0F0"/>
    <a:srgbClr val="FFC000"/>
    <a:srgbClr val="2F52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9022"/>
  </p:normalViewPr>
  <p:slideViewPr>
    <p:cSldViewPr snapToGrid="0">
      <p:cViewPr varScale="1">
        <p:scale>
          <a:sx n="85" d="100"/>
          <a:sy n="85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-Arbeitsblat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20</cx:pt>
          <cx:pt idx="1">18</cx:pt>
          <cx:pt idx="2">34</cx:pt>
          <cx:pt idx="3">50</cx:pt>
          <cx:pt idx="4">18</cx:pt>
          <cx:pt idx="5">24</cx:pt>
          <cx:pt idx="6">38</cx:pt>
          <cx:pt idx="7">28</cx:pt>
          <cx:pt idx="8">29</cx:pt>
          <cx:pt idx="9">33</cx:pt>
          <cx:pt idx="10">45</cx:pt>
          <cx:pt idx="11">40</cx:pt>
          <cx:pt idx="12">42</cx:pt>
          <cx:pt idx="13">60</cx:pt>
          <cx:pt idx="14">66</cx:pt>
          <cx:pt idx="15">56</cx:pt>
          <cx:pt idx="16">44</cx:pt>
          <cx:pt idx="17">30</cx:pt>
          <cx:pt idx="18">18</cx:pt>
          <cx:pt idx="19">50</cx:pt>
          <cx:pt idx="20">60</cx:pt>
          <cx:pt idx="21">55</cx:pt>
          <cx:pt idx="22">59</cx:pt>
        </cx:lvl>
      </cx:numDim>
    </cx:data>
  </cx:chartData>
  <cx:chart>
    <cx:plotArea>
      <cx:plotAreaRegion>
        <cx:series layoutId="clusteredColumn" uniqueId="{BD638E3F-B22C-487B-96BF-98A2B85F6F67}">
          <cx:tx>
            <cx:txData>
              <cx:f>Tabelle1!$A$1</cx:f>
              <cx:v>Datenreihe1</cx:v>
            </cx:txData>
          </cx:tx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BA92-B007-4D56-B81E-6BD42BAF46FE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1B333869-1632-4464-8FA4-0A5662F419A7}">
      <dgm:prSet phldrT="[Text]"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4886EE-2F2C-409A-B244-3626CAF4E22E}" type="parTrans" cxnId="{3CBDF07A-45B7-43E5-919D-9E0FA2B7AB0A}">
      <dgm:prSet/>
      <dgm:spPr/>
      <dgm:t>
        <a:bodyPr/>
        <a:lstStyle/>
        <a:p>
          <a:endParaRPr lang="de-CH"/>
        </a:p>
      </dgm:t>
    </dgm:pt>
    <dgm:pt modelId="{2033C023-127E-44EC-A7CB-2575A7A943C7}" type="sibTrans" cxnId="{3CBDF07A-45B7-43E5-919D-9E0FA2B7AB0A}">
      <dgm:prSet/>
      <dgm:spPr/>
      <dgm:t>
        <a:bodyPr/>
        <a:lstStyle/>
        <a:p>
          <a:endParaRPr lang="de-CH"/>
        </a:p>
      </dgm:t>
    </dgm:pt>
    <dgm:pt modelId="{C7ED11E7-38B5-4A95-BCB4-FA9F49FDC5B8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5F603-E0D7-49B1-B6CF-0265D9B3514B}" type="parTrans" cxnId="{DF97E9AA-4CBD-487B-BCE4-637BD69C8368}">
      <dgm:prSet/>
      <dgm:spPr/>
      <dgm:t>
        <a:bodyPr/>
        <a:lstStyle/>
        <a:p>
          <a:endParaRPr lang="de-CH"/>
        </a:p>
      </dgm:t>
    </dgm:pt>
    <dgm:pt modelId="{18BA3843-F23B-4D50-9E06-2D45AC7FF308}" type="sibTrans" cxnId="{DF97E9AA-4CBD-487B-BCE4-637BD69C8368}">
      <dgm:prSet/>
      <dgm:spPr/>
      <dgm:t>
        <a:bodyPr/>
        <a:lstStyle/>
        <a:p>
          <a:endParaRPr lang="de-CH"/>
        </a:p>
      </dgm:t>
    </dgm:pt>
    <dgm:pt modelId="{4D25D9FD-EBFA-4A67-8ED9-C1B7FCF40A16}">
      <dgm:prSet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gm:t>
    </dgm:pt>
    <dgm:pt modelId="{57AB2A84-BD63-44BC-9F77-762284EB4307}" type="parTrans" cxnId="{5443FFE0-A4A7-4D43-8303-93D3DBD429D5}">
      <dgm:prSet/>
      <dgm:spPr/>
      <dgm:t>
        <a:bodyPr/>
        <a:lstStyle/>
        <a:p>
          <a:endParaRPr lang="de-CH"/>
        </a:p>
      </dgm:t>
    </dgm:pt>
    <dgm:pt modelId="{4329D517-735A-48ED-9369-EE64BAA8351E}" type="sibTrans" cxnId="{5443FFE0-A4A7-4D43-8303-93D3DBD429D5}">
      <dgm:prSet/>
      <dgm:spPr/>
      <dgm:t>
        <a:bodyPr/>
        <a:lstStyle/>
        <a:p>
          <a:endParaRPr lang="de-CH"/>
        </a:p>
      </dgm:t>
    </dgm:pt>
    <dgm:pt modelId="{64F892EA-A278-49B7-9F29-E3649ECDD50C}">
      <dgm:prSet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EE42A-67C1-4A5D-BDC9-C3A9C753591B}" type="sibTrans" cxnId="{10E49466-5B21-4560-9624-453269FDD247}">
      <dgm:prSet/>
      <dgm:spPr/>
      <dgm:t>
        <a:bodyPr/>
        <a:lstStyle/>
        <a:p>
          <a:endParaRPr lang="de-CH"/>
        </a:p>
      </dgm:t>
    </dgm:pt>
    <dgm:pt modelId="{D6525AF5-3C60-4F3E-A6AC-DB11CF420EA4}" type="parTrans" cxnId="{10E49466-5B21-4560-9624-453269FDD247}">
      <dgm:prSet/>
      <dgm:spPr/>
      <dgm:t>
        <a:bodyPr/>
        <a:lstStyle/>
        <a:p>
          <a:endParaRPr lang="de-CH"/>
        </a:p>
      </dgm:t>
    </dgm:pt>
    <dgm:pt modelId="{F148832A-230A-4E89-B90C-D526507940D3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93FB6-8E2F-41DC-AC84-C4076CF48162}" type="sibTrans" cxnId="{54E1F1BF-0938-44FD-84E7-B80A17B2F9C2}">
      <dgm:prSet/>
      <dgm:spPr/>
      <dgm:t>
        <a:bodyPr/>
        <a:lstStyle/>
        <a:p>
          <a:endParaRPr lang="de-CH"/>
        </a:p>
      </dgm:t>
    </dgm:pt>
    <dgm:pt modelId="{197975DD-16D5-472B-ABE8-5358D123A7CC}" type="parTrans" cxnId="{54E1F1BF-0938-44FD-84E7-B80A17B2F9C2}">
      <dgm:prSet/>
      <dgm:spPr/>
      <dgm:t>
        <a:bodyPr/>
        <a:lstStyle/>
        <a:p>
          <a:endParaRPr lang="de-CH"/>
        </a:p>
      </dgm:t>
    </dgm:pt>
    <dgm:pt modelId="{C723F5F4-C8CA-4CE6-8A82-023DE009B7B2}" type="pres">
      <dgm:prSet presAssocID="{03EEBA92-B007-4D56-B81E-6BD42BAF46FE}" presName="linearFlow" presStyleCnt="0">
        <dgm:presLayoutVars>
          <dgm:resizeHandles val="exact"/>
        </dgm:presLayoutVars>
      </dgm:prSet>
      <dgm:spPr/>
    </dgm:pt>
    <dgm:pt modelId="{BE675BC5-3068-4C72-9094-067B381B1CEF}" type="pres">
      <dgm:prSet presAssocID="{F148832A-230A-4E89-B90C-D526507940D3}" presName="node" presStyleLbl="node1" presStyleIdx="0" presStyleCnt="5" custScaleX="323911" custLinFactNeighborX="1241" custLinFactNeighborY="-12019">
        <dgm:presLayoutVars>
          <dgm:bulletEnabled val="1"/>
        </dgm:presLayoutVars>
      </dgm:prSet>
      <dgm:spPr/>
    </dgm:pt>
    <dgm:pt modelId="{F705EE70-7943-48CC-9CAE-7A3D5860B4BB}" type="pres">
      <dgm:prSet presAssocID="{6FC93FB6-8E2F-41DC-AC84-C4076CF48162}" presName="sibTrans" presStyleLbl="sibTrans2D1" presStyleIdx="0" presStyleCnt="4"/>
      <dgm:spPr/>
    </dgm:pt>
    <dgm:pt modelId="{83312B4C-69C4-4CC8-B3DC-0B178EA57532}" type="pres">
      <dgm:prSet presAssocID="{6FC93FB6-8E2F-41DC-AC84-C4076CF48162}" presName="connectorText" presStyleLbl="sibTrans2D1" presStyleIdx="0" presStyleCnt="4"/>
      <dgm:spPr/>
    </dgm:pt>
    <dgm:pt modelId="{644A3E7C-0F76-4E34-B412-908F421521D5}" type="pres">
      <dgm:prSet presAssocID="{1B333869-1632-4464-8FA4-0A5662F419A7}" presName="node" presStyleLbl="node1" presStyleIdx="1" presStyleCnt="5" custScaleX="323911">
        <dgm:presLayoutVars>
          <dgm:bulletEnabled val="1"/>
        </dgm:presLayoutVars>
      </dgm:prSet>
      <dgm:spPr/>
    </dgm:pt>
    <dgm:pt modelId="{D9434DDD-2F20-4935-B4C1-8B68D0D59ADD}" type="pres">
      <dgm:prSet presAssocID="{2033C023-127E-44EC-A7CB-2575A7A943C7}" presName="sibTrans" presStyleLbl="sibTrans2D1" presStyleIdx="1" presStyleCnt="4"/>
      <dgm:spPr/>
    </dgm:pt>
    <dgm:pt modelId="{1B0B98EE-80EB-4CCE-82F1-4F24CF845840}" type="pres">
      <dgm:prSet presAssocID="{2033C023-127E-44EC-A7CB-2575A7A943C7}" presName="connectorText" presStyleLbl="sibTrans2D1" presStyleIdx="1" presStyleCnt="4"/>
      <dgm:spPr/>
    </dgm:pt>
    <dgm:pt modelId="{6ACA9528-AAF0-4C6E-94E3-6D767605BBC7}" type="pres">
      <dgm:prSet presAssocID="{C7ED11E7-38B5-4A95-BCB4-FA9F49FDC5B8}" presName="node" presStyleLbl="node1" presStyleIdx="2" presStyleCnt="5" custScaleX="323911">
        <dgm:presLayoutVars>
          <dgm:bulletEnabled val="1"/>
        </dgm:presLayoutVars>
      </dgm:prSet>
      <dgm:spPr/>
    </dgm:pt>
    <dgm:pt modelId="{8955161F-D2CF-4DA7-86FD-B74C50E15F75}" type="pres">
      <dgm:prSet presAssocID="{18BA3843-F23B-4D50-9E06-2D45AC7FF308}" presName="sibTrans" presStyleLbl="sibTrans2D1" presStyleIdx="2" presStyleCnt="4"/>
      <dgm:spPr/>
    </dgm:pt>
    <dgm:pt modelId="{AB216445-08F0-41A1-ABDA-1E6A83BD2049}" type="pres">
      <dgm:prSet presAssocID="{18BA3843-F23B-4D50-9E06-2D45AC7FF308}" presName="connectorText" presStyleLbl="sibTrans2D1" presStyleIdx="2" presStyleCnt="4"/>
      <dgm:spPr/>
    </dgm:pt>
    <dgm:pt modelId="{17B51007-6808-4792-A320-1D54A3E5F3A8}" type="pres">
      <dgm:prSet presAssocID="{4D25D9FD-EBFA-4A67-8ED9-C1B7FCF40A16}" presName="node" presStyleLbl="node1" presStyleIdx="3" presStyleCnt="5" custScaleX="323911">
        <dgm:presLayoutVars>
          <dgm:bulletEnabled val="1"/>
        </dgm:presLayoutVars>
      </dgm:prSet>
      <dgm:spPr/>
    </dgm:pt>
    <dgm:pt modelId="{88A579C5-C2F0-4CD4-AD94-D276D065E497}" type="pres">
      <dgm:prSet presAssocID="{4329D517-735A-48ED-9369-EE64BAA8351E}" presName="sibTrans" presStyleLbl="sibTrans2D1" presStyleIdx="3" presStyleCnt="4"/>
      <dgm:spPr/>
    </dgm:pt>
    <dgm:pt modelId="{3868BAD1-BE76-4004-B63C-9415EE28F978}" type="pres">
      <dgm:prSet presAssocID="{4329D517-735A-48ED-9369-EE64BAA8351E}" presName="connectorText" presStyleLbl="sibTrans2D1" presStyleIdx="3" presStyleCnt="4"/>
      <dgm:spPr/>
    </dgm:pt>
    <dgm:pt modelId="{852C6A84-E0CD-4E63-87F7-D9B9C3E1F387}" type="pres">
      <dgm:prSet presAssocID="{64F892EA-A278-49B7-9F29-E3649ECDD50C}" presName="node" presStyleLbl="node1" presStyleIdx="4" presStyleCnt="5" custScaleX="323911">
        <dgm:presLayoutVars>
          <dgm:bulletEnabled val="1"/>
        </dgm:presLayoutVars>
      </dgm:prSet>
      <dgm:spPr/>
    </dgm:pt>
  </dgm:ptLst>
  <dgm:cxnLst>
    <dgm:cxn modelId="{2AB6B018-C8A3-46D4-832F-D790A14E48F4}" type="presOf" srcId="{4D25D9FD-EBFA-4A67-8ED9-C1B7FCF40A16}" destId="{17B51007-6808-4792-A320-1D54A3E5F3A8}" srcOrd="0" destOrd="0" presId="urn:microsoft.com/office/officeart/2005/8/layout/process2"/>
    <dgm:cxn modelId="{2398B143-6EC3-4FEC-825D-0918143D9DAA}" type="presOf" srcId="{2033C023-127E-44EC-A7CB-2575A7A943C7}" destId="{D9434DDD-2F20-4935-B4C1-8B68D0D59ADD}" srcOrd="0" destOrd="0" presId="urn:microsoft.com/office/officeart/2005/8/layout/process2"/>
    <dgm:cxn modelId="{8C0FEA4A-543E-43E4-902E-908CFAB5E9CF}" type="presOf" srcId="{18BA3843-F23B-4D50-9E06-2D45AC7FF308}" destId="{AB216445-08F0-41A1-ABDA-1E6A83BD2049}" srcOrd="1" destOrd="0" presId="urn:microsoft.com/office/officeart/2005/8/layout/process2"/>
    <dgm:cxn modelId="{33B36A5A-15B2-4573-9C0C-B40C3FA9032B}" type="presOf" srcId="{64F892EA-A278-49B7-9F29-E3649ECDD50C}" destId="{852C6A84-E0CD-4E63-87F7-D9B9C3E1F387}" srcOrd="0" destOrd="0" presId="urn:microsoft.com/office/officeart/2005/8/layout/process2"/>
    <dgm:cxn modelId="{10E49466-5B21-4560-9624-453269FDD247}" srcId="{03EEBA92-B007-4D56-B81E-6BD42BAF46FE}" destId="{64F892EA-A278-49B7-9F29-E3649ECDD50C}" srcOrd="4" destOrd="0" parTransId="{D6525AF5-3C60-4F3E-A6AC-DB11CF420EA4}" sibTransId="{DC6EE42A-67C1-4A5D-BDC9-C3A9C753591B}"/>
    <dgm:cxn modelId="{3CBDF07A-45B7-43E5-919D-9E0FA2B7AB0A}" srcId="{03EEBA92-B007-4D56-B81E-6BD42BAF46FE}" destId="{1B333869-1632-4464-8FA4-0A5662F419A7}" srcOrd="1" destOrd="0" parTransId="{4A4886EE-2F2C-409A-B244-3626CAF4E22E}" sibTransId="{2033C023-127E-44EC-A7CB-2575A7A943C7}"/>
    <dgm:cxn modelId="{9C363E84-6795-48CE-A2AC-7EEE94DF0482}" type="presOf" srcId="{C7ED11E7-38B5-4A95-BCB4-FA9F49FDC5B8}" destId="{6ACA9528-AAF0-4C6E-94E3-6D767605BBC7}" srcOrd="0" destOrd="0" presId="urn:microsoft.com/office/officeart/2005/8/layout/process2"/>
    <dgm:cxn modelId="{4390848F-8332-45B5-9A75-9E9C9F1FE65B}" type="presOf" srcId="{F148832A-230A-4E89-B90C-D526507940D3}" destId="{BE675BC5-3068-4C72-9094-067B381B1CEF}" srcOrd="0" destOrd="0" presId="urn:microsoft.com/office/officeart/2005/8/layout/process2"/>
    <dgm:cxn modelId="{415C9099-55A7-4426-8600-99CB6AC5D21F}" type="presOf" srcId="{4329D517-735A-48ED-9369-EE64BAA8351E}" destId="{88A579C5-C2F0-4CD4-AD94-D276D065E497}" srcOrd="0" destOrd="0" presId="urn:microsoft.com/office/officeart/2005/8/layout/process2"/>
    <dgm:cxn modelId="{3D261E9B-9BF9-4AF2-A635-6A90417EEEE2}" type="presOf" srcId="{2033C023-127E-44EC-A7CB-2575A7A943C7}" destId="{1B0B98EE-80EB-4CCE-82F1-4F24CF845840}" srcOrd="1" destOrd="0" presId="urn:microsoft.com/office/officeart/2005/8/layout/process2"/>
    <dgm:cxn modelId="{DF97E9AA-4CBD-487B-BCE4-637BD69C8368}" srcId="{03EEBA92-B007-4D56-B81E-6BD42BAF46FE}" destId="{C7ED11E7-38B5-4A95-BCB4-FA9F49FDC5B8}" srcOrd="2" destOrd="0" parTransId="{BE15F603-E0D7-49B1-B6CF-0265D9B3514B}" sibTransId="{18BA3843-F23B-4D50-9E06-2D45AC7FF308}"/>
    <dgm:cxn modelId="{B230CEB5-2D2E-4CDA-8D78-612F37538EC2}" type="presOf" srcId="{6FC93FB6-8E2F-41DC-AC84-C4076CF48162}" destId="{F705EE70-7943-48CC-9CAE-7A3D5860B4BB}" srcOrd="0" destOrd="0" presId="urn:microsoft.com/office/officeart/2005/8/layout/process2"/>
    <dgm:cxn modelId="{26193BBA-851A-472A-A1EF-D08103C09DE7}" type="presOf" srcId="{4329D517-735A-48ED-9369-EE64BAA8351E}" destId="{3868BAD1-BE76-4004-B63C-9415EE28F978}" srcOrd="1" destOrd="0" presId="urn:microsoft.com/office/officeart/2005/8/layout/process2"/>
    <dgm:cxn modelId="{EBBF07BB-F77F-40C0-824B-2A6F5E1F7BC0}" type="presOf" srcId="{18BA3843-F23B-4D50-9E06-2D45AC7FF308}" destId="{8955161F-D2CF-4DA7-86FD-B74C50E15F75}" srcOrd="0" destOrd="0" presId="urn:microsoft.com/office/officeart/2005/8/layout/process2"/>
    <dgm:cxn modelId="{54E1F1BF-0938-44FD-84E7-B80A17B2F9C2}" srcId="{03EEBA92-B007-4D56-B81E-6BD42BAF46FE}" destId="{F148832A-230A-4E89-B90C-D526507940D3}" srcOrd="0" destOrd="0" parTransId="{197975DD-16D5-472B-ABE8-5358D123A7CC}" sibTransId="{6FC93FB6-8E2F-41DC-AC84-C4076CF48162}"/>
    <dgm:cxn modelId="{7F9E1ED8-D41D-475F-B779-E515BC1FF901}" type="presOf" srcId="{6FC93FB6-8E2F-41DC-AC84-C4076CF48162}" destId="{83312B4C-69C4-4CC8-B3DC-0B178EA57532}" srcOrd="1" destOrd="0" presId="urn:microsoft.com/office/officeart/2005/8/layout/process2"/>
    <dgm:cxn modelId="{248CAADF-06E0-4C1D-9DBC-6BFD2BA37EC8}" type="presOf" srcId="{03EEBA92-B007-4D56-B81E-6BD42BAF46FE}" destId="{C723F5F4-C8CA-4CE6-8A82-023DE009B7B2}" srcOrd="0" destOrd="0" presId="urn:microsoft.com/office/officeart/2005/8/layout/process2"/>
    <dgm:cxn modelId="{5443FFE0-A4A7-4D43-8303-93D3DBD429D5}" srcId="{03EEBA92-B007-4D56-B81E-6BD42BAF46FE}" destId="{4D25D9FD-EBFA-4A67-8ED9-C1B7FCF40A16}" srcOrd="3" destOrd="0" parTransId="{57AB2A84-BD63-44BC-9F77-762284EB4307}" sibTransId="{4329D517-735A-48ED-9369-EE64BAA8351E}"/>
    <dgm:cxn modelId="{89FC91E1-628E-4AB4-824F-F556F864BEF5}" type="presOf" srcId="{1B333869-1632-4464-8FA4-0A5662F419A7}" destId="{644A3E7C-0F76-4E34-B412-908F421521D5}" srcOrd="0" destOrd="0" presId="urn:microsoft.com/office/officeart/2005/8/layout/process2"/>
    <dgm:cxn modelId="{A98EC42B-A906-4D09-942F-20EBD2134B3E}" type="presParOf" srcId="{C723F5F4-C8CA-4CE6-8A82-023DE009B7B2}" destId="{BE675BC5-3068-4C72-9094-067B381B1CEF}" srcOrd="0" destOrd="0" presId="urn:microsoft.com/office/officeart/2005/8/layout/process2"/>
    <dgm:cxn modelId="{C46B71FC-ED32-4E2C-B229-B27E99FB226F}" type="presParOf" srcId="{C723F5F4-C8CA-4CE6-8A82-023DE009B7B2}" destId="{F705EE70-7943-48CC-9CAE-7A3D5860B4BB}" srcOrd="1" destOrd="0" presId="urn:microsoft.com/office/officeart/2005/8/layout/process2"/>
    <dgm:cxn modelId="{84004D9F-1E0E-4588-A6EC-067A667C8DC2}" type="presParOf" srcId="{F705EE70-7943-48CC-9CAE-7A3D5860B4BB}" destId="{83312B4C-69C4-4CC8-B3DC-0B178EA57532}" srcOrd="0" destOrd="0" presId="urn:microsoft.com/office/officeart/2005/8/layout/process2"/>
    <dgm:cxn modelId="{317A9C71-A6B6-42F0-BE93-ED2D43DB4E99}" type="presParOf" srcId="{C723F5F4-C8CA-4CE6-8A82-023DE009B7B2}" destId="{644A3E7C-0F76-4E34-B412-908F421521D5}" srcOrd="2" destOrd="0" presId="urn:microsoft.com/office/officeart/2005/8/layout/process2"/>
    <dgm:cxn modelId="{8C0ACB45-3EE5-4A79-AAAC-0FF013BD9A4B}" type="presParOf" srcId="{C723F5F4-C8CA-4CE6-8A82-023DE009B7B2}" destId="{D9434DDD-2F20-4935-B4C1-8B68D0D59ADD}" srcOrd="3" destOrd="0" presId="urn:microsoft.com/office/officeart/2005/8/layout/process2"/>
    <dgm:cxn modelId="{04C203B0-B525-4EC4-A296-686808D12A30}" type="presParOf" srcId="{D9434DDD-2F20-4935-B4C1-8B68D0D59ADD}" destId="{1B0B98EE-80EB-4CCE-82F1-4F24CF845840}" srcOrd="0" destOrd="0" presId="urn:microsoft.com/office/officeart/2005/8/layout/process2"/>
    <dgm:cxn modelId="{040D271D-7EFB-48A3-B641-86D17262AFFC}" type="presParOf" srcId="{C723F5F4-C8CA-4CE6-8A82-023DE009B7B2}" destId="{6ACA9528-AAF0-4C6E-94E3-6D767605BBC7}" srcOrd="4" destOrd="0" presId="urn:microsoft.com/office/officeart/2005/8/layout/process2"/>
    <dgm:cxn modelId="{9C838B71-2592-4571-A607-9CA7760AACB8}" type="presParOf" srcId="{C723F5F4-C8CA-4CE6-8A82-023DE009B7B2}" destId="{8955161F-D2CF-4DA7-86FD-B74C50E15F75}" srcOrd="5" destOrd="0" presId="urn:microsoft.com/office/officeart/2005/8/layout/process2"/>
    <dgm:cxn modelId="{A3F9F326-CC61-42CC-B9A4-F955F95C9FA6}" type="presParOf" srcId="{8955161F-D2CF-4DA7-86FD-B74C50E15F75}" destId="{AB216445-08F0-41A1-ABDA-1E6A83BD2049}" srcOrd="0" destOrd="0" presId="urn:microsoft.com/office/officeart/2005/8/layout/process2"/>
    <dgm:cxn modelId="{48591863-F64B-47FE-891D-49669BB95868}" type="presParOf" srcId="{C723F5F4-C8CA-4CE6-8A82-023DE009B7B2}" destId="{17B51007-6808-4792-A320-1D54A3E5F3A8}" srcOrd="6" destOrd="0" presId="urn:microsoft.com/office/officeart/2005/8/layout/process2"/>
    <dgm:cxn modelId="{AED9AF07-824B-4E1C-8CC5-C818B5FC7DC9}" type="presParOf" srcId="{C723F5F4-C8CA-4CE6-8A82-023DE009B7B2}" destId="{88A579C5-C2F0-4CD4-AD94-D276D065E497}" srcOrd="7" destOrd="0" presId="urn:microsoft.com/office/officeart/2005/8/layout/process2"/>
    <dgm:cxn modelId="{610EE094-9A2B-49B6-9A9F-CBAFA9C0AAF2}" type="presParOf" srcId="{88A579C5-C2F0-4CD4-AD94-D276D065E497}" destId="{3868BAD1-BE76-4004-B63C-9415EE28F978}" srcOrd="0" destOrd="0" presId="urn:microsoft.com/office/officeart/2005/8/layout/process2"/>
    <dgm:cxn modelId="{C43FE65D-03B3-4A0F-BE27-37697C5433F1}" type="presParOf" srcId="{C723F5F4-C8CA-4CE6-8A82-023DE009B7B2}" destId="{852C6A84-E0CD-4E63-87F7-D9B9C3E1F38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5BC5-3068-4C72-9094-067B381B1CEF}">
      <dsp:nvSpPr>
        <dsp:cNvPr id="0" name=""/>
        <dsp:cNvSpPr/>
      </dsp:nvSpPr>
      <dsp:spPr>
        <a:xfrm>
          <a:off x="0" y="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106"/>
        <a:ext cx="4921838" cy="806980"/>
      </dsp:txXfrm>
    </dsp:sp>
    <dsp:sp modelId="{F705EE70-7943-48CC-9CAE-7A3D5860B4BB}">
      <dsp:nvSpPr>
        <dsp:cNvPr id="0" name=""/>
        <dsp:cNvSpPr/>
      </dsp:nvSpPr>
      <dsp:spPr>
        <a:xfrm rot="5400000">
          <a:off x="2325026" y="878988"/>
          <a:ext cx="321996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910858"/>
        <a:ext cx="231442" cy="225397"/>
      </dsp:txXfrm>
    </dsp:sp>
    <dsp:sp modelId="{644A3E7C-0F76-4E34-B412-908F421521D5}">
      <dsp:nvSpPr>
        <dsp:cNvPr id="0" name=""/>
        <dsp:cNvSpPr/>
      </dsp:nvSpPr>
      <dsp:spPr>
        <a:xfrm>
          <a:off x="0" y="128652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1311626"/>
        <a:ext cx="4921838" cy="806980"/>
      </dsp:txXfrm>
    </dsp:sp>
    <dsp:sp modelId="{D9434DDD-2F20-4935-B4C1-8B68D0D59ADD}">
      <dsp:nvSpPr>
        <dsp:cNvPr id="0" name=""/>
        <dsp:cNvSpPr/>
      </dsp:nvSpPr>
      <dsp:spPr>
        <a:xfrm rot="5400000">
          <a:off x="2325301" y="2165142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2197286"/>
        <a:ext cx="231442" cy="225013"/>
      </dsp:txXfrm>
    </dsp:sp>
    <dsp:sp modelId="{6ACA9528-AAF0-4C6E-94E3-6D767605BBC7}">
      <dsp:nvSpPr>
        <dsp:cNvPr id="0" name=""/>
        <dsp:cNvSpPr/>
      </dsp:nvSpPr>
      <dsp:spPr>
        <a:xfrm>
          <a:off x="0" y="2572308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97414"/>
        <a:ext cx="4921838" cy="806980"/>
      </dsp:txXfrm>
    </dsp:sp>
    <dsp:sp modelId="{8955161F-D2CF-4DA7-86FD-B74C50E15F75}">
      <dsp:nvSpPr>
        <dsp:cNvPr id="0" name=""/>
        <dsp:cNvSpPr/>
      </dsp:nvSpPr>
      <dsp:spPr>
        <a:xfrm rot="5400000">
          <a:off x="2325301" y="3450930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3483074"/>
        <a:ext cx="231442" cy="225013"/>
      </dsp:txXfrm>
    </dsp:sp>
    <dsp:sp modelId="{17B51007-6808-4792-A320-1D54A3E5F3A8}">
      <dsp:nvSpPr>
        <dsp:cNvPr id="0" name=""/>
        <dsp:cNvSpPr/>
      </dsp:nvSpPr>
      <dsp:spPr>
        <a:xfrm>
          <a:off x="0" y="3858097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sp:txBody>
      <dsp:txXfrm>
        <a:off x="25106" y="3883203"/>
        <a:ext cx="4921838" cy="806980"/>
      </dsp:txXfrm>
    </dsp:sp>
    <dsp:sp modelId="{88A579C5-C2F0-4CD4-AD94-D276D065E497}">
      <dsp:nvSpPr>
        <dsp:cNvPr id="0" name=""/>
        <dsp:cNvSpPr/>
      </dsp:nvSpPr>
      <dsp:spPr>
        <a:xfrm rot="5400000">
          <a:off x="2325301" y="4736719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4768863"/>
        <a:ext cx="231442" cy="225013"/>
      </dsp:txXfrm>
    </dsp:sp>
    <dsp:sp modelId="{852C6A84-E0CD-4E63-87F7-D9B9C3E1F387}">
      <dsp:nvSpPr>
        <dsp:cNvPr id="0" name=""/>
        <dsp:cNvSpPr/>
      </dsp:nvSpPr>
      <dsp:spPr>
        <a:xfrm>
          <a:off x="0" y="5143885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5168991"/>
        <a:ext cx="4921838" cy="806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6A65-9C0F-4831-A078-C67C41D9FC19}" type="datetimeFigureOut">
              <a:rPr lang="de-CH" smtClean="0"/>
              <a:t>16.11.23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01C7-4E1C-4670-B7C9-B3DC8F08B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21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Planning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 </a:t>
            </a:r>
            <a:r>
              <a:rPr lang="de-DE" dirty="0" err="1"/>
              <a:t>What</a:t>
            </a:r>
            <a:r>
              <a:rPr lang="de-DE" dirty="0"/>
              <a:t> 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stems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variable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764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: Any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inbetween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. By 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median). The median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Location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‚</a:t>
            </a:r>
            <a:r>
              <a:rPr lang="de-DE" dirty="0" err="1"/>
              <a:t>specifies</a:t>
            </a:r>
            <a:r>
              <a:rPr lang="de-DE" dirty="0"/>
              <a:t>‘ </a:t>
            </a:r>
            <a:r>
              <a:rPr lang="de-DE" dirty="0" err="1"/>
              <a:t>where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78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Quartile</a:t>
            </a:r>
            <a:r>
              <a:rPr lang="de-DE" dirty="0"/>
              <a:t> = Quantile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quarters</a:t>
            </a:r>
            <a:r>
              <a:rPr lang="de-DE" dirty="0"/>
              <a:t> (0.25, 0.5, 0.75)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75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Box Whiskers Plot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Outliers</a:t>
            </a:r>
            <a:r>
              <a:rPr lang="de-DE" dirty="0"/>
              <a:t> </a:t>
            </a:r>
            <a:r>
              <a:rPr lang="de-DE" dirty="0" err="1"/>
              <a:t>they‘ll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2* SD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while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works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well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symmetrical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doesn‘t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work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quite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well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skewed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distributions</a:t>
            </a: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Upper end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whisker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‚</a:t>
            </a:r>
            <a:r>
              <a:rPr lang="de-DE" dirty="0" err="1">
                <a:sym typeface="Wingdings" pitchFamily="2" charset="2"/>
              </a:rPr>
              <a:t>largest</a:t>
            </a:r>
            <a:r>
              <a:rPr lang="de-DE" dirty="0">
                <a:sym typeface="Wingdings" pitchFamily="2" charset="2"/>
              </a:rPr>
              <a:t> not extreme </a:t>
            </a:r>
            <a:r>
              <a:rPr lang="de-DE" dirty="0" err="1">
                <a:sym typeface="Wingdings" pitchFamily="2" charset="2"/>
              </a:rPr>
              <a:t>value</a:t>
            </a:r>
            <a:r>
              <a:rPr lang="de-DE" dirty="0">
                <a:sym typeface="Wingdings" pitchFamily="2" charset="2"/>
              </a:rPr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52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Spread (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square</a:t>
            </a:r>
            <a:r>
              <a:rPr lang="de-DE" dirty="0"/>
              <a:t>, so large </a:t>
            </a:r>
            <a:r>
              <a:rPr lang="de-DE" dirty="0" err="1"/>
              <a:t>distances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ones</a:t>
            </a:r>
            <a:r>
              <a:rPr lang="de-DE" dirty="0"/>
              <a:t>).</a:t>
            </a:r>
          </a:p>
          <a:p>
            <a:r>
              <a:rPr lang="de-DE" dirty="0" err="1"/>
              <a:t>We</a:t>
            </a:r>
            <a:r>
              <a:rPr lang="de-DE" dirty="0"/>
              <a:t> divide </a:t>
            </a:r>
            <a:r>
              <a:rPr lang="de-DE" dirty="0" err="1"/>
              <a:t>by</a:t>
            </a:r>
            <a:r>
              <a:rPr lang="de-DE" dirty="0"/>
              <a:t> n-1 (and not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mean</a:t>
            </a:r>
            <a:r>
              <a:rPr lang="de-DE" dirty="0"/>
              <a:t>)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overestimate</a:t>
            </a:r>
            <a:r>
              <a:rPr lang="de-DE" dirty="0"/>
              <a:t> </a:t>
            </a:r>
            <a:r>
              <a:rPr lang="de-DE" dirty="0" err="1"/>
              <a:t>otherwise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81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Kurtosis</a:t>
            </a:r>
            <a:r>
              <a:rPr lang="de-DE" dirty="0"/>
              <a:t>: Looks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Bell </a:t>
            </a:r>
            <a:r>
              <a:rPr lang="de-DE" dirty="0" err="1"/>
              <a:t>Curve</a:t>
            </a:r>
            <a:r>
              <a:rPr lang="de-DE" dirty="0"/>
              <a:t>. K&gt;0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narrower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bell </a:t>
            </a:r>
            <a:r>
              <a:rPr lang="de-DE" dirty="0" err="1"/>
              <a:t>curve</a:t>
            </a:r>
            <a:r>
              <a:rPr lang="de-DE" dirty="0"/>
              <a:t>. K&lt;0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wider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normal </a:t>
            </a:r>
            <a:r>
              <a:rPr lang="de-DE" dirty="0" err="1"/>
              <a:t>distribution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816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 err="1"/>
              <a:t>or</a:t>
            </a:r>
            <a:r>
              <a:rPr lang="de-DE" dirty="0"/>
              <a:t> -1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aka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fit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Pearson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non-linear </a:t>
            </a:r>
            <a:r>
              <a:rPr lang="de-DE" dirty="0" err="1"/>
              <a:t>shape</a:t>
            </a:r>
            <a:r>
              <a:rPr lang="de-DE" dirty="0"/>
              <a:t>/</a:t>
            </a:r>
            <a:r>
              <a:rPr lang="de-DE" dirty="0" err="1"/>
              <a:t>distribution</a:t>
            </a:r>
            <a:r>
              <a:rPr lang="de-DE" dirty="0"/>
              <a:t>. Pearson-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lines</a:t>
            </a:r>
            <a:r>
              <a:rPr lang="de-DE" dirty="0"/>
              <a:t>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CCBEC-E22D-4AC1-80C8-D568A3F2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3935F-F85F-4E03-8C22-60FE255F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C58E6-4D5A-4807-96CE-BB691EB8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D81-9398-46B5-8F43-6736A7252805}" type="datetime1">
              <a:rPr lang="de-CH" smtClean="0"/>
              <a:t>16.11.23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3D985-9A62-493F-B48F-9C8F0EF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ED970-F3AA-49F6-97F9-D165B09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8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C687-3567-4149-8BB1-ED7AB50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0D1F84-EC2C-4660-AFA1-4AC30295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D88C2-838B-40CE-90C1-4072759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657E-CE8F-4100-A151-948CC6AEC12D}" type="datetime1">
              <a:rPr lang="de-CH" smtClean="0"/>
              <a:t>16.11.23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35F5B-C9B0-4E1B-8A60-C771B22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AFE06-7397-45EB-BE5D-2893DD87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76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9E6919-3087-4F1B-A6D9-1D9E6FBFC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B5C34-C7D4-4BAA-B50F-7F64B8A8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B19A2-F811-42CC-952F-5AF844A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F672-80AD-4286-930D-2F226A737941}" type="datetime1">
              <a:rPr lang="de-CH" smtClean="0"/>
              <a:t>16.11.23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324B0-AE67-4CCF-8ED6-915740B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44BD9-305F-4304-BFFD-E781EB02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59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8000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1"/>
            <a:ext cx="93600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77050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1F33B-4E02-4553-8D9F-B87564A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9A5C4-0188-4F8E-859A-928FEFE2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A869E-1233-4019-A2FC-ED3D51E3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F036-6E0D-48A3-B947-1CD05D8EA8B9}" type="datetime1">
              <a:rPr lang="de-CH" smtClean="0"/>
              <a:t>16.11.23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63D-5886-41C3-B1EA-152628E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ACB85-BFAE-44BC-B2D6-5AEBCBF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9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ECDDA-B22D-4656-93C6-732E3A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7FAF5-DF10-4D13-98AB-2841F21F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A8B40-F5A2-4189-A44A-D34810F7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5B5B-D47E-4871-916E-F2F478EAA708}" type="datetime1">
              <a:rPr lang="de-CH" smtClean="0"/>
              <a:t>16.11.23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4DAAA-135B-40B1-9CFC-0FE48525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F5C56-5A7D-4236-B381-5850C78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6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725B6-900A-475F-A54C-E79ABE22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BFF2-DBE2-4D18-A2D0-F0BF686D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30BD3-38F3-4FEC-B6E8-E0B3624D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5A178C-F36B-4BAA-AFCC-93FA3FB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C43B-8992-4811-A73B-15870B39662D}" type="datetime1">
              <a:rPr lang="de-CH" smtClean="0"/>
              <a:t>16.11.23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37290-3E0E-4651-8DBD-0427761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161B-850D-4764-B89D-7AB4CB42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8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AB0C-D04F-4E53-95AB-875C247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2569D1-C8E0-47A1-9C55-37A7005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B6C8B1-B626-4516-B5B2-FAC9FBAB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3E70BE-2002-4FA2-B3D8-1A27B440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746FED-D38F-4768-B0BF-015E2E6E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9CFA08-549C-4388-94BD-7C5191EF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1DC9-35E5-4E2B-9166-98DB31E3DF22}" type="datetime1">
              <a:rPr lang="de-CH" smtClean="0"/>
              <a:t>16.11.23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DD4162-37A3-43E9-9F19-1691C221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62274E-A051-46CD-BCDA-6D68ECF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7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0BCB8-16C2-44C6-9E1A-12B190D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98B33-5310-4405-90B2-A1EFB505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468-BCEB-4BAA-A331-BBB255F423A4}" type="datetime1">
              <a:rPr lang="de-CH" smtClean="0"/>
              <a:t>16.11.23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4068EA-BD67-440F-A2B7-9A342DE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21B30-7280-4781-BD9F-53EFD64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8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5455-6F9E-432B-B642-F0F4E753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824E-DE7A-4C49-B382-EC1701FF922C}" type="datetime1">
              <a:rPr lang="de-CH" smtClean="0"/>
              <a:t>16.11.23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C677CB-8DC2-4854-A8E3-D3C633A3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D45C8-CF26-4F22-9D6C-4321107B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74FA-6A28-4ED1-8398-49E47238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845F4-7171-4B7D-94F4-B09B8E39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F77-C2C2-44DE-91A7-F57DDD1E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921B7-9E45-4F72-8568-99CFFED4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0A36-84D0-419B-8F63-665F8CCCBF80}" type="datetime1">
              <a:rPr lang="de-CH" smtClean="0"/>
              <a:t>16.11.23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85094-AFCD-4E71-8616-5852D9B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56E1E-950A-4AA8-8040-A4C5064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44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4F2-75C3-410D-9C67-8D7176C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68D358-81F7-44FF-BB5F-0EC159F3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D1397-1F01-45AB-9337-8E766BDD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2C8E-CE44-4BE1-93A3-8EC6AF3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65AD-214C-404A-87D6-AD9170FC30E5}" type="datetime1">
              <a:rPr lang="de-CH" smtClean="0"/>
              <a:t>16.11.23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14265-5B65-404A-BBFE-68FD7AA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2449A-A5A7-41CC-AB1B-CDD236F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4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D7C51-3E9D-4491-9182-7A8A516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021BB-5592-42FD-8A23-1DC5ACE9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3D625-3324-405D-89F7-58B257F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4509-4075-40E8-A334-33B060F62F4E}" type="datetime1">
              <a:rPr lang="de-CH" smtClean="0"/>
              <a:t>16.11.23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003B8-ED3B-4C0F-912F-674540891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96608-4137-4D97-B296-D14CCC72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6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2900E-A7E1-E34F-8A25-15236D541C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1"/>
            </p:custDataLst>
          </p:nvPr>
        </p:nvSpPr>
        <p:spPr>
          <a:xfrm>
            <a:off x="720000" y="1560001"/>
            <a:ext cx="9360000" cy="743152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Dr. Anja Mühlemann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29. August 2023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F4E69-0991-DA40-A7F2-06A6C6F926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2"/>
            </p:custDataLst>
          </p:nvPr>
        </p:nvSpPr>
        <p:spPr>
          <a:xfrm>
            <a:off x="720000" y="374401"/>
            <a:ext cx="9360000" cy="193899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00" spc="-20" dirty="0"/>
              <a:t>CAS Applied Data Science – Module 2 – Day  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020A23-0DBE-2949-B588-C8BFEFD923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720000" y="907201"/>
            <a:ext cx="9360000" cy="387798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695AE6B-2EE2-40B1-B2D5-EAB6E467B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4" name="Inhaltsplatzhalter 7">
            <a:extLst>
              <a:ext uri="{FF2B5EF4-FFF2-40B4-BE49-F238E27FC236}">
                <a16:creationId xmlns:a16="http://schemas.microsoft.com/office/drawing/2014/main" id="{9B6011DC-047F-475C-B4B5-6E1BADD44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00"/>
            <a:ext cx="12192000" cy="42841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E96BC71-BD5C-4374-942F-826C179AF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750" y="0"/>
            <a:ext cx="2381249" cy="1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ED722-5C98-4041-BD5B-AFBDF85E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9972" y="1527184"/>
            <a:ext cx="6266235" cy="415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Patterns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10</a:t>
            </a:fld>
            <a:endParaRPr lang="de-CH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9F8747-A2D6-4405-9D13-576428EEE299}"/>
              </a:ext>
            </a:extLst>
          </p:cNvPr>
          <p:cNvSpPr txBox="1"/>
          <p:nvPr/>
        </p:nvSpPr>
        <p:spPr>
          <a:xfrm>
            <a:off x="5073379" y="4208515"/>
            <a:ext cx="6266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description is the basis for good inference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C7CA9B26-2B17-46F0-8D32-E5F31A3C579C}"/>
              </a:ext>
            </a:extLst>
          </p:cNvPr>
          <p:cNvSpPr/>
          <p:nvPr/>
        </p:nvSpPr>
        <p:spPr>
          <a:xfrm>
            <a:off x="4311379" y="4259452"/>
            <a:ext cx="523875" cy="3290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0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11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C3101-A2CB-B332-6741-317478A26AFB}"/>
              </a:ext>
            </a:extLst>
          </p:cNvPr>
          <p:cNvSpPr txBox="1"/>
          <p:nvPr/>
        </p:nvSpPr>
        <p:spPr>
          <a:xfrm>
            <a:off x="4416356" y="1201081"/>
            <a:ext cx="7140103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tasks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descriptive statistics are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quantitative description and summary, and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graphical representation of data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tools are suitable depends on the type of the variable we want to describe.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(quantitative)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12</a:t>
            </a:fld>
            <a:endParaRPr lang="de-CH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A99698-5320-4C29-A31A-4A41002EBA15}"/>
              </a:ext>
            </a:extLst>
          </p:cNvPr>
          <p:cNvSpPr txBox="1"/>
          <p:nvPr/>
        </p:nvSpPr>
        <p:spPr>
          <a:xfrm>
            <a:off x="4194051" y="2444688"/>
            <a:ext cx="7686664" cy="183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80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(graphical)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13</a:t>
            </a:fld>
            <a:endParaRPr lang="de-CH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8F31AB-E091-451F-BFCE-ECBF7686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8735" r="11073" b="8746"/>
          <a:stretch/>
        </p:blipFill>
        <p:spPr>
          <a:xfrm>
            <a:off x="4336506" y="1628895"/>
            <a:ext cx="2559594" cy="25835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63CCFF-0B31-4497-B16E-6631CA537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4733" r="10786"/>
          <a:stretch/>
        </p:blipFill>
        <p:spPr>
          <a:xfrm>
            <a:off x="7353300" y="1536950"/>
            <a:ext cx="4000500" cy="27377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1C0825-4B4E-5005-F3ED-091DD645B635}"/>
              </a:ext>
            </a:extLst>
          </p:cNvPr>
          <p:cNvSpPr txBox="1"/>
          <p:nvPr/>
        </p:nvSpPr>
        <p:spPr>
          <a:xfrm>
            <a:off x="4336506" y="4274741"/>
            <a:ext cx="7686664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6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(categorization)</a:t>
            </a:r>
            <a:endParaRPr lang="de-CH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14</a:t>
            </a:fld>
            <a:endParaRPr lang="de-CH" sz="20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3655710"/>
                  </p:ext>
                </p:extLst>
              </p:nvPr>
            </p:nvGraphicFramePr>
            <p:xfrm>
              <a:off x="4257142" y="4226879"/>
              <a:ext cx="4328160" cy="22931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7142" y="4226879"/>
                <a:ext cx="4328160" cy="229313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21B9028-D37B-4E37-A583-36FC64E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1827"/>
              </p:ext>
            </p:extLst>
          </p:nvPr>
        </p:nvGraphicFramePr>
        <p:xfrm>
          <a:off x="4257142" y="1008824"/>
          <a:ext cx="4328160" cy="1986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3894212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1801968"/>
                    </a:ext>
                  </a:extLst>
                </a:gridCol>
              </a:tblGrid>
              <a:tr h="353748"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 </a:t>
                      </a:r>
                      <a:r>
                        <a:rPr lang="de-CH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1453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53867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47316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17052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64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D309DE8-9CC6-4E2C-AD93-582F480D8AB3}"/>
              </a:ext>
            </a:extLst>
          </p:cNvPr>
          <p:cNvSpPr txBox="1"/>
          <p:nvPr/>
        </p:nvSpPr>
        <p:spPr>
          <a:xfrm>
            <a:off x="4257142" y="383177"/>
            <a:ext cx="25010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C499F-05BC-4E9B-A16F-E5482F110DBE}"/>
              </a:ext>
            </a:extLst>
          </p:cNvPr>
          <p:cNvSpPr txBox="1"/>
          <p:nvPr/>
        </p:nvSpPr>
        <p:spPr>
          <a:xfrm>
            <a:off x="4257141" y="3603097"/>
            <a:ext cx="1805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15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variable X?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Mean: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Median: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«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observations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»</a:t>
                </a: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blipFill>
                <a:blip r:embed="rId3"/>
                <a:stretch>
                  <a:fillRect l="-1579" t="-1590" b="-477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FF908E-A3E4-4CD5-B496-C1BB4B8DDBAF}"/>
              </a:ext>
            </a:extLst>
          </p:cNvPr>
          <p:cNvCxnSpPr>
            <a:cxnSpLocks/>
          </p:cNvCxnSpPr>
          <p:nvPr/>
        </p:nvCxnSpPr>
        <p:spPr>
          <a:xfrm>
            <a:off x="4667794" y="4075611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90860A-8F61-48B8-AD1D-783C00431446}"/>
              </a:ext>
            </a:extLst>
          </p:cNvPr>
          <p:cNvCxnSpPr>
            <a:cxnSpLocks/>
          </p:cNvCxnSpPr>
          <p:nvPr/>
        </p:nvCxnSpPr>
        <p:spPr>
          <a:xfrm>
            <a:off x="4667794" y="5212080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7BEF497-FC23-48D9-BE8C-B31470280848}"/>
              </a:ext>
            </a:extLst>
          </p:cNvPr>
          <p:cNvSpPr/>
          <p:nvPr/>
        </p:nvSpPr>
        <p:spPr>
          <a:xfrm>
            <a:off x="501613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EF8016-0E57-40DD-906E-A1585B909C1F}"/>
              </a:ext>
            </a:extLst>
          </p:cNvPr>
          <p:cNvSpPr/>
          <p:nvPr/>
        </p:nvSpPr>
        <p:spPr>
          <a:xfrm>
            <a:off x="5299169" y="3993786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845F57-5200-486E-B6EF-262A6E20A5FC}"/>
              </a:ext>
            </a:extLst>
          </p:cNvPr>
          <p:cNvSpPr/>
          <p:nvPr/>
        </p:nvSpPr>
        <p:spPr>
          <a:xfrm>
            <a:off x="6017623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4A75050-1414-4D98-B73E-F091E9175C8D}"/>
              </a:ext>
            </a:extLst>
          </p:cNvPr>
          <p:cNvSpPr/>
          <p:nvPr/>
        </p:nvSpPr>
        <p:spPr>
          <a:xfrm>
            <a:off x="637602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78009E-6040-4C70-AEF4-C8D39B93C44A}"/>
              </a:ext>
            </a:extLst>
          </p:cNvPr>
          <p:cNvSpPr/>
          <p:nvPr/>
        </p:nvSpPr>
        <p:spPr>
          <a:xfrm>
            <a:off x="6598092" y="398943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AE1BB8-9BB7-40DD-AE14-EF781AADE793}"/>
              </a:ext>
            </a:extLst>
          </p:cNvPr>
          <p:cNvSpPr/>
          <p:nvPr/>
        </p:nvSpPr>
        <p:spPr>
          <a:xfrm>
            <a:off x="7544481" y="398852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F00D03-D2CA-43F8-B062-8AD254661521}"/>
              </a:ext>
            </a:extLst>
          </p:cNvPr>
          <p:cNvSpPr/>
          <p:nvPr/>
        </p:nvSpPr>
        <p:spPr>
          <a:xfrm>
            <a:off x="7951979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E1BC84-0E86-4F7D-A4AA-1307EACC1D62}"/>
              </a:ext>
            </a:extLst>
          </p:cNvPr>
          <p:cNvSpPr/>
          <p:nvPr/>
        </p:nvSpPr>
        <p:spPr>
          <a:xfrm>
            <a:off x="9267727" y="400477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02CFCA-C3BC-4F68-90CA-52924D26D5E0}"/>
              </a:ext>
            </a:extLst>
          </p:cNvPr>
          <p:cNvSpPr/>
          <p:nvPr/>
        </p:nvSpPr>
        <p:spPr>
          <a:xfrm>
            <a:off x="10049545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/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blipFill>
                <a:blip r:embed="rId4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B394B06B-CAE8-438B-A24A-6A6D88A0F210}"/>
              </a:ext>
            </a:extLst>
          </p:cNvPr>
          <p:cNvSpPr/>
          <p:nvPr/>
        </p:nvSpPr>
        <p:spPr>
          <a:xfrm>
            <a:off x="5016137" y="51277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49E8692-39FC-425D-9657-0F383B2E3EA4}"/>
              </a:ext>
            </a:extLst>
          </p:cNvPr>
          <p:cNvSpPr/>
          <p:nvPr/>
        </p:nvSpPr>
        <p:spPr>
          <a:xfrm>
            <a:off x="5299169" y="513210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2BAEDDE-7A0A-4AC0-BB12-18E1EC70531E}"/>
              </a:ext>
            </a:extLst>
          </p:cNvPr>
          <p:cNvSpPr/>
          <p:nvPr/>
        </p:nvSpPr>
        <p:spPr>
          <a:xfrm>
            <a:off x="6017623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3514968-CBAD-4F26-86AC-6945B8529492}"/>
              </a:ext>
            </a:extLst>
          </p:cNvPr>
          <p:cNvSpPr/>
          <p:nvPr/>
        </p:nvSpPr>
        <p:spPr>
          <a:xfrm>
            <a:off x="6495698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8462933-A899-492D-91D7-45A4AB5A2397}"/>
              </a:ext>
            </a:extLst>
          </p:cNvPr>
          <p:cNvSpPr/>
          <p:nvPr/>
        </p:nvSpPr>
        <p:spPr>
          <a:xfrm>
            <a:off x="7544481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4385441-4F16-4B5D-87F6-29F5958C5C92}"/>
              </a:ext>
            </a:extLst>
          </p:cNvPr>
          <p:cNvSpPr/>
          <p:nvPr/>
        </p:nvSpPr>
        <p:spPr>
          <a:xfrm>
            <a:off x="8891305" y="5154568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48B34AF-72E2-46D0-ADE9-00C5AF3466C1}"/>
              </a:ext>
            </a:extLst>
          </p:cNvPr>
          <p:cNvSpPr/>
          <p:nvPr/>
        </p:nvSpPr>
        <p:spPr>
          <a:xfrm>
            <a:off x="9642047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854F474-DC7D-4591-A471-606B9675AA0B}"/>
              </a:ext>
            </a:extLst>
          </p:cNvPr>
          <p:cNvSpPr/>
          <p:nvPr/>
        </p:nvSpPr>
        <p:spPr>
          <a:xfrm>
            <a:off x="10049545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B473651-F314-4855-9A68-0F719AE0DE1E}"/>
              </a:ext>
            </a:extLst>
          </p:cNvPr>
          <p:cNvSpPr/>
          <p:nvPr/>
        </p:nvSpPr>
        <p:spPr>
          <a:xfrm>
            <a:off x="6602819" y="39953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885958-8AE7-407D-A37A-C3B74FFFD667}"/>
              </a:ext>
            </a:extLst>
          </p:cNvPr>
          <p:cNvSpPr/>
          <p:nvPr/>
        </p:nvSpPr>
        <p:spPr>
          <a:xfrm>
            <a:off x="7053873" y="51240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/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blipFill>
                <a:blip r:embed="rId5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1215486D-1CCB-4CC3-A966-12E3645786B0}"/>
              </a:ext>
            </a:extLst>
          </p:cNvPr>
          <p:cNvSpPr txBox="1"/>
          <p:nvPr/>
        </p:nvSpPr>
        <p:spPr>
          <a:xfrm>
            <a:off x="3822916" y="38484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F5D9DB-EA76-497D-9670-EC3BFAEE7195}"/>
              </a:ext>
            </a:extLst>
          </p:cNvPr>
          <p:cNvSpPr txBox="1"/>
          <p:nvPr/>
        </p:nvSpPr>
        <p:spPr>
          <a:xfrm>
            <a:off x="3824405" y="5017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559F81-978E-4C75-92E6-84ECED375823}"/>
              </a:ext>
            </a:extLst>
          </p:cNvPr>
          <p:cNvSpPr txBox="1"/>
          <p:nvPr/>
        </p:nvSpPr>
        <p:spPr>
          <a:xfrm>
            <a:off x="4511319" y="5894920"/>
            <a:ext cx="655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ist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B757FB7-F039-42DC-8A40-A3D8EA9418F5}"/>
              </a:ext>
            </a:extLst>
          </p:cNvPr>
          <p:cNvSpPr/>
          <p:nvPr/>
        </p:nvSpPr>
        <p:spPr>
          <a:xfrm>
            <a:off x="3932590" y="6018926"/>
            <a:ext cx="468431" cy="18187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7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16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Generalizing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idea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median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fractions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descripitve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analyses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testing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0.01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99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blipFill>
                <a:blip r:embed="rId3"/>
                <a:stretch>
                  <a:fillRect l="-1026" t="-172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649D7613-2093-44E1-BA69-EB727C11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2" y="2303771"/>
            <a:ext cx="5512525" cy="4417704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0200CADA-4760-4538-8F4E-30823ADE1E0D}"/>
              </a:ext>
            </a:extLst>
          </p:cNvPr>
          <p:cNvSpPr/>
          <p:nvPr/>
        </p:nvSpPr>
        <p:spPr>
          <a:xfrm>
            <a:off x="4223657" y="5852160"/>
            <a:ext cx="6627223" cy="869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8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476C65-3997-B5E7-D342-2268EA37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30" y="1000395"/>
            <a:ext cx="5134692" cy="49536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17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75B199-B51A-4D57-A6EA-663893EA1BE1}"/>
              </a:ext>
            </a:extLst>
          </p:cNvPr>
          <p:cNvSpPr txBox="1"/>
          <p:nvPr/>
        </p:nvSpPr>
        <p:spPr>
          <a:xfrm>
            <a:off x="3822916" y="383104"/>
            <a:ext cx="7724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20000"/>
            </a:pP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8610600" y="409007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90075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8563316" y="3625667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6" y="3625667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610600" y="3170189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170189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/>
              <p:nvPr/>
            </p:nvSpPr>
            <p:spPr>
              <a:xfrm>
                <a:off x="8610600" y="467700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677005"/>
                <a:ext cx="8165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/>
              <p:nvPr/>
            </p:nvSpPr>
            <p:spPr>
              <a:xfrm>
                <a:off x="8563315" y="1644968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5" y="1644968"/>
                <a:ext cx="8165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92855C70-8BB4-74BD-31AB-59FCF322DA4A}"/>
              </a:ext>
            </a:extLst>
          </p:cNvPr>
          <p:cNvSpPr/>
          <p:nvPr/>
        </p:nvSpPr>
        <p:spPr>
          <a:xfrm>
            <a:off x="6556248" y="1764792"/>
            <a:ext cx="228600" cy="159105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F205B4F-9346-36CC-E8D0-86068D836E63}"/>
              </a:ext>
            </a:extLst>
          </p:cNvPr>
          <p:cNvSpPr/>
          <p:nvPr/>
        </p:nvSpPr>
        <p:spPr>
          <a:xfrm>
            <a:off x="6553131" y="3354855"/>
            <a:ext cx="228600" cy="53802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4A56A600-F878-770B-C5D5-367D8A5AF807}"/>
              </a:ext>
            </a:extLst>
          </p:cNvPr>
          <p:cNvSpPr/>
          <p:nvPr/>
        </p:nvSpPr>
        <p:spPr>
          <a:xfrm>
            <a:off x="6553131" y="3892884"/>
            <a:ext cx="228600" cy="44917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EAE615C7-3B57-DE06-EE48-1F2C615C0DC1}"/>
              </a:ext>
            </a:extLst>
          </p:cNvPr>
          <p:cNvSpPr/>
          <p:nvPr/>
        </p:nvSpPr>
        <p:spPr>
          <a:xfrm>
            <a:off x="6553131" y="4342425"/>
            <a:ext cx="228600" cy="60348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/>
              <p:nvPr/>
            </p:nvSpPr>
            <p:spPr>
              <a:xfrm>
                <a:off x="5143048" y="2398593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48" y="2398593"/>
                <a:ext cx="20490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/>
              <p:nvPr/>
            </p:nvSpPr>
            <p:spPr>
              <a:xfrm>
                <a:off x="5143048" y="3450084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48" y="3450084"/>
                <a:ext cx="20490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/>
              <p:nvPr/>
            </p:nvSpPr>
            <p:spPr>
              <a:xfrm>
                <a:off x="5159377" y="3980387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7" y="3980387"/>
                <a:ext cx="20490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/>
              <p:nvPr/>
            </p:nvSpPr>
            <p:spPr>
              <a:xfrm>
                <a:off x="5159377" y="4463149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7" y="4463149"/>
                <a:ext cx="20490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/>
              <p:nvPr/>
            </p:nvSpPr>
            <p:spPr>
              <a:xfrm>
                <a:off x="8605335" y="2237154"/>
                <a:ext cx="2574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Largest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observation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less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than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+1.5 </m:t>
                    </m:r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∙(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de-CH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35" y="2237154"/>
                <a:ext cx="2574293" cy="523220"/>
              </a:xfrm>
              <a:prstGeom prst="rect">
                <a:avLst/>
              </a:prstGeom>
              <a:blipFill>
                <a:blip r:embed="rId13"/>
                <a:stretch>
                  <a:fillRect l="-711" t="-2326" b="-348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9625A3F-0AC2-F549-FD12-32E73CF7AEB2}"/>
              </a:ext>
            </a:extLst>
          </p:cNvPr>
          <p:cNvCxnSpPr>
            <a:cxnSpLocks/>
          </p:cNvCxnSpPr>
          <p:nvPr/>
        </p:nvCxnSpPr>
        <p:spPr>
          <a:xfrm flipH="1">
            <a:off x="8241342" y="2398593"/>
            <a:ext cx="414703" cy="1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3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18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strong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CH" sz="22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IQR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quartile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blipFill>
                <a:blip r:embed="rId3"/>
                <a:stretch>
                  <a:fillRect l="-1579" t="-11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/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𝐼𝑄𝑅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sub>
                          </m:s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sz="2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afik 41">
            <a:extLst>
              <a:ext uri="{FF2B5EF4-FFF2-40B4-BE49-F238E27FC236}">
                <a16:creationId xmlns:a16="http://schemas.microsoft.com/office/drawing/2014/main" id="{F9228B5D-9430-4ADD-9C53-BB489730AC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9" b="33209"/>
          <a:stretch/>
        </p:blipFill>
        <p:spPr>
          <a:xfrm>
            <a:off x="4054896" y="5782503"/>
            <a:ext cx="7724503" cy="52251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303B92B-FF28-46E2-89B0-4473A38280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6" b="66142"/>
          <a:stretch/>
        </p:blipFill>
        <p:spPr>
          <a:xfrm>
            <a:off x="3567703" y="4564993"/>
            <a:ext cx="8211696" cy="519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/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=4.05,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=5.9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/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16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de-CH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34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9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19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symmetric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Skewness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𝑠𝑘</m:t>
                          </m:r>
                        </m:sub>
                      </m:sSub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like a bell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curve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Kurtosis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de-CH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</m:oMath>
                </a14:m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blipFill>
                <a:blip r:embed="rId3"/>
                <a:stretch>
                  <a:fillRect l="-1772" t="-686" r="-12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C454F2D2-BBF3-4E95-B7AC-FC6F9137F2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3"/>
          <a:stretch/>
        </p:blipFill>
        <p:spPr>
          <a:xfrm>
            <a:off x="9729657" y="0"/>
            <a:ext cx="2279463" cy="31149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381518-261B-40B5-B8CC-A1393A6925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9"/>
          <a:stretch/>
        </p:blipFill>
        <p:spPr>
          <a:xfrm>
            <a:off x="9557795" y="3931138"/>
            <a:ext cx="1876425" cy="120474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026FB8C-7DF0-480F-A3F9-16C853C87F5D}"/>
              </a:ext>
            </a:extLst>
          </p:cNvPr>
          <p:cNvSpPr/>
          <p:nvPr/>
        </p:nvSpPr>
        <p:spPr>
          <a:xfrm>
            <a:off x="10934700" y="4533509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k&gt;0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242246-EC80-488D-9C5D-68263A9A92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8" b="17415"/>
          <a:stretch/>
        </p:blipFill>
        <p:spPr>
          <a:xfrm>
            <a:off x="9557795" y="5175364"/>
            <a:ext cx="1876425" cy="121499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5F4515F-4FA4-42C1-A7D3-CC435EA3A31F}"/>
              </a:ext>
            </a:extLst>
          </p:cNvPr>
          <p:cNvSpPr/>
          <p:nvPr/>
        </p:nvSpPr>
        <p:spPr>
          <a:xfrm>
            <a:off x="10972800" y="5767431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k&lt;0</a:t>
            </a:r>
          </a:p>
        </p:txBody>
      </p:sp>
    </p:spTree>
    <p:extLst>
      <p:ext uri="{BB962C8B-B14F-4D97-AF65-F5344CB8AC3E}">
        <p14:creationId xmlns:p14="http://schemas.microsoft.com/office/powerpoint/2010/main" val="9496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C3534-4101-4DA0-8957-F7DEB935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1AFE2-8DA8-4B93-A3B7-182B3406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DFA37D-9D49-4107-8886-2A7C89B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CH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3B4291-7259-462C-B29E-4BEC29BFC0B4}"/>
              </a:ext>
            </a:extLst>
          </p:cNvPr>
          <p:cNvSpPr/>
          <p:nvPr/>
        </p:nvSpPr>
        <p:spPr>
          <a:xfrm>
            <a:off x="8113125" y="1018933"/>
            <a:ext cx="3189600" cy="3190819"/>
          </a:xfrm>
          <a:prstGeom prst="ellipse">
            <a:avLst/>
          </a:prstGeom>
          <a:solidFill>
            <a:srgbClr val="CC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7493680-798B-4BF0-B745-5BEFA31C6F91}"/>
              </a:ext>
            </a:extLst>
          </p:cNvPr>
          <p:cNvSpPr/>
          <p:nvPr/>
        </p:nvSpPr>
        <p:spPr>
          <a:xfrm>
            <a:off x="8845129" y="2704036"/>
            <a:ext cx="3189600" cy="3190819"/>
          </a:xfrm>
          <a:prstGeom prst="ellipse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45B971-C372-4FA7-8950-A6FCF0EC8C33}"/>
              </a:ext>
            </a:extLst>
          </p:cNvPr>
          <p:cNvSpPr/>
          <p:nvPr/>
        </p:nvSpPr>
        <p:spPr>
          <a:xfrm>
            <a:off x="7020846" y="2702137"/>
            <a:ext cx="3189600" cy="3190819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9AED78-9B85-488D-9B7B-4C87C604C8F1}"/>
              </a:ext>
            </a:extLst>
          </p:cNvPr>
          <p:cNvSpPr txBox="1"/>
          <p:nvPr/>
        </p:nvSpPr>
        <p:spPr>
          <a:xfrm>
            <a:off x="7045049" y="4081812"/>
            <a:ext cx="177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F262DD-1C2A-4CC2-8031-6C169CB25BE2}"/>
              </a:ext>
            </a:extLst>
          </p:cNvPr>
          <p:cNvSpPr txBox="1"/>
          <p:nvPr/>
        </p:nvSpPr>
        <p:spPr>
          <a:xfrm>
            <a:off x="8670371" y="1829862"/>
            <a:ext cx="21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A2533A-041C-40E5-8B58-4F4C2F868A7A}"/>
              </a:ext>
            </a:extLst>
          </p:cNvPr>
          <p:cNvSpPr txBox="1"/>
          <p:nvPr/>
        </p:nvSpPr>
        <p:spPr>
          <a:xfrm>
            <a:off x="10450434" y="4086370"/>
            <a:ext cx="134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3B6CC6-06A1-4082-B1AA-221E7C510F9D}"/>
              </a:ext>
            </a:extLst>
          </p:cNvPr>
          <p:cNvSpPr txBox="1"/>
          <p:nvPr/>
        </p:nvSpPr>
        <p:spPr>
          <a:xfrm>
            <a:off x="9807445" y="2894623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581B71-9841-4F15-BEE5-91D2839E43B6}"/>
              </a:ext>
            </a:extLst>
          </p:cNvPr>
          <p:cNvSpPr txBox="1"/>
          <p:nvPr/>
        </p:nvSpPr>
        <p:spPr>
          <a:xfrm>
            <a:off x="8078050" y="2806166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656A6B-E713-41A4-956A-577254DA33F1}"/>
              </a:ext>
            </a:extLst>
          </p:cNvPr>
          <p:cNvSpPr txBox="1"/>
          <p:nvPr/>
        </p:nvSpPr>
        <p:spPr>
          <a:xfrm>
            <a:off x="8949883" y="4404978"/>
            <a:ext cx="134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C0D4D7-75C8-420B-B020-5B5659D785DF}"/>
              </a:ext>
            </a:extLst>
          </p:cNvPr>
          <p:cNvSpPr txBox="1"/>
          <p:nvPr/>
        </p:nvSpPr>
        <p:spPr>
          <a:xfrm>
            <a:off x="8850780" y="3407455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57360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 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20</a:t>
            </a:fld>
            <a:endParaRPr lang="de-CH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285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3ABCD0-40D5-4A70-88A3-4B773AE3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1069807"/>
            <a:ext cx="4163929" cy="14875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D6B6E88-1F4E-4110-A4FD-D1412F80D705}"/>
              </a:ext>
            </a:extLst>
          </p:cNvPr>
          <p:cNvSpPr txBox="1"/>
          <p:nvPr/>
        </p:nvSpPr>
        <p:spPr>
          <a:xfrm>
            <a:off x="3812138" y="3078023"/>
            <a:ext cx="733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 (1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F4B30CC-4A21-42E9-90E1-AF1F06622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352425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5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21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527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09FC23-9460-4A09-AFDE-0772E304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779642"/>
            <a:ext cx="3968986" cy="2835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9438F4A-6A70-447B-B0B9-87BC00A56617}"/>
              </a:ext>
            </a:extLst>
          </p:cNvPr>
          <p:cNvSpPr txBox="1"/>
          <p:nvPr/>
        </p:nvSpPr>
        <p:spPr>
          <a:xfrm>
            <a:off x="3812138" y="3964862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Pearson correlation coefficient">
            <a:extLst>
              <a:ext uri="{FF2B5EF4-FFF2-40B4-BE49-F238E27FC236}">
                <a16:creationId xmlns:a16="http://schemas.microsoft.com/office/drawing/2014/main" id="{82F681A5-413C-4F52-9B58-40046C10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30" y="4889545"/>
            <a:ext cx="45243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AFB138-F683-1A0F-D883-F0D5F2E1A84A}"/>
              </a:ext>
            </a:extLst>
          </p:cNvPr>
          <p:cNvCxnSpPr>
            <a:cxnSpLocks/>
          </p:cNvCxnSpPr>
          <p:nvPr/>
        </p:nvCxnSpPr>
        <p:spPr>
          <a:xfrm>
            <a:off x="5933256" y="2734236"/>
            <a:ext cx="0" cy="81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7C60CF3-A3F2-7F22-2C9F-975CA8FF5A48}"/>
              </a:ext>
            </a:extLst>
          </p:cNvPr>
          <p:cNvCxnSpPr>
            <a:cxnSpLocks/>
          </p:cNvCxnSpPr>
          <p:nvPr/>
        </p:nvCxnSpPr>
        <p:spPr>
          <a:xfrm flipH="1">
            <a:off x="4787153" y="2734236"/>
            <a:ext cx="1146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4E61AC2-899E-D1A8-79AA-F21B94BD854B}"/>
              </a:ext>
            </a:extLst>
          </p:cNvPr>
          <p:cNvSpPr txBox="1"/>
          <p:nvPr/>
        </p:nvSpPr>
        <p:spPr>
          <a:xfrm>
            <a:off x="3619606" y="2595735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C2A540-536D-936C-585B-3FD384FFB826}"/>
              </a:ext>
            </a:extLst>
          </p:cNvPr>
          <p:cNvSpPr txBox="1"/>
          <p:nvPr/>
        </p:nvSpPr>
        <p:spPr>
          <a:xfrm>
            <a:off x="5302987" y="3547910"/>
            <a:ext cx="125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5" y="2298040"/>
            <a:ext cx="326462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22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7E331B-3328-498C-B14E-A4A0CD25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9" y="1327292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9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23</a:t>
            </a:fld>
            <a:endParaRPr lang="de-CH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4A68D-39D1-40BF-9DCF-F0F2E2EA1B0F}"/>
              </a:ext>
            </a:extLst>
          </p:cNvPr>
          <p:cNvSpPr txBox="1"/>
          <p:nvPr/>
        </p:nvSpPr>
        <p:spPr>
          <a:xfrm>
            <a:off x="4034106" y="1276295"/>
            <a:ext cx="7759338" cy="430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 is an important first step but does not provide us with the means we aim for eventually.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we want confirm a hypothesis on a population based on sample of said population.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this end, we need a mathematical framework for dealing this uncertainty.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0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24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D5278E-B10F-4A97-8ABB-98184AE5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1177834"/>
            <a:ext cx="6094714" cy="51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25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828098-52B1-4554-8217-2F924021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91" y="1091024"/>
            <a:ext cx="8170163" cy="46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 of idea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26</a:t>
            </a:fld>
            <a:endParaRPr lang="de-CH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256746-8661-07AD-C1E8-879F5EB9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96" y="136525"/>
            <a:ext cx="5010849" cy="3153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D7DC5B-84DD-FA72-3B08-8ADC1E52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01" y="3568261"/>
            <a:ext cx="497274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3531"/>
            <a:ext cx="3590936" cy="1142435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3</a:t>
            </a:fld>
            <a:endParaRPr lang="de-CH" sz="20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164DD8-C6E9-669F-6A78-A621A23E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78578"/>
              </p:ext>
            </p:extLst>
          </p:nvPr>
        </p:nvGraphicFramePr>
        <p:xfrm>
          <a:off x="5246812" y="1838264"/>
          <a:ext cx="6106988" cy="31814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861">
                  <a:extLst>
                    <a:ext uri="{9D8B030D-6E8A-4147-A177-3AD203B41FA5}">
                      <a16:colId xmlns:a16="http://schemas.microsoft.com/office/drawing/2014/main" val="1612620740"/>
                    </a:ext>
                  </a:extLst>
                </a:gridCol>
                <a:gridCol w="4828127">
                  <a:extLst>
                    <a:ext uri="{9D8B030D-6E8A-4147-A177-3AD203B41FA5}">
                      <a16:colId xmlns:a16="http://schemas.microsoft.com/office/drawing/2014/main" val="2241960546"/>
                    </a:ext>
                  </a:extLst>
                </a:gridCol>
              </a:tblGrid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586667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estimation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09432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Hypothesis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12726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Putting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together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80479"/>
                  </a:ext>
                </a:extLst>
              </a:tr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(date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!)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70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4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3278264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</a:t>
            </a:r>
          </a:p>
        </p:txBody>
      </p:sp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F0B635CF-0114-C822-A098-7CA97595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468" y="1838264"/>
            <a:ext cx="1440000" cy="14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9CAA53-C248-609C-F736-22E5646EA941}"/>
              </a:ext>
            </a:extLst>
          </p:cNvPr>
          <p:cNvSpPr txBox="1"/>
          <p:nvPr/>
        </p:nvSpPr>
        <p:spPr>
          <a:xfrm>
            <a:off x="4227408" y="1385438"/>
            <a:ext cx="7142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accomodate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1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5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783560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483200" y="1720839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Introductionary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In-depth self-study of the content 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notebooks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am open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modifications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wished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6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997569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502656" y="1166841"/>
            <a:ext cx="7142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2-3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own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Präsentation mit Balkendiagramm mit einfarbiger Füllung">
            <a:extLst>
              <a:ext uri="{FF2B5EF4-FFF2-40B4-BE49-F238E27FC236}">
                <a16:creationId xmlns:a16="http://schemas.microsoft.com/office/drawing/2014/main" id="{9E60A027-58E4-17F8-B4CB-D2FC1070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597" y="1946982"/>
            <a:ext cx="1161741" cy="11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7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51655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data set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366469" y="417812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b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versicolor,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b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de-CH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Pflanze, Blume, Enzian enthält.&#10;&#10;Automatisch generierte Beschreibung">
            <a:extLst>
              <a:ext uri="{FF2B5EF4-FFF2-40B4-BE49-F238E27FC236}">
                <a16:creationId xmlns:a16="http://schemas.microsoft.com/office/drawing/2014/main" id="{A5E8387A-6518-CC73-541C-6CBE6ACA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8" y="3822927"/>
            <a:ext cx="1912734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fik 6" descr="Ein Bild, das Pflanze, Blume, Orchidee enthält.&#10;&#10;Automatisch generierte Beschreibung">
            <a:extLst>
              <a:ext uri="{FF2B5EF4-FFF2-40B4-BE49-F238E27FC236}">
                <a16:creationId xmlns:a16="http://schemas.microsoft.com/office/drawing/2014/main" id="{3B291661-9B15-1AD1-3E01-2B2FA615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1" y="3822926"/>
            <a:ext cx="2045739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Grafik 7" descr="Ein Bild, das Blume, Pflanze, lila enthält.&#10;&#10;Automatisch generierte Beschreibung">
            <a:extLst>
              <a:ext uri="{FF2B5EF4-FFF2-40B4-BE49-F238E27FC236}">
                <a16:creationId xmlns:a16="http://schemas.microsoft.com/office/drawing/2014/main" id="{25C72938-A8AA-3F3B-1EAE-00C66145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049" y="3908429"/>
            <a:ext cx="2533423" cy="236241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1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8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3842426" y="2746745"/>
            <a:ext cx="681584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 so far?</a:t>
            </a:r>
          </a:p>
        </p:txBody>
      </p:sp>
      <p:pic>
        <p:nvPicPr>
          <p:cNvPr id="9" name="Grafik 8" descr="Fragezeichen mit einfarbiger Füllung">
            <a:extLst>
              <a:ext uri="{FF2B5EF4-FFF2-40B4-BE49-F238E27FC236}">
                <a16:creationId xmlns:a16="http://schemas.microsoft.com/office/drawing/2014/main" id="{2D25CBF9-BED4-819F-829C-F3DEAB17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0714" y="948447"/>
            <a:ext cx="4961105" cy="49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9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46066"/>
            <a:ext cx="3590936" cy="1165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Procedure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29AF399-42EE-DD7B-18B7-ADB597A1E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743992"/>
              </p:ext>
            </p:extLst>
          </p:nvPr>
        </p:nvGraphicFramePr>
        <p:xfrm>
          <a:off x="5528744" y="428095"/>
          <a:ext cx="4972050" cy="60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350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Microsoft Macintosh PowerPoint</Application>
  <PresentationFormat>Breitbild</PresentationFormat>
  <Paragraphs>211</Paragraphs>
  <Slides>26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Statistical Inference for Data Science</vt:lpstr>
      <vt:lpstr>Welcome to Data Science!</vt:lpstr>
      <vt:lpstr>Module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Descriptive Statisics</vt:lpstr>
      <vt:lpstr>Descriptive Statisics</vt:lpstr>
      <vt:lpstr>Categorical Variables (quantitative)</vt:lpstr>
      <vt:lpstr>Categorical Variables (graphical)</vt:lpstr>
      <vt:lpstr>Numerical Variables (categorization)</vt:lpstr>
      <vt:lpstr>Location</vt:lpstr>
      <vt:lpstr>Quantiles</vt:lpstr>
      <vt:lpstr>Boxplots</vt:lpstr>
      <vt:lpstr>Spread</vt:lpstr>
      <vt:lpstr>Shape</vt:lpstr>
      <vt:lpstr>Simultaneous description  (of two features)</vt:lpstr>
      <vt:lpstr>Simultaneous description (of two features)</vt:lpstr>
      <vt:lpstr>Simultaneous description (of two features)</vt:lpstr>
      <vt:lpstr>Probability</vt:lpstr>
      <vt:lpstr>Probability</vt:lpstr>
      <vt:lpstr>Probability</vt:lpstr>
      <vt:lpstr>Sketch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for Data Science</dc:title>
  <dc:creator>Anja Muehlemann</dc:creator>
  <cp:lastModifiedBy>Flütsch, Lenja Chiara (STUDENTS)</cp:lastModifiedBy>
  <cp:revision>8</cp:revision>
  <dcterms:created xsi:type="dcterms:W3CDTF">2021-08-11T14:26:37Z</dcterms:created>
  <dcterms:modified xsi:type="dcterms:W3CDTF">2023-11-16T21:09:58Z</dcterms:modified>
</cp:coreProperties>
</file>