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AE9A69-04B4-FA5E-B91C-7536CB0D07F2}" v="64" dt="2023-09-01T05:13:53.5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–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04"/>
    <p:restoredTop sz="94795"/>
  </p:normalViewPr>
  <p:slideViewPr>
    <p:cSldViewPr snapToGrid="0">
      <p:cViewPr varScale="1">
        <p:scale>
          <a:sx n="103" d="100"/>
          <a:sy n="103" d="100"/>
        </p:scale>
        <p:origin x="10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1B9BB0-E969-92E0-278E-D3603ADB7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1A02AB9-4F73-BA04-53ED-0D34757C4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E81FCF-06E2-3C2B-7EE3-C52A82EAA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9E310-0BCB-F14B-AC72-D2474C1463B4}" type="datetimeFigureOut">
              <a:rPr lang="de-DE" smtClean="0"/>
              <a:t>22.09.23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A37735-1612-10CB-194F-59DE2ACEF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31195B-BA33-9A30-338E-0AED02A82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E83BA-AFD8-E746-AB9C-2E24A38BB4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2502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A9F67-BD5A-E56C-D7CE-7FF01E6B2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D989A94-CB77-D5B5-8F8C-55FEB600D9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347E21-5CBA-A599-B0B0-4AE1B3177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9E310-0BCB-F14B-AC72-D2474C1463B4}" type="datetimeFigureOut">
              <a:rPr lang="de-DE" smtClean="0"/>
              <a:t>22.09.23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07088C-6FD5-EDCE-DB15-E21BC2783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D5042A-599D-5471-803D-CDADB4468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E83BA-AFD8-E746-AB9C-2E24A38BB4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8059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A794192-980E-611D-4CB3-5F77E94174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85A69DA-54A7-BC79-874F-379D8FC54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3F3D20-5EE6-0E5B-08BE-01C7516A3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9E310-0BCB-F14B-AC72-D2474C1463B4}" type="datetimeFigureOut">
              <a:rPr lang="de-DE" smtClean="0"/>
              <a:t>22.09.23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0C4063-BC37-DBE4-B3E5-02C7CDEA8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28300D-E92A-3BC3-F57A-5B7B8EDB1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E83BA-AFD8-E746-AB9C-2E24A38BB4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0838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749F60-A264-5577-1A31-E2CCF8F45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8021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922618-458B-DB5F-A6A8-85C9D83C1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ED9B38-AA13-BE81-A1F1-5EC18B23D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9E310-0BCB-F14B-AC72-D2474C1463B4}" type="datetimeFigureOut">
              <a:rPr lang="de-DE" smtClean="0"/>
              <a:t>22.09.23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E000AA-BF6A-8E3E-0AA2-8203B45C0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B84CDF-5D1F-CF04-AC45-86EF041F0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E83BA-AFD8-E746-AB9C-2E24A38BB4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7705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EA293B-533A-9DE4-39C9-E41BD182C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7E5EFA-11E1-432D-CA0C-BFB45362A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107AE1-8F2E-D016-C772-635FFB3CE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9E310-0BCB-F14B-AC72-D2474C1463B4}" type="datetimeFigureOut">
              <a:rPr lang="de-DE" smtClean="0"/>
              <a:t>22.09.23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DF4164-A51F-753D-B410-28D17480C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699CBC-5CD0-FBF3-6AC8-967B7D06B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E83BA-AFD8-E746-AB9C-2E24A38BB4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1851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EEF730-1C2F-F532-B209-4B03A0FDA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E85AC7-7DC1-5D4D-5126-F2857D0872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E303126-EDBA-4FE2-4435-560E844A6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52EEA02-0A79-B571-807C-A7BFE4E34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9E310-0BCB-F14B-AC72-D2474C1463B4}" type="datetimeFigureOut">
              <a:rPr lang="de-DE" smtClean="0"/>
              <a:t>22.09.23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AE86FF2-C85E-84E4-E413-65C9D4B20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0DD4923-9D2C-6A0C-A1E6-A39C4D68D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E83BA-AFD8-E746-AB9C-2E24A38BB4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7360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806589-FA40-4A3B-8818-7B1BD85AF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0231E9-52A1-912B-4C5D-36D3B2D95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E7051FC-F5B3-4DE2-B18A-3A8A45982F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055E1E7-A603-CD5B-6EA3-82057E9DAD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5668A1A-FAEC-768E-C2BD-20A1A2D7DB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F80C23A-7C5B-315C-97B1-C9B8AD78F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9E310-0BCB-F14B-AC72-D2474C1463B4}" type="datetimeFigureOut">
              <a:rPr lang="de-DE" smtClean="0"/>
              <a:t>22.09.23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54CF0A5-5784-9BA8-3E5A-B599C5013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FDB13BD-7325-8790-F183-41705CFE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E83BA-AFD8-E746-AB9C-2E24A38BB4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0591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EBC00E-65F6-54C7-8524-1CDB53418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7EC8CFD-F273-EA44-C847-912E234EF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9E310-0BCB-F14B-AC72-D2474C1463B4}" type="datetimeFigureOut">
              <a:rPr lang="de-DE" smtClean="0"/>
              <a:t>22.09.23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1D4C349-70E2-E96D-BDD6-6168113B6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B1AC120-DC9F-77C0-8380-97F5512CB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E83BA-AFD8-E746-AB9C-2E24A38BB4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1781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F49DFC5-F699-4E69-E4D3-333169517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9E310-0BCB-F14B-AC72-D2474C1463B4}" type="datetimeFigureOut">
              <a:rPr lang="de-DE" smtClean="0"/>
              <a:t>22.09.23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31087B-2680-CB52-17C7-EAD18C0BA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6DBC103-1094-644A-D400-314E65BBC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E83BA-AFD8-E746-AB9C-2E24A38BB4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9590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575C8D-525F-78E7-9AB6-6CE192B70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4AEA23-8C5E-6EC3-6999-C59A6B5FE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AD51E81-AB2B-AE73-D6F1-42318782A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0F0FE54-E337-143C-1ADD-411595B84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9E310-0BCB-F14B-AC72-D2474C1463B4}" type="datetimeFigureOut">
              <a:rPr lang="de-DE" smtClean="0"/>
              <a:t>22.09.23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546A4A0-33F1-3998-D05A-8F27F7A78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E228E51-4E7D-CFEE-D776-0939B0F16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E83BA-AFD8-E746-AB9C-2E24A38BB4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1699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8CCC76-6564-73FB-C6DB-E852C5E8E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B75E522-66E8-D3BB-170D-5EC6CBE009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F0E1EDC-D950-C155-DDD0-5B21051EE0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008D09-1434-61F1-5AAA-781F0C8F0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9E310-0BCB-F14B-AC72-D2474C1463B4}" type="datetimeFigureOut">
              <a:rPr lang="de-DE" smtClean="0"/>
              <a:t>22.09.23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7DFB67F-0854-FD79-5F28-1113BD600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A72BA89-5E38-F069-0D7D-C9DC7F26B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E83BA-AFD8-E746-AB9C-2E24A38BB4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3190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B8E5F25-F800-7058-6D9A-96D8BBFDB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10E542-D318-1AFB-77A2-8FE58FE17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32B59B-DE58-CBBB-CFEB-B7A667E4B0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fld id="{0519E310-0BCB-F14B-AC72-D2474C1463B4}" type="datetimeFigureOut">
              <a:rPr lang="de-DE" smtClean="0"/>
              <a:pPr/>
              <a:t>22.09.23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BAE1E7-F31E-4FE1-F625-9FB738E8F4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9B03FA-37F2-93E9-FDB6-9435906553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fld id="{7FBE83BA-AFD8-E746-AB9C-2E24A38BB4A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1111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620C6E-2552-3A36-632B-342B5F5C48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Paired &amp; Unpaired T-Test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9F79198-5348-3CA2-2847-6717DABDCC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  <a:p>
            <a:r>
              <a:rPr lang="en-GB"/>
              <a:t>Lenja &amp; Ramona (Paired) ; Lara &amp; Patricio (Unpaired)</a:t>
            </a:r>
          </a:p>
        </p:txBody>
      </p:sp>
    </p:spTree>
    <p:extLst>
      <p:ext uri="{BB962C8B-B14F-4D97-AF65-F5344CB8AC3E}">
        <p14:creationId xmlns:p14="http://schemas.microsoft.com/office/powerpoint/2010/main" val="3812447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575811-921B-D901-C1E0-BCD276FB5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8021"/>
            <a:ext cx="10515600" cy="1325563"/>
          </a:xfrm>
        </p:spPr>
        <p:txBody>
          <a:bodyPr/>
          <a:lstStyle/>
          <a:p>
            <a:r>
              <a:rPr lang="en-GB" dirty="0"/>
              <a:t>Paired &amp; Unpaired T-Test: Basics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64F47A2-0C75-F6F3-7F98-B155DA5EB4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459555"/>
              </p:ext>
            </p:extLst>
          </p:nvPr>
        </p:nvGraphicFramePr>
        <p:xfrm>
          <a:off x="2351521" y="3089194"/>
          <a:ext cx="6470032" cy="2890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235016">
                  <a:extLst>
                    <a:ext uri="{9D8B030D-6E8A-4147-A177-3AD203B41FA5}">
                      <a16:colId xmlns:a16="http://schemas.microsoft.com/office/drawing/2014/main" val="3302143966"/>
                    </a:ext>
                  </a:extLst>
                </a:gridCol>
                <a:gridCol w="3235016">
                  <a:extLst>
                    <a:ext uri="{9D8B030D-6E8A-4147-A177-3AD203B41FA5}">
                      <a16:colId xmlns:a16="http://schemas.microsoft.com/office/drawing/2014/main" val="149031292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Assumptions on the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485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Helvetica" pitchFamily="2" charset="0"/>
                        </a:rPr>
                        <a:t>Paired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Helvetica" pitchFamily="2" charset="0"/>
                        </a:rPr>
                        <a:t>Unpaired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435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Helvetica" pitchFamily="2" charset="0"/>
                        </a:rPr>
                        <a:t>Paired measurements obtained from same “subject”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Helvetica" pitchFamily="2" charset="0"/>
                        </a:rPr>
                        <a:t>Data values must be independent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311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Helvetica" pitchFamily="2" charset="0"/>
                        </a:rPr>
                        <a:t>Data obtained from random sample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Helvetica" pitchFamily="2" charset="0"/>
                        </a:rPr>
                        <a:t>Data obtained from random sample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6694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Helvetica" pitchFamily="2" charset="0"/>
                        </a:rPr>
                        <a:t>Normally distributed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Helvetica" pitchFamily="2" charset="0"/>
                        </a:rPr>
                        <a:t>Normally distributed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4418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Helvetica" pitchFamily="2" charset="0"/>
                        </a:rPr>
                        <a:t>Data values are continuous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Helvetica" pitchFamily="2" charset="0"/>
                        </a:rPr>
                        <a:t>Data values are continuous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398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Helvetica" pitchFamily="2" charset="0"/>
                        </a:rPr>
                        <a:t>N/A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Helvetica" pitchFamily="2" charset="0"/>
                        </a:rPr>
                        <a:t>Variances in each group assumed to be equal or similar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506856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1EFDBC9-678F-D640-FB2E-C11F3DB34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575378"/>
              </p:ext>
            </p:extLst>
          </p:nvPr>
        </p:nvGraphicFramePr>
        <p:xfrm>
          <a:off x="2351521" y="1701709"/>
          <a:ext cx="6470032" cy="1259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235016">
                  <a:extLst>
                    <a:ext uri="{9D8B030D-6E8A-4147-A177-3AD203B41FA5}">
                      <a16:colId xmlns:a16="http://schemas.microsoft.com/office/drawing/2014/main" val="3302143966"/>
                    </a:ext>
                  </a:extLst>
                </a:gridCol>
                <a:gridCol w="3235016">
                  <a:extLst>
                    <a:ext uri="{9D8B030D-6E8A-4147-A177-3AD203B41FA5}">
                      <a16:colId xmlns:a16="http://schemas.microsoft.com/office/drawing/2014/main" val="149031292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Question that T-test tries to answer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485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Helvetica" pitchFamily="2" charset="0"/>
                        </a:rPr>
                        <a:t>Paired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Helvetica" pitchFamily="2" charset="0"/>
                        </a:rPr>
                        <a:t>Unpaired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435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Helvetica" pitchFamily="2" charset="0"/>
                        </a:rPr>
                        <a:t>Are the means of two “related” measurements similar?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Helvetica" pitchFamily="2" charset="0"/>
                        </a:rPr>
                        <a:t>Are the unknown population means of two groups equal?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31171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8BC1E48-7502-9B0C-0415-1BF87CA1863D}"/>
              </a:ext>
            </a:extLst>
          </p:cNvPr>
          <p:cNvSpPr txBox="1"/>
          <p:nvPr/>
        </p:nvSpPr>
        <p:spPr>
          <a:xfrm>
            <a:off x="661522" y="6220529"/>
            <a:ext cx="98500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Helvetica" pitchFamily="2" charset="0"/>
              </a:rPr>
              <a:t>Sidenote: When variances are not equal or similar we would conduct an unpaired T-Test with Welsch’s Correction</a:t>
            </a:r>
          </a:p>
        </p:txBody>
      </p:sp>
    </p:spTree>
    <p:extLst>
      <p:ext uri="{BB962C8B-B14F-4D97-AF65-F5344CB8AC3E}">
        <p14:creationId xmlns:p14="http://schemas.microsoft.com/office/powerpoint/2010/main" val="2970149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575811-921B-D901-C1E0-BCD276FB5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8021"/>
            <a:ext cx="10515600" cy="1325563"/>
          </a:xfrm>
        </p:spPr>
        <p:txBody>
          <a:bodyPr/>
          <a:lstStyle/>
          <a:p>
            <a:r>
              <a:rPr lang="en-GB" dirty="0"/>
              <a:t>Paired &amp; Unpaired T-Test: Examples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64F47A2-0C75-F6F3-7F98-B155DA5EB4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200903"/>
              </p:ext>
            </p:extLst>
          </p:nvPr>
        </p:nvGraphicFramePr>
        <p:xfrm>
          <a:off x="577737" y="2134274"/>
          <a:ext cx="11036526" cy="32613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518263">
                  <a:extLst>
                    <a:ext uri="{9D8B030D-6E8A-4147-A177-3AD203B41FA5}">
                      <a16:colId xmlns:a16="http://schemas.microsoft.com/office/drawing/2014/main" val="3302143966"/>
                    </a:ext>
                  </a:extLst>
                </a:gridCol>
                <a:gridCol w="5518263">
                  <a:extLst>
                    <a:ext uri="{9D8B030D-6E8A-4147-A177-3AD203B41FA5}">
                      <a16:colId xmlns:a16="http://schemas.microsoft.com/office/drawing/2014/main" val="149031292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sz="2000" noProof="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Examples from real life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485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0">
                          <a:latin typeface="Helvetica" pitchFamily="2" charset="0"/>
                        </a:rPr>
                        <a:t>Paired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noProof="0" dirty="0">
                          <a:latin typeface="Helvetica" pitchFamily="2" charset="0"/>
                        </a:rPr>
                        <a:t>Unpaired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435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noProof="0" dirty="0">
                          <a:latin typeface="Helvetica" pitchFamily="2" charset="0"/>
                        </a:rPr>
                        <a:t>Measure blood pressure of the same patients pre- and post-surgery and compare the means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noProof="0" dirty="0">
                          <a:latin typeface="Helvetica" pitchFamily="2" charset="0"/>
                        </a:rPr>
                        <a:t>Measure blood pressure of males and females and compare the means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311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b="1" noProof="0" dirty="0">
                          <a:latin typeface="Helvetica" pitchFamily="2" charset="0"/>
                        </a:rPr>
                        <a:t>Measure mean width and mean length of the petal (or sepal) of the same species of Iris flower </a:t>
                      </a:r>
                      <a:r>
                        <a:rPr lang="en-GB" sz="1800" b="1" noProof="0" dirty="0">
                          <a:latin typeface="Helvetica" pitchFamily="2" charset="0"/>
                          <a:sym typeface="Wingdings" pitchFamily="2" charset="2"/>
                        </a:rPr>
                        <a:t> provides information about the shape of the petal or sepal in that species</a:t>
                      </a:r>
                      <a:endParaRPr lang="en-GB" sz="1800" b="1" noProof="0" dirty="0">
                        <a:latin typeface="Helvetica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noProof="0" dirty="0">
                          <a:latin typeface="Helvetica" pitchFamily="2" charset="0"/>
                        </a:rPr>
                        <a:t>Measure mean sepal (or petal) widths of two species of Iris flower </a:t>
                      </a:r>
                      <a:r>
                        <a:rPr lang="en-GB" sz="1800" b="1" noProof="0" dirty="0">
                          <a:latin typeface="Helvetica" pitchFamily="2" charset="0"/>
                          <a:sym typeface="Wingdings" pitchFamily="2" charset="2"/>
                        </a:rPr>
                        <a:t> provides information about whether each species can be distinguished by its sepal width</a:t>
                      </a:r>
                      <a:endParaRPr lang="en-GB" sz="1800" b="1" noProof="0" dirty="0">
                        <a:latin typeface="Helvetica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4726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noProof="0" dirty="0">
                          <a:latin typeface="Helvetica" pitchFamily="2" charset="0"/>
                        </a:rPr>
                        <a:t>Measure mean ice loss from regional glaciers before and after a climatic event (e.g. volcanic eruption)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noProof="0" dirty="0">
                          <a:latin typeface="Helvetica" pitchFamily="2" charset="0"/>
                        </a:rPr>
                        <a:t>Measure mean ice loss of Alpine glaciers vs. mean ice loss of Andean glaciers over a certain period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6694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8763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6A947A-A1B7-7600-FABB-8A2AAE34D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8021"/>
            <a:ext cx="10515600" cy="1325563"/>
          </a:xfrm>
        </p:spPr>
        <p:txBody>
          <a:bodyPr/>
          <a:lstStyle/>
          <a:p>
            <a:r>
              <a:rPr lang="en-GB" dirty="0"/>
              <a:t>Notebook conclusions: Paired T-test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BB117A-6F00-BEDD-62C0-F889EA0C2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sz="2000" dirty="0">
                <a:latin typeface="Helvetica"/>
                <a:cs typeface="Helvetica"/>
              </a:rPr>
              <a:t>H1: There is a mean difference</a:t>
            </a:r>
          </a:p>
          <a:p>
            <a:r>
              <a:rPr lang="en-GB" sz="2000" dirty="0">
                <a:latin typeface="Helvetica"/>
                <a:cs typeface="Helvetica"/>
              </a:rPr>
              <a:t>H0: Means are the same</a:t>
            </a:r>
          </a:p>
          <a:p>
            <a:endParaRPr lang="en-GB" sz="2000" dirty="0">
              <a:solidFill>
                <a:srgbClr val="000000"/>
              </a:solidFill>
              <a:latin typeface="Helvetica"/>
              <a:cs typeface="Helvetica"/>
            </a:endParaRPr>
          </a:p>
          <a:p>
            <a:r>
              <a:rPr lang="en-GB" sz="2000" err="1">
                <a:solidFill>
                  <a:srgbClr val="0070C0"/>
                </a:solidFill>
                <a:latin typeface="Helvetica"/>
                <a:cs typeface="Helvetica"/>
              </a:rPr>
              <a:t>stats.ttest_rel</a:t>
            </a:r>
            <a:r>
              <a:rPr lang="en-GB" sz="2000" dirty="0">
                <a:solidFill>
                  <a:srgbClr val="0070C0"/>
                </a:solidFill>
                <a:latin typeface="Helvetica"/>
                <a:cs typeface="Helvetica"/>
              </a:rPr>
              <a:t>(</a:t>
            </a:r>
            <a:r>
              <a:rPr lang="en-GB" sz="2000" err="1">
                <a:solidFill>
                  <a:srgbClr val="0070C0"/>
                </a:solidFill>
                <a:latin typeface="Helvetica"/>
                <a:cs typeface="Helvetica"/>
              </a:rPr>
              <a:t>df_setosa</a:t>
            </a:r>
            <a:r>
              <a:rPr lang="en-GB" sz="2000" dirty="0">
                <a:solidFill>
                  <a:srgbClr val="0070C0"/>
                </a:solidFill>
                <a:latin typeface="Helvetica"/>
                <a:cs typeface="Helvetica"/>
              </a:rPr>
              <a:t>['</a:t>
            </a:r>
            <a:r>
              <a:rPr lang="en-GB" sz="2000" err="1">
                <a:solidFill>
                  <a:srgbClr val="0070C0"/>
                </a:solidFill>
                <a:latin typeface="Helvetica"/>
                <a:cs typeface="Helvetica"/>
              </a:rPr>
              <a:t>swidth</a:t>
            </a:r>
            <a:r>
              <a:rPr lang="en-GB" sz="2000" dirty="0">
                <a:solidFill>
                  <a:srgbClr val="0070C0"/>
                </a:solidFill>
                <a:latin typeface="Helvetica"/>
                <a:cs typeface="Helvetica"/>
              </a:rPr>
              <a:t>'],</a:t>
            </a:r>
            <a:r>
              <a:rPr lang="en-GB" sz="2000" err="1">
                <a:solidFill>
                  <a:srgbClr val="0070C0"/>
                </a:solidFill>
                <a:latin typeface="Helvetica"/>
                <a:cs typeface="Helvetica"/>
              </a:rPr>
              <a:t>df_setosa</a:t>
            </a:r>
            <a:r>
              <a:rPr lang="en-GB" sz="2000" dirty="0">
                <a:solidFill>
                  <a:srgbClr val="0070C0"/>
                </a:solidFill>
                <a:latin typeface="Helvetica"/>
                <a:cs typeface="Helvetica"/>
              </a:rPr>
              <a:t>['</a:t>
            </a:r>
            <a:r>
              <a:rPr lang="en-GB" sz="2000" err="1">
                <a:solidFill>
                  <a:srgbClr val="0070C0"/>
                </a:solidFill>
                <a:latin typeface="Helvetica"/>
                <a:cs typeface="Helvetica"/>
              </a:rPr>
              <a:t>slength</a:t>
            </a:r>
            <a:r>
              <a:rPr lang="en-GB" sz="2000" dirty="0">
                <a:solidFill>
                  <a:srgbClr val="0070C0"/>
                </a:solidFill>
                <a:latin typeface="Helvetica"/>
                <a:cs typeface="Helvetica"/>
              </a:rPr>
              <a:t>'], alternative='two-sided')</a:t>
            </a:r>
          </a:p>
          <a:p>
            <a:pPr marL="0" indent="0">
              <a:buNone/>
            </a:pPr>
            <a:r>
              <a:rPr lang="en-GB" sz="2000" dirty="0">
                <a:latin typeface="Helvetica"/>
                <a:cs typeface="Helvetica"/>
              </a:rPr>
              <a:t>We know that the mean of </a:t>
            </a:r>
            <a:r>
              <a:rPr lang="en-GB" sz="2000" dirty="0" err="1">
                <a:latin typeface="Helvetica"/>
                <a:cs typeface="Helvetica"/>
              </a:rPr>
              <a:t>slength</a:t>
            </a:r>
            <a:r>
              <a:rPr lang="en-GB" sz="2000" dirty="0">
                <a:latin typeface="Helvetica"/>
                <a:cs typeface="Helvetica"/>
              </a:rPr>
              <a:t> and </a:t>
            </a:r>
            <a:r>
              <a:rPr lang="en-GB" sz="2000" dirty="0" err="1">
                <a:latin typeface="Helvetica"/>
                <a:cs typeface="Helvetica"/>
              </a:rPr>
              <a:t>swidth</a:t>
            </a:r>
            <a:r>
              <a:rPr lang="en-GB" sz="2000" dirty="0">
                <a:latin typeface="Helvetica"/>
                <a:cs typeface="Helvetica"/>
              </a:rPr>
              <a:t> are very different. We get a p-value of  </a:t>
            </a:r>
            <a:r>
              <a:rPr lang="en-GB" sz="2000" b="0" i="0" dirty="0">
                <a:effectLst/>
                <a:latin typeface="Helvetica"/>
                <a:cs typeface="Helvetica"/>
              </a:rPr>
              <a:t>1.7724677938534726e-40 which means that we can rejec</a:t>
            </a:r>
            <a:r>
              <a:rPr lang="en-GB" sz="2000" dirty="0">
                <a:latin typeface="Helvetica"/>
                <a:cs typeface="Helvetica"/>
              </a:rPr>
              <a:t>t H0 </a:t>
            </a:r>
            <a:r>
              <a:rPr lang="en-GB" sz="2000" b="0" i="0" dirty="0">
                <a:effectLst/>
                <a:latin typeface="Helvetica"/>
                <a:cs typeface="Helvetica"/>
              </a:rPr>
              <a:t>and there is hence a significant difference between the means of </a:t>
            </a:r>
            <a:r>
              <a:rPr lang="en-GB" sz="2000" b="0" i="0" dirty="0" err="1">
                <a:effectLst/>
                <a:latin typeface="Helvetica"/>
                <a:cs typeface="Helvetica"/>
              </a:rPr>
              <a:t>slength</a:t>
            </a:r>
            <a:r>
              <a:rPr lang="en-GB" sz="2000" b="0" i="0" dirty="0">
                <a:effectLst/>
                <a:latin typeface="Helvetica"/>
                <a:cs typeface="Helvetica"/>
              </a:rPr>
              <a:t> and </a:t>
            </a:r>
            <a:r>
              <a:rPr lang="en-GB" sz="2000" b="0" i="0" dirty="0" err="1">
                <a:effectLst/>
                <a:latin typeface="Helvetica"/>
                <a:cs typeface="Helvetica"/>
              </a:rPr>
              <a:t>swidth</a:t>
            </a:r>
            <a:r>
              <a:rPr lang="en-GB" sz="2000" b="0" i="0" dirty="0">
                <a:effectLst/>
                <a:latin typeface="Helvetica"/>
                <a:cs typeface="Helvetica"/>
              </a:rPr>
              <a:t> of our sample.</a:t>
            </a:r>
            <a:endParaRPr lang="en-GB">
              <a:cs typeface="Helvetica"/>
            </a:endParaRPr>
          </a:p>
          <a:p>
            <a:pPr marL="0" indent="0">
              <a:buNone/>
            </a:pPr>
            <a:endParaRPr lang="en-GB" sz="2000" dirty="0">
              <a:latin typeface="Helvetica"/>
              <a:cs typeface="Helvetica"/>
            </a:endParaRPr>
          </a:p>
          <a:p>
            <a:r>
              <a:rPr lang="en-GB" sz="2000" err="1">
                <a:solidFill>
                  <a:srgbClr val="0070C0"/>
                </a:solidFill>
                <a:latin typeface="Helvetica"/>
                <a:cs typeface="Helvetica"/>
              </a:rPr>
              <a:t>stats.ttest_rel</a:t>
            </a:r>
            <a:r>
              <a:rPr lang="en-GB" sz="2000" dirty="0">
                <a:solidFill>
                  <a:srgbClr val="0070C0"/>
                </a:solidFill>
                <a:latin typeface="Helvetica"/>
                <a:cs typeface="Helvetica"/>
              </a:rPr>
              <a:t>(</a:t>
            </a:r>
            <a:r>
              <a:rPr lang="en-GB" sz="2000" err="1">
                <a:solidFill>
                  <a:srgbClr val="0070C0"/>
                </a:solidFill>
                <a:latin typeface="Helvetica"/>
                <a:cs typeface="Helvetica"/>
              </a:rPr>
              <a:t>df_setosa.iloc</a:t>
            </a:r>
            <a:r>
              <a:rPr lang="en-GB" sz="2000" dirty="0">
                <a:solidFill>
                  <a:srgbClr val="0070C0"/>
                </a:solidFill>
                <a:latin typeface="Helvetica"/>
                <a:cs typeface="Helvetica"/>
              </a:rPr>
              <a:t>[0:25,1:2],</a:t>
            </a:r>
            <a:r>
              <a:rPr lang="en-GB" sz="2000" err="1">
                <a:solidFill>
                  <a:srgbClr val="0070C0"/>
                </a:solidFill>
                <a:latin typeface="Helvetica"/>
                <a:cs typeface="Helvetica"/>
              </a:rPr>
              <a:t>df_setosa.iloc</a:t>
            </a:r>
            <a:r>
              <a:rPr lang="en-GB" sz="2000" dirty="0">
                <a:solidFill>
                  <a:srgbClr val="0070C0"/>
                </a:solidFill>
                <a:latin typeface="Helvetica"/>
                <a:cs typeface="Helvetica"/>
              </a:rPr>
              <a:t>[25:50,1:2], alternative='two-sided')</a:t>
            </a:r>
          </a:p>
          <a:p>
            <a:pPr marL="0" indent="0">
              <a:buNone/>
            </a:pPr>
            <a:r>
              <a:rPr lang="en-GB" sz="2000">
                <a:latin typeface="Helvetica"/>
                <a:cs typeface="Helvetica"/>
              </a:rPr>
              <a:t>If we look at a different sample of the same attribute (</a:t>
            </a:r>
            <a:r>
              <a:rPr lang="en-GB" sz="2000" dirty="0">
                <a:latin typeface="Helvetica"/>
                <a:cs typeface="Helvetica"/>
              </a:rPr>
              <a:t>e.g. we compare </a:t>
            </a:r>
            <a:r>
              <a:rPr lang="en-GB" sz="2000" err="1">
                <a:latin typeface="Helvetica"/>
                <a:cs typeface="Helvetica"/>
              </a:rPr>
              <a:t>slength</a:t>
            </a:r>
            <a:r>
              <a:rPr lang="en-GB" sz="2000" dirty="0">
                <a:latin typeface="Helvetica"/>
                <a:cs typeface="Helvetica"/>
              </a:rPr>
              <a:t> of one half of the sample to the other half of the sample) we expect not to see a big difference of the means. And indeed we observe a p-value of 0.29 which means that we can not reject H0 for this test, meaning we can not exclude that the means are the same.</a:t>
            </a:r>
            <a:endParaRPr lang="en-GB" sz="2000">
              <a:cs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988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0EA319-67E9-07F1-B148-3BA03D6B8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65" y="2663357"/>
            <a:ext cx="5910962" cy="3927384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0A7B586D-FF44-BCFA-8F60-A84398138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8021"/>
            <a:ext cx="10515600" cy="1325563"/>
          </a:xfrm>
        </p:spPr>
        <p:txBody>
          <a:bodyPr/>
          <a:lstStyle/>
          <a:p>
            <a:r>
              <a:rPr lang="en-GB" dirty="0"/>
              <a:t>Notebook conclusions: Unpaired T-test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85C4EA-0E2C-4F73-B5A9-88EA9D85F014}"/>
              </a:ext>
            </a:extLst>
          </p:cNvPr>
          <p:cNvSpPr txBox="1"/>
          <p:nvPr/>
        </p:nvSpPr>
        <p:spPr>
          <a:xfrm>
            <a:off x="6637634" y="4335443"/>
            <a:ext cx="523690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i="0" dirty="0" err="1">
                <a:effectLst/>
                <a:latin typeface="Menlo" panose="020B0609030804020204" pitchFamily="49" charset="0"/>
              </a:rPr>
              <a:t>TtestResult</a:t>
            </a:r>
            <a:endParaRPr lang="en-GB" sz="1400" b="0" i="0" dirty="0">
              <a:effectLst/>
              <a:latin typeface="Menlo" panose="020B0609030804020204" pitchFamily="49" charset="0"/>
            </a:endParaRPr>
          </a:p>
          <a:p>
            <a:r>
              <a:rPr lang="en-GB" sz="1400" b="0" i="0" dirty="0">
                <a:effectLst/>
                <a:latin typeface="Menlo" panose="020B0609030804020204" pitchFamily="49" charset="0"/>
              </a:rPr>
              <a:t>(statistic=6.289384996672061, </a:t>
            </a:r>
            <a:r>
              <a:rPr lang="en-GB" sz="1400" b="0" i="0" dirty="0" err="1">
                <a:effectLst/>
                <a:latin typeface="Menlo" panose="020B0609030804020204" pitchFamily="49" charset="0"/>
              </a:rPr>
              <a:t>pvalue</a:t>
            </a:r>
            <a:r>
              <a:rPr lang="en-GB" sz="1400" b="0" i="0" dirty="0">
                <a:effectLst/>
                <a:latin typeface="Menlo" panose="020B0609030804020204" pitchFamily="49" charset="0"/>
              </a:rPr>
              <a:t>=8.916634067006443e-09, </a:t>
            </a:r>
            <a:r>
              <a:rPr lang="en-GB" sz="1400" b="0" i="0" dirty="0" err="1">
                <a:effectLst/>
                <a:latin typeface="Menlo" panose="020B0609030804020204" pitchFamily="49" charset="0"/>
              </a:rPr>
              <a:t>df</a:t>
            </a:r>
            <a:r>
              <a:rPr lang="en-GB" sz="1400" b="0" i="0" dirty="0">
                <a:effectLst/>
                <a:latin typeface="Menlo" panose="020B0609030804020204" pitchFamily="49" charset="0"/>
              </a:rPr>
              <a:t>=98.0)</a:t>
            </a:r>
            <a:endParaRPr lang="en-GB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BCFCBC-28E9-DCFA-2B78-EB149F4B4A71}"/>
              </a:ext>
            </a:extLst>
          </p:cNvPr>
          <p:cNvSpPr txBox="1"/>
          <p:nvPr/>
        </p:nvSpPr>
        <p:spPr>
          <a:xfrm>
            <a:off x="852889" y="3085077"/>
            <a:ext cx="20816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i="0" dirty="0" err="1">
                <a:effectLst/>
                <a:latin typeface="Menlo" panose="020B0609030804020204" pitchFamily="49" charset="0"/>
              </a:rPr>
              <a:t>stdev</a:t>
            </a:r>
            <a:r>
              <a:rPr lang="en-GB" sz="1400" b="0" i="0" dirty="0">
                <a:effectLst/>
                <a:latin typeface="Menlo" panose="020B0609030804020204" pitchFamily="49" charset="0"/>
              </a:rPr>
              <a:t> = 0.322497</a:t>
            </a:r>
            <a:endParaRPr lang="en-GB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E0EBB8-FB88-77BF-85D1-071308731671}"/>
              </a:ext>
            </a:extLst>
          </p:cNvPr>
          <p:cNvSpPr txBox="1"/>
          <p:nvPr/>
        </p:nvSpPr>
        <p:spPr>
          <a:xfrm>
            <a:off x="3660775" y="3085077"/>
            <a:ext cx="20816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i="0" dirty="0" err="1">
                <a:effectLst/>
                <a:latin typeface="Menlo" panose="020B0609030804020204" pitchFamily="49" charset="0"/>
              </a:rPr>
              <a:t>stdev</a:t>
            </a:r>
            <a:r>
              <a:rPr lang="en-GB" sz="1400" b="0" i="0" dirty="0">
                <a:effectLst/>
                <a:latin typeface="Menlo" panose="020B0609030804020204" pitchFamily="49" charset="0"/>
              </a:rPr>
              <a:t> = </a:t>
            </a:r>
            <a:r>
              <a:rPr lang="en-CH" sz="1400" b="0" i="0" dirty="0">
                <a:effectLst/>
                <a:latin typeface="Menlo" panose="020B0609030804020204" pitchFamily="49" charset="0"/>
              </a:rPr>
              <a:t>0.381024</a:t>
            </a:r>
            <a:endParaRPr lang="en-GB" sz="1400" dirty="0"/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9ADE7248-D012-5424-E30A-AB6EBBE5F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2141" y="2504918"/>
            <a:ext cx="5322394" cy="1751493"/>
          </a:xfrm>
        </p:spPr>
        <p:txBody>
          <a:bodyPr>
            <a:normAutofit/>
          </a:bodyPr>
          <a:lstStyle/>
          <a:p>
            <a:r>
              <a:rPr lang="en-GB" sz="1600" b="0" i="0" dirty="0">
                <a:effectLst/>
              </a:rPr>
              <a:t>QQ-plot of each data set shows that Normality holds </a:t>
            </a:r>
          </a:p>
          <a:p>
            <a:pPr lvl="1">
              <a:buFont typeface="System Font Regular"/>
              <a:buChar char="-"/>
            </a:pPr>
            <a:r>
              <a:rPr lang="en-GB" sz="1400" dirty="0"/>
              <a:t>Generating random normal samples with the same mean and std as the data results in similar QQ plots.</a:t>
            </a:r>
            <a:endParaRPr lang="en-GB" sz="1400" b="0" i="0" dirty="0">
              <a:effectLst/>
            </a:endParaRPr>
          </a:p>
          <a:p>
            <a:r>
              <a:rPr lang="en-GB" sz="1600" dirty="0"/>
              <a:t>Pandas </a:t>
            </a:r>
            <a:r>
              <a:rPr lang="en-GB" sz="1600" dirty="0" err="1"/>
              <a:t>Stdev</a:t>
            </a:r>
            <a:r>
              <a:rPr lang="en-GB" sz="1600" dirty="0"/>
              <a:t> method shows comparable standard deviations</a:t>
            </a:r>
          </a:p>
          <a:p>
            <a:pPr marL="0" indent="0">
              <a:buNone/>
            </a:pPr>
            <a:r>
              <a:rPr lang="en-GB" sz="1600" b="0" i="0" dirty="0">
                <a:effectLst/>
                <a:sym typeface="Wingdings" pitchFamily="2" charset="2"/>
              </a:rPr>
              <a:t>	 Unpaired T-test is suitable</a:t>
            </a:r>
            <a:endParaRPr lang="en-GB" sz="1600" b="0" i="0" dirty="0">
              <a:effectLst/>
            </a:endParaRPr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4065FD1B-7919-A98A-2ED4-519877C58E11}"/>
              </a:ext>
            </a:extLst>
          </p:cNvPr>
          <p:cNvSpPr txBox="1">
            <a:spLocks/>
          </p:cNvSpPr>
          <p:nvPr/>
        </p:nvSpPr>
        <p:spPr>
          <a:xfrm>
            <a:off x="6552141" y="5265177"/>
            <a:ext cx="5322394" cy="1325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b="1" dirty="0"/>
              <a:t>The p-value &lt;&lt; 0.01 </a:t>
            </a:r>
            <a:r>
              <a:rPr lang="en-GB" sz="1600" b="1" dirty="0">
                <a:sym typeface="Wingdings" pitchFamily="2" charset="2"/>
              </a:rPr>
              <a:t> we can confidently reject the null hypothesis; it is very unlikely that the samples come from populations with the same mean</a:t>
            </a:r>
          </a:p>
          <a:p>
            <a:pPr marL="0" indent="0">
              <a:buNone/>
            </a:pPr>
            <a:r>
              <a:rPr lang="en-GB" sz="1600" b="1" dirty="0">
                <a:sym typeface="Wingdings" pitchFamily="2" charset="2"/>
              </a:rPr>
              <a:t> It is probable that </a:t>
            </a:r>
            <a:r>
              <a:rPr lang="en-GB" sz="1600" b="1" dirty="0" err="1">
                <a:sym typeface="Wingdings" pitchFamily="2" charset="2"/>
              </a:rPr>
              <a:t>Setosa</a:t>
            </a:r>
            <a:r>
              <a:rPr lang="en-GB" sz="1600" b="1" dirty="0">
                <a:sym typeface="Wingdings" pitchFamily="2" charset="2"/>
              </a:rPr>
              <a:t> and Virginica could be distinguished by their Sepal widths</a:t>
            </a:r>
          </a:p>
          <a:p>
            <a:pPr marL="0" indent="0">
              <a:buNone/>
            </a:pPr>
            <a:endParaRPr lang="en-GB" sz="1600" b="1" dirty="0">
              <a:sym typeface="Wingdings" pitchFamily="2" charset="2"/>
            </a:endParaRPr>
          </a:p>
        </p:txBody>
      </p:sp>
      <p:sp>
        <p:nvSpPr>
          <p:cNvPr id="19" name="Inhaltsplatzhalter 2">
            <a:extLst>
              <a:ext uri="{FF2B5EF4-FFF2-40B4-BE49-F238E27FC236}">
                <a16:creationId xmlns:a16="http://schemas.microsoft.com/office/drawing/2014/main" id="{9E60FA9B-96AA-87AA-869D-3505B308D0E8}"/>
              </a:ext>
            </a:extLst>
          </p:cNvPr>
          <p:cNvSpPr txBox="1">
            <a:spLocks/>
          </p:cNvSpPr>
          <p:nvPr/>
        </p:nvSpPr>
        <p:spPr>
          <a:xfrm>
            <a:off x="317465" y="1444694"/>
            <a:ext cx="11287473" cy="1325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/>
              <a:t>H1: The sample widths come from populations with different mean Sepal widths </a:t>
            </a:r>
            <a:r>
              <a:rPr lang="en-GB" sz="1600" dirty="0">
                <a:sym typeface="Wingdings" pitchFamily="2" charset="2"/>
              </a:rPr>
              <a:t> </a:t>
            </a:r>
            <a:r>
              <a:rPr lang="en-GB" sz="1600" dirty="0"/>
              <a:t>Iris Virginica and </a:t>
            </a:r>
            <a:r>
              <a:rPr lang="en-GB" sz="1600" dirty="0" err="1"/>
              <a:t>Setosa</a:t>
            </a:r>
            <a:r>
              <a:rPr lang="en-GB" sz="1600" dirty="0"/>
              <a:t> can be distinguished by their Sepal widths</a:t>
            </a:r>
          </a:p>
          <a:p>
            <a:pPr marL="0" indent="0">
              <a:buNone/>
            </a:pPr>
            <a:r>
              <a:rPr lang="en-GB" sz="1600" dirty="0"/>
              <a:t>H0: The sample widths come from populations with equal mean Sepal widths </a:t>
            </a:r>
            <a:r>
              <a:rPr lang="en-GB" sz="1600" dirty="0">
                <a:sym typeface="Wingdings" pitchFamily="2" charset="2"/>
              </a:rPr>
              <a:t> </a:t>
            </a:r>
            <a:r>
              <a:rPr lang="en-GB" sz="1600" dirty="0"/>
              <a:t>Iris Virginica and </a:t>
            </a:r>
            <a:r>
              <a:rPr lang="en-GB" sz="1600" dirty="0" err="1"/>
              <a:t>Setosa</a:t>
            </a:r>
            <a:r>
              <a:rPr lang="en-GB" sz="1600" dirty="0"/>
              <a:t> cannot be distinguished by their Sepal widths</a:t>
            </a:r>
          </a:p>
        </p:txBody>
      </p:sp>
    </p:spTree>
    <p:extLst>
      <p:ext uri="{BB962C8B-B14F-4D97-AF65-F5344CB8AC3E}">
        <p14:creationId xmlns:p14="http://schemas.microsoft.com/office/powerpoint/2010/main" val="289717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608</Words>
  <Application>Microsoft Macintosh PowerPoint</Application>
  <PresentationFormat>Breitbild</PresentationFormat>
  <Paragraphs>55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Arial</vt:lpstr>
      <vt:lpstr>Calibri</vt:lpstr>
      <vt:lpstr>Helvetica</vt:lpstr>
      <vt:lpstr>Menlo</vt:lpstr>
      <vt:lpstr>System Font Regular</vt:lpstr>
      <vt:lpstr>Office</vt:lpstr>
      <vt:lpstr>Paired &amp; Unpaired T-Test</vt:lpstr>
      <vt:lpstr>Paired &amp; Unpaired T-Test: Basics</vt:lpstr>
      <vt:lpstr>Paired &amp; Unpaired T-Test: Examples</vt:lpstr>
      <vt:lpstr>Notebook conclusions: Paired T-test</vt:lpstr>
      <vt:lpstr>Notebook conclusions: Unpaired T-test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Paired T-Test</dc:title>
  <dc:creator>Flütsch, Lenja Chiara (STUDENTS)</dc:creator>
  <cp:lastModifiedBy>Flütsch, Lenja Chiara (STUDENTS)</cp:lastModifiedBy>
  <cp:revision>36</cp:revision>
  <dcterms:created xsi:type="dcterms:W3CDTF">2023-08-31T09:53:10Z</dcterms:created>
  <dcterms:modified xsi:type="dcterms:W3CDTF">2023-09-22T14:57:11Z</dcterms:modified>
</cp:coreProperties>
</file>