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6858000" cx="9144000"/>
  <p:notesSz cx="6858000" cy="9144000"/>
  <p:embeddedFontLst>
    <p:embeddedFont>
      <p:font typeface="Tahom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Tahoma-bold.fntdata"/><Relationship Id="rId50" Type="http://schemas.openxmlformats.org/officeDocument/2006/relationships/font" Target="fonts/Tahoma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18288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95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95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95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95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5" name="Shape 19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95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95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95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95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Shape 10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9144000" cy="6934200"/>
            <a:chOff x="0" y="0"/>
            <a:chExt cx="9144000" cy="6934200"/>
          </a:xfrm>
        </p:grpSpPr>
        <p:sp>
          <p:nvSpPr>
            <p:cNvPr id="7" name="Shape 7"/>
            <p:cNvSpPr/>
            <p:nvPr/>
          </p:nvSpPr>
          <p:spPr>
            <a:xfrm>
              <a:off x="0" y="3505200"/>
              <a:ext cx="3992562" cy="3127375"/>
            </a:xfrm>
            <a:custGeom>
              <a:pathLst>
                <a:path extrusionOk="0" h="1970" w="2515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0" y="3962400"/>
              <a:ext cx="3352800" cy="2546350"/>
            </a:xfrm>
            <a:custGeom>
              <a:pathLst>
                <a:path extrusionOk="0" h="1696" w="2123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3321050" y="5132387"/>
              <a:ext cx="5822950" cy="1497012"/>
            </a:xfrm>
            <a:custGeom>
              <a:pathLst>
                <a:path extrusionOk="0" h="943" w="3668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0" y="831850"/>
              <a:ext cx="1544637" cy="1897062"/>
            </a:xfrm>
            <a:custGeom>
              <a:pathLst>
                <a:path extrusionOk="0" h="1192" w="969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5060950" y="1587"/>
              <a:ext cx="4079875" cy="3597275"/>
            </a:xfrm>
            <a:custGeom>
              <a:pathLst>
                <a:path extrusionOk="0" h="2266" w="2570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5595937" y="1587"/>
              <a:ext cx="3468687" cy="2393950"/>
            </a:xfrm>
            <a:custGeom>
              <a:pathLst>
                <a:path extrusionOk="0" h="1505" w="2176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1030287"/>
              <a:ext cx="1295400" cy="1279525"/>
            </a:xfrm>
            <a:custGeom>
              <a:pathLst>
                <a:path extrusionOk="0" h="804" w="813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52687"/>
              <a:ext cx="1209675" cy="169862"/>
            </a:xfrm>
            <a:custGeom>
              <a:pathLst>
                <a:path extrusionOk="0" h="107" w="759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3673475" y="5446712"/>
              <a:ext cx="5051425" cy="1182687"/>
            </a:xfrm>
            <a:custGeom>
              <a:pathLst>
                <a:path extrusionOk="0" h="743" w="3169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304800" y="20161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323850" y="20796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0" y="6400800"/>
              <a:ext cx="9144000" cy="457200"/>
            </a:xfrm>
            <a:custGeom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6400800"/>
              <a:ext cx="9144000" cy="533400"/>
            </a:xfrm>
            <a:custGeom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0"/>
              <a:ext cx="9144000" cy="457200"/>
            </a:xfrm>
            <a:custGeom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rgbClr val="693502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08037" y="363537"/>
              <a:ext cx="5060950" cy="3213100"/>
            </a:xfrm>
            <a:custGeom>
              <a:pathLst>
                <a:path extrusionOk="0" h="2024" w="3188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133600" y="465137"/>
              <a:ext cx="3403600" cy="2836862"/>
            </a:xfrm>
            <a:custGeom>
              <a:pathLst>
                <a:path extrusionOk="0" h="1787" w="2144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654550" y="2743200"/>
              <a:ext cx="4489450" cy="3756025"/>
            </a:xfrm>
            <a:custGeom>
              <a:pathLst>
                <a:path extrusionOk="0" h="2366" w="2828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016500" y="2952750"/>
              <a:ext cx="3432175" cy="3070225"/>
            </a:xfrm>
            <a:custGeom>
              <a:pathLst>
                <a:path extrusionOk="0" h="1930" w="2153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0" y="0"/>
            <a:ext cx="9144000" cy="6934200"/>
            <a:chOff x="0" y="0"/>
            <a:chExt cx="9144000" cy="6934200"/>
          </a:xfrm>
        </p:grpSpPr>
        <p:sp>
          <p:nvSpPr>
            <p:cNvPr id="38" name="Shape 38"/>
            <p:cNvSpPr/>
            <p:nvPr/>
          </p:nvSpPr>
          <p:spPr>
            <a:xfrm>
              <a:off x="0" y="3505200"/>
              <a:ext cx="3992562" cy="3127375"/>
            </a:xfrm>
            <a:custGeom>
              <a:pathLst>
                <a:path extrusionOk="0" h="1970" w="2515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3962400"/>
              <a:ext cx="3352800" cy="2546350"/>
            </a:xfrm>
            <a:custGeom>
              <a:pathLst>
                <a:path extrusionOk="0" h="1696" w="2123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3321050" y="5132387"/>
              <a:ext cx="5822950" cy="1497012"/>
            </a:xfrm>
            <a:custGeom>
              <a:pathLst>
                <a:path extrusionOk="0" h="943" w="3668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831850"/>
              <a:ext cx="1544637" cy="1897062"/>
            </a:xfrm>
            <a:custGeom>
              <a:pathLst>
                <a:path extrusionOk="0" h="1192" w="969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060950" y="1587"/>
              <a:ext cx="4079875" cy="3597275"/>
            </a:xfrm>
            <a:custGeom>
              <a:pathLst>
                <a:path extrusionOk="0" h="2266" w="2570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595937" y="1587"/>
              <a:ext cx="3468687" cy="2393950"/>
            </a:xfrm>
            <a:custGeom>
              <a:pathLst>
                <a:path extrusionOk="0" h="1505" w="2176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1030287"/>
              <a:ext cx="1295400" cy="1279525"/>
            </a:xfrm>
            <a:custGeom>
              <a:pathLst>
                <a:path extrusionOk="0" h="804" w="813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2452687"/>
              <a:ext cx="1209675" cy="169862"/>
            </a:xfrm>
            <a:custGeom>
              <a:pathLst>
                <a:path extrusionOk="0" h="107" w="759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3673475" y="5446712"/>
              <a:ext cx="5051425" cy="1182687"/>
            </a:xfrm>
            <a:custGeom>
              <a:pathLst>
                <a:path extrusionOk="0" h="743" w="3169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304800" y="20161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323850" y="20796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6400800"/>
              <a:ext cx="9144000" cy="457200"/>
            </a:xfrm>
            <a:custGeom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6400800"/>
              <a:ext cx="9144000" cy="533400"/>
            </a:xfrm>
            <a:custGeom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9144000" cy="457200"/>
            </a:xfrm>
            <a:custGeom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rgbClr val="693502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808037" y="363537"/>
              <a:ext cx="5060950" cy="3213100"/>
            </a:xfrm>
            <a:custGeom>
              <a:pathLst>
                <a:path extrusionOk="0" h="2024" w="3188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2133600" y="465137"/>
              <a:ext cx="3403600" cy="2836862"/>
            </a:xfrm>
            <a:custGeom>
              <a:pathLst>
                <a:path extrusionOk="0" h="1787" w="2144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54550" y="2743200"/>
              <a:ext cx="4489450" cy="3756025"/>
            </a:xfrm>
            <a:custGeom>
              <a:pathLst>
                <a:path extrusionOk="0" h="2366" w="2828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16500" y="2952750"/>
              <a:ext cx="3432175" cy="3070225"/>
            </a:xfrm>
            <a:custGeom>
              <a:pathLst>
                <a:path extrusionOk="0" h="1930" w="2153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0" y="0"/>
            <a:ext cx="9144000" cy="6934200"/>
            <a:chOff x="0" y="0"/>
            <a:chExt cx="9144000" cy="6934200"/>
          </a:xfrm>
        </p:grpSpPr>
        <p:sp>
          <p:nvSpPr>
            <p:cNvPr id="126" name="Shape 126"/>
            <p:cNvSpPr/>
            <p:nvPr/>
          </p:nvSpPr>
          <p:spPr>
            <a:xfrm>
              <a:off x="0" y="3505200"/>
              <a:ext cx="3992562" cy="3127375"/>
            </a:xfrm>
            <a:custGeom>
              <a:pathLst>
                <a:path extrusionOk="0" h="1970" w="2515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3962400"/>
              <a:ext cx="3352800" cy="2546350"/>
            </a:xfrm>
            <a:custGeom>
              <a:pathLst>
                <a:path extrusionOk="0" h="1696" w="2123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321050" y="5132387"/>
              <a:ext cx="5822950" cy="1497012"/>
            </a:xfrm>
            <a:custGeom>
              <a:pathLst>
                <a:path extrusionOk="0" h="943" w="3668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831850"/>
              <a:ext cx="1544637" cy="1897062"/>
            </a:xfrm>
            <a:custGeom>
              <a:pathLst>
                <a:path extrusionOk="0" h="1192" w="969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5060950" y="1587"/>
              <a:ext cx="4079875" cy="3597275"/>
            </a:xfrm>
            <a:custGeom>
              <a:pathLst>
                <a:path extrusionOk="0" h="2266" w="2570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5595937" y="1587"/>
              <a:ext cx="3468687" cy="2393950"/>
            </a:xfrm>
            <a:custGeom>
              <a:pathLst>
                <a:path extrusionOk="0" h="1505" w="2176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1030287"/>
              <a:ext cx="1295400" cy="1279525"/>
            </a:xfrm>
            <a:custGeom>
              <a:pathLst>
                <a:path extrusionOk="0" h="804" w="813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2452687"/>
              <a:ext cx="1209675" cy="169862"/>
            </a:xfrm>
            <a:custGeom>
              <a:pathLst>
                <a:path extrusionOk="0" h="107" w="759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673475" y="5446712"/>
              <a:ext cx="5051425" cy="1182687"/>
            </a:xfrm>
            <a:custGeom>
              <a:pathLst>
                <a:path extrusionOk="0" h="743" w="3169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304800" y="20161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323850" y="20796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6400800"/>
              <a:ext cx="9144000" cy="457200"/>
            </a:xfrm>
            <a:custGeom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6400800"/>
              <a:ext cx="9144000" cy="533400"/>
            </a:xfrm>
            <a:custGeom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0"/>
              <a:ext cx="9144000" cy="457200"/>
            </a:xfrm>
            <a:custGeom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rgbClr val="693502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808037" y="363537"/>
              <a:ext cx="5060950" cy="3213100"/>
            </a:xfrm>
            <a:custGeom>
              <a:pathLst>
                <a:path extrusionOk="0" h="2024" w="3188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133600" y="465137"/>
              <a:ext cx="3403600" cy="2836862"/>
            </a:xfrm>
            <a:custGeom>
              <a:pathLst>
                <a:path extrusionOk="0" h="1787" w="2144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4654550" y="2743200"/>
              <a:ext cx="4489450" cy="3756025"/>
            </a:xfrm>
            <a:custGeom>
              <a:pathLst>
                <a:path extrusionOk="0" h="2366" w="2828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016500" y="2952750"/>
              <a:ext cx="3432175" cy="3070225"/>
            </a:xfrm>
            <a:custGeom>
              <a:pathLst>
                <a:path extrusionOk="0" h="1930" w="2153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Shape 14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685800" y="1066800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Times New Roman"/>
              <a:buNone/>
            </a:pPr>
            <a:r>
              <a:rPr b="1" i="0" lang="en-US" sz="7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美国的温州朋友</a:t>
            </a:r>
            <a:br>
              <a:rPr b="1" i="0" lang="en-US" sz="7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7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大家好</a:t>
            </a:r>
            <a:endParaRPr/>
          </a:p>
        </p:txBody>
      </p:sp>
      <p:sp>
        <p:nvSpPr>
          <p:cNvPr id="217" name="Shape 217"/>
          <p:cNvSpPr txBox="1"/>
          <p:nvPr>
            <p:ph idx="1" type="subTitle"/>
          </p:nvPr>
        </p:nvSpPr>
        <p:spPr>
          <a:xfrm>
            <a:off x="1371600" y="4191000"/>
            <a:ext cx="6400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金城濠  2018.06.15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imes New Roman"/>
              <a:buNone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原来老太太要去的“</a:t>
            </a:r>
            <a:r>
              <a:rPr b="0" i="0" lang="en-US" sz="9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u   ü</a:t>
            </a: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0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imes New Roman"/>
              <a:buNone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是医学院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奶奶外地人，孙子在温州长大。交流有困难。奶奶分不清温州话里的“头”、“肚”、“臀”。到底是是头痛还是臀痛？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imes New Roman"/>
              <a:buNone/>
            </a:pPr>
            <a:r>
              <a:rPr b="0" i="0" lang="en-US" sz="8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原来是肚痛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温州话元音比普通话多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杏、打、嘭、猛、冷、梗</a:t>
            </a:r>
            <a:endParaRPr b="0" i="0" sz="7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imes New Roman"/>
              <a:buNone/>
            </a:pPr>
            <a:r>
              <a:rPr b="0" i="0" lang="en-US" sz="5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这几个字的韵母（杏），普通话里没有。北方方言里没有。英语里有。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后半山里有株桔</a:t>
            </a:r>
            <a:endParaRPr b="0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有头猴头是底甩</a:t>
            </a:r>
            <a:endParaRPr b="0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掉落地下</a:t>
            </a:r>
            <a:endParaRPr b="0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哉</a:t>
            </a:r>
            <a:endParaRPr b="0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320"/>
              <a:buFont typeface="Noto Sans Symbols"/>
              <a:buChar char="■"/>
            </a:pPr>
            <a:r>
              <a:rPr b="0" i="0" lang="en-US" sz="7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温州人把生盘菜说成“盘菜生”，拖鞋说成“鞋拖”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ctrTitle"/>
          </p:nvPr>
        </p:nvSpPr>
        <p:spPr>
          <a:xfrm>
            <a:off x="0" y="4572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Shape 307"/>
          <p:cNvSpPr txBox="1"/>
          <p:nvPr>
            <p:ph idx="1" type="subTitle"/>
          </p:nvPr>
        </p:nvSpPr>
        <p:spPr>
          <a:xfrm>
            <a:off x="252412" y="666750"/>
            <a:ext cx="8453437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Noto Sans Symbol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温州话里</a:t>
            </a:r>
            <a:endParaRPr b="0" i="0" sz="6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Noto Sans Symbol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独特的五连字短语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可怕的温州话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0" y="12827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吃饭，</a:t>
            </a:r>
            <a:r>
              <a:rPr b="0" i="0" lang="en-US" sz="5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吃吃吃吃吃</a:t>
            </a: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噎牢亡；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走路，</a:t>
            </a:r>
            <a:r>
              <a:rPr b="0" i="0" lang="en-US" sz="5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走走走走走</a:t>
            </a: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擂倒；</a:t>
            </a:r>
            <a:endParaRPr b="0" i="0" sz="4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我讲话，</a:t>
            </a:r>
            <a:r>
              <a:rPr b="0" i="0" lang="en-US" sz="5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讲讲讲讲讲</a:t>
            </a: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扭堂出晓不得。</a:t>
            </a:r>
            <a:endParaRPr b="0" i="0" sz="4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0" y="1168400"/>
            <a:ext cx="9144000" cy="541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Noto Sans Symbols"/>
              <a:buChar char="■"/>
            </a:pPr>
            <a:r>
              <a:rPr b="0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这五个字1、3轻读，2、4重读。“讲讲讲讲”式相当于普通话里的“讲着讲着”。但它不能独立使用，必须跟有后续成分即第五个“讲”组成的短语，这里是“讲”狃宕出阿晓否得”用来照应前面，表示动作持续一段时间才发生某种变化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温州话如歌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t/>
            </a:r>
            <a:endParaRPr b="0" i="0" sz="6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接下去讲讲温州话如诗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Times New Roman"/>
              <a:buNone/>
            </a:pPr>
            <a:r>
              <a:rPr b="1" i="0" lang="en-US" sz="6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华丽斑斓温州话</a:t>
            </a:r>
            <a:endParaRPr/>
          </a:p>
        </p:txBody>
      </p:sp>
      <p:pic>
        <p:nvPicPr>
          <p:cNvPr descr="华丽斑斓" id="223" name="Shape 2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438400"/>
            <a:ext cx="3962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22262" y="969962"/>
            <a:ext cx="8229600" cy="1009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测试是否正宗温州人的一句话</a:t>
            </a:r>
            <a:b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7200" y="2200275"/>
            <a:ext cx="8229600" cy="39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嬉嬉、吃吃、眙眙书、眙眙戏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imes New Roman"/>
              <a:buNone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sisi cici cicisi  cici</a:t>
            </a:r>
            <a:endParaRPr b="0" i="0" sz="4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妙在叠字和齐齿呼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两者有得一比</a:t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371600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女词人李清照的名句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寻寻觅觅冷冷清清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凄凄惨惨戚戚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也是叠字、齐齿呼</a:t>
            </a:r>
            <a:endParaRPr b="0" i="0" sz="4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道坦底文化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温州话ABCC结构</a:t>
            </a:r>
            <a:endParaRPr b="0" i="0" sz="6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■"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温州话里有种特殊结构的词，前面两个字是名词或形容词，后面两个重叠式摹状词素。ABCC。普通话里有，忠心耿耿、虎视眈眈、气喘吁吁、大腹便便等等。还有个阿里巴巴，这是译音。</a:t>
            </a:r>
            <a:endParaRPr b="0" i="0" sz="4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■"/>
            </a:pPr>
            <a:r>
              <a:rPr b="0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温州话里特多。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蚂蚁</a:t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621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940"/>
              <a:buFont typeface="Noto Sans Symbols"/>
              <a:buNone/>
            </a:pPr>
            <a:r>
              <a:t/>
            </a:r>
            <a:endParaRPr b="0" i="0" sz="4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蚂蚁" id="356" name="Shape 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447800"/>
            <a:ext cx="5207000" cy="49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虎蚁蛹蛹  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狗尾巴草</a:t>
            </a:r>
            <a:endParaRPr/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=1089377130,3376278382&amp;fm=27&amp;gp=0.jpg" id="369" name="Shape 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7800"/>
            <a:ext cx="75438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1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花狗芦芦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Arial"/>
              <a:buNone/>
            </a:pPr>
            <a:r>
              <a:t/>
            </a:r>
            <a:endParaRPr b="0" i="0" sz="4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苏格兰折耳猫" id="382" name="Shape 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9675" y="1558925"/>
            <a:ext cx="5280025" cy="39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骗吃猫猫</a:t>
            </a:r>
            <a:endParaRPr/>
          </a:p>
          <a:p>
            <a:pPr indent="-9144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None/>
            </a:pPr>
            <a:r>
              <a:t/>
            </a:r>
            <a:endParaRPr b="0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小气猫猫,“小气猫猫,臀儿抓抓。”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7812"/>
            <a:ext cx="8229600" cy="124618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Times New Roman"/>
              <a:buNone/>
            </a:pPr>
            <a:r>
              <a:rPr b="1" i="0" lang="en-US" sz="6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奶奶我听你说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273050" y="971550"/>
            <a:ext cx="8229600" cy="399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温州奶奶送孩子到幼儿园，回去时，奶奶总说：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囥奶奶ByeBye</a:t>
            </a:r>
            <a:endParaRPr b="0" i="0" sz="6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萤火虫</a:t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萤火虫"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5537" y="1581150"/>
            <a:ext cx="5367337" cy="429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火萤光光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唐杜牧《秋夕》诗:“红烛秋光冷画屏,轻罗小扇扑流萤。”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Times New Roma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水泡</a:t>
            </a:r>
            <a:endParaRPr/>
          </a:p>
        </p:txBody>
      </p:sp>
      <p:pic>
        <p:nvPicPr>
          <p:cNvPr descr="水泡" id="407" name="Shape 4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537" y="1719262"/>
            <a:ext cx="6375400" cy="373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水泡零零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蜘蛛</a:t>
            </a:r>
            <a:endParaRPr/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蜘蛛"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600200"/>
            <a:ext cx="5151437" cy="44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丝网蛛蛛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两个东西连在一起</a:t>
            </a:r>
            <a:b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titled" id="433" name="Shape 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828800"/>
            <a:ext cx="3254375" cy="430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g" id="434" name="Shape 4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828800"/>
            <a:ext cx="3679825" cy="43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双连背背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Times New Roma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炸酱草</a:t>
            </a:r>
            <a:endParaRPr/>
          </a:p>
        </p:txBody>
      </p:sp>
      <p:pic>
        <p:nvPicPr>
          <p:cNvPr descr="u=1101229864,555178929&amp;fm=58" id="446" name="Shape 4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950" y="2408237"/>
            <a:ext cx="5110162" cy="26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Char char="■"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蚱蜢蒜蒜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imes New Roman"/>
              <a:buNone/>
            </a:pPr>
            <a:r>
              <a:rPr b="0" i="0" lang="en-US" sz="8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囥奶奶ByeBye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imes New Roman"/>
              <a:buNone/>
            </a:pPr>
            <a:r>
              <a:rPr b="0" i="0" lang="en-US" sz="6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这句话很经典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佛珠</a:t>
            </a:r>
            <a:endParaRPr/>
          </a:p>
        </p:txBody>
      </p:sp>
      <p:pic>
        <p:nvPicPr>
          <p:cNvPr descr="u=4167340513,3353066902&amp;fm=58" id="458" name="Shape 4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637" y="1600200"/>
            <a:ext cx="4530725" cy="4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拜佛珠珠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松树果实</a:t>
            </a:r>
            <a:endParaRPr/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松果" id="471" name="Shape 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81200"/>
            <a:ext cx="5000625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奶奶我听你的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546100" y="1447800"/>
            <a:ext cx="8597900" cy="518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囥奶奶ByeBye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这句话教导我们：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一、首先要学会普通话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奶奶，我听你说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第二，学会外语；</a:t>
            </a:r>
            <a:endParaRPr b="0" i="0" sz="6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第三，不妨不要忘了母语方言温州话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因为方言里确实保留了丰富的传统的地方文化</a:t>
            </a:r>
            <a:endParaRPr b="0" i="0" sz="4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因为温州话博大精深、华丽斑斓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ctrTitle"/>
          </p:nvPr>
        </p:nvSpPr>
        <p:spPr>
          <a:xfrm>
            <a:off x="685800" y="18288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方言是古汉语的活化石</a:t>
            </a:r>
            <a:endParaRPr/>
          </a:p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960"/>
              <a:buFont typeface="Noto Sans Symbols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温州话也不例外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3810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温州话古汉语化石（一）语音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52400" y="1392237"/>
            <a:ext cx="8839200" cy="50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老人坐出租车，司机问去哪里？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老太太用温州话细声细语：</a:t>
            </a: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u   ü</a:t>
            </a:r>
            <a:endParaRPr b="0" i="0" sz="6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北方司机大声说：</a:t>
            </a:r>
            <a:r>
              <a:rPr b="0" i="0" lang="en-US" sz="6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O 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我知道。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