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081BA-01AE-424B-8E8B-89E1D39CD6C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38A6-7F2D-4DAF-8EA2-D90568E4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9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938A6-7F2D-4DAF-8EA2-D90568E49E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8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222F-8CE3-4085-B056-909C939A902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E8B-7D5A-4486-AF2E-12AC0E07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3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222F-8CE3-4085-B056-909C939A902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E8B-7D5A-4486-AF2E-12AC0E07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2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222F-8CE3-4085-B056-909C939A902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E8B-7D5A-4486-AF2E-12AC0E07663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270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222F-8CE3-4085-B056-909C939A902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E8B-7D5A-4486-AF2E-12AC0E07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9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222F-8CE3-4085-B056-909C939A902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E8B-7D5A-4486-AF2E-12AC0E0766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7542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222F-8CE3-4085-B056-909C939A902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E8B-7D5A-4486-AF2E-12AC0E07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90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222F-8CE3-4085-B056-909C939A902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E8B-7D5A-4486-AF2E-12AC0E07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222F-8CE3-4085-B056-909C939A902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E8B-7D5A-4486-AF2E-12AC0E07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7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222F-8CE3-4085-B056-909C939A902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E8B-7D5A-4486-AF2E-12AC0E07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6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222F-8CE3-4085-B056-909C939A902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E8B-7D5A-4486-AF2E-12AC0E07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0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222F-8CE3-4085-B056-909C939A902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E8B-7D5A-4486-AF2E-12AC0E07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9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222F-8CE3-4085-B056-909C939A902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E8B-7D5A-4486-AF2E-12AC0E07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222F-8CE3-4085-B056-909C939A902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E8B-7D5A-4486-AF2E-12AC0E07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6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222F-8CE3-4085-B056-909C939A902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E8B-7D5A-4486-AF2E-12AC0E07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4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222F-8CE3-4085-B056-909C939A902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E8B-7D5A-4486-AF2E-12AC0E07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222F-8CE3-4085-B056-909C939A902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E8B-7D5A-4486-AF2E-12AC0E07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5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222F-8CE3-4085-B056-909C939A902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7D4E8B-7D5A-4486-AF2E-12AC0E07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6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DSC530-T301 </a:t>
            </a:r>
            <a:br>
              <a:rPr lang="en-US" dirty="0" smtClean="0"/>
            </a:br>
            <a:r>
              <a:rPr lang="en-US" dirty="0" smtClean="0"/>
              <a:t>Data Exploration &amp; Analysis</a:t>
            </a:r>
            <a:br>
              <a:rPr lang="en-US" dirty="0" smtClean="0"/>
            </a:br>
            <a:r>
              <a:rPr lang="en-US" dirty="0" smtClean="0"/>
              <a:t>Term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sz="8000" dirty="0" smtClean="0"/>
              <a:t>Presented by</a:t>
            </a:r>
          </a:p>
          <a:p>
            <a:r>
              <a:rPr lang="en-US" sz="8000" dirty="0" smtClean="0"/>
              <a:t>Lenin Kamma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0075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931" y="319061"/>
            <a:ext cx="7766936" cy="8359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Mean. Mode, Variance and Standard Deviation of Accident_Severity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1965362"/>
            <a:ext cx="9289271" cy="4018343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b="1" dirty="0" smtClean="0"/>
              <a:t>Mean </a:t>
            </a:r>
            <a:r>
              <a:rPr lang="en-US" b="1" dirty="0"/>
              <a:t>= 2.8333994335498836 </a:t>
            </a:r>
            <a:endParaRPr lang="en-US" b="1" dirty="0" smtClean="0"/>
          </a:p>
          <a:p>
            <a:pPr algn="ctr"/>
            <a:r>
              <a:rPr lang="en-US" b="1" dirty="0" smtClean="0"/>
              <a:t>Mode </a:t>
            </a:r>
            <a:r>
              <a:rPr lang="en-US" b="1" dirty="0"/>
              <a:t>= 3</a:t>
            </a:r>
          </a:p>
          <a:p>
            <a:pPr algn="ctr"/>
            <a:r>
              <a:rPr lang="en-US" b="1" dirty="0"/>
              <a:t>Variance = 0.16168853888219728</a:t>
            </a:r>
          </a:p>
          <a:p>
            <a:pPr algn="ctr"/>
            <a:r>
              <a:rPr lang="en-US" b="1" dirty="0"/>
              <a:t>Standard Deviation = 0.4021051341156903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/>
              <a:t>Mean is almost close to a value of 3, which indicates that slight accidents are</a:t>
            </a:r>
          </a:p>
          <a:p>
            <a:pPr algn="l"/>
            <a:r>
              <a:rPr lang="en-US" b="1" dirty="0"/>
              <a:t> </a:t>
            </a:r>
            <a:r>
              <a:rPr lang="en-US" b="1" dirty="0" smtClean="0"/>
              <a:t>    More frequent than fatal or serious accidents.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/>
              <a:t>The tails are low as the probability of dropping from mode is low</a:t>
            </a:r>
          </a:p>
        </p:txBody>
      </p:sp>
    </p:spTree>
    <p:extLst>
      <p:ext uri="{BB962C8B-B14F-4D97-AF65-F5344CB8AC3E}">
        <p14:creationId xmlns:p14="http://schemas.microsoft.com/office/powerpoint/2010/main" val="9629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931" y="319061"/>
            <a:ext cx="7766936" cy="83597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Probability Mass Function (PMF)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25" y="1865896"/>
            <a:ext cx="6176211" cy="405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931" y="319061"/>
            <a:ext cx="7766936" cy="83597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Cumulative Density Function (CDF)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85" y="1761873"/>
            <a:ext cx="6758015" cy="41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931" y="319061"/>
            <a:ext cx="7766936" cy="8359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New DataFrame with Day_of_Week and Total Fatal Accidents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15" y="2002847"/>
            <a:ext cx="4498278" cy="28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931" y="319061"/>
            <a:ext cx="7766936" cy="83597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Scatter Plot-1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367" y="1751733"/>
            <a:ext cx="5891778" cy="317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931" y="319061"/>
            <a:ext cx="7766936" cy="83597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Scatter </a:t>
            </a:r>
            <a:r>
              <a:rPr lang="en-US" sz="3200" dirty="0" smtClean="0"/>
              <a:t>Plot-2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506" y="1610592"/>
            <a:ext cx="6140471" cy="37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930" y="319060"/>
            <a:ext cx="8584419" cy="1246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Chi-stat, Degrees of Freedom and p-value</a:t>
            </a:r>
            <a:br>
              <a:rPr lang="en-US" sz="3200" dirty="0" smtClean="0"/>
            </a:br>
            <a:r>
              <a:rPr lang="en-US" sz="3200" dirty="0" smtClean="0"/>
              <a:t>Pearson Correlation Coefficient, Covariance and Multiple Regression Statistics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884" y="1891146"/>
            <a:ext cx="5112847" cy="22132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2884" y="4291445"/>
            <a:ext cx="4949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Pearson’s </a:t>
            </a:r>
            <a:r>
              <a:rPr lang="en-US" dirty="0"/>
              <a:t>correlation: </a:t>
            </a:r>
            <a:r>
              <a:rPr lang="en-US" dirty="0" smtClean="0"/>
              <a:t>0.357</a:t>
            </a:r>
          </a:p>
          <a:p>
            <a:r>
              <a:rPr lang="en-US" dirty="0" smtClean="0"/>
              <a:t>Covariance 7.28333333e+01</a:t>
            </a:r>
          </a:p>
          <a:p>
            <a:r>
              <a:rPr lang="en-US" dirty="0" smtClean="0"/>
              <a:t>Multiple regression:</a:t>
            </a:r>
          </a:p>
          <a:p>
            <a:r>
              <a:rPr lang="fr-FR" dirty="0" err="1"/>
              <a:t>Intercept</a:t>
            </a:r>
            <a:r>
              <a:rPr lang="fr-FR" dirty="0"/>
              <a:t>: 2.887265567557953 Coefficients: [ 0.02644138 -0.00240911]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931" y="319060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Question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165685"/>
            <a:ext cx="7766936" cy="2982048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4300" dirty="0" smtClean="0"/>
              <a:t>Do most of the fatal accidents happen on Monday?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24645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931" y="319060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2165685"/>
            <a:ext cx="9176975" cy="3561348"/>
          </a:xfrm>
        </p:spPr>
        <p:txBody>
          <a:bodyPr>
            <a:normAutofit fontScale="62500" lnSpcReduction="20000"/>
          </a:bodyPr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l"/>
            <a:r>
              <a:rPr lang="en-US" sz="2400" b="1" dirty="0" smtClean="0"/>
              <a:t>Accident_Severity – 	        Integer – </a:t>
            </a:r>
            <a:r>
              <a:rPr lang="en-US" sz="2400" b="1" dirty="0"/>
              <a:t>T</a:t>
            </a:r>
            <a:r>
              <a:rPr lang="en-US" sz="2400" b="1" dirty="0" smtClean="0"/>
              <a:t>he severity of accident.  1-fatal, 2-serious, 3–slight</a:t>
            </a:r>
          </a:p>
          <a:p>
            <a:pPr algn="l"/>
            <a:r>
              <a:rPr lang="en-US" sz="2400" b="1" dirty="0" smtClean="0"/>
              <a:t>Day_of_week – 		Numeric – Indicates the day of the week. 	Sunday -1, Monday-2 etc..</a:t>
            </a:r>
          </a:p>
          <a:p>
            <a:pPr algn="l"/>
            <a:r>
              <a:rPr lang="en-US" sz="2400" b="1" dirty="0" smtClean="0"/>
              <a:t>Speed_limit – 	</a:t>
            </a:r>
            <a:r>
              <a:rPr lang="en-US" sz="2400" b="1" dirty="0"/>
              <a:t> </a:t>
            </a:r>
            <a:r>
              <a:rPr lang="en-US" sz="2400" b="1" dirty="0" smtClean="0"/>
              <a:t>                Numeric – Speed limit.                                 Values from 30 to 70</a:t>
            </a:r>
          </a:p>
          <a:p>
            <a:pPr algn="l"/>
            <a:r>
              <a:rPr lang="en-US" sz="2400" b="1" dirty="0" smtClean="0"/>
              <a:t>Road_Surface_Conditons – String- Indicates the road condition            Dry, Wet, Frost, Flood, Snow</a:t>
            </a:r>
          </a:p>
          <a:p>
            <a:pPr algn="l"/>
            <a:r>
              <a:rPr lang="en-US" sz="2400" b="1" dirty="0" smtClean="0"/>
              <a:t>Road_Type – 		          String- Type of road. 	    </a:t>
            </a:r>
            <a:r>
              <a:rPr lang="en-US" sz="2400" b="1" dirty="0" smtClean="0"/>
              <a:t>One-way, </a:t>
            </a:r>
            <a:r>
              <a:rPr lang="en-US" sz="2400" b="1" dirty="0" smtClean="0"/>
              <a:t>Roundabout, Single way, double way</a:t>
            </a:r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8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931" y="319060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Variables - Transformation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1965362"/>
            <a:ext cx="9289271" cy="4018343"/>
          </a:xfrm>
        </p:spPr>
        <p:txBody>
          <a:bodyPr>
            <a:normAutofit fontScale="70000" lnSpcReduction="20000"/>
          </a:bodyPr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l"/>
            <a:r>
              <a:rPr lang="en-US" sz="2400" b="1" dirty="0" smtClean="0"/>
              <a:t>Road_Surface_Conditons  		</a:t>
            </a:r>
            <a:r>
              <a:rPr lang="en-US" sz="2400" b="1" dirty="0"/>
              <a:t>  </a:t>
            </a:r>
            <a:r>
              <a:rPr lang="en-US" sz="2000" b="1" dirty="0" smtClean="0"/>
              <a:t>Dry  </a:t>
            </a:r>
            <a:r>
              <a:rPr lang="en-US" sz="2000" b="1" dirty="0"/>
              <a:t>	</a:t>
            </a:r>
            <a:r>
              <a:rPr lang="en-US" sz="2000" b="1" dirty="0" smtClean="0"/>
              <a:t>  1</a:t>
            </a:r>
            <a:endParaRPr lang="en-US" sz="2000" b="1" dirty="0"/>
          </a:p>
          <a:p>
            <a:pPr algn="l"/>
            <a:r>
              <a:rPr lang="en-US" sz="2000" b="1" dirty="0"/>
              <a:t>							  </a:t>
            </a:r>
            <a:r>
              <a:rPr lang="en-US" sz="2000" b="1" dirty="0" smtClean="0"/>
              <a:t>Wet/Damp 2 </a:t>
            </a:r>
            <a:endParaRPr lang="en-US" sz="2000" b="1" dirty="0"/>
          </a:p>
          <a:p>
            <a:pPr algn="l"/>
            <a:r>
              <a:rPr lang="en-US" sz="2000" b="1" dirty="0"/>
              <a:t>							  </a:t>
            </a:r>
            <a:r>
              <a:rPr lang="en-US" sz="2000" b="1" dirty="0" smtClean="0"/>
              <a:t>Frost/Ice   3 </a:t>
            </a:r>
            <a:endParaRPr lang="en-US" sz="2000" b="1" dirty="0"/>
          </a:p>
          <a:p>
            <a:pPr algn="l"/>
            <a:r>
              <a:rPr lang="en-US" sz="2000" b="1" dirty="0"/>
              <a:t>							  </a:t>
            </a:r>
            <a:r>
              <a:rPr lang="en-US" sz="2000" b="1" dirty="0" smtClean="0"/>
              <a:t>Snow         4</a:t>
            </a:r>
            <a:endParaRPr lang="en-US" sz="2000" b="1" dirty="0"/>
          </a:p>
          <a:p>
            <a:pPr algn="l"/>
            <a:r>
              <a:rPr lang="en-US" sz="2000" b="1" dirty="0"/>
              <a:t>							  </a:t>
            </a:r>
            <a:r>
              <a:rPr lang="en-US" sz="2000" b="1" dirty="0" smtClean="0"/>
              <a:t>Flood        5</a:t>
            </a:r>
            <a:endParaRPr lang="en-US" sz="2000" b="1" dirty="0"/>
          </a:p>
          <a:p>
            <a:pPr algn="l"/>
            <a:r>
              <a:rPr lang="en-US" sz="2400" b="1" dirty="0" smtClean="0"/>
              <a:t>Road_Type 		</a:t>
            </a:r>
            <a:r>
              <a:rPr lang="en-US" sz="2400" b="1" dirty="0"/>
              <a:t>         </a:t>
            </a:r>
            <a:r>
              <a:rPr lang="en-US" sz="2400" b="1" dirty="0" smtClean="0"/>
              <a:t>		 </a:t>
            </a:r>
            <a:r>
              <a:rPr lang="en-US" sz="2000" b="1" dirty="0"/>
              <a:t>Single </a:t>
            </a:r>
            <a:r>
              <a:rPr lang="en-US" sz="2000" b="1" dirty="0" smtClean="0"/>
              <a:t>carriageway converted   1 	    					</a:t>
            </a:r>
          </a:p>
          <a:p>
            <a:pPr algn="l"/>
            <a:r>
              <a:rPr lang="en-US" sz="2000" b="1" dirty="0" smtClean="0"/>
              <a:t>							 Dual </a:t>
            </a:r>
            <a:r>
              <a:rPr lang="en-US" sz="2000" b="1" dirty="0"/>
              <a:t>carriageway </a:t>
            </a:r>
            <a:r>
              <a:rPr lang="en-US" sz="2000" b="1" dirty="0" smtClean="0"/>
              <a:t>– 	2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smtClean="0"/>
              <a:t>			</a:t>
            </a:r>
            <a:r>
              <a:rPr lang="en-US" sz="2000" b="1" dirty="0"/>
              <a:t>			</a:t>
            </a:r>
            <a:r>
              <a:rPr lang="en-US" sz="2000" b="1" dirty="0" smtClean="0"/>
              <a:t> One </a:t>
            </a:r>
            <a:r>
              <a:rPr lang="en-US" sz="2000" b="1" dirty="0"/>
              <a:t>way street – </a:t>
            </a:r>
            <a:r>
              <a:rPr lang="en-US" sz="2000" b="1" dirty="0" smtClean="0"/>
              <a:t>	3</a:t>
            </a:r>
            <a:endParaRPr lang="en-US" sz="2000" b="1" dirty="0"/>
          </a:p>
          <a:p>
            <a:pPr algn="l"/>
            <a:r>
              <a:rPr lang="en-US" sz="2000" b="1" dirty="0"/>
              <a:t>							</a:t>
            </a:r>
            <a:r>
              <a:rPr lang="en-US" sz="2000" b="1" dirty="0" smtClean="0"/>
              <a:t> Roundabout </a:t>
            </a:r>
            <a:r>
              <a:rPr lang="en-US" sz="2000" b="1" dirty="0"/>
              <a:t>– </a:t>
            </a:r>
            <a:r>
              <a:rPr lang="en-US" sz="2000" b="1" dirty="0" smtClean="0"/>
              <a:t>		4</a:t>
            </a:r>
            <a:endParaRPr lang="en-US" sz="2000" b="1" dirty="0"/>
          </a:p>
          <a:p>
            <a:pPr algn="l"/>
            <a:r>
              <a:rPr lang="en-US" sz="2000" b="1" dirty="0"/>
              <a:t>							</a:t>
            </a:r>
            <a:r>
              <a:rPr lang="en-US" sz="2000" b="1" dirty="0" smtClean="0"/>
              <a:t> Slip </a:t>
            </a:r>
            <a:r>
              <a:rPr lang="en-US" sz="2000" b="1" dirty="0"/>
              <a:t>road – </a:t>
            </a:r>
            <a:r>
              <a:rPr lang="en-US" sz="2000" b="1" dirty="0" smtClean="0"/>
              <a:t>		5</a:t>
            </a:r>
            <a:endParaRPr lang="en-US" sz="2000" b="1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44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931" y="319061"/>
            <a:ext cx="7766936" cy="83597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Histogram – Speed limit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1965362"/>
            <a:ext cx="9289271" cy="4018343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57" y="1736993"/>
            <a:ext cx="5384884" cy="444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931" y="319061"/>
            <a:ext cx="7766936" cy="83597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Histogram – Day_of_Week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1965362"/>
            <a:ext cx="9289271" cy="4018343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6" y="1677878"/>
            <a:ext cx="6600213" cy="412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931" y="319061"/>
            <a:ext cx="7766936" cy="83597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Histogram – Accidents Severity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1965362"/>
            <a:ext cx="9289271" cy="4018343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38" y="1965361"/>
            <a:ext cx="6720634" cy="40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931" y="319061"/>
            <a:ext cx="7766936" cy="83597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Histogram – Road_Type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1965362"/>
            <a:ext cx="9289271" cy="4018343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63" y="1877518"/>
            <a:ext cx="7219009" cy="386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931" y="319061"/>
            <a:ext cx="7766936" cy="83597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Histogram – Road_Surface_Conditions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1965362"/>
            <a:ext cx="9289271" cy="4018343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6" y="1657890"/>
            <a:ext cx="7111301" cy="40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765</TotalTime>
  <Words>152</Words>
  <Application>Microsoft Office PowerPoint</Application>
  <PresentationFormat>Widescreen</PresentationFormat>
  <Paragraphs>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DSC530-T301  Data Exploration &amp; Analysis Term Project </vt:lpstr>
      <vt:lpstr>Question</vt:lpstr>
      <vt:lpstr>Variables</vt:lpstr>
      <vt:lpstr>Variables - Transformation</vt:lpstr>
      <vt:lpstr>Histogram – Speed limit</vt:lpstr>
      <vt:lpstr>Histogram – Day_of_Week</vt:lpstr>
      <vt:lpstr>Histogram – Accidents Severity</vt:lpstr>
      <vt:lpstr>Histogram – Road_Type</vt:lpstr>
      <vt:lpstr>Histogram – Road_Surface_Conditions</vt:lpstr>
      <vt:lpstr>Mean. Mode, Variance and Standard Deviation of Accident_Severity</vt:lpstr>
      <vt:lpstr>Probability Mass Function (PMF)</vt:lpstr>
      <vt:lpstr>Cumulative Density Function (CDF)</vt:lpstr>
      <vt:lpstr>New DataFrame with Day_of_Week and Total Fatal Accidents</vt:lpstr>
      <vt:lpstr>Scatter Plot-1</vt:lpstr>
      <vt:lpstr>Scatter Plot-2</vt:lpstr>
      <vt:lpstr>Chi-stat, Degrees of Freedom and p-value Pearson Correlation Coefficient, Covariance and Multiple Regression Statistics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DSC530-T301  Data Exploration &amp; Analysis Term Project</dc:title>
  <dc:creator>kamma</dc:creator>
  <cp:lastModifiedBy>kamma</cp:lastModifiedBy>
  <cp:revision>26</cp:revision>
  <dcterms:created xsi:type="dcterms:W3CDTF">2019-08-06T04:17:28Z</dcterms:created>
  <dcterms:modified xsi:type="dcterms:W3CDTF">2019-08-09T14:13:57Z</dcterms:modified>
</cp:coreProperties>
</file>