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041"/>
    <a:srgbClr val="FFFFFF"/>
    <a:srgbClr val="115A7B"/>
    <a:srgbClr val="1684B7"/>
    <a:srgbClr val="20AEF0"/>
    <a:srgbClr val="1FA1DC"/>
    <a:srgbClr val="166B92"/>
    <a:srgbClr val="125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5"/>
    <p:restoredTop sz="88177"/>
  </p:normalViewPr>
  <p:slideViewPr>
    <p:cSldViewPr snapToGrid="0">
      <p:cViewPr>
        <p:scale>
          <a:sx n="89" d="100"/>
          <a:sy n="89" d="100"/>
        </p:scale>
        <p:origin x="9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9E84-06CE-CF42-B9EB-AC8154B6235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DC8E3-8836-A043-A4FD-F0AE9BCD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08A-C8BB-9B7C-D582-1CFEF2988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D4104-0283-4831-2FBE-E9D8841E9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27ADB-0B0D-09C9-DBBA-85B3FDA9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AEE9-E589-6150-D26D-AC6C9E78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7D2C-925E-7259-1CB4-FA4C99D3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2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065B-308E-0D77-78B1-C5C9F411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9276-BDA2-13B7-86F2-57D89ACD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7949-A84A-1EB0-A63F-F864CDFA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1BE2-924E-0473-5D2C-97A38B8F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CE63-09C0-6DCE-E536-B0E25A98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48052-E856-8A1E-623B-53261F47F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65423-12F9-67F6-8F72-0BF99626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610A-3CC8-1AFD-A941-A921BBA7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34D2-B6C8-40E6-F8B8-3B8072B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1339-4CDD-5D2E-29D9-09FAB39C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AEF-7366-29FA-39C6-702D4A65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5DEC-2B2F-F985-8A1F-07970BF8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4DBBE-DBAE-30C3-B093-C6E0A438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5C53-020C-F7A9-0FE4-619CF01F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B0E1-420F-DC87-780D-98F5BF7A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9FC5-4AD9-6102-82F9-87FD8B76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D39F-DE6B-C7CE-2A83-157C913E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2FE9-5EDD-F247-BBA9-1D06F7EA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3117-43A9-0CB9-A4E2-C39BA6A2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FAE2-BB1A-94F7-767F-DEDA0E4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1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B7DD-A920-CF37-B097-E3FA117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5A35-4E10-B198-4BBF-09A270FCB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AD282-DFF5-4C11-4F96-60565154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B7BEA-D9AF-BCD6-343B-83F2ABDF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5DD1-E931-3F47-43F1-5AAADB68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EDB0-B030-136D-654C-09DC815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B56F-1420-4B5B-B7CF-7C21DDA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D3BF-A750-4DA1-A4D1-4AE76189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6BD36-E1F6-4D80-1096-EDE17AE5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D62B7-552C-8A21-10BB-EAA843B18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1C7A-EEAA-ED2A-7168-F69FC4571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1A0CC-FB98-520C-6746-B7BF59C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03BD6-933C-5D08-9A0D-FD41A906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546DA-577B-2BA7-505F-6A36D97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DED-079F-AB79-A533-BB1B7ECB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BCA02-B938-15C4-890C-0A9FFE26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E93C9-41B2-C06C-0284-FD0AD17A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22E1B-C753-4930-6D51-0C8733FB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CE13F-A085-B07C-5F41-7A379294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026C0-211E-7C01-F5DC-E6B03AFE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63932-E5B5-4C5A-6CD5-728D4C93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4238-2E43-4A07-E1CD-DFD9279F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5660-CE56-789D-AC8E-10CB7C6C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C5F21-E049-C5B9-B551-F9CB42E8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A3F7-8AC4-A6A2-6843-EDB34203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3D38-6B12-46F0-3ADE-A1B283AD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BF76-1E89-E133-6524-DE2FA255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4D69-5E5E-8D14-37BF-646CE14A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D2AFF-79AF-E4D0-099B-4F93D82F1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7A74-B10B-5DE4-AA40-86C8B069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884AA-A626-4A8F-A3AC-949EAA4D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6C8BA-026C-3988-8E53-654FDA5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E0474-A4A6-5789-43D7-7004BE71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BB089-79EF-6A59-9214-A925E617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6D84-1542-010D-42E4-62ED2568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5A01-F53D-CD8B-D9EC-F9815CA2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01EE-D299-594D-82E7-4A93FB40D7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7F93-F4CD-6E20-193D-7C50BC6B2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1C73-F963-8AE6-AD1C-2C51A885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4B7F4-3D29-F4FF-CA46-1AB1BC4F4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9E7431-F945-6B45-710A-571FD0A05095}"/>
              </a:ext>
            </a:extLst>
          </p:cNvPr>
          <p:cNvSpPr/>
          <p:nvPr/>
        </p:nvSpPr>
        <p:spPr>
          <a:xfrm>
            <a:off x="-460052" y="5529665"/>
            <a:ext cx="13216021" cy="1917881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9E21E-92CA-3374-6D6E-7BA21E0E7C01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3CA26-4EDC-FF2A-9AF9-A28C9CA29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 for Geographers 25/26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19396-DF51-60F6-B981-7F13D0A53D47}"/>
              </a:ext>
            </a:extLst>
          </p:cNvPr>
          <p:cNvSpPr txBox="1"/>
          <p:nvPr/>
        </p:nvSpPr>
        <p:spPr>
          <a:xfrm>
            <a:off x="4935926" y="1811658"/>
            <a:ext cx="1791324" cy="3341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Cross validation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caveats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857BF-96AF-47FC-2001-5042B91AA201}"/>
              </a:ext>
            </a:extLst>
          </p:cNvPr>
          <p:cNvSpPr txBox="1"/>
          <p:nvPr/>
        </p:nvSpPr>
        <p:spPr>
          <a:xfrm>
            <a:off x="2034009" y="25292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78725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B7C80-10E8-01C9-4CBD-A5145EB1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008A4F-02C3-CEBF-4AFE-557F41A37195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05003-F3F3-E168-FB29-5C8DD1535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caveats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BC25C-B7A1-8441-ED26-234BCC2F5F00}"/>
              </a:ext>
            </a:extLst>
          </p:cNvPr>
          <p:cNvSpPr txBox="1"/>
          <p:nvPr/>
        </p:nvSpPr>
        <p:spPr>
          <a:xfrm>
            <a:off x="371475" y="1335750"/>
            <a:ext cx="2928649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Spatial data</a:t>
            </a:r>
          </a:p>
        </p:txBody>
      </p:sp>
      <p:pic>
        <p:nvPicPr>
          <p:cNvPr id="11" name="Picture 10" descr="A graph of a sample&#10;&#10;AI-generated content may be incorrect.">
            <a:extLst>
              <a:ext uri="{FF2B5EF4-FFF2-40B4-BE49-F238E27FC236}">
                <a16:creationId xmlns:a16="http://schemas.microsoft.com/office/drawing/2014/main" id="{58B6F9AF-C7BF-1A46-453A-5470FC8B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42" y="2499005"/>
            <a:ext cx="9916516" cy="40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3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F79F-F43A-7922-C5C4-0428161B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40221B-5DFE-8C3C-AC67-9698F6EF752A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82F7E-64B6-7D93-7F53-4E785EAD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caveats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B07C1-D3CC-D0C6-2364-49C7BF1E7690}"/>
              </a:ext>
            </a:extLst>
          </p:cNvPr>
          <p:cNvSpPr txBox="1"/>
          <p:nvPr/>
        </p:nvSpPr>
        <p:spPr>
          <a:xfrm>
            <a:off x="371475" y="1335750"/>
            <a:ext cx="8501063" cy="76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Using CV as an Inference method</a:t>
            </a:r>
          </a:p>
        </p:txBody>
      </p:sp>
      <p:pic>
        <p:nvPicPr>
          <p:cNvPr id="3" name="Picture 2" descr="A chart with blue and red squares&#10;&#10;AI-generated content may be incorrect.">
            <a:extLst>
              <a:ext uri="{FF2B5EF4-FFF2-40B4-BE49-F238E27FC236}">
                <a16:creationId xmlns:a16="http://schemas.microsoft.com/office/drawing/2014/main" id="{5D689752-DAD6-5B69-DF91-821BDC2C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91" t="-614" r="32588" b="18596"/>
          <a:stretch>
            <a:fillRect/>
          </a:stretch>
        </p:blipFill>
        <p:spPr>
          <a:xfrm>
            <a:off x="798537" y="2688563"/>
            <a:ext cx="6702820" cy="30264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417D81-D280-539E-C2C7-018A7D568F5A}"/>
                  </a:ext>
                </a:extLst>
              </p:cNvPr>
              <p:cNvSpPr txBox="1"/>
              <p:nvPr/>
            </p:nvSpPr>
            <p:spPr>
              <a:xfrm>
                <a:off x="7758537" y="3222010"/>
                <a:ext cx="245260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417D81-D280-539E-C2C7-018A7D568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37" y="3222010"/>
                <a:ext cx="245260" cy="2492990"/>
              </a:xfrm>
              <a:prstGeom prst="rect">
                <a:avLst/>
              </a:prstGeom>
              <a:blipFill>
                <a:blip r:embed="rId3"/>
                <a:stretch>
                  <a:fillRect l="-3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ADEAFB4-E12F-02C8-19D9-B18C5FBC54E1}"/>
              </a:ext>
            </a:extLst>
          </p:cNvPr>
          <p:cNvSpPr txBox="1"/>
          <p:nvPr/>
        </p:nvSpPr>
        <p:spPr>
          <a:xfrm>
            <a:off x="8260977" y="3724727"/>
            <a:ext cx="3683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Identifying “influential” observations/groups</a:t>
            </a:r>
          </a:p>
        </p:txBody>
      </p:sp>
    </p:spTree>
    <p:extLst>
      <p:ext uri="{BB962C8B-B14F-4D97-AF65-F5344CB8AC3E}">
        <p14:creationId xmlns:p14="http://schemas.microsoft.com/office/powerpoint/2010/main" val="4042201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2933-9CC3-D4FB-D3A6-AE04DA383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B91B8F-A184-91FC-40E3-D92B0CF09213}"/>
              </a:ext>
            </a:extLst>
          </p:cNvPr>
          <p:cNvSpPr/>
          <p:nvPr/>
        </p:nvSpPr>
        <p:spPr>
          <a:xfrm>
            <a:off x="-460052" y="4499843"/>
            <a:ext cx="13216021" cy="2947703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9883F-E18D-A163-6F94-8B0016AC5DAA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7106C-4F6A-E4CD-7075-F72D12710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58956-7A7D-56E6-BCD1-49BA5AD96015}"/>
              </a:ext>
            </a:extLst>
          </p:cNvPr>
          <p:cNvSpPr txBox="1"/>
          <p:nvPr/>
        </p:nvSpPr>
        <p:spPr>
          <a:xfrm>
            <a:off x="4360481" y="1834938"/>
            <a:ext cx="394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Inference vs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0B25-6045-BEBD-7D02-3C0A2D9DFF26}"/>
              </a:ext>
            </a:extLst>
          </p:cNvPr>
          <p:cNvSpPr txBox="1"/>
          <p:nvPr/>
        </p:nvSpPr>
        <p:spPr>
          <a:xfrm>
            <a:off x="333673" y="3181159"/>
            <a:ext cx="5732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and how?</a:t>
            </a:r>
          </a:p>
          <a:p>
            <a:r>
              <a:rPr lang="en-US" dirty="0"/>
              <a:t>What are the parameters?</a:t>
            </a:r>
          </a:p>
          <a:p>
            <a:r>
              <a:rPr lang="en-US" dirty="0"/>
              <a:t>How good is our model in estimating these parameters?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56EBA-6D03-C154-A32E-403EF08E3612}"/>
              </a:ext>
            </a:extLst>
          </p:cNvPr>
          <p:cNvSpPr txBox="1"/>
          <p:nvPr/>
        </p:nvSpPr>
        <p:spPr>
          <a:xfrm>
            <a:off x="7302180" y="3181159"/>
            <a:ext cx="3851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or whether?</a:t>
            </a:r>
          </a:p>
          <a:p>
            <a:r>
              <a:rPr lang="en-US" dirty="0"/>
              <a:t>How well can I predict new data?</a:t>
            </a:r>
          </a:p>
          <a:p>
            <a:r>
              <a:rPr lang="en-US" dirty="0"/>
              <a:t>How good is our model in prediction?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F8768-9073-2C57-7EF8-81A5245BD362}"/>
              </a:ext>
            </a:extLst>
          </p:cNvPr>
          <p:cNvSpPr txBox="1"/>
          <p:nvPr/>
        </p:nvSpPr>
        <p:spPr>
          <a:xfrm>
            <a:off x="830634" y="5117631"/>
            <a:ext cx="443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Understand the model fit,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understand the residuals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C1305-82AB-1EA1-7A16-782746B52DFE}"/>
              </a:ext>
            </a:extLst>
          </p:cNvPr>
          <p:cNvSpPr txBox="1"/>
          <p:nvPr/>
        </p:nvSpPr>
        <p:spPr>
          <a:xfrm>
            <a:off x="7568353" y="5333074"/>
            <a:ext cx="2885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Cross-validation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72811-C004-6B41-D945-118684A8021A}"/>
              </a:ext>
            </a:extLst>
          </p:cNvPr>
          <p:cNvSpPr txBox="1"/>
          <p:nvPr/>
        </p:nvSpPr>
        <p:spPr>
          <a:xfrm>
            <a:off x="5778593" y="3849008"/>
            <a:ext cx="923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21573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C528-B446-55C6-2C1A-AED75052E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C3A243-3E63-EC69-5791-D1178EE9DCAF}"/>
              </a:ext>
            </a:extLst>
          </p:cNvPr>
          <p:cNvSpPr/>
          <p:nvPr/>
        </p:nvSpPr>
        <p:spPr>
          <a:xfrm>
            <a:off x="-512011" y="1824506"/>
            <a:ext cx="13216021" cy="5585070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B7B4F-E693-61AD-09F7-4DCD4576A04E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C0354-C516-E526-BA0F-A724B3329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A094B-E9DB-B1B8-EF85-059B767F167E}"/>
              </a:ext>
            </a:extLst>
          </p:cNvPr>
          <p:cNvSpPr txBox="1"/>
          <p:nvPr/>
        </p:nvSpPr>
        <p:spPr>
          <a:xfrm>
            <a:off x="4175174" y="1301286"/>
            <a:ext cx="394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Inference vs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91E5E-412A-DC01-26BB-308F28733C1D}"/>
              </a:ext>
            </a:extLst>
          </p:cNvPr>
          <p:cNvSpPr txBox="1"/>
          <p:nvPr/>
        </p:nvSpPr>
        <p:spPr>
          <a:xfrm>
            <a:off x="570770" y="2208224"/>
            <a:ext cx="443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Understand the model fit,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understand the residuals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C5226-858D-5857-3937-8737F018FBC0}"/>
              </a:ext>
            </a:extLst>
          </p:cNvPr>
          <p:cNvSpPr txBox="1"/>
          <p:nvPr/>
        </p:nvSpPr>
        <p:spPr>
          <a:xfrm>
            <a:off x="8736081" y="2344315"/>
            <a:ext cx="2885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Cross-validation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F0D1E-EF4E-4C00-5B2B-9F02C1A6E60B}"/>
              </a:ext>
            </a:extLst>
          </p:cNvPr>
          <p:cNvSpPr txBox="1"/>
          <p:nvPr/>
        </p:nvSpPr>
        <p:spPr>
          <a:xfrm>
            <a:off x="570770" y="3910564"/>
            <a:ext cx="1840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In-sample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951B1-14C4-2714-FA85-B5D588DB510E}"/>
              </a:ext>
            </a:extLst>
          </p:cNvPr>
          <p:cNvSpPr txBox="1"/>
          <p:nvPr/>
        </p:nvSpPr>
        <p:spPr>
          <a:xfrm>
            <a:off x="9048538" y="3812392"/>
            <a:ext cx="257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Out-of-sample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5D60B-1C2C-2E0E-8E3C-579EE8F14C9E}"/>
              </a:ext>
            </a:extLst>
          </p:cNvPr>
          <p:cNvSpPr txBox="1"/>
          <p:nvPr/>
        </p:nvSpPr>
        <p:spPr>
          <a:xfrm>
            <a:off x="570770" y="5264781"/>
            <a:ext cx="491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How good is my model in replicating the data </a:t>
            </a:r>
            <a:r>
              <a:rPr lang="en-US" sz="2400" b="1" i="1" dirty="0">
                <a:solidFill>
                  <a:schemeClr val="bg1"/>
                </a:solidFill>
              </a:rPr>
              <a:t>it has seen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A46B1-165F-1A12-3D2E-10E7F74C2EAC}"/>
              </a:ext>
            </a:extLst>
          </p:cNvPr>
          <p:cNvSpPr txBox="1"/>
          <p:nvPr/>
        </p:nvSpPr>
        <p:spPr>
          <a:xfrm>
            <a:off x="5778593" y="3849008"/>
            <a:ext cx="923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1CC26-2372-8E42-7D5E-45AB0B3AF780}"/>
              </a:ext>
            </a:extLst>
          </p:cNvPr>
          <p:cNvSpPr txBox="1"/>
          <p:nvPr/>
        </p:nvSpPr>
        <p:spPr>
          <a:xfrm>
            <a:off x="6702564" y="5264781"/>
            <a:ext cx="4918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chemeClr val="bg1"/>
                </a:solidFill>
              </a:rPr>
              <a:t>How good is my model in replicating the data it </a:t>
            </a:r>
            <a:r>
              <a:rPr lang="en-US" sz="2400" b="1" i="1" dirty="0">
                <a:solidFill>
                  <a:schemeClr val="bg1"/>
                </a:solidFill>
              </a:rPr>
              <a:t>has not seen</a:t>
            </a:r>
          </a:p>
        </p:txBody>
      </p:sp>
    </p:spTree>
    <p:extLst>
      <p:ext uri="{BB962C8B-B14F-4D97-AF65-F5344CB8AC3E}">
        <p14:creationId xmlns:p14="http://schemas.microsoft.com/office/powerpoint/2010/main" val="1215178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A3D4-899D-5C3D-6B68-FA909E107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96F18E-D53F-C187-23CD-C266D7BD49D5}"/>
              </a:ext>
            </a:extLst>
          </p:cNvPr>
          <p:cNvSpPr/>
          <p:nvPr/>
        </p:nvSpPr>
        <p:spPr>
          <a:xfrm>
            <a:off x="-512011" y="5529664"/>
            <a:ext cx="13216021" cy="1917881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66D10F-FFCA-0B01-4CE0-3ECDEA6813D4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DADB-53CF-B891-8005-B943E1B4B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425A9-0F8C-111F-AA06-97A190C8E51F}"/>
              </a:ext>
            </a:extLst>
          </p:cNvPr>
          <p:cNvSpPr txBox="1"/>
          <p:nvPr/>
        </p:nvSpPr>
        <p:spPr>
          <a:xfrm>
            <a:off x="423332" y="1940996"/>
            <a:ext cx="7769627" cy="29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3200" dirty="0"/>
              <a:t> Get data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3200" dirty="0"/>
              <a:t> Leave out some of the data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3200" dirty="0"/>
              <a:t> Train the model on the data that you kept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3200" dirty="0"/>
              <a:t> Assess the fit on the left-out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42C8B-5B09-74C1-1F02-B46CCE0C499D}"/>
              </a:ext>
            </a:extLst>
          </p:cNvPr>
          <p:cNvSpPr txBox="1"/>
          <p:nvPr/>
        </p:nvSpPr>
        <p:spPr>
          <a:xfrm>
            <a:off x="8989115" y="2805780"/>
            <a:ext cx="2857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Train-test split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0A083-711F-6D2B-D906-07A4F6EB9E3D}"/>
              </a:ext>
            </a:extLst>
          </p:cNvPr>
          <p:cNvSpPr txBox="1"/>
          <p:nvPr/>
        </p:nvSpPr>
        <p:spPr>
          <a:xfrm>
            <a:off x="8989115" y="4194059"/>
            <a:ext cx="2934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Predict for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1E8C0-A00B-DD04-476F-0496AF1C5B02}"/>
              </a:ext>
            </a:extLst>
          </p:cNvPr>
          <p:cNvSpPr txBox="1"/>
          <p:nvPr/>
        </p:nvSpPr>
        <p:spPr>
          <a:xfrm>
            <a:off x="8989114" y="3516853"/>
            <a:ext cx="2848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 on 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C246A-04CD-CE39-56D1-B741EA1309FC}"/>
              </a:ext>
            </a:extLst>
          </p:cNvPr>
          <p:cNvSpPr txBox="1"/>
          <p:nvPr/>
        </p:nvSpPr>
        <p:spPr>
          <a:xfrm>
            <a:off x="423332" y="5965385"/>
            <a:ext cx="8362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&gt; How close was the prediction to the actual data?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027C5D-348D-F27F-3703-D1C030700DC0}"/>
                  </a:ext>
                </a:extLst>
              </p:cNvPr>
              <p:cNvSpPr txBox="1"/>
              <p:nvPr/>
            </p:nvSpPr>
            <p:spPr>
              <a:xfrm>
                <a:off x="9721157" y="6020663"/>
                <a:ext cx="2000997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  <m:r>
                        <a:rPr lang="en-GB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−</m:t>
                      </m:r>
                      <m:sSub>
                        <m:sSubPr>
                          <m:ctrlPr>
                            <a:rPr lang="en-GB" sz="28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8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027C5D-348D-F27F-3703-D1C030700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157" y="6020663"/>
                <a:ext cx="2000997" cy="442429"/>
              </a:xfrm>
              <a:prstGeom prst="rect">
                <a:avLst/>
              </a:prstGeom>
              <a:blipFill>
                <a:blip r:embed="rId2"/>
                <a:stretch>
                  <a:fillRect l="-3774" t="-22857" r="-629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552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C6A09-0AF9-9782-05F6-F7B579405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DB2168-FA62-BAD6-CD85-0C8734D35252}"/>
              </a:ext>
            </a:extLst>
          </p:cNvPr>
          <p:cNvSpPr/>
          <p:nvPr/>
        </p:nvSpPr>
        <p:spPr>
          <a:xfrm>
            <a:off x="-460052" y="2262386"/>
            <a:ext cx="13216021" cy="5185161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CFEB8-0CA5-DA6E-FDB4-3A3A73B4AEDF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84C47-97BD-FCD2-5299-B3FDA51A0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CB139-6CD2-6364-FC9F-8632116F9F72}"/>
              </a:ext>
            </a:extLst>
          </p:cNvPr>
          <p:cNvSpPr txBox="1"/>
          <p:nvPr/>
        </p:nvSpPr>
        <p:spPr>
          <a:xfrm>
            <a:off x="437619" y="1311259"/>
            <a:ext cx="5055166" cy="76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The validation set approach</a:t>
            </a:r>
          </a:p>
        </p:txBody>
      </p:sp>
      <p:pic>
        <p:nvPicPr>
          <p:cNvPr id="12" name="Picture 11" descr="A chart with blue and red squares&#10;&#10;AI-generated content may be incorrect.">
            <a:extLst>
              <a:ext uri="{FF2B5EF4-FFF2-40B4-BE49-F238E27FC236}">
                <a16:creationId xmlns:a16="http://schemas.microsoft.com/office/drawing/2014/main" id="{D040FF3E-57DD-E7A4-5540-628EFA39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66279" b="17981"/>
          <a:stretch>
            <a:fillRect/>
          </a:stretch>
        </p:blipFill>
        <p:spPr>
          <a:xfrm>
            <a:off x="7060545" y="4325036"/>
            <a:ext cx="4821212" cy="2176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CC472-FDD7-CE3C-03E6-8CAE18515DC3}"/>
              </a:ext>
            </a:extLst>
          </p:cNvPr>
          <p:cNvSpPr txBox="1"/>
          <p:nvPr/>
        </p:nvSpPr>
        <p:spPr>
          <a:xfrm>
            <a:off x="590214" y="2370680"/>
            <a:ext cx="78108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Split the data into a </a:t>
            </a:r>
            <a:r>
              <a:rPr lang="en-US" sz="2400" b="1" dirty="0">
                <a:solidFill>
                  <a:schemeClr val="bg1"/>
                </a:solidFill>
              </a:rPr>
              <a:t>train set </a:t>
            </a:r>
            <a:r>
              <a:rPr lang="en-US" sz="2400" dirty="0">
                <a:solidFill>
                  <a:schemeClr val="bg1"/>
                </a:solidFill>
              </a:rPr>
              <a:t>and a </a:t>
            </a:r>
            <a:r>
              <a:rPr lang="en-US" sz="2400" b="1" dirty="0">
                <a:solidFill>
                  <a:schemeClr val="bg1"/>
                </a:solidFill>
              </a:rPr>
              <a:t>test set </a:t>
            </a:r>
            <a:r>
              <a:rPr lang="en-US" sz="2400" dirty="0">
                <a:solidFill>
                  <a:schemeClr val="bg1"/>
                </a:solidFill>
              </a:rPr>
              <a:t>at </a:t>
            </a:r>
            <a:r>
              <a:rPr lang="en-US" sz="2400" dirty="0">
                <a:solidFill>
                  <a:srgbClr val="C00000"/>
                </a:solidFill>
              </a:rPr>
              <a:t>random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Model with train and predict for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Understand the </a:t>
            </a:r>
            <a:r>
              <a:rPr lang="en-US" sz="2400" b="1" dirty="0">
                <a:solidFill>
                  <a:schemeClr val="bg1"/>
                </a:solidFill>
              </a:rPr>
              <a:t>MSE</a:t>
            </a:r>
            <a:r>
              <a:rPr lang="en-US" sz="2400" dirty="0">
                <a:solidFill>
                  <a:schemeClr val="bg1"/>
                </a:solidFill>
              </a:rPr>
              <a:t> of the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Repeat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Assess the MSE of the multiple runs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783AA5-F1D4-7F08-EC89-38368AA26F47}"/>
              </a:ext>
            </a:extLst>
          </p:cNvPr>
          <p:cNvSpPr txBox="1"/>
          <p:nvPr/>
        </p:nvSpPr>
        <p:spPr>
          <a:xfrm>
            <a:off x="9058275" y="2248176"/>
            <a:ext cx="58689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Train–test split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50/50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60/40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70/30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80/20</a:t>
            </a:r>
          </a:p>
        </p:txBody>
      </p:sp>
    </p:spTree>
    <p:extLst>
      <p:ext uri="{BB962C8B-B14F-4D97-AF65-F5344CB8AC3E}">
        <p14:creationId xmlns:p14="http://schemas.microsoft.com/office/powerpoint/2010/main" val="3382177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8EAF3-EC88-9DA8-6C35-CFB5C5D22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CD1843-C820-3598-58AC-6C7F58FD8967}"/>
              </a:ext>
            </a:extLst>
          </p:cNvPr>
          <p:cNvSpPr/>
          <p:nvPr/>
        </p:nvSpPr>
        <p:spPr>
          <a:xfrm>
            <a:off x="-460052" y="2262386"/>
            <a:ext cx="13216021" cy="5185161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C01D6E-C614-A4E7-216E-5003E70107D1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DE4B7-41AF-2BCF-94AC-49335F832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ADFA3-6A64-54A5-B10C-014663301F0D}"/>
              </a:ext>
            </a:extLst>
          </p:cNvPr>
          <p:cNvSpPr txBox="1"/>
          <p:nvPr/>
        </p:nvSpPr>
        <p:spPr>
          <a:xfrm>
            <a:off x="423332" y="1363901"/>
            <a:ext cx="7422225" cy="76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Leave One Out Cross Validation (LOOCV)</a:t>
            </a:r>
          </a:p>
        </p:txBody>
      </p:sp>
      <p:pic>
        <p:nvPicPr>
          <p:cNvPr id="4" name="Picture 3" descr="A chart with blue and red squares&#10;&#10;AI-generated content may be incorrect.">
            <a:extLst>
              <a:ext uri="{FF2B5EF4-FFF2-40B4-BE49-F238E27FC236}">
                <a16:creationId xmlns:a16="http://schemas.microsoft.com/office/drawing/2014/main" id="{9BFE73FD-9C74-B716-50DD-CF5FD78C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91" t="-614" r="32588" b="18596"/>
          <a:stretch>
            <a:fillRect/>
          </a:stretch>
        </p:blipFill>
        <p:spPr>
          <a:xfrm>
            <a:off x="7027888" y="4267200"/>
            <a:ext cx="4821212" cy="2176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5336E-6E7A-53FA-19D4-F42BDABFAC83}"/>
              </a:ext>
            </a:extLst>
          </p:cNvPr>
          <p:cNvSpPr txBox="1"/>
          <p:nvPr/>
        </p:nvSpPr>
        <p:spPr>
          <a:xfrm>
            <a:off x="423333" y="2955640"/>
            <a:ext cx="107307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Split the data into a </a:t>
            </a:r>
            <a:r>
              <a:rPr lang="en-US" sz="2800" b="1" dirty="0">
                <a:solidFill>
                  <a:schemeClr val="bg1"/>
                </a:solidFill>
              </a:rPr>
              <a:t>train set </a:t>
            </a:r>
            <a:r>
              <a:rPr lang="en-US" sz="2800" dirty="0">
                <a:solidFill>
                  <a:schemeClr val="bg1"/>
                </a:solidFill>
              </a:rPr>
              <a:t>of all observations except one and into a </a:t>
            </a:r>
            <a:r>
              <a:rPr lang="en-US" sz="2800" b="1" dirty="0">
                <a:solidFill>
                  <a:schemeClr val="bg1"/>
                </a:solidFill>
              </a:rPr>
              <a:t>test set </a:t>
            </a:r>
            <a:r>
              <a:rPr lang="en-US" sz="2800" dirty="0">
                <a:solidFill>
                  <a:schemeClr val="bg1"/>
                </a:solidFill>
              </a:rPr>
              <a:t>of one observation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00C6B-5D4E-0A4B-1764-614A9DDD7699}"/>
              </a:ext>
            </a:extLst>
          </p:cNvPr>
          <p:cNvSpPr txBox="1"/>
          <p:nvPr/>
        </p:nvSpPr>
        <p:spPr>
          <a:xfrm>
            <a:off x="423332" y="4267200"/>
            <a:ext cx="63918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a trained model to predict for the test observation.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Assess the MSE of all the predictions</a:t>
            </a:r>
          </a:p>
        </p:txBody>
      </p:sp>
    </p:spTree>
    <p:extLst>
      <p:ext uri="{BB962C8B-B14F-4D97-AF65-F5344CB8AC3E}">
        <p14:creationId xmlns:p14="http://schemas.microsoft.com/office/powerpoint/2010/main" val="2475120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69418-B4B0-AE56-7E4A-3E45E731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DC0B6C-585B-960B-CAF7-94F6830FF290}"/>
              </a:ext>
            </a:extLst>
          </p:cNvPr>
          <p:cNvSpPr/>
          <p:nvPr/>
        </p:nvSpPr>
        <p:spPr>
          <a:xfrm>
            <a:off x="-460052" y="2262386"/>
            <a:ext cx="13216021" cy="5185161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0E8F1B-FDC2-1B06-4684-0D3219886243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1F3F1-A21F-F211-3D3A-853B0AD35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FB4DA-B296-3707-CBFF-5652C82B528F}"/>
              </a:ext>
            </a:extLst>
          </p:cNvPr>
          <p:cNvSpPr txBox="1"/>
          <p:nvPr/>
        </p:nvSpPr>
        <p:spPr>
          <a:xfrm>
            <a:off x="465950" y="1335750"/>
            <a:ext cx="1225207" cy="76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K-fold</a:t>
            </a:r>
          </a:p>
        </p:txBody>
      </p:sp>
      <p:pic>
        <p:nvPicPr>
          <p:cNvPr id="6" name="Picture 5" descr="A chart with blue and red squares&#10;&#10;AI-generated content may be incorrect.">
            <a:extLst>
              <a:ext uri="{FF2B5EF4-FFF2-40B4-BE49-F238E27FC236}">
                <a16:creationId xmlns:a16="http://schemas.microsoft.com/office/drawing/2014/main" id="{D0CEA839-F977-73A4-A96D-D83CCF64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355" t="1565" r="-76" b="19071"/>
          <a:stretch>
            <a:fillRect/>
          </a:stretch>
        </p:blipFill>
        <p:spPr>
          <a:xfrm>
            <a:off x="7027888" y="4376057"/>
            <a:ext cx="4821212" cy="2106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9DAA8-8E4C-4892-E483-98D76CF5A581}"/>
              </a:ext>
            </a:extLst>
          </p:cNvPr>
          <p:cNvSpPr txBox="1"/>
          <p:nvPr/>
        </p:nvSpPr>
        <p:spPr>
          <a:xfrm>
            <a:off x="465950" y="2677682"/>
            <a:ext cx="6831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Split the data into k-folds (k-equal parts)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04345-F493-8D8D-49E0-B4B288A2F1B2}"/>
              </a:ext>
            </a:extLst>
          </p:cNvPr>
          <p:cNvSpPr txBox="1"/>
          <p:nvPr/>
        </p:nvSpPr>
        <p:spPr>
          <a:xfrm>
            <a:off x="465950" y="3616198"/>
            <a:ext cx="102925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Train the model on k-1 folds to predict on the k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fold.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Assess MSE of the predictions</a:t>
            </a:r>
          </a:p>
        </p:txBody>
      </p:sp>
    </p:spTree>
    <p:extLst>
      <p:ext uri="{BB962C8B-B14F-4D97-AF65-F5344CB8AC3E}">
        <p14:creationId xmlns:p14="http://schemas.microsoft.com/office/powerpoint/2010/main" val="173215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FB3ED-23C6-2F5B-3372-11BC9727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3DA7A7-3FF9-11EC-6BD4-9DEA55CC180C}"/>
              </a:ext>
            </a:extLst>
          </p:cNvPr>
          <p:cNvSpPr/>
          <p:nvPr/>
        </p:nvSpPr>
        <p:spPr>
          <a:xfrm>
            <a:off x="-460052" y="0"/>
            <a:ext cx="13216021" cy="7447547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graph with blue lines and red dots&#10;&#10;AI-generated content may be incorrect.">
            <a:extLst>
              <a:ext uri="{FF2B5EF4-FFF2-40B4-BE49-F238E27FC236}">
                <a16:creationId xmlns:a16="http://schemas.microsoft.com/office/drawing/2014/main" id="{0B040FA0-6A4B-6FC4-C66F-B5787102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70" y="328611"/>
            <a:ext cx="8878369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F1D87-181D-7411-F46F-0EE916D91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3FDDA8-39D1-1C15-9D20-E48D99A96C2A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B8721-4BA4-3824-5706-6CA93AEAC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caveats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AE69-057B-5738-D467-4DA2C03D943F}"/>
              </a:ext>
            </a:extLst>
          </p:cNvPr>
          <p:cNvSpPr txBox="1"/>
          <p:nvPr/>
        </p:nvSpPr>
        <p:spPr>
          <a:xfrm>
            <a:off x="765987" y="3328753"/>
            <a:ext cx="3285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Back testing</a:t>
            </a:r>
          </a:p>
          <a:p>
            <a:pPr algn="ctr"/>
            <a:r>
              <a:rPr lang="en-US" sz="2800" dirty="0"/>
              <a:t>One-step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CE0E7-07D8-9286-50D8-D7C92A2EBAA7}"/>
              </a:ext>
            </a:extLst>
          </p:cNvPr>
          <p:cNvSpPr txBox="1"/>
          <p:nvPr/>
        </p:nvSpPr>
        <p:spPr>
          <a:xfrm>
            <a:off x="465950" y="1335750"/>
            <a:ext cx="2834174" cy="76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Temporal data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7F8D3C-13C3-3D3C-AAE4-C068520A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68" y="2557463"/>
            <a:ext cx="7356253" cy="34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885CED-48B6-A0AA-B798-C9365AAABAEF}"/>
              </a:ext>
            </a:extLst>
          </p:cNvPr>
          <p:cNvCxnSpPr>
            <a:cxnSpLocks/>
          </p:cNvCxnSpPr>
          <p:nvPr/>
        </p:nvCxnSpPr>
        <p:spPr>
          <a:xfrm>
            <a:off x="4672013" y="6008257"/>
            <a:ext cx="69437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B43BE4-2996-2F4D-A0E5-295286648FAA}"/>
              </a:ext>
            </a:extLst>
          </p:cNvPr>
          <p:cNvSpPr txBox="1"/>
          <p:nvPr/>
        </p:nvSpPr>
        <p:spPr>
          <a:xfrm>
            <a:off x="7891101" y="6008257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5643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12160</TotalTime>
  <Words>318</Words>
  <Application>Microsoft Macintosh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Data Science for Geographers 25/26</vt:lpstr>
      <vt:lpstr>Why</vt:lpstr>
      <vt:lpstr>Why</vt:lpstr>
      <vt:lpstr>How</vt:lpstr>
      <vt:lpstr>Types</vt:lpstr>
      <vt:lpstr>Types</vt:lpstr>
      <vt:lpstr>Types</vt:lpstr>
      <vt:lpstr>PowerPoint Presentation</vt:lpstr>
      <vt:lpstr>The caveats</vt:lpstr>
      <vt:lpstr>The caveats</vt:lpstr>
      <vt:lpstr>The caveats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Hasova</dc:creator>
  <cp:lastModifiedBy>Lenka Hasova</cp:lastModifiedBy>
  <cp:revision>38</cp:revision>
  <dcterms:created xsi:type="dcterms:W3CDTF">2025-09-08T13:32:36Z</dcterms:created>
  <dcterms:modified xsi:type="dcterms:W3CDTF">2025-10-01T11:57:59Z</dcterms:modified>
</cp:coreProperties>
</file>