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92" r:id="rId3"/>
    <p:sldId id="294" r:id="rId4"/>
    <p:sldId id="260" r:id="rId5"/>
    <p:sldId id="286" r:id="rId6"/>
    <p:sldId id="258" r:id="rId7"/>
    <p:sldId id="270" r:id="rId8"/>
    <p:sldId id="271" r:id="rId9"/>
    <p:sldId id="272" r:id="rId10"/>
    <p:sldId id="287" r:id="rId11"/>
    <p:sldId id="274" r:id="rId12"/>
    <p:sldId id="280" r:id="rId13"/>
    <p:sldId id="273" r:id="rId14"/>
    <p:sldId id="268" r:id="rId15"/>
    <p:sldId id="282" r:id="rId16"/>
    <p:sldId id="281" r:id="rId17"/>
    <p:sldId id="283" r:id="rId18"/>
    <p:sldId id="284" r:id="rId19"/>
    <p:sldId id="290" r:id="rId20"/>
    <p:sldId id="289" r:id="rId21"/>
    <p:sldId id="288" r:id="rId22"/>
    <p:sldId id="269" r:id="rId23"/>
    <p:sldId id="276" r:id="rId24"/>
    <p:sldId id="277" r:id="rId25"/>
    <p:sldId id="279" r:id="rId26"/>
    <p:sldId id="278" r:id="rId27"/>
    <p:sldId id="293" r:id="rId28"/>
    <p:sldId id="291" r:id="rId29"/>
    <p:sldId id="265" r:id="rId30"/>
    <p:sldId id="26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041"/>
    <a:srgbClr val="FFFFFF"/>
    <a:srgbClr val="115A7B"/>
    <a:srgbClr val="1684B7"/>
    <a:srgbClr val="20AEF0"/>
    <a:srgbClr val="1FA1DC"/>
    <a:srgbClr val="166B92"/>
    <a:srgbClr val="125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4"/>
    <p:restoredTop sz="94795"/>
  </p:normalViewPr>
  <p:slideViewPr>
    <p:cSldViewPr snapToGrid="0">
      <p:cViewPr varScale="1">
        <p:scale>
          <a:sx n="116" d="100"/>
          <a:sy n="116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9E84-06CE-CF42-B9EB-AC8154B6235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DC8E3-8836-A043-A4FD-F0AE9BCD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C8E3-8836-A043-A4FD-F0AE9BCDE7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8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C8E3-8836-A043-A4FD-F0AE9BCDE7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C8E3-8836-A043-A4FD-F0AE9BCDE7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69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BC286-DD22-21A4-B977-0913400ED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08F6DE-5390-07F0-CC52-093AA462A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0D2DC8-4D47-7987-9B9F-AD63F497B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prediction will be better if we </a:t>
            </a:r>
            <a:r>
              <a:rPr lang="en-US" b="1" dirty="0"/>
              <a:t>teach</a:t>
            </a:r>
            <a:r>
              <a:rPr lang="en-US" dirty="0"/>
              <a:t> the computer to </a:t>
            </a:r>
            <a:r>
              <a:rPr lang="en-US" b="1" dirty="0"/>
              <a:t>minimize</a:t>
            </a:r>
            <a:r>
              <a:rPr lang="en-US" dirty="0"/>
              <a:t> the </a:t>
            </a:r>
            <a:r>
              <a:rPr lang="en-US" b="1" dirty="0"/>
              <a:t>loss</a:t>
            </a:r>
            <a:r>
              <a:rPr lang="en-US" dirty="0"/>
              <a:t> as much as possible.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How bad is our prediction?</a:t>
            </a:r>
          </a:p>
          <a:p>
            <a:r>
              <a:rPr lang="en-US" dirty="0"/>
              <a:t>How well does the model fit the data?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 function quantifies the "cost" of an incorrect or suboptimal decision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19DC3-BAF1-6EF8-79EB-67C5F3FA2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C8E3-8836-A043-A4FD-F0AE9BCDE7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3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C8E3-8836-A043-A4FD-F0AE9BCDE7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1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1184C-52BD-D44B-1EE2-241B07075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4E1B93-B968-1861-6590-DCCCC0CD49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D6304-1927-BCF9-C5C0-B570194EB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1B5E8-4DB1-4BE0-B2BD-FA5DDC8AD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C8E3-8836-A043-A4FD-F0AE9BCDE7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38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0E67B-8382-571F-3D86-3FB0D28AA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139B69-9558-7E84-D998-309EF8C0CD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79F97A-6755-4B92-2027-D36B4A1A4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0B12E-12EA-CA93-A5A9-239FABA2D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C8E3-8836-A043-A4FD-F0AE9BCDE7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06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2CBD9-B6A5-2C78-4EC7-DCBC74415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212E51-4444-5EDF-4B51-782B690C9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6A220E-CBA9-6F16-E53B-5E3FDC3CE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BD162-486D-1266-9B3B-E2987918F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C8E3-8836-A043-A4FD-F0AE9BCDE7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73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2734D-744F-C7AD-D8B5-4678470C4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157009-21A3-0177-58D8-A4D10266E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538DD3-372A-E921-21A0-B3D83639C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D3145-3D33-6678-F0BE-21E54FBCA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C8E3-8836-A043-A4FD-F0AE9BCDE7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1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I know its distribution and how much data is there to work with?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DC8E3-8836-A043-A4FD-F0AE9BCDE7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8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A08A-C8BB-9B7C-D582-1CFEF2988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D4104-0283-4831-2FBE-E9D8841E9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27ADB-0B0D-09C9-DBBA-85B3FDA9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AEE9-E589-6150-D26D-AC6C9E78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7D2C-925E-7259-1CB4-FA4C99D3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22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065B-308E-0D77-78B1-C5C9F411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69276-BDA2-13B7-86F2-57D89ACD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7949-A84A-1EB0-A63F-F864CDFA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41BE2-924E-0473-5D2C-97A38B8F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CE63-09C0-6DCE-E536-B0E25A98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48052-E856-8A1E-623B-53261F47F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65423-12F9-67F6-8F72-0BF996269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D610A-3CC8-1AFD-A941-A921BBA7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34D2-B6C8-40E6-F8B8-3B8072B9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01339-4CDD-5D2E-29D9-09FAB39C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AEF-7366-29FA-39C6-702D4A65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45DEC-2B2F-F985-8A1F-07970BF8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4DBBE-DBAE-30C3-B093-C6E0A438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5C53-020C-F7A9-0FE4-619CF01F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8B0E1-420F-DC87-780D-98F5BF7A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12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9FC5-4AD9-6102-82F9-87FD8B76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9D39F-DE6B-C7CE-2A83-157C913E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82FE9-5EDD-F247-BBA9-1D06F7EA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3117-43A9-0CB9-A4E2-C39BA6A2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FAE2-BB1A-94F7-767F-DEDA0E40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14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B7DD-A920-CF37-B097-E3FA117B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A5A35-4E10-B198-4BBF-09A270FCB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AD282-DFF5-4C11-4F96-60565154C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B7BEA-D9AF-BCD6-343B-83F2ABDF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5DD1-E931-3F47-43F1-5AAADB68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EDB0-B030-136D-654C-09DC8158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8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B56F-1420-4B5B-B7CF-7C21DDA3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3D3BF-A750-4DA1-A4D1-4AE76189B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6BD36-E1F6-4D80-1096-EDE17AE53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D62B7-552C-8A21-10BB-EAA843B18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41C7A-EEAA-ED2A-7168-F69FC4571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1A0CC-FB98-520C-6746-B7BF59CA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03BD6-933C-5D08-9A0D-FD41A906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546DA-577B-2BA7-505F-6A36D970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09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9DED-079F-AB79-A533-BB1B7ECB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BCA02-B938-15C4-890C-0A9FFE26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E93C9-41B2-C06C-0284-FD0AD17A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22E1B-C753-4930-6D51-0C8733FB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4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CE13F-A085-B07C-5F41-7A379294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026C0-211E-7C01-F5DC-E6B03AFE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63932-E5B5-4C5A-6CD5-728D4C93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78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4238-2E43-4A07-E1CD-DFD9279F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5660-CE56-789D-AC8E-10CB7C6C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C5F21-E049-C5B9-B551-F9CB42E81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EA3F7-8AC4-A6A2-6843-EDB34203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83D38-6B12-46F0-3ADE-A1B283AD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1BF76-1E89-E133-6524-DE2FA255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52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4D69-5E5E-8D14-37BF-646CE14A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D2AFF-79AF-E4D0-099B-4F93D82F1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47A74-B10B-5DE4-AA40-86C8B069A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884AA-A626-4A8F-A3AC-949EAA4D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6C8BA-026C-3988-8E53-654FDA5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E0474-A4A6-5789-43D7-7004BE71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99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BB089-79EF-6A59-9214-A925E617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36D84-1542-010D-42E4-62ED25682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5A01-F53D-CD8B-D9EC-F9815CA21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401EE-D299-594D-82E7-4A93FB40D7FE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7F93-F4CD-6E20-193D-7C50BC6B2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1C73-F963-8AE6-AD1C-2C51A885B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8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4B7F4-3D29-F4FF-CA46-1AB1BC4F4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9E7431-F945-6B45-710A-571FD0A05095}"/>
              </a:ext>
            </a:extLst>
          </p:cNvPr>
          <p:cNvSpPr/>
          <p:nvPr/>
        </p:nvSpPr>
        <p:spPr>
          <a:xfrm>
            <a:off x="-460052" y="4533759"/>
            <a:ext cx="13216021" cy="2913788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9E21E-92CA-3374-6D6E-7BA21E0E7C01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3CA26-4EDC-FF2A-9AF9-A28C9CA29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01" y="124754"/>
            <a:ext cx="10994667" cy="94745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 for Geographers 25/26</a:t>
            </a:r>
          </a:p>
        </p:txBody>
      </p:sp>
      <p:pic>
        <p:nvPicPr>
          <p:cNvPr id="3" name="Picture 2" descr="Dr Levi Wolf - Our People">
            <a:extLst>
              <a:ext uri="{FF2B5EF4-FFF2-40B4-BE49-F238E27FC236}">
                <a16:creationId xmlns:a16="http://schemas.microsoft.com/office/drawing/2014/main" id="{9299A8A7-590B-1E30-7AE4-7820720F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2" r="-2" b="15024"/>
          <a:stretch>
            <a:fillRect/>
          </a:stretch>
        </p:blipFill>
        <p:spPr bwMode="auto">
          <a:xfrm>
            <a:off x="4379212" y="4995642"/>
            <a:ext cx="2022822" cy="2025579"/>
          </a:xfrm>
          <a:custGeom>
            <a:avLst/>
            <a:gdLst/>
            <a:ahLst/>
            <a:cxnLst/>
            <a:rect l="l" t="t" r="r" b="b"/>
            <a:pathLst>
              <a:path w="4000500" h="4005943">
                <a:moveTo>
                  <a:pt x="0" y="0"/>
                </a:moveTo>
                <a:lnTo>
                  <a:pt x="4000500" y="0"/>
                </a:lnTo>
                <a:lnTo>
                  <a:pt x="4000500" y="3936797"/>
                </a:lnTo>
                <a:lnTo>
                  <a:pt x="3316514" y="4005943"/>
                </a:lnTo>
                <a:lnTo>
                  <a:pt x="0" y="39641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shua Miller - Geography PhD student at the University of Bristol |  LinkedIn">
            <a:extLst>
              <a:ext uri="{FF2B5EF4-FFF2-40B4-BE49-F238E27FC236}">
                <a16:creationId xmlns:a16="http://schemas.microsoft.com/office/drawing/2014/main" id="{86EAFED9-A787-B561-0BEF-78028CAF2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" r="2" b="2"/>
          <a:stretch>
            <a:fillRect/>
          </a:stretch>
        </p:blipFill>
        <p:spPr bwMode="auto">
          <a:xfrm>
            <a:off x="10062308" y="4980703"/>
            <a:ext cx="1926506" cy="1980878"/>
          </a:xfrm>
          <a:custGeom>
            <a:avLst/>
            <a:gdLst/>
            <a:ahLst/>
            <a:cxnLst/>
            <a:rect l="l" t="t" r="r" b="b"/>
            <a:pathLst>
              <a:path w="3809998" h="3917539">
                <a:moveTo>
                  <a:pt x="0" y="0"/>
                </a:moveTo>
                <a:lnTo>
                  <a:pt x="3809998" y="0"/>
                </a:lnTo>
                <a:lnTo>
                  <a:pt x="3809998" y="3909212"/>
                </a:lnTo>
                <a:lnTo>
                  <a:pt x="1781628" y="3737429"/>
                </a:lnTo>
                <a:lnTo>
                  <a:pt x="0" y="391753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enka Hasova - University of Bristol">
            <a:extLst>
              <a:ext uri="{FF2B5EF4-FFF2-40B4-BE49-F238E27FC236}">
                <a16:creationId xmlns:a16="http://schemas.microsoft.com/office/drawing/2014/main" id="{E8B60291-67B4-2986-FCE6-8F2678E16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8"/>
          <a:stretch>
            <a:fillRect/>
          </a:stretch>
        </p:blipFill>
        <p:spPr bwMode="auto">
          <a:xfrm>
            <a:off x="7220753" y="4987714"/>
            <a:ext cx="2022832" cy="2001859"/>
          </a:xfrm>
          <a:custGeom>
            <a:avLst/>
            <a:gdLst/>
            <a:ahLst/>
            <a:cxnLst/>
            <a:rect l="l" t="t" r="r" b="b"/>
            <a:pathLst>
              <a:path w="4000500" h="3959032">
                <a:moveTo>
                  <a:pt x="0" y="0"/>
                </a:moveTo>
                <a:lnTo>
                  <a:pt x="4000500" y="0"/>
                </a:lnTo>
                <a:lnTo>
                  <a:pt x="4000500" y="3959032"/>
                </a:lnTo>
                <a:lnTo>
                  <a:pt x="9072" y="3926114"/>
                </a:lnTo>
                <a:lnTo>
                  <a:pt x="0" y="39253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849371-BEE1-2D6F-0A8B-E1CAA85246DE}"/>
              </a:ext>
            </a:extLst>
          </p:cNvPr>
          <p:cNvSpPr txBox="1"/>
          <p:nvPr/>
        </p:nvSpPr>
        <p:spPr>
          <a:xfrm>
            <a:off x="4562910" y="4607151"/>
            <a:ext cx="158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Levi John Wolf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46975-E5D1-C436-6675-FB8774A2319D}"/>
              </a:ext>
            </a:extLst>
          </p:cNvPr>
          <p:cNvSpPr txBox="1"/>
          <p:nvPr/>
        </p:nvSpPr>
        <p:spPr>
          <a:xfrm>
            <a:off x="7423431" y="4611371"/>
            <a:ext cx="157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Lenka Hasova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47EF7-D1A5-9F84-8D65-1FF02CEB38DA}"/>
              </a:ext>
            </a:extLst>
          </p:cNvPr>
          <p:cNvSpPr txBox="1"/>
          <p:nvPr/>
        </p:nvSpPr>
        <p:spPr>
          <a:xfrm>
            <a:off x="10344664" y="4607151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Josh Miller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19396-DF51-60F6-B981-7F13D0A53D47}"/>
              </a:ext>
            </a:extLst>
          </p:cNvPr>
          <p:cNvSpPr txBox="1"/>
          <p:nvPr/>
        </p:nvSpPr>
        <p:spPr>
          <a:xfrm>
            <a:off x="6596657" y="1554897"/>
            <a:ext cx="2844561" cy="2233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Intro to us &amp; the module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The logistics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Intro to Data Science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First lab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9857BF-96AF-47FC-2001-5042B91AA201}"/>
              </a:ext>
            </a:extLst>
          </p:cNvPr>
          <p:cNvSpPr txBox="1"/>
          <p:nvPr/>
        </p:nvSpPr>
        <p:spPr>
          <a:xfrm>
            <a:off x="4167609" y="238297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787250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7FE1C-0C34-0F96-33EB-8016DCBD7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0FB2EB1-7107-AD06-76DF-E9BB66A83889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4E23D-6378-9189-1405-5E24B199A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0298" y="-1950988"/>
            <a:ext cx="10875818" cy="31220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1: Intro to Data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656161-D535-BC7B-D026-37AF6CA65E7C}"/>
              </a:ext>
            </a:extLst>
          </p:cNvPr>
          <p:cNvSpPr txBox="1"/>
          <p:nvPr/>
        </p:nvSpPr>
        <p:spPr>
          <a:xfrm>
            <a:off x="1386777" y="2616776"/>
            <a:ext cx="628864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Brief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Basic principles – what are the goals?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Loss function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Bias-variance tradeoff	</a:t>
            </a:r>
          </a:p>
          <a:p>
            <a:r>
              <a:rPr lang="en-US" sz="2800" dirty="0"/>
              <a:t>3. Basic types of methods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1455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6477D-5CB5-F1BE-184D-3082D02E0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8EEAA7-8E8E-23C8-ED2F-A87EB3878B2A}"/>
              </a:ext>
            </a:extLst>
          </p:cNvPr>
          <p:cNvSpPr/>
          <p:nvPr/>
        </p:nvSpPr>
        <p:spPr>
          <a:xfrm>
            <a:off x="-108857" y="-34078"/>
            <a:ext cx="12409714" cy="904935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A5C42-91E7-6354-E01E-365487B36A81}"/>
              </a:ext>
            </a:extLst>
          </p:cNvPr>
          <p:cNvSpPr txBox="1"/>
          <p:nvPr/>
        </p:nvSpPr>
        <p:spPr>
          <a:xfrm>
            <a:off x="154743" y="239150"/>
            <a:ext cx="2836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1.a Loss function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98EB86D-B00D-D7EF-29F3-E858A8491894}"/>
              </a:ext>
            </a:extLst>
          </p:cNvPr>
          <p:cNvSpPr/>
          <p:nvPr/>
        </p:nvSpPr>
        <p:spPr>
          <a:xfrm rot="2802867">
            <a:off x="5520286" y="2419998"/>
            <a:ext cx="631371" cy="1197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AF31B9F-CA84-1DC5-4853-C2FA367E1C8E}"/>
              </a:ext>
            </a:extLst>
          </p:cNvPr>
          <p:cNvSpPr/>
          <p:nvPr/>
        </p:nvSpPr>
        <p:spPr>
          <a:xfrm rot="19631449">
            <a:off x="8037307" y="1635375"/>
            <a:ext cx="631371" cy="1197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5DEF3A-97D8-4C62-F183-0466CEFCFC91}"/>
              </a:ext>
            </a:extLst>
          </p:cNvPr>
          <p:cNvSpPr txBox="1"/>
          <p:nvPr/>
        </p:nvSpPr>
        <p:spPr>
          <a:xfrm>
            <a:off x="8363176" y="1024405"/>
            <a:ext cx="393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loss</a:t>
            </a:r>
            <a:r>
              <a:rPr lang="en-US" dirty="0"/>
              <a:t> is the </a:t>
            </a:r>
            <a:r>
              <a:rPr lang="en-US" b="1" dirty="0"/>
              <a:t>cost</a:t>
            </a:r>
            <a:r>
              <a:rPr lang="en-US" dirty="0"/>
              <a:t> of incorrect 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727BA7-0A1B-141C-37E3-969230C90DFD}"/>
              </a:ext>
            </a:extLst>
          </p:cNvPr>
          <p:cNvSpPr txBox="1"/>
          <p:nvPr/>
        </p:nvSpPr>
        <p:spPr>
          <a:xfrm>
            <a:off x="6096000" y="2690336"/>
            <a:ext cx="594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rules, associations, assumptions,…a learner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7B2760-5719-A29C-537C-B5C326C1476C}"/>
              </a:ext>
            </a:extLst>
          </p:cNvPr>
          <p:cNvSpPr txBox="1"/>
          <p:nvPr/>
        </p:nvSpPr>
        <p:spPr>
          <a:xfrm>
            <a:off x="664028" y="1839685"/>
            <a:ext cx="768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data science, everything is about </a:t>
            </a:r>
            <a:r>
              <a:rPr lang="en-US" b="1" dirty="0"/>
              <a:t>making decision </a:t>
            </a:r>
            <a:r>
              <a:rPr lang="en-US" dirty="0"/>
              <a:t>while </a:t>
            </a:r>
            <a:r>
              <a:rPr lang="en-US" b="1" dirty="0"/>
              <a:t>minimizing loss</a:t>
            </a:r>
          </a:p>
        </p:txBody>
      </p:sp>
    </p:spTree>
    <p:extLst>
      <p:ext uri="{BB962C8B-B14F-4D97-AF65-F5344CB8AC3E}">
        <p14:creationId xmlns:p14="http://schemas.microsoft.com/office/powerpoint/2010/main" val="2208017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8F69E-26EA-511C-0FC7-367807E67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A76BB1-F69D-FF8C-0D33-2B8409405249}"/>
              </a:ext>
            </a:extLst>
          </p:cNvPr>
          <p:cNvSpPr/>
          <p:nvPr/>
        </p:nvSpPr>
        <p:spPr>
          <a:xfrm>
            <a:off x="-108857" y="-34078"/>
            <a:ext cx="12409714" cy="904935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C1181-6986-84C8-3152-F2FE3F774675}"/>
              </a:ext>
            </a:extLst>
          </p:cNvPr>
          <p:cNvSpPr txBox="1"/>
          <p:nvPr/>
        </p:nvSpPr>
        <p:spPr>
          <a:xfrm>
            <a:off x="664028" y="1839685"/>
            <a:ext cx="768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data science, everything is about </a:t>
            </a:r>
            <a:r>
              <a:rPr lang="en-US" b="1" dirty="0"/>
              <a:t>making decision </a:t>
            </a:r>
            <a:r>
              <a:rPr lang="en-US" dirty="0"/>
              <a:t>while </a:t>
            </a:r>
            <a:r>
              <a:rPr lang="en-US" b="1" dirty="0"/>
              <a:t>minimizing loss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C3C194B-E5E9-FDCE-FF49-FA5DB37AF250}"/>
              </a:ext>
            </a:extLst>
          </p:cNvPr>
          <p:cNvSpPr/>
          <p:nvPr/>
        </p:nvSpPr>
        <p:spPr>
          <a:xfrm rot="2802867">
            <a:off x="5520286" y="2419998"/>
            <a:ext cx="631371" cy="1197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Fried chicken...or dog? Your guess is as good as ours. Happy Fried Chicken  Day! 🐔🍗 📷: Chandler Dogs 24/7 ___ #thegratefulpet #thegratefulpetsg  #friedchickendog #friedchickenday #nationalfriedchickenday  #internationalfriedchickenday #funnydogs">
            <a:extLst>
              <a:ext uri="{FF2B5EF4-FFF2-40B4-BE49-F238E27FC236}">
                <a16:creationId xmlns:a16="http://schemas.microsoft.com/office/drawing/2014/main" id="{61F79848-51DE-5A57-9657-111F724A8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942" y="3090711"/>
            <a:ext cx="3512458" cy="35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877F86-E8CE-840F-B582-6E5A296A80B1}"/>
              </a:ext>
            </a:extLst>
          </p:cNvPr>
          <p:cNvSpPr txBox="1"/>
          <p:nvPr/>
        </p:nvSpPr>
        <p:spPr>
          <a:xfrm>
            <a:off x="923253" y="5183165"/>
            <a:ext cx="11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D1528F6-B1B3-AEAD-7E79-E04CBFFE650F}"/>
              </a:ext>
            </a:extLst>
          </p:cNvPr>
          <p:cNvSpPr/>
          <p:nvPr/>
        </p:nvSpPr>
        <p:spPr>
          <a:xfrm rot="19631449">
            <a:off x="8037307" y="1635375"/>
            <a:ext cx="631371" cy="1197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4CAA75-134A-1FCD-CE64-C2D87B733B8B}"/>
              </a:ext>
            </a:extLst>
          </p:cNvPr>
          <p:cNvSpPr txBox="1"/>
          <p:nvPr/>
        </p:nvSpPr>
        <p:spPr>
          <a:xfrm>
            <a:off x="8363176" y="1024405"/>
            <a:ext cx="393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loss</a:t>
            </a:r>
            <a:r>
              <a:rPr lang="en-US" dirty="0"/>
              <a:t> is the </a:t>
            </a:r>
            <a:r>
              <a:rPr lang="en-US" b="1" dirty="0"/>
              <a:t>cost</a:t>
            </a:r>
            <a:r>
              <a:rPr lang="en-US" dirty="0"/>
              <a:t> of incorrect prediction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9ADC4-AF8C-598C-E3BA-BA845C077DD4}"/>
              </a:ext>
            </a:extLst>
          </p:cNvPr>
          <p:cNvSpPr txBox="1"/>
          <p:nvPr/>
        </p:nvSpPr>
        <p:spPr>
          <a:xfrm>
            <a:off x="6187631" y="5060961"/>
            <a:ext cx="587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can we </a:t>
            </a:r>
            <a:r>
              <a:rPr lang="en-US" b="1" dirty="0"/>
              <a:t>teach the computer </a:t>
            </a:r>
            <a:r>
              <a:rPr lang="en-US" dirty="0"/>
              <a:t>to </a:t>
            </a:r>
            <a:r>
              <a:rPr lang="en-US" dirty="0" err="1"/>
              <a:t>recognise</a:t>
            </a:r>
            <a:r>
              <a:rPr lang="en-US" dirty="0"/>
              <a:t> dogs from chickens while </a:t>
            </a:r>
            <a:r>
              <a:rPr lang="en-US" b="1" dirty="0" err="1"/>
              <a:t>minimising</a:t>
            </a:r>
            <a:r>
              <a:rPr lang="en-US" b="1" dirty="0"/>
              <a:t> the wrong prediction</a:t>
            </a:r>
            <a:r>
              <a:rPr lang="en-US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EEAC22-6305-7A56-28BD-99F0B5D452C0}"/>
              </a:ext>
            </a:extLst>
          </p:cNvPr>
          <p:cNvSpPr txBox="1"/>
          <p:nvPr/>
        </p:nvSpPr>
        <p:spPr>
          <a:xfrm>
            <a:off x="154743" y="239150"/>
            <a:ext cx="2836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1.a Loss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CD21F-7A5D-13FB-6843-2ADA98B93C4C}"/>
              </a:ext>
            </a:extLst>
          </p:cNvPr>
          <p:cNvSpPr txBox="1"/>
          <p:nvPr/>
        </p:nvSpPr>
        <p:spPr>
          <a:xfrm>
            <a:off x="6096000" y="2690336"/>
            <a:ext cx="594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rules, associations, assumptions,…a learner function</a:t>
            </a:r>
          </a:p>
        </p:txBody>
      </p:sp>
    </p:spTree>
    <p:extLst>
      <p:ext uri="{BB962C8B-B14F-4D97-AF65-F5344CB8AC3E}">
        <p14:creationId xmlns:p14="http://schemas.microsoft.com/office/powerpoint/2010/main" val="732935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88826-D911-1A94-35E9-3C3CB43C9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218A1C-237D-F9AD-B815-F0B9B191608D}"/>
              </a:ext>
            </a:extLst>
          </p:cNvPr>
          <p:cNvSpPr txBox="1"/>
          <p:nvPr/>
        </p:nvSpPr>
        <p:spPr>
          <a:xfrm>
            <a:off x="649733" y="4483055"/>
            <a:ext cx="6876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otype Corsiva" panose="03010101010201010101" pitchFamily="66" charset="0"/>
              </a:rPr>
              <a:t>f </a:t>
            </a:r>
            <a:r>
              <a:rPr lang="en-US" dirty="0"/>
              <a:t> is a </a:t>
            </a:r>
            <a:r>
              <a:rPr lang="en-US" b="1" dirty="0"/>
              <a:t>systematic</a:t>
            </a:r>
            <a:r>
              <a:rPr lang="en-US" dirty="0"/>
              <a:t> information that X provides about Y</a:t>
            </a:r>
            <a:endParaRPr lang="en-US" dirty="0">
              <a:latin typeface="Monotype Corsiva" panose="03010101010201010101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0DB0D8-28CD-EA90-59F0-884E0813ECBC}"/>
                  </a:ext>
                </a:extLst>
              </p:cNvPr>
              <p:cNvSpPr txBox="1"/>
              <p:nvPr/>
            </p:nvSpPr>
            <p:spPr>
              <a:xfrm>
                <a:off x="3324521" y="2232964"/>
                <a:ext cx="19511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0DB0D8-28CD-EA90-59F0-884E0813E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521" y="2232964"/>
                <a:ext cx="1951175" cy="430887"/>
              </a:xfrm>
              <a:prstGeom prst="rect">
                <a:avLst/>
              </a:prstGeom>
              <a:blipFill>
                <a:blip r:embed="rId2"/>
                <a:stretch>
                  <a:fillRect l="-10968" t="-22857" r="-4516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4D53AC9-FE7A-E5BC-B091-CF29C5EE19E8}"/>
              </a:ext>
            </a:extLst>
          </p:cNvPr>
          <p:cNvSpPr txBox="1"/>
          <p:nvPr/>
        </p:nvSpPr>
        <p:spPr>
          <a:xfrm>
            <a:off x="649733" y="3525216"/>
            <a:ext cx="7993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  <a:r>
              <a:rPr lang="en-US" dirty="0"/>
              <a:t> is the </a:t>
            </a:r>
            <a:r>
              <a:rPr lang="en-US" b="1" dirty="0"/>
              <a:t>response</a:t>
            </a:r>
            <a:r>
              <a:rPr lang="en-US" dirty="0"/>
              <a:t> variable, also known as the dependent variable or the 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CA36D-C70A-CECF-997E-6CC42E20B915}"/>
              </a:ext>
            </a:extLst>
          </p:cNvPr>
          <p:cNvSpPr txBox="1"/>
          <p:nvPr/>
        </p:nvSpPr>
        <p:spPr>
          <a:xfrm>
            <a:off x="649733" y="4023682"/>
            <a:ext cx="7187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dirty="0"/>
              <a:t> is the </a:t>
            </a:r>
            <a:r>
              <a:rPr lang="en-US" b="1" dirty="0"/>
              <a:t>predictor</a:t>
            </a:r>
            <a:r>
              <a:rPr lang="en-US" dirty="0"/>
              <a:t>, also known as the independent variable or the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212635-EFAF-35B6-C65B-2ACFD60B4A04}"/>
                  </a:ext>
                </a:extLst>
              </p:cNvPr>
              <p:cNvSpPr txBox="1"/>
              <p:nvPr/>
            </p:nvSpPr>
            <p:spPr>
              <a:xfrm>
                <a:off x="649733" y="4931088"/>
                <a:ext cx="8642326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is an</a:t>
                </a:r>
                <a:r>
                  <a:rPr lang="en-US" b="1" dirty="0"/>
                  <a:t> error </a:t>
                </a:r>
                <a:r>
                  <a:rPr lang="en-US" dirty="0"/>
                  <a:t>term quantifying what is left after the relationship is accounted for</a:t>
                </a:r>
                <a:endParaRPr lang="en-US" dirty="0">
                  <a:latin typeface="Monotype Corsiva" panose="03010101010201010101" pitchFamily="66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212635-EFAF-35B6-C65B-2ACFD60B4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33" y="4931088"/>
                <a:ext cx="8642326" cy="513282"/>
              </a:xfrm>
              <a:prstGeom prst="rect">
                <a:avLst/>
              </a:prstGeom>
              <a:blipFill>
                <a:blip r:embed="rId3"/>
                <a:stretch>
                  <a:fillRect l="-294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D5A278E-DCD2-09D2-9862-A981618D647E}"/>
              </a:ext>
            </a:extLst>
          </p:cNvPr>
          <p:cNvSpPr/>
          <p:nvPr/>
        </p:nvSpPr>
        <p:spPr>
          <a:xfrm>
            <a:off x="-108857" y="-34078"/>
            <a:ext cx="12409714" cy="904935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3FB418-2A8A-A171-4BA1-2A5A335AFCD1}"/>
              </a:ext>
            </a:extLst>
          </p:cNvPr>
          <p:cNvSpPr txBox="1"/>
          <p:nvPr/>
        </p:nvSpPr>
        <p:spPr>
          <a:xfrm>
            <a:off x="154743" y="239150"/>
            <a:ext cx="2836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1.a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05091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FEBA0-76F5-BE89-1432-A6F0B6E29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D1F734-7363-3517-F4A1-82E4385E39FF}"/>
              </a:ext>
            </a:extLst>
          </p:cNvPr>
          <p:cNvSpPr txBox="1"/>
          <p:nvPr/>
        </p:nvSpPr>
        <p:spPr>
          <a:xfrm>
            <a:off x="918727" y="5972519"/>
            <a:ext cx="1088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Statistical learning </a:t>
            </a:r>
            <a:r>
              <a:rPr lang="en-US" sz="2400" dirty="0"/>
              <a:t>refers to a set of approaches for estimating </a:t>
            </a:r>
            <a:r>
              <a:rPr lang="en-US" sz="3600" dirty="0">
                <a:solidFill>
                  <a:srgbClr val="C00000"/>
                </a:solidFill>
                <a:latin typeface="Monotype Corsiva" panose="03010101010201010101" pitchFamily="66" charset="0"/>
              </a:rPr>
              <a:t>f 		</a:t>
            </a:r>
            <a:r>
              <a:rPr lang="en-US" sz="2400" dirty="0"/>
              <a:t>(ISL)</a:t>
            </a:r>
            <a:endParaRPr lang="en-US" sz="2400" dirty="0">
              <a:latin typeface="Monotype Corsiva" panose="03010101010201010101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46396D-C116-5A5C-49D3-EFE493C5A6D0}"/>
                  </a:ext>
                </a:extLst>
              </p:cNvPr>
              <p:cNvSpPr txBox="1"/>
              <p:nvPr/>
            </p:nvSpPr>
            <p:spPr>
              <a:xfrm>
                <a:off x="703464" y="3596375"/>
                <a:ext cx="96408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gelato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scoops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sold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𝑂𝑢𝑡𝑠𝑖𝑑𝑒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𝑡𝑒𝑚𝑝𝑒𝑟𝑎𝑡𝑢𝑟𝑒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46396D-C116-5A5C-49D3-EFE493C5A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64" y="3596375"/>
                <a:ext cx="9640844" cy="430887"/>
              </a:xfrm>
              <a:prstGeom prst="rect">
                <a:avLst/>
              </a:prstGeom>
              <a:blipFill>
                <a:blip r:embed="rId2"/>
                <a:stretch>
                  <a:fillRect l="-526" t="-8571" r="-263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EA78D7-1906-CA7E-BDD1-AB2B7196FA45}"/>
                  </a:ext>
                </a:extLst>
              </p:cNvPr>
              <p:cNvSpPr txBox="1"/>
              <p:nvPr/>
            </p:nvSpPr>
            <p:spPr>
              <a:xfrm>
                <a:off x="5523886" y="3204446"/>
                <a:ext cx="661207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6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EA78D7-1906-CA7E-BDD1-AB2B7196F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86" y="3204446"/>
                <a:ext cx="661207" cy="1015663"/>
              </a:xfrm>
              <a:prstGeom prst="rect">
                <a:avLst/>
              </a:prstGeom>
              <a:blipFill>
                <a:blip r:embed="rId3"/>
                <a:stretch>
                  <a:fillRect l="-42593" r="-38889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47FDA46C-D972-CE3A-D5AE-3549AF4B4260}"/>
              </a:ext>
            </a:extLst>
          </p:cNvPr>
          <p:cNvSpPr/>
          <p:nvPr/>
        </p:nvSpPr>
        <p:spPr>
          <a:xfrm>
            <a:off x="-108857" y="-34078"/>
            <a:ext cx="12409714" cy="904935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6148" name="Picture 4" descr="SWOON GELATO, London - 2025 Reviews ...">
            <a:extLst>
              <a:ext uri="{FF2B5EF4-FFF2-40B4-BE49-F238E27FC236}">
                <a16:creationId xmlns:a16="http://schemas.microsoft.com/office/drawing/2014/main" id="{3644C7C7-D828-8CC6-2770-54BFA6D6B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409" y="0"/>
            <a:ext cx="5628591" cy="312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1CDCC8-8984-6D05-C578-9B42064F8B2E}"/>
              </a:ext>
            </a:extLst>
          </p:cNvPr>
          <p:cNvSpPr txBox="1"/>
          <p:nvPr/>
        </p:nvSpPr>
        <p:spPr>
          <a:xfrm>
            <a:off x="154743" y="239150"/>
            <a:ext cx="2836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1.a Loss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9F265-59D2-4BA5-C623-8FEB6CD9FDD0}"/>
              </a:ext>
            </a:extLst>
          </p:cNvPr>
          <p:cNvSpPr txBox="1"/>
          <p:nvPr/>
        </p:nvSpPr>
        <p:spPr>
          <a:xfrm>
            <a:off x="918727" y="1679618"/>
            <a:ext cx="11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249631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90276-AFC5-53DC-1CDC-4F10275F8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1EF4B5-D042-A09E-F019-FE2A10F190FB}"/>
                  </a:ext>
                </a:extLst>
              </p:cNvPr>
              <p:cNvSpPr txBox="1"/>
              <p:nvPr/>
            </p:nvSpPr>
            <p:spPr>
              <a:xfrm>
                <a:off x="766378" y="1144085"/>
                <a:ext cx="19511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1EF4B5-D042-A09E-F019-FE2A10F19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78" y="1144085"/>
                <a:ext cx="1951175" cy="430887"/>
              </a:xfrm>
              <a:prstGeom prst="rect">
                <a:avLst/>
              </a:prstGeom>
              <a:blipFill>
                <a:blip r:embed="rId2"/>
                <a:stretch>
                  <a:fillRect l="-10968" t="-26471" r="-3871" b="-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6665770-5096-997C-D900-A53A14A0B5EF}"/>
              </a:ext>
            </a:extLst>
          </p:cNvPr>
          <p:cNvSpPr/>
          <p:nvPr/>
        </p:nvSpPr>
        <p:spPr>
          <a:xfrm>
            <a:off x="-108857" y="-34078"/>
            <a:ext cx="12409714" cy="904935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663BF-03DD-9686-AAA1-5E17BD23A517}"/>
              </a:ext>
            </a:extLst>
          </p:cNvPr>
          <p:cNvSpPr txBox="1"/>
          <p:nvPr/>
        </p:nvSpPr>
        <p:spPr>
          <a:xfrm>
            <a:off x="664628" y="4082143"/>
            <a:ext cx="481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measure the model accuracy/loss?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8AE8D-63D2-95C1-094E-74B0CB16B04D}"/>
              </a:ext>
            </a:extLst>
          </p:cNvPr>
          <p:cNvSpPr txBox="1"/>
          <p:nvPr/>
        </p:nvSpPr>
        <p:spPr>
          <a:xfrm>
            <a:off x="154743" y="239150"/>
            <a:ext cx="2836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1.a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276856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68E56-9B82-8324-53E6-33EB0F013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ow to Create a Scatterplot with a Regression Line in Python">
            <a:extLst>
              <a:ext uri="{FF2B5EF4-FFF2-40B4-BE49-F238E27FC236}">
                <a16:creationId xmlns:a16="http://schemas.microsoft.com/office/drawing/2014/main" id="{1747387B-C72A-988D-295D-F18F121A6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899" y="1364947"/>
            <a:ext cx="3870880" cy="259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E7EC5D-3602-A959-2A4F-9E4A2A9ADD24}"/>
                  </a:ext>
                </a:extLst>
              </p:cNvPr>
              <p:cNvSpPr txBox="1"/>
              <p:nvPr/>
            </p:nvSpPr>
            <p:spPr>
              <a:xfrm>
                <a:off x="1875939" y="1548942"/>
                <a:ext cx="20621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E7EC5D-3602-A959-2A4F-9E4A2A9AD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939" y="1548942"/>
                <a:ext cx="2062168" cy="430887"/>
              </a:xfrm>
              <a:prstGeom prst="rect">
                <a:avLst/>
              </a:prstGeom>
              <a:blipFill>
                <a:blip r:embed="rId4"/>
                <a:stretch>
                  <a:fillRect l="-2439" t="-5714" r="-3659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B43FD30-7F6C-55E9-E4DD-20710A28FB20}"/>
              </a:ext>
            </a:extLst>
          </p:cNvPr>
          <p:cNvSpPr/>
          <p:nvPr/>
        </p:nvSpPr>
        <p:spPr>
          <a:xfrm>
            <a:off x="-108857" y="-34078"/>
            <a:ext cx="12409714" cy="904935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EBFBB-DAC6-AE40-34EE-4BF0FCB2AB2C}"/>
              </a:ext>
            </a:extLst>
          </p:cNvPr>
          <p:cNvSpPr txBox="1"/>
          <p:nvPr/>
        </p:nvSpPr>
        <p:spPr>
          <a:xfrm>
            <a:off x="7113951" y="993038"/>
            <a:ext cx="481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measure the model accuracy/loss?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78FCE3-77EA-CAA7-1B7D-1D82CB75D973}"/>
                  </a:ext>
                </a:extLst>
              </p:cNvPr>
              <p:cNvSpPr txBox="1"/>
              <p:nvPr/>
            </p:nvSpPr>
            <p:spPr>
              <a:xfrm>
                <a:off x="1950586" y="2761021"/>
                <a:ext cx="2082173" cy="442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78FCE3-77EA-CAA7-1B7D-1D82CB75D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86" y="2761021"/>
                <a:ext cx="2082173" cy="442429"/>
              </a:xfrm>
              <a:prstGeom prst="rect">
                <a:avLst/>
              </a:prstGeom>
              <a:blipFill>
                <a:blip r:embed="rId5"/>
                <a:stretch>
                  <a:fillRect l="-2424" t="-22222" r="-363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50B7DD-13CD-35D8-BA43-3465510977C9}"/>
                  </a:ext>
                </a:extLst>
              </p:cNvPr>
              <p:cNvSpPr txBox="1"/>
              <p:nvPr/>
            </p:nvSpPr>
            <p:spPr>
              <a:xfrm>
                <a:off x="6398036" y="2057054"/>
                <a:ext cx="132939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GB" sz="1800" b="0" dirty="0"/>
              </a:p>
              <a:p>
                <a:r>
                  <a:rPr lang="en-US" dirty="0"/>
                  <a:t>Observed value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50B7DD-13CD-35D8-BA43-346551097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036" y="2057054"/>
                <a:ext cx="1329393" cy="923330"/>
              </a:xfrm>
              <a:prstGeom prst="rect">
                <a:avLst/>
              </a:prstGeom>
              <a:blipFill>
                <a:blip r:embed="rId6"/>
                <a:stretch>
                  <a:fillRect l="-4762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17495B-E9D1-7E7E-191F-03FE32976873}"/>
                  </a:ext>
                </a:extLst>
              </p:cNvPr>
              <p:cNvSpPr txBox="1"/>
              <p:nvPr/>
            </p:nvSpPr>
            <p:spPr>
              <a:xfrm>
                <a:off x="8266955" y="3944629"/>
                <a:ext cx="2506078" cy="653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GB" sz="1800" b="0" dirty="0"/>
              </a:p>
              <a:p>
                <a:r>
                  <a:rPr lang="en-US" dirty="0"/>
                  <a:t>Fitted/predicted value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17495B-E9D1-7E7E-191F-03FE32976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955" y="3944629"/>
                <a:ext cx="2506078" cy="653769"/>
              </a:xfrm>
              <a:prstGeom prst="rect">
                <a:avLst/>
              </a:prstGeom>
              <a:blipFill>
                <a:blip r:embed="rId7"/>
                <a:stretch>
                  <a:fillRect l="-1508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ECA48E-7A89-2BA0-8640-E3B9118D0A0D}"/>
                  </a:ext>
                </a:extLst>
              </p:cNvPr>
              <p:cNvSpPr txBox="1"/>
              <p:nvPr/>
            </p:nvSpPr>
            <p:spPr>
              <a:xfrm>
                <a:off x="5283555" y="5264499"/>
                <a:ext cx="4887748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=1 − 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𝐸𝑆𝑆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ECA48E-7A89-2BA0-8640-E3B9118D0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555" y="5264499"/>
                <a:ext cx="4887748" cy="719428"/>
              </a:xfrm>
              <a:prstGeom prst="rect">
                <a:avLst/>
              </a:prstGeom>
              <a:blipFill>
                <a:blip r:embed="rId8"/>
                <a:stretch>
                  <a:fillRect l="-1295" t="-67241" r="-2591" b="-10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78A585D-563D-7589-A185-A76D1FBB7425}"/>
              </a:ext>
            </a:extLst>
          </p:cNvPr>
          <p:cNvSpPr txBox="1"/>
          <p:nvPr/>
        </p:nvSpPr>
        <p:spPr>
          <a:xfrm>
            <a:off x="6196580" y="4832272"/>
            <a:ext cx="22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Sum of Squares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3230FE-BC90-FF1B-AC1F-CC3CD3141BF9}"/>
              </a:ext>
            </a:extLst>
          </p:cNvPr>
          <p:cNvSpPr txBox="1"/>
          <p:nvPr/>
        </p:nvSpPr>
        <p:spPr>
          <a:xfrm>
            <a:off x="6196579" y="6060657"/>
            <a:ext cx="227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Sum of Squares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9B76D-8742-3B82-C3B5-38E5CC1A9538}"/>
              </a:ext>
            </a:extLst>
          </p:cNvPr>
          <p:cNvSpPr txBox="1"/>
          <p:nvPr/>
        </p:nvSpPr>
        <p:spPr>
          <a:xfrm>
            <a:off x="154743" y="239150"/>
            <a:ext cx="2836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1.a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510589-FEC4-D5B8-F323-2B353299FD83}"/>
                  </a:ext>
                </a:extLst>
              </p:cNvPr>
              <p:cNvSpPr txBox="1"/>
              <p:nvPr/>
            </p:nvSpPr>
            <p:spPr>
              <a:xfrm>
                <a:off x="814281" y="5093614"/>
                <a:ext cx="3721019" cy="1061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̂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510589-FEC4-D5B8-F323-2B353299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81" y="5093614"/>
                <a:ext cx="3721019" cy="1061253"/>
              </a:xfrm>
              <a:prstGeom prst="rect">
                <a:avLst/>
              </a:prstGeom>
              <a:blipFill>
                <a:blip r:embed="rId9"/>
                <a:stretch>
                  <a:fillRect l="-340" t="-145238" b="-198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9CC81C2-3044-AC75-0B40-E157B467F021}"/>
              </a:ext>
            </a:extLst>
          </p:cNvPr>
          <p:cNvSpPr txBox="1"/>
          <p:nvPr/>
        </p:nvSpPr>
        <p:spPr>
          <a:xfrm>
            <a:off x="154743" y="4800461"/>
            <a:ext cx="215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Squared Error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D5DA30-FDD0-2487-B10C-FEA113B42921}"/>
              </a:ext>
            </a:extLst>
          </p:cNvPr>
          <p:cNvSpPr txBox="1"/>
          <p:nvPr/>
        </p:nvSpPr>
        <p:spPr>
          <a:xfrm>
            <a:off x="768179" y="1592047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448505-8203-93A9-C9A2-CBA57E39D40C}"/>
              </a:ext>
            </a:extLst>
          </p:cNvPr>
          <p:cNvSpPr txBox="1"/>
          <p:nvPr/>
        </p:nvSpPr>
        <p:spPr>
          <a:xfrm>
            <a:off x="570496" y="2795718"/>
            <a:ext cx="126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Prediction:</a:t>
            </a:r>
          </a:p>
        </p:txBody>
      </p:sp>
    </p:spTree>
    <p:extLst>
      <p:ext uri="{BB962C8B-B14F-4D97-AF65-F5344CB8AC3E}">
        <p14:creationId xmlns:p14="http://schemas.microsoft.com/office/powerpoint/2010/main" val="3203355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8A4C1-9C73-4FFF-F249-8EA20A6EF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8B7899-FCD9-AAC2-4A76-82C6F2F1F89B}"/>
              </a:ext>
            </a:extLst>
          </p:cNvPr>
          <p:cNvSpPr/>
          <p:nvPr/>
        </p:nvSpPr>
        <p:spPr>
          <a:xfrm>
            <a:off x="-108857" y="-34078"/>
            <a:ext cx="12409714" cy="904935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3BFE9FF-E9EA-2527-3164-7771687B7D15}"/>
              </a:ext>
            </a:extLst>
          </p:cNvPr>
          <p:cNvSpPr/>
          <p:nvPr/>
        </p:nvSpPr>
        <p:spPr>
          <a:xfrm rot="2802867">
            <a:off x="5520286" y="2419998"/>
            <a:ext cx="631371" cy="1197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4294A65-C353-6433-73CC-73DBA20273B5}"/>
              </a:ext>
            </a:extLst>
          </p:cNvPr>
          <p:cNvSpPr/>
          <p:nvPr/>
        </p:nvSpPr>
        <p:spPr>
          <a:xfrm rot="19631449">
            <a:off x="8037307" y="1635375"/>
            <a:ext cx="631371" cy="1197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D35EEC-0699-532B-5FBE-04297CF30ECA}"/>
              </a:ext>
            </a:extLst>
          </p:cNvPr>
          <p:cNvSpPr txBox="1"/>
          <p:nvPr/>
        </p:nvSpPr>
        <p:spPr>
          <a:xfrm>
            <a:off x="8363176" y="1024405"/>
            <a:ext cx="393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loss</a:t>
            </a:r>
            <a:r>
              <a:rPr lang="en-US" dirty="0"/>
              <a:t> is the </a:t>
            </a:r>
            <a:r>
              <a:rPr lang="en-US" b="1" dirty="0"/>
              <a:t>cost</a:t>
            </a:r>
            <a:r>
              <a:rPr lang="en-US" dirty="0"/>
              <a:t> of incorrect prediction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6955BD-CA0E-88E3-CCD3-6B83DBEB6B50}"/>
              </a:ext>
            </a:extLst>
          </p:cNvPr>
          <p:cNvSpPr txBox="1"/>
          <p:nvPr/>
        </p:nvSpPr>
        <p:spPr>
          <a:xfrm>
            <a:off x="6096000" y="2690336"/>
            <a:ext cx="594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rules, associations, assumptions,…a learner function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8A18F6-2E57-C8EC-0898-C24B69A87930}"/>
              </a:ext>
            </a:extLst>
          </p:cNvPr>
          <p:cNvCxnSpPr>
            <a:cxnSpLocks/>
          </p:cNvCxnSpPr>
          <p:nvPr/>
        </p:nvCxnSpPr>
        <p:spPr>
          <a:xfrm>
            <a:off x="592557" y="2233081"/>
            <a:ext cx="767924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47D578-456F-A3FC-648F-C7A0F1E22E6C}"/>
              </a:ext>
            </a:extLst>
          </p:cNvPr>
          <p:cNvSpPr txBox="1"/>
          <p:nvPr/>
        </p:nvSpPr>
        <p:spPr>
          <a:xfrm>
            <a:off x="154743" y="239150"/>
            <a:ext cx="2836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1.a Loss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887F8-DD76-A7A4-4F69-45CEC5D2706D}"/>
              </a:ext>
            </a:extLst>
          </p:cNvPr>
          <p:cNvSpPr txBox="1"/>
          <p:nvPr/>
        </p:nvSpPr>
        <p:spPr>
          <a:xfrm>
            <a:off x="664028" y="1839685"/>
            <a:ext cx="768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data science, everything is about </a:t>
            </a:r>
            <a:r>
              <a:rPr lang="en-US" b="1" dirty="0"/>
              <a:t>making decision </a:t>
            </a:r>
            <a:r>
              <a:rPr lang="en-US" dirty="0"/>
              <a:t>while </a:t>
            </a:r>
            <a:r>
              <a:rPr lang="en-US" b="1" dirty="0"/>
              <a:t>minimizing loss</a:t>
            </a:r>
          </a:p>
        </p:txBody>
      </p:sp>
    </p:spTree>
    <p:extLst>
      <p:ext uri="{BB962C8B-B14F-4D97-AF65-F5344CB8AC3E}">
        <p14:creationId xmlns:p14="http://schemas.microsoft.com/office/powerpoint/2010/main" val="1065122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5F4C9-331C-F6C0-5E8B-526FCF171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43AFE7-0A44-83FC-BB76-8B7BC976D820}"/>
              </a:ext>
            </a:extLst>
          </p:cNvPr>
          <p:cNvSpPr/>
          <p:nvPr/>
        </p:nvSpPr>
        <p:spPr>
          <a:xfrm>
            <a:off x="-108857" y="-34078"/>
            <a:ext cx="12409714" cy="904935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5BD2B-F953-5EC8-AAFB-D2DC0A3B77DC}"/>
              </a:ext>
            </a:extLst>
          </p:cNvPr>
          <p:cNvSpPr txBox="1"/>
          <p:nvPr/>
        </p:nvSpPr>
        <p:spPr>
          <a:xfrm>
            <a:off x="154743" y="239150"/>
            <a:ext cx="4282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1.b Bias-variance trade-off</a:t>
            </a:r>
          </a:p>
        </p:txBody>
      </p:sp>
      <p:pic>
        <p:nvPicPr>
          <p:cNvPr id="16" name="Picture 15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1467B491-151F-29C9-6083-C117DAF9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830" y="1517657"/>
            <a:ext cx="8843211" cy="47955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24F3A9-4932-68CC-2C34-D0685179A5CF}"/>
              </a:ext>
            </a:extLst>
          </p:cNvPr>
          <p:cNvSpPr txBox="1"/>
          <p:nvPr/>
        </p:nvSpPr>
        <p:spPr>
          <a:xfrm>
            <a:off x="11053011" y="631322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ISL book</a:t>
            </a:r>
          </a:p>
        </p:txBody>
      </p:sp>
    </p:spTree>
    <p:extLst>
      <p:ext uri="{BB962C8B-B14F-4D97-AF65-F5344CB8AC3E}">
        <p14:creationId xmlns:p14="http://schemas.microsoft.com/office/powerpoint/2010/main" val="2659373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3CD0-8C76-0458-ACA1-2272226EE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10F60D-02B6-CD01-7636-46044D18D5C5}"/>
              </a:ext>
            </a:extLst>
          </p:cNvPr>
          <p:cNvSpPr/>
          <p:nvPr/>
        </p:nvSpPr>
        <p:spPr>
          <a:xfrm>
            <a:off x="-108857" y="-34078"/>
            <a:ext cx="12409714" cy="904935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DCCE77-ED42-EF35-6E6B-B426826BB8C4}"/>
              </a:ext>
            </a:extLst>
          </p:cNvPr>
          <p:cNvSpPr txBox="1"/>
          <p:nvPr/>
        </p:nvSpPr>
        <p:spPr>
          <a:xfrm>
            <a:off x="154743" y="239150"/>
            <a:ext cx="4282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1.b Bias-variance trade-off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BFCDE-54E7-DF57-FF28-C3BF8090C27F}"/>
              </a:ext>
            </a:extLst>
          </p:cNvPr>
          <p:cNvSpPr txBox="1"/>
          <p:nvPr/>
        </p:nvSpPr>
        <p:spPr>
          <a:xfrm>
            <a:off x="3121935" y="1144085"/>
            <a:ext cx="6668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 – How well the algorithm fits to the observed data – Low/High</a:t>
            </a:r>
          </a:p>
          <a:p>
            <a:endParaRPr lang="en-US" dirty="0"/>
          </a:p>
          <a:p>
            <a:r>
              <a:rPr lang="en-US" dirty="0"/>
              <a:t>Variance – How well the algorithm predicts new data – Low/High</a:t>
            </a:r>
          </a:p>
        </p:txBody>
      </p:sp>
      <p:pic>
        <p:nvPicPr>
          <p:cNvPr id="25604" name="Picture 4" descr="Polynomial model for data, simple and complex case">
            <a:extLst>
              <a:ext uri="{FF2B5EF4-FFF2-40B4-BE49-F238E27FC236}">
                <a16:creationId xmlns:a16="http://schemas.microsoft.com/office/drawing/2014/main" id="{BDD11969-FB0D-97B6-5D3E-0E94CF565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85" y="2613987"/>
            <a:ext cx="90170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3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69E3D-C451-E76A-B184-AB27E506E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ADA9BD-E777-9693-135E-B751BE087C45}"/>
              </a:ext>
            </a:extLst>
          </p:cNvPr>
          <p:cNvSpPr/>
          <p:nvPr/>
        </p:nvSpPr>
        <p:spPr>
          <a:xfrm>
            <a:off x="-150725" y="3840358"/>
            <a:ext cx="12391071" cy="3123150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A0D4F3-DA44-9B17-B146-1629DAE36A62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2DA3E-575E-78BB-1436-8AB8B833A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01" y="124754"/>
            <a:ext cx="10994667" cy="94745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 for Geographers 25/26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C9DFD-C7EF-722D-B49C-010BB30050C9}"/>
              </a:ext>
            </a:extLst>
          </p:cNvPr>
          <p:cNvSpPr txBox="1"/>
          <p:nvPr/>
        </p:nvSpPr>
        <p:spPr>
          <a:xfrm>
            <a:off x="492369" y="1667541"/>
            <a:ext cx="4780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will you learn?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Basics of Data Science: thinking &amp;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Spatial thinking within 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R to run the methods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and communicate the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6775E-3DA7-C265-AF90-C8E6C52E1CA1}"/>
              </a:ext>
            </a:extLst>
          </p:cNvPr>
          <p:cNvSpPr txBox="1"/>
          <p:nvPr/>
        </p:nvSpPr>
        <p:spPr>
          <a:xfrm>
            <a:off x="8772754" y="5330560"/>
            <a:ext cx="6156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TEAM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F4F44-221B-12AC-F41B-5938A4E6C613}"/>
              </a:ext>
            </a:extLst>
          </p:cNvPr>
          <p:cNvSpPr txBox="1"/>
          <p:nvPr/>
        </p:nvSpPr>
        <p:spPr>
          <a:xfrm>
            <a:off x="6141944" y="1646666"/>
            <a:ext cx="55728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will I be able to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data modelling principles and set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Recognise</a:t>
            </a:r>
            <a:r>
              <a:rPr lang="en-US" dirty="0"/>
              <a:t> &amp; solve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Engage with wider context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Communicate your work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7FD574-8C72-D001-4799-53042AF04EA2}"/>
              </a:ext>
            </a:extLst>
          </p:cNvPr>
          <p:cNvGrpSpPr/>
          <p:nvPr/>
        </p:nvGrpSpPr>
        <p:grpSpPr>
          <a:xfrm>
            <a:off x="7012257" y="4235651"/>
            <a:ext cx="4995524" cy="2508787"/>
            <a:chOff x="1063800" y="2820667"/>
            <a:chExt cx="6151083" cy="30671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D5DC52-88B3-2D6D-DAA0-BF5DDDCA32CB}"/>
                </a:ext>
              </a:extLst>
            </p:cNvPr>
            <p:cNvSpPr/>
            <p:nvPr/>
          </p:nvSpPr>
          <p:spPr>
            <a:xfrm>
              <a:off x="2679743" y="5182778"/>
              <a:ext cx="2320611" cy="705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engineer &amp; architect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2713CF-DC78-9DEC-7D42-8862D22D5088}"/>
                </a:ext>
              </a:extLst>
            </p:cNvPr>
            <p:cNvSpPr/>
            <p:nvPr/>
          </p:nvSpPr>
          <p:spPr>
            <a:xfrm>
              <a:off x="1063800" y="3916385"/>
              <a:ext cx="1850834" cy="705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Scientists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ED71EE-133D-D6F7-6CD7-8BCAFB2FB65E}"/>
                </a:ext>
              </a:extLst>
            </p:cNvPr>
            <p:cNvSpPr/>
            <p:nvPr/>
          </p:nvSpPr>
          <p:spPr>
            <a:xfrm>
              <a:off x="2914634" y="2820667"/>
              <a:ext cx="1850834" cy="7050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Analyst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5DC26F-CD46-0C73-EED2-300E91B324F4}"/>
                </a:ext>
              </a:extLst>
            </p:cNvPr>
            <p:cNvSpPr/>
            <p:nvPr/>
          </p:nvSpPr>
          <p:spPr>
            <a:xfrm>
              <a:off x="4765468" y="3994422"/>
              <a:ext cx="2449415" cy="6270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Domain knowledge person</a:t>
              </a:r>
            </a:p>
          </p:txBody>
        </p:sp>
        <p:sp>
          <p:nvSpPr>
            <p:cNvPr id="13" name="Quad Arrow Callout 12">
              <a:extLst>
                <a:ext uri="{FF2B5EF4-FFF2-40B4-BE49-F238E27FC236}">
                  <a16:creationId xmlns:a16="http://schemas.microsoft.com/office/drawing/2014/main" id="{B327058E-8DC5-F445-A915-78E3310699AC}"/>
                </a:ext>
              </a:extLst>
            </p:cNvPr>
            <p:cNvSpPr/>
            <p:nvPr/>
          </p:nvSpPr>
          <p:spPr>
            <a:xfrm>
              <a:off x="2914634" y="3525747"/>
              <a:ext cx="1850834" cy="1643348"/>
            </a:xfrm>
            <a:prstGeom prst="quadArrowCallout">
              <a:avLst/>
            </a:prstGeom>
            <a:noFill/>
            <a:ln>
              <a:solidFill>
                <a:srgbClr val="0B304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32EF7F1-C44B-2474-DC79-3797E7C30C0F}"/>
              </a:ext>
            </a:extLst>
          </p:cNvPr>
          <p:cNvSpPr txBox="1"/>
          <p:nvPr/>
        </p:nvSpPr>
        <p:spPr>
          <a:xfrm>
            <a:off x="598335" y="4612267"/>
            <a:ext cx="61565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will I become?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than just a data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Aware of the data &amp; computation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Ready to adapt your skillset to a challenging environment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2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9ECDF-1949-5AEE-C09F-8AC8639ED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8278CF-1ECA-4866-B901-E0DB170197FE}"/>
              </a:ext>
            </a:extLst>
          </p:cNvPr>
          <p:cNvSpPr/>
          <p:nvPr/>
        </p:nvSpPr>
        <p:spPr>
          <a:xfrm>
            <a:off x="-108857" y="-34078"/>
            <a:ext cx="12409714" cy="904935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EF43A-AEE2-969B-83F6-3C15D8552BA9}"/>
              </a:ext>
            </a:extLst>
          </p:cNvPr>
          <p:cNvSpPr txBox="1"/>
          <p:nvPr/>
        </p:nvSpPr>
        <p:spPr>
          <a:xfrm>
            <a:off x="154743" y="239150"/>
            <a:ext cx="4282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1.b Bias-variance trade-off</a:t>
            </a:r>
          </a:p>
        </p:txBody>
      </p:sp>
      <p:pic>
        <p:nvPicPr>
          <p:cNvPr id="25602" name="Picture 2" descr="Region for the Least Value of Total Error">
            <a:extLst>
              <a:ext uri="{FF2B5EF4-FFF2-40B4-BE49-F238E27FC236}">
                <a16:creationId xmlns:a16="http://schemas.microsoft.com/office/drawing/2014/main" id="{9FF97282-E053-D553-6E2F-61FA7C88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69" y="2155136"/>
            <a:ext cx="5901587" cy="427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352448-0D8F-0C56-3537-B5DDCBC7716E}"/>
              </a:ext>
            </a:extLst>
          </p:cNvPr>
          <p:cNvSpPr txBox="1"/>
          <p:nvPr/>
        </p:nvSpPr>
        <p:spPr>
          <a:xfrm>
            <a:off x="6096000" y="6534834"/>
            <a:ext cx="6204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www.geeksforgeeks.org</a:t>
            </a:r>
            <a:r>
              <a:rPr lang="en-US" sz="1400" dirty="0"/>
              <a:t>/machine-learning/ml-bias-variance-trade-off/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C949B-D24C-C497-44D7-DDACAEBA7CEE}"/>
              </a:ext>
            </a:extLst>
          </p:cNvPr>
          <p:cNvSpPr txBox="1"/>
          <p:nvPr/>
        </p:nvSpPr>
        <p:spPr>
          <a:xfrm>
            <a:off x="3109904" y="968961"/>
            <a:ext cx="6668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 – How well the algorithm fits to the observed data – Low/High</a:t>
            </a:r>
          </a:p>
          <a:p>
            <a:endParaRPr lang="en-US" dirty="0"/>
          </a:p>
          <a:p>
            <a:r>
              <a:rPr lang="en-US" dirty="0"/>
              <a:t>Variance – How well the algorithm predicts new data – Low/High</a:t>
            </a:r>
          </a:p>
        </p:txBody>
      </p:sp>
    </p:spTree>
    <p:extLst>
      <p:ext uri="{BB962C8B-B14F-4D97-AF65-F5344CB8AC3E}">
        <p14:creationId xmlns:p14="http://schemas.microsoft.com/office/powerpoint/2010/main" val="3770402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32A71-A6CC-998A-CE9F-ED5EE5265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0A858DF-98BC-0BF1-249D-84C80F5BF942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24842-0E71-0B58-463D-EB27BDC2D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0298" y="-1950988"/>
            <a:ext cx="10875818" cy="31220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1: Intro to Data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8EEB6-25DB-5FFF-E801-818DDB63FCD9}"/>
              </a:ext>
            </a:extLst>
          </p:cNvPr>
          <p:cNvSpPr txBox="1"/>
          <p:nvPr/>
        </p:nvSpPr>
        <p:spPr>
          <a:xfrm>
            <a:off x="1386777" y="2616776"/>
            <a:ext cx="774462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Brief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Basic principles – what are the goals?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Loss function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Bias-variance tradeoff	</a:t>
            </a:r>
          </a:p>
          <a:p>
            <a:r>
              <a:rPr lang="en-US" sz="2800" dirty="0"/>
              <a:t>3. Basic types of methods – what is the first step?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925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598FF-CBD3-0EE3-066C-E30FA75FB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4D23FC-C2D9-D958-E0DE-DD196DA75240}"/>
              </a:ext>
            </a:extLst>
          </p:cNvPr>
          <p:cNvSpPr/>
          <p:nvPr/>
        </p:nvSpPr>
        <p:spPr>
          <a:xfrm>
            <a:off x="-108857" y="-34078"/>
            <a:ext cx="12409714" cy="1008636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D1041-BC56-F28C-E248-F3B70A06A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21894" y="-115284"/>
            <a:ext cx="8867275" cy="1171048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Step 1: Defining the problem and the path</a:t>
            </a:r>
          </a:p>
        </p:txBody>
      </p:sp>
      <p:pic>
        <p:nvPicPr>
          <p:cNvPr id="7170" name="Picture 2" descr="1 Observed changes in mean surface temperature from 1901 to 2012. Grid... |  Download Scientific Diagram">
            <a:extLst>
              <a:ext uri="{FF2B5EF4-FFF2-40B4-BE49-F238E27FC236}">
                <a16:creationId xmlns:a16="http://schemas.microsoft.com/office/drawing/2014/main" id="{1B846B90-BCF5-7AD7-6110-73B4E9076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903" y="4411547"/>
            <a:ext cx="4704159" cy="24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756C311-0AC6-7BC4-F09C-407DB47574C2}"/>
              </a:ext>
            </a:extLst>
          </p:cNvPr>
          <p:cNvSpPr txBox="1"/>
          <p:nvPr/>
        </p:nvSpPr>
        <p:spPr>
          <a:xfrm>
            <a:off x="1121229" y="2826845"/>
            <a:ext cx="1246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Prediction 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Inference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797979-C467-FBCC-E967-B0664FFC43F8}"/>
              </a:ext>
            </a:extLst>
          </p:cNvPr>
          <p:cNvSpPr txBox="1"/>
          <p:nvPr/>
        </p:nvSpPr>
        <p:spPr>
          <a:xfrm>
            <a:off x="3427409" y="2834290"/>
            <a:ext cx="1774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Parametric 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Non-parametric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EC8807-5705-2FEF-055B-5D5788DFAC9F}"/>
              </a:ext>
            </a:extLst>
          </p:cNvPr>
          <p:cNvSpPr txBox="1"/>
          <p:nvPr/>
        </p:nvSpPr>
        <p:spPr>
          <a:xfrm>
            <a:off x="9145200" y="2834290"/>
            <a:ext cx="1555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Classification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Regression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A63953-E0E8-5C13-0143-DEDB423D1C8E}"/>
              </a:ext>
            </a:extLst>
          </p:cNvPr>
          <p:cNvSpPr txBox="1"/>
          <p:nvPr/>
        </p:nvSpPr>
        <p:spPr>
          <a:xfrm>
            <a:off x="6369709" y="2834290"/>
            <a:ext cx="1563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Supervised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3316194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263F8-3133-45E3-6E10-43DAFD447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1 Observed changes in mean surface temperature from 1901 to 2012. Grid... |  Download Scientific Diagram">
            <a:extLst>
              <a:ext uri="{FF2B5EF4-FFF2-40B4-BE49-F238E27FC236}">
                <a16:creationId xmlns:a16="http://schemas.microsoft.com/office/drawing/2014/main" id="{9CFA6229-4751-FA6B-6D3F-06CA3D154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303" y="4411547"/>
            <a:ext cx="4704159" cy="24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B13AF6-85DA-1F07-A040-8ABEBE34DDC7}"/>
              </a:ext>
            </a:extLst>
          </p:cNvPr>
          <p:cNvSpPr txBox="1"/>
          <p:nvPr/>
        </p:nvSpPr>
        <p:spPr>
          <a:xfrm>
            <a:off x="1436915" y="4942114"/>
            <a:ext cx="5197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 I want to predict temperature?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Do I want to know how temperature is related to…?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8A03D-43A5-EA98-9448-097C9EB895FD}"/>
              </a:ext>
            </a:extLst>
          </p:cNvPr>
          <p:cNvSpPr txBox="1"/>
          <p:nvPr/>
        </p:nvSpPr>
        <p:spPr>
          <a:xfrm>
            <a:off x="1088079" y="2826845"/>
            <a:ext cx="1313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Prediction </a:t>
            </a:r>
          </a:p>
          <a:p>
            <a:pPr algn="ctr"/>
            <a:r>
              <a:rPr lang="en-US" b="1" dirty="0"/>
              <a:t>OR </a:t>
            </a:r>
          </a:p>
          <a:p>
            <a:pPr algn="ctr"/>
            <a:r>
              <a:rPr lang="en-US" b="1" dirty="0"/>
              <a:t>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A3E4D-6975-2553-8E75-9CB484DB9BF0}"/>
              </a:ext>
            </a:extLst>
          </p:cNvPr>
          <p:cNvSpPr txBox="1"/>
          <p:nvPr/>
        </p:nvSpPr>
        <p:spPr>
          <a:xfrm>
            <a:off x="3427409" y="2834290"/>
            <a:ext cx="1774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Parametric 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Non-parametric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523C2-DA97-7E74-1F97-2C6C61E2B036}"/>
              </a:ext>
            </a:extLst>
          </p:cNvPr>
          <p:cNvSpPr txBox="1"/>
          <p:nvPr/>
        </p:nvSpPr>
        <p:spPr>
          <a:xfrm>
            <a:off x="9145200" y="2834290"/>
            <a:ext cx="1555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Classification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CCE5E-88D9-0CF4-CB94-07AE8FF5530D}"/>
              </a:ext>
            </a:extLst>
          </p:cNvPr>
          <p:cNvSpPr txBox="1"/>
          <p:nvPr/>
        </p:nvSpPr>
        <p:spPr>
          <a:xfrm>
            <a:off x="6369709" y="2834290"/>
            <a:ext cx="1563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Supervised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Unsupervised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E0009A-8C5F-2623-709D-DFB0C89986C0}"/>
              </a:ext>
            </a:extLst>
          </p:cNvPr>
          <p:cNvSpPr/>
          <p:nvPr/>
        </p:nvSpPr>
        <p:spPr>
          <a:xfrm>
            <a:off x="-108857" y="-34078"/>
            <a:ext cx="12409714" cy="1008636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A78905-A58F-79DC-CB26-070D7827F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21894" y="-115284"/>
            <a:ext cx="8867275" cy="1171048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Step 1: Defining the problem and the path</a:t>
            </a:r>
          </a:p>
        </p:txBody>
      </p:sp>
    </p:spTree>
    <p:extLst>
      <p:ext uri="{BB962C8B-B14F-4D97-AF65-F5344CB8AC3E}">
        <p14:creationId xmlns:p14="http://schemas.microsoft.com/office/powerpoint/2010/main" val="2158095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DB054-97CF-EF83-D264-06ABD506F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73DA-73EA-5EC6-6EE2-41696FF05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0298" y="-1950988"/>
            <a:ext cx="10875818" cy="31220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1: Intro to Data Science</a:t>
            </a:r>
          </a:p>
        </p:txBody>
      </p:sp>
      <p:pic>
        <p:nvPicPr>
          <p:cNvPr id="7170" name="Picture 2" descr="1 Observed changes in mean surface temperature from 1901 to 2012. Grid... |  Download Scientific Diagram">
            <a:extLst>
              <a:ext uri="{FF2B5EF4-FFF2-40B4-BE49-F238E27FC236}">
                <a16:creationId xmlns:a16="http://schemas.microsoft.com/office/drawing/2014/main" id="{46E360E1-8593-EB4C-ACC0-A454AA600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303" y="4411547"/>
            <a:ext cx="4704159" cy="24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9D60BD-1ECC-0315-3072-D6E767360735}"/>
              </a:ext>
            </a:extLst>
          </p:cNvPr>
          <p:cNvSpPr txBox="1"/>
          <p:nvPr/>
        </p:nvSpPr>
        <p:spPr>
          <a:xfrm>
            <a:off x="1526434" y="4987706"/>
            <a:ext cx="5105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  <a:p>
            <a:pPr algn="ctr"/>
            <a:r>
              <a:rPr lang="en-US" dirty="0"/>
              <a:t>Can I/should I make assumptions about the data?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D1443-F06B-AD71-B4E2-3754B5BA40F4}"/>
              </a:ext>
            </a:extLst>
          </p:cNvPr>
          <p:cNvSpPr txBox="1"/>
          <p:nvPr/>
        </p:nvSpPr>
        <p:spPr>
          <a:xfrm>
            <a:off x="1121229" y="2826845"/>
            <a:ext cx="1246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Prediction 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808A2-7F80-286E-E808-AD22CDC8F854}"/>
              </a:ext>
            </a:extLst>
          </p:cNvPr>
          <p:cNvSpPr txBox="1"/>
          <p:nvPr/>
        </p:nvSpPr>
        <p:spPr>
          <a:xfrm>
            <a:off x="3388937" y="2834290"/>
            <a:ext cx="1851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Parametric </a:t>
            </a:r>
          </a:p>
          <a:p>
            <a:pPr algn="ctr"/>
            <a:r>
              <a:rPr lang="en-US" b="1" dirty="0"/>
              <a:t>OR </a:t>
            </a:r>
          </a:p>
          <a:p>
            <a:pPr algn="ctr"/>
            <a:r>
              <a:rPr lang="en-US" b="1" dirty="0"/>
              <a:t>Non-parametric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E319E-C637-BD67-BA32-0CEDC7AA51D0}"/>
              </a:ext>
            </a:extLst>
          </p:cNvPr>
          <p:cNvSpPr txBox="1"/>
          <p:nvPr/>
        </p:nvSpPr>
        <p:spPr>
          <a:xfrm>
            <a:off x="9145200" y="2834290"/>
            <a:ext cx="1555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Classification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56341-2B15-A278-0771-865D26256CCD}"/>
              </a:ext>
            </a:extLst>
          </p:cNvPr>
          <p:cNvSpPr txBox="1"/>
          <p:nvPr/>
        </p:nvSpPr>
        <p:spPr>
          <a:xfrm>
            <a:off x="6369709" y="2834290"/>
            <a:ext cx="1563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Supervised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Unsupervised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DF445-792B-6952-FC0D-6044F833D6DC}"/>
              </a:ext>
            </a:extLst>
          </p:cNvPr>
          <p:cNvSpPr/>
          <p:nvPr/>
        </p:nvSpPr>
        <p:spPr>
          <a:xfrm>
            <a:off x="-108857" y="-34078"/>
            <a:ext cx="12409714" cy="1008636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F2A8AD9-F419-E196-9F10-4ADD34BA825D}"/>
              </a:ext>
            </a:extLst>
          </p:cNvPr>
          <p:cNvSpPr txBox="1">
            <a:spLocks/>
          </p:cNvSpPr>
          <p:nvPr/>
        </p:nvSpPr>
        <p:spPr>
          <a:xfrm>
            <a:off x="-721894" y="-115284"/>
            <a:ext cx="8867275" cy="1171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Step 1: Defining the problem and the path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409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E3DDA-A26A-31C8-8BF4-4C5DB94AB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859E-ADF1-5B29-6BD5-5590924D8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0298" y="-1950988"/>
            <a:ext cx="10875818" cy="31220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1: Intro to Data Science</a:t>
            </a:r>
          </a:p>
        </p:txBody>
      </p:sp>
      <p:pic>
        <p:nvPicPr>
          <p:cNvPr id="7170" name="Picture 2" descr="1 Observed changes in mean surface temperature from 1901 to 2012. Grid... |  Download Scientific Diagram">
            <a:extLst>
              <a:ext uri="{FF2B5EF4-FFF2-40B4-BE49-F238E27FC236}">
                <a16:creationId xmlns:a16="http://schemas.microsoft.com/office/drawing/2014/main" id="{013163A2-FF36-7F3C-E0AE-8E944CBB7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303" y="4411547"/>
            <a:ext cx="4704159" cy="24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7B2E1B-0070-705F-1623-0E8A247197A7}"/>
              </a:ext>
            </a:extLst>
          </p:cNvPr>
          <p:cNvSpPr txBox="1"/>
          <p:nvPr/>
        </p:nvSpPr>
        <p:spPr>
          <a:xfrm>
            <a:off x="2486927" y="4987706"/>
            <a:ext cx="3184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YES</a:t>
            </a:r>
          </a:p>
          <a:p>
            <a:pPr algn="ctr"/>
            <a:r>
              <a:rPr lang="en-US" dirty="0"/>
              <a:t>Do I have a response variable?</a:t>
            </a:r>
          </a:p>
          <a:p>
            <a:pPr algn="ctr"/>
            <a:r>
              <a:rPr lang="en-US" dirty="0"/>
              <a:t>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5EA90-099A-A6D1-9491-9F78F4CF3A98}"/>
              </a:ext>
            </a:extLst>
          </p:cNvPr>
          <p:cNvSpPr txBox="1"/>
          <p:nvPr/>
        </p:nvSpPr>
        <p:spPr>
          <a:xfrm>
            <a:off x="1121229" y="2826845"/>
            <a:ext cx="1246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Prediction 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Inference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FD0E8-DADF-273E-2307-EA3AEEB0B96C}"/>
              </a:ext>
            </a:extLst>
          </p:cNvPr>
          <p:cNvSpPr txBox="1"/>
          <p:nvPr/>
        </p:nvSpPr>
        <p:spPr>
          <a:xfrm>
            <a:off x="3427409" y="2834290"/>
            <a:ext cx="1774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Parametric 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Non-parametric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B6060-5F6D-0155-CB51-1A683A398777}"/>
              </a:ext>
            </a:extLst>
          </p:cNvPr>
          <p:cNvSpPr txBox="1"/>
          <p:nvPr/>
        </p:nvSpPr>
        <p:spPr>
          <a:xfrm>
            <a:off x="9145200" y="2834290"/>
            <a:ext cx="1555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Classification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A70FA9-CC2A-068C-E553-B6660ADF4040}"/>
              </a:ext>
            </a:extLst>
          </p:cNvPr>
          <p:cNvSpPr txBox="1"/>
          <p:nvPr/>
        </p:nvSpPr>
        <p:spPr>
          <a:xfrm>
            <a:off x="6331237" y="2834290"/>
            <a:ext cx="1640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Supervised</a:t>
            </a:r>
          </a:p>
          <a:p>
            <a:pPr algn="ctr"/>
            <a:r>
              <a:rPr lang="en-US" b="1" dirty="0"/>
              <a:t>OR </a:t>
            </a:r>
          </a:p>
          <a:p>
            <a:pPr algn="ctr"/>
            <a:r>
              <a:rPr lang="en-US" b="1" dirty="0"/>
              <a:t>Unsupervised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B4D2FD-E901-9BD9-EF82-68548BA62219}"/>
              </a:ext>
            </a:extLst>
          </p:cNvPr>
          <p:cNvSpPr/>
          <p:nvPr/>
        </p:nvSpPr>
        <p:spPr>
          <a:xfrm>
            <a:off x="-108857" y="-34078"/>
            <a:ext cx="12409714" cy="1008636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DD39C72-1F83-CDA6-7DB6-17E96589A3C2}"/>
              </a:ext>
            </a:extLst>
          </p:cNvPr>
          <p:cNvSpPr txBox="1">
            <a:spLocks/>
          </p:cNvSpPr>
          <p:nvPr/>
        </p:nvSpPr>
        <p:spPr>
          <a:xfrm>
            <a:off x="-721894" y="-115284"/>
            <a:ext cx="8867275" cy="1171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Step 1: Defining the problem and the path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21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0086F-3C64-2E00-17B8-E4581F7C3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CD94-D705-E22B-A81A-EFCC4DAC4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0298" y="-1950988"/>
            <a:ext cx="10875818" cy="31220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1: Intro to Data Science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19941-B9D9-01BF-1573-891E082C3C8F}"/>
              </a:ext>
            </a:extLst>
          </p:cNvPr>
          <p:cNvSpPr txBox="1"/>
          <p:nvPr/>
        </p:nvSpPr>
        <p:spPr>
          <a:xfrm>
            <a:off x="1121229" y="2826845"/>
            <a:ext cx="1246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Prediction 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Inference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3FC806-3BDE-F485-394C-02979CB90118}"/>
              </a:ext>
            </a:extLst>
          </p:cNvPr>
          <p:cNvSpPr txBox="1"/>
          <p:nvPr/>
        </p:nvSpPr>
        <p:spPr>
          <a:xfrm>
            <a:off x="3427409" y="2834290"/>
            <a:ext cx="1774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Parametric 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Non-parametric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05E38E-7EEE-55A1-BB04-3E4D74E73003}"/>
              </a:ext>
            </a:extLst>
          </p:cNvPr>
          <p:cNvSpPr txBox="1"/>
          <p:nvPr/>
        </p:nvSpPr>
        <p:spPr>
          <a:xfrm>
            <a:off x="9101117" y="2834290"/>
            <a:ext cx="1643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Classification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b="1" dirty="0"/>
              <a:t>Regression</a:t>
            </a:r>
          </a:p>
        </p:txBody>
      </p:sp>
      <p:pic>
        <p:nvPicPr>
          <p:cNvPr id="7170" name="Picture 2" descr="1 Observed changes in mean surface temperature from 1901 to 2012. Grid... |  Download Scientific Diagram">
            <a:extLst>
              <a:ext uri="{FF2B5EF4-FFF2-40B4-BE49-F238E27FC236}">
                <a16:creationId xmlns:a16="http://schemas.microsoft.com/office/drawing/2014/main" id="{B859C8A9-267A-3FD0-364F-5B4AE455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303" y="4411547"/>
            <a:ext cx="4704159" cy="24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DBD799-FA4C-3DD2-143D-7D60D5E42220}"/>
              </a:ext>
            </a:extLst>
          </p:cNvPr>
          <p:cNvSpPr txBox="1"/>
          <p:nvPr/>
        </p:nvSpPr>
        <p:spPr>
          <a:xfrm>
            <a:off x="2151529" y="4987706"/>
            <a:ext cx="3855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Is the response variable categorical? 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Continuous?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EEFD3-F60D-9A2B-25FF-D13F20E9BA7F}"/>
              </a:ext>
            </a:extLst>
          </p:cNvPr>
          <p:cNvSpPr txBox="1"/>
          <p:nvPr/>
        </p:nvSpPr>
        <p:spPr>
          <a:xfrm>
            <a:off x="6369709" y="2834290"/>
            <a:ext cx="1563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Supervised</a:t>
            </a:r>
          </a:p>
          <a:p>
            <a:pPr algn="ctr"/>
            <a:r>
              <a:rPr lang="en-US" dirty="0"/>
              <a:t>OR </a:t>
            </a:r>
          </a:p>
          <a:p>
            <a:pPr algn="ctr"/>
            <a:r>
              <a:rPr lang="en-US" dirty="0"/>
              <a:t>Unsupervised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6B53C-F754-CFAB-38AE-865A634362BB}"/>
              </a:ext>
            </a:extLst>
          </p:cNvPr>
          <p:cNvSpPr/>
          <p:nvPr/>
        </p:nvSpPr>
        <p:spPr>
          <a:xfrm>
            <a:off x="-108857" y="-34078"/>
            <a:ext cx="12409714" cy="1008636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ADAC77-2B3D-B625-FD78-9CD74BD48BBF}"/>
              </a:ext>
            </a:extLst>
          </p:cNvPr>
          <p:cNvSpPr txBox="1">
            <a:spLocks/>
          </p:cNvSpPr>
          <p:nvPr/>
        </p:nvSpPr>
        <p:spPr>
          <a:xfrm>
            <a:off x="-721894" y="-115284"/>
            <a:ext cx="8867275" cy="1171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Step 1: Defining the problem and the path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86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FFC0BE-B6D1-BC20-5DF4-4DB6EEC389BB}"/>
              </a:ext>
            </a:extLst>
          </p:cNvPr>
          <p:cNvSpPr/>
          <p:nvPr/>
        </p:nvSpPr>
        <p:spPr>
          <a:xfrm>
            <a:off x="-108857" y="-34078"/>
            <a:ext cx="12409714" cy="1189638"/>
          </a:xfrm>
          <a:prstGeom prst="rect">
            <a:avLst/>
          </a:prstGeom>
          <a:solidFill>
            <a:srgbClr val="0B304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406E6-DED4-B446-BE6E-2A2F170D42C3}"/>
              </a:ext>
            </a:extLst>
          </p:cNvPr>
          <p:cNvSpPr txBox="1"/>
          <p:nvPr/>
        </p:nvSpPr>
        <p:spPr>
          <a:xfrm>
            <a:off x="1271954" y="143936"/>
            <a:ext cx="1246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Prediction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1A93B-16DD-6D16-6974-094367D6637E}"/>
              </a:ext>
            </a:extLst>
          </p:cNvPr>
          <p:cNvSpPr txBox="1"/>
          <p:nvPr/>
        </p:nvSpPr>
        <p:spPr>
          <a:xfrm>
            <a:off x="3578134" y="151381"/>
            <a:ext cx="1774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Parametric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Non-parametric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7AD5E-A959-0EB7-D6F9-927EBC7B2CBD}"/>
              </a:ext>
            </a:extLst>
          </p:cNvPr>
          <p:cNvSpPr txBox="1"/>
          <p:nvPr/>
        </p:nvSpPr>
        <p:spPr>
          <a:xfrm>
            <a:off x="9295925" y="151381"/>
            <a:ext cx="1555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Classification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D1CAE-CEBA-BB5D-342D-E56B965BFEE1}"/>
              </a:ext>
            </a:extLst>
          </p:cNvPr>
          <p:cNvSpPr txBox="1"/>
          <p:nvPr/>
        </p:nvSpPr>
        <p:spPr>
          <a:xfrm>
            <a:off x="6520434" y="151381"/>
            <a:ext cx="1563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Supervised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Unsupervised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E23FC-16D5-F096-6D79-EAFDDA860859}"/>
              </a:ext>
            </a:extLst>
          </p:cNvPr>
          <p:cNvSpPr txBox="1"/>
          <p:nvPr/>
        </p:nvSpPr>
        <p:spPr>
          <a:xfrm>
            <a:off x="633046" y="1768510"/>
            <a:ext cx="223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your knowledge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62E747-450F-B1D8-92D8-EC0919344903}"/>
              </a:ext>
            </a:extLst>
          </p:cNvPr>
          <p:cNvSpPr txBox="1"/>
          <p:nvPr/>
        </p:nvSpPr>
        <p:spPr>
          <a:xfrm>
            <a:off x="952415" y="2924071"/>
            <a:ext cx="107943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You work for an insurance company, and your team wants to understand how the age of a car owner relates to car insurance claims. The data comes from their own database of car insurance and claims. What path would be best to take?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Looking at your results, the company decides to build car claim profiles. Would you adjust the path?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4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352E5-6CA0-15E9-3260-632527ECB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9DCB288-8DEF-4EF9-8CF4-524C4925750C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AE59A-0472-6EE2-EA91-0BF2ED7D3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0298" y="-1950988"/>
            <a:ext cx="10875818" cy="31220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1: Intro to Data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7A372-1876-9BC5-B27E-7BFBB223FDC9}"/>
              </a:ext>
            </a:extLst>
          </p:cNvPr>
          <p:cNvSpPr txBox="1"/>
          <p:nvPr/>
        </p:nvSpPr>
        <p:spPr>
          <a:xfrm>
            <a:off x="1386777" y="2616776"/>
            <a:ext cx="774462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Brief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Basic principles – what are the goals?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Loss function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Bias-variance tradeoff	</a:t>
            </a:r>
          </a:p>
          <a:p>
            <a:r>
              <a:rPr lang="en-US" sz="2800" dirty="0"/>
              <a:t>3. Basic types of methods – what is the first step?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4876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F5B71-018A-9CC0-D16C-47471BE46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0E63CE-5EDC-5E76-9632-09C7646BE213}"/>
              </a:ext>
            </a:extLst>
          </p:cNvPr>
          <p:cNvSpPr txBox="1"/>
          <p:nvPr/>
        </p:nvSpPr>
        <p:spPr>
          <a:xfrm>
            <a:off x="4479533" y="4089383"/>
            <a:ext cx="6411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62626"/>
                </a:solidFill>
                <a:latin typeface="Open Sans" panose="020B0606030504020204" pitchFamily="34" charset="0"/>
              </a:rPr>
              <a:t>Comprehension</a:t>
            </a:r>
            <a:r>
              <a:rPr lang="en-GB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 2.4.1, 2.4.2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64AC5-A695-9001-F556-E30061AF1C33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D08D44-DAF4-B436-5F80-A7C975302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0298" y="-1950988"/>
            <a:ext cx="10875818" cy="31220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Reading and comprehension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05B80-C9F5-F949-3A24-0FD6046462C5}"/>
              </a:ext>
            </a:extLst>
          </p:cNvPr>
          <p:cNvSpPr txBox="1"/>
          <p:nvPr/>
        </p:nvSpPr>
        <p:spPr>
          <a:xfrm>
            <a:off x="4479533" y="2915338"/>
            <a:ext cx="6411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Reading: Chapter 2</a:t>
            </a:r>
            <a:endParaRPr lang="en-US" dirty="0"/>
          </a:p>
        </p:txBody>
      </p:sp>
      <p:pic>
        <p:nvPicPr>
          <p:cNvPr id="36866" name="Picture 2" descr="An Introduction to Statistical Learning ...">
            <a:extLst>
              <a:ext uri="{FF2B5EF4-FFF2-40B4-BE49-F238E27FC236}">
                <a16:creationId xmlns:a16="http://schemas.microsoft.com/office/drawing/2014/main" id="{025EFAFD-6907-58D0-4F13-BA9C85C6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91" y="2090203"/>
            <a:ext cx="23241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7BBB53-26EB-51F2-47D3-14A3E4048F05}"/>
              </a:ext>
            </a:extLst>
          </p:cNvPr>
          <p:cNvSpPr txBox="1"/>
          <p:nvPr/>
        </p:nvSpPr>
        <p:spPr>
          <a:xfrm rot="18957167">
            <a:off x="8681664" y="4989406"/>
            <a:ext cx="3616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latin typeface="Broadway" panose="020F0502020204030204" pitchFamily="34" charset="0"/>
                <a:cs typeface="Broadway" panose="020F0502020204030204" pitchFamily="34" charset="0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7957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BDBBBF-BB26-865F-ED36-16012ABF230A}"/>
              </a:ext>
            </a:extLst>
          </p:cNvPr>
          <p:cNvSpPr/>
          <p:nvPr/>
        </p:nvSpPr>
        <p:spPr>
          <a:xfrm>
            <a:off x="-120580" y="5763178"/>
            <a:ext cx="12360926" cy="1200329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544789-75CD-1DB6-A321-637332DA2A4A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79C56E-9736-C2A5-F849-03E64FE0E69B}"/>
              </a:ext>
            </a:extLst>
          </p:cNvPr>
          <p:cNvSpPr txBox="1">
            <a:spLocks/>
          </p:cNvSpPr>
          <p:nvPr/>
        </p:nvSpPr>
        <p:spPr>
          <a:xfrm>
            <a:off x="159401" y="124754"/>
            <a:ext cx="10994667" cy="947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Data Science for Geographers 25/26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95606-6ED0-E96C-8A1F-FBABCDDF5A7A}"/>
              </a:ext>
            </a:extLst>
          </p:cNvPr>
          <p:cNvSpPr txBox="1"/>
          <p:nvPr/>
        </p:nvSpPr>
        <p:spPr>
          <a:xfrm>
            <a:off x="934496" y="2260879"/>
            <a:ext cx="7053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of advice: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Adjust your mindset and be ready to fail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 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 questions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81446-5233-E916-7A29-0BEAB1439D2C}"/>
              </a:ext>
            </a:extLst>
          </p:cNvPr>
          <p:cNvSpPr txBox="1"/>
          <p:nvPr/>
        </p:nvSpPr>
        <p:spPr>
          <a:xfrm>
            <a:off x="-775619" y="5934670"/>
            <a:ext cx="13015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otype Corsiva" panose="03010101010201010101" pitchFamily="66" charset="0"/>
              </a:rPr>
              <a:t>Failures, repeated failures, are finger posts on the road to achievement. One fails forward toward success.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C. S. Lewis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40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FAD4D-9119-46DC-DC32-71BE86E5E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587E4EF-5450-4E95-B80C-CFBCE552D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0298" y="-1950988"/>
            <a:ext cx="10875818" cy="31220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Reading and comprehension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2304B-D263-846A-DC13-79BEEF44985B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7A131E-26B8-4BC7-FA66-2CC4862690E6}"/>
              </a:ext>
            </a:extLst>
          </p:cNvPr>
          <p:cNvSpPr txBox="1">
            <a:spLocks/>
          </p:cNvSpPr>
          <p:nvPr/>
        </p:nvSpPr>
        <p:spPr>
          <a:xfrm>
            <a:off x="-71919" y="82192"/>
            <a:ext cx="2178122" cy="12412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4643E-17E0-7530-7273-373B15DBF79C}"/>
              </a:ext>
            </a:extLst>
          </p:cNvPr>
          <p:cNvSpPr txBox="1"/>
          <p:nvPr/>
        </p:nvSpPr>
        <p:spPr>
          <a:xfrm>
            <a:off x="1959794" y="2269072"/>
            <a:ext cx="86534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R for Data Science 2nd edition </a:t>
            </a:r>
          </a:p>
          <a:p>
            <a:pPr algn="ctr"/>
            <a:endParaRPr lang="en-GB" dirty="0"/>
          </a:p>
          <a:p>
            <a:pPr algn="ctr"/>
            <a:r>
              <a:rPr lang="en-GB" b="0" i="0" dirty="0">
                <a:solidFill>
                  <a:srgbClr val="262626"/>
                </a:solidFill>
                <a:effectLst/>
              </a:rPr>
              <a:t>Sections 10  Exploratory data analysis (EDA) and 11  Communication</a:t>
            </a:r>
          </a:p>
          <a:p>
            <a:endParaRPr lang="en-GB" b="0" i="0" dirty="0">
              <a:solidFill>
                <a:srgbClr val="262626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18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2B25D-835E-22FF-B4D0-1BC4FB2D6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AACEE9-48BB-96F8-DDA6-DBD3267B64D2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BA80E-58E2-BF21-2960-5A4D799FC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92986" y="-1906921"/>
            <a:ext cx="10875818" cy="31220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Logistics</a:t>
            </a:r>
          </a:p>
        </p:txBody>
      </p:sp>
      <p:pic>
        <p:nvPicPr>
          <p:cNvPr id="4" name="Picture 3" descr="A screenshot of a course content&#10;&#10;AI-generated content may be incorrect.">
            <a:extLst>
              <a:ext uri="{FF2B5EF4-FFF2-40B4-BE49-F238E27FC236}">
                <a16:creationId xmlns:a16="http://schemas.microsoft.com/office/drawing/2014/main" id="{7D0212BD-2C91-0EA0-E979-FF0A58BAE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336" y="127000"/>
            <a:ext cx="5448300" cy="673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49036B-B33A-BF16-C035-944AEF51C888}"/>
              </a:ext>
            </a:extLst>
          </p:cNvPr>
          <p:cNvSpPr txBox="1"/>
          <p:nvPr/>
        </p:nvSpPr>
        <p:spPr>
          <a:xfrm>
            <a:off x="1023033" y="3302250"/>
            <a:ext cx="4515339" cy="571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Everything exists on the blackboard + online</a:t>
            </a:r>
          </a:p>
        </p:txBody>
      </p:sp>
    </p:spTree>
    <p:extLst>
      <p:ext uri="{BB962C8B-B14F-4D97-AF65-F5344CB8AC3E}">
        <p14:creationId xmlns:p14="http://schemas.microsoft.com/office/powerpoint/2010/main" val="1440207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B4541-E661-A308-88B1-7D4EA7E29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2D5A1D-A148-0D66-601A-0ABA97A3BAC0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75DDC-944A-5A94-0A72-407ED8EA9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92986" y="-1906921"/>
            <a:ext cx="10875818" cy="31220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 of 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B5DDF-C406-912B-96F8-6785DABC86E3}"/>
              </a:ext>
            </a:extLst>
          </p:cNvPr>
          <p:cNvSpPr txBox="1"/>
          <p:nvPr/>
        </p:nvSpPr>
        <p:spPr>
          <a:xfrm>
            <a:off x="678083" y="1655246"/>
            <a:ext cx="11014810" cy="1679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Use ChatGPT to learn how to use </a:t>
            </a:r>
            <a:r>
              <a:rPr lang="en-US" b="1" dirty="0"/>
              <a:t>specific functions </a:t>
            </a:r>
            <a:r>
              <a:rPr lang="en-US" dirty="0"/>
              <a:t>or </a:t>
            </a:r>
            <a:r>
              <a:rPr lang="en-US" b="1" dirty="0"/>
              <a:t>specific processes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Don’t ask “answer this question using code and data”, ask instead “how do I use spatial join to do XYZ”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Use </a:t>
            </a:r>
            <a:r>
              <a:rPr lang="en-US" dirty="0" err="1"/>
              <a:t>VSCode</a:t>
            </a:r>
            <a:r>
              <a:rPr lang="en-US" dirty="0"/>
              <a:t> &amp; CoPilot or any other inline code helper</a:t>
            </a:r>
          </a:p>
        </p:txBody>
      </p:sp>
    </p:spTree>
    <p:extLst>
      <p:ext uri="{BB962C8B-B14F-4D97-AF65-F5344CB8AC3E}">
        <p14:creationId xmlns:p14="http://schemas.microsoft.com/office/powerpoint/2010/main" val="476948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C5029-F119-9623-B3A3-8D046C440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11CFB63-1E97-F535-5376-2DD2355F2BB0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C7D17-3FC7-9235-2DBB-2B113AE4D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0298" y="-1950988"/>
            <a:ext cx="10875818" cy="31220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1: Intro to Data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17CDC-12BC-8641-D0C1-FA6304BE6C00}"/>
              </a:ext>
            </a:extLst>
          </p:cNvPr>
          <p:cNvSpPr txBox="1"/>
          <p:nvPr/>
        </p:nvSpPr>
        <p:spPr>
          <a:xfrm>
            <a:off x="1386777" y="2616776"/>
            <a:ext cx="628864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Brief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Basic principles – what are the goals?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Loss function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800" dirty="0"/>
              <a:t>Bias-variance tradeoff	</a:t>
            </a:r>
          </a:p>
          <a:p>
            <a:r>
              <a:rPr lang="en-US" sz="2800" dirty="0"/>
              <a:t>3. Basic types of methods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543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3D7178-386E-F1E6-4D12-FB37BB993D2A}"/>
              </a:ext>
            </a:extLst>
          </p:cNvPr>
          <p:cNvSpPr/>
          <p:nvPr/>
        </p:nvSpPr>
        <p:spPr>
          <a:xfrm>
            <a:off x="-541421" y="-114300"/>
            <a:ext cx="13216021" cy="1028700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095F3-9231-534E-7841-E8101E896311}"/>
              </a:ext>
            </a:extLst>
          </p:cNvPr>
          <p:cNvSpPr txBox="1"/>
          <p:nvPr/>
        </p:nvSpPr>
        <p:spPr>
          <a:xfrm>
            <a:off x="154743" y="239150"/>
            <a:ext cx="237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Brief history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FD67F04-F6C2-387A-7A51-2457EB3E38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7"/>
          <a:stretch>
            <a:fillRect/>
          </a:stretch>
        </p:blipFill>
        <p:spPr bwMode="auto">
          <a:xfrm>
            <a:off x="553866" y="1127970"/>
            <a:ext cx="11445875" cy="561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480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4E78A-1AD3-4B24-AE2C-3DF94C51B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646F36-E06D-E485-981D-267FB558BE53}"/>
              </a:ext>
            </a:extLst>
          </p:cNvPr>
          <p:cNvSpPr/>
          <p:nvPr/>
        </p:nvSpPr>
        <p:spPr>
          <a:xfrm>
            <a:off x="3279898" y="-114300"/>
            <a:ext cx="3122113" cy="4660672"/>
          </a:xfrm>
          <a:prstGeom prst="rect">
            <a:avLst/>
          </a:prstGeom>
          <a:solidFill>
            <a:srgbClr val="1684B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2345C4-84F6-8592-F36E-E4693F786115}"/>
              </a:ext>
            </a:extLst>
          </p:cNvPr>
          <p:cNvSpPr/>
          <p:nvPr/>
        </p:nvSpPr>
        <p:spPr>
          <a:xfrm>
            <a:off x="-238539" y="4546374"/>
            <a:ext cx="9774154" cy="1227569"/>
          </a:xfrm>
          <a:prstGeom prst="rect">
            <a:avLst/>
          </a:prstGeom>
          <a:solidFill>
            <a:srgbClr val="115A7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152BF2-18BA-8F95-6252-3F8627E49CE5}"/>
              </a:ext>
            </a:extLst>
          </p:cNvPr>
          <p:cNvSpPr/>
          <p:nvPr/>
        </p:nvSpPr>
        <p:spPr>
          <a:xfrm>
            <a:off x="-238539" y="2665126"/>
            <a:ext cx="6640550" cy="1881246"/>
          </a:xfrm>
          <a:prstGeom prst="rect">
            <a:avLst/>
          </a:prstGeom>
          <a:solidFill>
            <a:srgbClr val="1684B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480251-2CD8-361F-070E-6334AB1148DC}"/>
              </a:ext>
            </a:extLst>
          </p:cNvPr>
          <p:cNvSpPr/>
          <p:nvPr/>
        </p:nvSpPr>
        <p:spPr>
          <a:xfrm>
            <a:off x="6402012" y="-215899"/>
            <a:ext cx="3133603" cy="5989842"/>
          </a:xfrm>
          <a:prstGeom prst="rect">
            <a:avLst/>
          </a:prstGeom>
          <a:solidFill>
            <a:srgbClr val="115A7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147706-6A22-58D1-A7C9-DEBAC33F4DD5}"/>
              </a:ext>
            </a:extLst>
          </p:cNvPr>
          <p:cNvSpPr/>
          <p:nvPr/>
        </p:nvSpPr>
        <p:spPr>
          <a:xfrm>
            <a:off x="-238539" y="5773944"/>
            <a:ext cx="13065540" cy="2328655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44DEA5-193A-BD61-8076-45604553E71B}"/>
              </a:ext>
            </a:extLst>
          </p:cNvPr>
          <p:cNvSpPr/>
          <p:nvPr/>
        </p:nvSpPr>
        <p:spPr>
          <a:xfrm>
            <a:off x="9535615" y="-114300"/>
            <a:ext cx="3138985" cy="7319772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11CBE-AFE8-1D7A-903B-A37EF99E0D49}"/>
              </a:ext>
            </a:extLst>
          </p:cNvPr>
          <p:cNvSpPr txBox="1"/>
          <p:nvPr/>
        </p:nvSpPr>
        <p:spPr>
          <a:xfrm>
            <a:off x="154743" y="239150"/>
            <a:ext cx="237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Brief history</a:t>
            </a:r>
          </a:p>
        </p:txBody>
      </p:sp>
      <p:pic>
        <p:nvPicPr>
          <p:cNvPr id="9218" name="Picture 2" descr="undefined">
            <a:extLst>
              <a:ext uri="{FF2B5EF4-FFF2-40B4-BE49-F238E27FC236}">
                <a16:creationId xmlns:a16="http://schemas.microsoft.com/office/drawing/2014/main" id="{CA391DF9-040F-A4C3-C224-BD746AFF5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896" y="3426570"/>
            <a:ext cx="1817756" cy="221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ED9EBC-6D21-CA3B-75EE-5B17B2563B17}"/>
              </a:ext>
            </a:extLst>
          </p:cNvPr>
          <p:cNvSpPr txBox="1"/>
          <p:nvPr/>
        </p:nvSpPr>
        <p:spPr>
          <a:xfrm>
            <a:off x="9693687" y="6139821"/>
            <a:ext cx="249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John Tukey (1915-2000)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9BC5F-347E-3634-39EE-6D76756AC0EA}"/>
              </a:ext>
            </a:extLst>
          </p:cNvPr>
          <p:cNvSpPr txBox="1"/>
          <p:nvPr/>
        </p:nvSpPr>
        <p:spPr>
          <a:xfrm>
            <a:off x="343520" y="6154058"/>
            <a:ext cx="927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”data scientist” who established the modern field of data science and data analysis.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220" name="Picture 4" descr="Episode 103: Ada Lovelace">
            <a:extLst>
              <a:ext uri="{FF2B5EF4-FFF2-40B4-BE49-F238E27FC236}">
                <a16:creationId xmlns:a16="http://schemas.microsoft.com/office/drawing/2014/main" id="{75FA9494-39D5-ECE7-24DC-45228BDCF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3" t="8703" r="12775" b="28118"/>
          <a:stretch>
            <a:fillRect/>
          </a:stretch>
        </p:blipFill>
        <p:spPr bwMode="auto">
          <a:xfrm>
            <a:off x="3937821" y="163355"/>
            <a:ext cx="1817756" cy="221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0473D2-1F83-D39A-F15B-288A966963B1}"/>
              </a:ext>
            </a:extLst>
          </p:cNvPr>
          <p:cNvSpPr txBox="1"/>
          <p:nvPr/>
        </p:nvSpPr>
        <p:spPr>
          <a:xfrm>
            <a:off x="3567027" y="3389352"/>
            <a:ext cx="274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Ada Lovelace (1815-1852)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C3AD6F99-E85C-D536-AD8E-406674EDF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592" y="2075586"/>
            <a:ext cx="1669281" cy="222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CB82EE-2CD9-8028-EA0B-CCBDEBE59488}"/>
              </a:ext>
            </a:extLst>
          </p:cNvPr>
          <p:cNvSpPr txBox="1"/>
          <p:nvPr/>
        </p:nvSpPr>
        <p:spPr>
          <a:xfrm>
            <a:off x="6814315" y="4975491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Alan Turing (1912-1954)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71B9BC-0212-FC67-F12B-A3C313A4BC27}"/>
              </a:ext>
            </a:extLst>
          </p:cNvPr>
          <p:cNvSpPr txBox="1"/>
          <p:nvPr/>
        </p:nvSpPr>
        <p:spPr>
          <a:xfrm>
            <a:off x="146545" y="4836992"/>
            <a:ext cx="6161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Formalised</a:t>
            </a:r>
            <a:r>
              <a:rPr lang="en-US" dirty="0">
                <a:solidFill>
                  <a:schemeClr val="bg1"/>
                </a:solidFill>
              </a:rPr>
              <a:t> the concept of an algorithm, developed the ‘modern computer’.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EEE049-514A-6427-350E-53CE91E1912A}"/>
              </a:ext>
            </a:extLst>
          </p:cNvPr>
          <p:cNvSpPr txBox="1"/>
          <p:nvPr/>
        </p:nvSpPr>
        <p:spPr>
          <a:xfrm>
            <a:off x="143604" y="2835354"/>
            <a:ext cx="31336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to explicitly articulate the notion that an engine (computer) has the potential to be used for more than just calculation.  </a:t>
            </a:r>
          </a:p>
        </p:txBody>
      </p:sp>
    </p:spTree>
    <p:extLst>
      <p:ext uri="{BB962C8B-B14F-4D97-AF65-F5344CB8AC3E}">
        <p14:creationId xmlns:p14="http://schemas.microsoft.com/office/powerpoint/2010/main" val="4203644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AF24B-6354-77D3-8AB3-5A2D241C8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7B9AF12-54CF-A3E0-ADA3-4FDE48D707AC}"/>
              </a:ext>
            </a:extLst>
          </p:cNvPr>
          <p:cNvSpPr/>
          <p:nvPr/>
        </p:nvSpPr>
        <p:spPr>
          <a:xfrm>
            <a:off x="-108283" y="-114300"/>
            <a:ext cx="12782884" cy="3450845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F8998-B77C-63B5-8529-BD8C1E5ECECA}"/>
              </a:ext>
            </a:extLst>
          </p:cNvPr>
          <p:cNvSpPr txBox="1"/>
          <p:nvPr/>
        </p:nvSpPr>
        <p:spPr>
          <a:xfrm>
            <a:off x="154743" y="239150"/>
            <a:ext cx="2377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Brief history</a:t>
            </a:r>
          </a:p>
        </p:txBody>
      </p:sp>
      <p:pic>
        <p:nvPicPr>
          <p:cNvPr id="9218" name="Picture 2" descr="undefined">
            <a:extLst>
              <a:ext uri="{FF2B5EF4-FFF2-40B4-BE49-F238E27FC236}">
                <a16:creationId xmlns:a16="http://schemas.microsoft.com/office/drawing/2014/main" id="{29531AC5-00CA-3C79-5F3B-D27B2C702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784" y="239150"/>
            <a:ext cx="1817756" cy="221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C5C86E-1B8B-F406-AA15-316C6E9D1F7E}"/>
              </a:ext>
            </a:extLst>
          </p:cNvPr>
          <p:cNvSpPr txBox="1"/>
          <p:nvPr/>
        </p:nvSpPr>
        <p:spPr>
          <a:xfrm>
            <a:off x="9558505" y="2535420"/>
            <a:ext cx="249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John Tukey (1915-2000)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91FEE-4A74-358D-7CCA-F8C675203B96}"/>
              </a:ext>
            </a:extLst>
          </p:cNvPr>
          <p:cNvSpPr txBox="1"/>
          <p:nvPr/>
        </p:nvSpPr>
        <p:spPr>
          <a:xfrm>
            <a:off x="1343530" y="4338686"/>
            <a:ext cx="5207195" cy="1125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Statistics uses math to </a:t>
            </a:r>
            <a:r>
              <a:rPr lang="en-US" b="1" dirty="0" err="1"/>
              <a:t>minimise</a:t>
            </a:r>
            <a:r>
              <a:rPr lang="en-US" b="1" dirty="0"/>
              <a:t> computation 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Data Science uses computation to </a:t>
            </a:r>
            <a:r>
              <a:rPr lang="en-US" b="1" dirty="0"/>
              <a:t>avoid math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E6EA2-B2FD-650A-BEB8-FFC0372345B4}"/>
              </a:ext>
            </a:extLst>
          </p:cNvPr>
          <p:cNvSpPr txBox="1"/>
          <p:nvPr/>
        </p:nvSpPr>
        <p:spPr>
          <a:xfrm>
            <a:off x="2772844" y="1043107"/>
            <a:ext cx="6204856" cy="212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Interested in data visualization, reorganization, and understanding of their complexity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Stresses the need for </a:t>
            </a:r>
            <a:r>
              <a:rPr lang="en-GB" i="1" dirty="0">
                <a:solidFill>
                  <a:schemeClr val="bg1"/>
                </a:solidFill>
              </a:rPr>
              <a:t>iteration</a:t>
            </a:r>
            <a:r>
              <a:rPr lang="en-GB" dirty="0">
                <a:solidFill>
                  <a:schemeClr val="bg1"/>
                </a:solidFill>
              </a:rPr>
              <a:t> in data analysis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First to use the terms Exploratory Data Analysis (EDA), Box-plot and a bit</a:t>
            </a:r>
          </a:p>
        </p:txBody>
      </p:sp>
      <p:pic>
        <p:nvPicPr>
          <p:cNvPr id="10242" name="Picture 2" descr="Exploratory Data Analysis: Amazon.co.uk: Tukey, John: 9780201076165: Books">
            <a:extLst>
              <a:ext uri="{FF2B5EF4-FFF2-40B4-BE49-F238E27FC236}">
                <a16:creationId xmlns:a16="http://schemas.microsoft.com/office/drawing/2014/main" id="{E0CCC9A5-A30C-9781-790A-3C2C4A231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628" y="3897086"/>
            <a:ext cx="1032211" cy="148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ata Analysis and Regression: A Second Course in Statistics: Amazon.co.uk:  Mosteller, Frederick, Tukey, John: 9780201048544: Books">
            <a:extLst>
              <a:ext uri="{FF2B5EF4-FFF2-40B4-BE49-F238E27FC236}">
                <a16:creationId xmlns:a16="http://schemas.microsoft.com/office/drawing/2014/main" id="{A47FA09B-47FB-3F55-FC9A-9589E537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9628" y="5380009"/>
            <a:ext cx="1032211" cy="148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BF7C02-B92A-B5E9-B718-DE8E26DF60AE}"/>
              </a:ext>
            </a:extLst>
          </p:cNvPr>
          <p:cNvSpPr txBox="1"/>
          <p:nvPr/>
        </p:nvSpPr>
        <p:spPr>
          <a:xfrm>
            <a:off x="326571" y="6466584"/>
            <a:ext cx="10734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Bodoni 72 Oldstyle Book" pitchFamily="2" charset="0"/>
              </a:rPr>
              <a:t>“An approximate answer to the right problem is worth a good deal more than an exact answer to an approximate problem</a:t>
            </a:r>
            <a:r>
              <a:rPr lang="en-US" sz="1400" i="1" dirty="0">
                <a:latin typeface="Bodoni 72 Oldstyle Book" pitchFamily="2" charset="0"/>
              </a:rPr>
              <a:t>.”</a:t>
            </a:r>
            <a:r>
              <a:rPr lang="en-US" i="1" dirty="0">
                <a:latin typeface="Bodoni 72 Oldstyle Book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8684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1261</Words>
  <Application>Microsoft Macintosh PowerPoint</Application>
  <PresentationFormat>Widescreen</PresentationFormat>
  <Paragraphs>268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Aptos</vt:lpstr>
      <vt:lpstr>Aptos Display</vt:lpstr>
      <vt:lpstr>Arial</vt:lpstr>
      <vt:lpstr>Bodoni 72 Oldstyle Book</vt:lpstr>
      <vt:lpstr>Broadway</vt:lpstr>
      <vt:lpstr>Cambria Math</vt:lpstr>
      <vt:lpstr>Courier New</vt:lpstr>
      <vt:lpstr>Monotype Corsiva</vt:lpstr>
      <vt:lpstr>Open Sans</vt:lpstr>
      <vt:lpstr>Wingdings</vt:lpstr>
      <vt:lpstr>Office Theme</vt:lpstr>
      <vt:lpstr>Data Science for Geographers 25/26</vt:lpstr>
      <vt:lpstr>Data Science for Geographers 25/26</vt:lpstr>
      <vt:lpstr>PowerPoint Presentation</vt:lpstr>
      <vt:lpstr>Logistics</vt:lpstr>
      <vt:lpstr>Use of AI</vt:lpstr>
      <vt:lpstr>Week 1: Intro to Data Science</vt:lpstr>
      <vt:lpstr>PowerPoint Presentation</vt:lpstr>
      <vt:lpstr>PowerPoint Presentation</vt:lpstr>
      <vt:lpstr>PowerPoint Presentation</vt:lpstr>
      <vt:lpstr>Week 1: Intro to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 1: Intro to Data Science</vt:lpstr>
      <vt:lpstr>Step 1: Defining the problem and the path</vt:lpstr>
      <vt:lpstr>Step 1: Defining the problem and the path</vt:lpstr>
      <vt:lpstr>Week 1: Intro to Data Science</vt:lpstr>
      <vt:lpstr>Week 1: Intro to Data Science</vt:lpstr>
      <vt:lpstr>Week 1: Intro to Data Science</vt:lpstr>
      <vt:lpstr>PowerPoint Presentation</vt:lpstr>
      <vt:lpstr>Week 1: Intro to Data Science</vt:lpstr>
      <vt:lpstr>Reading and comprehension</vt:lpstr>
      <vt:lpstr>Reading and comprehension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Hasova</dc:creator>
  <cp:lastModifiedBy>Lenka Hasova</cp:lastModifiedBy>
  <cp:revision>16</cp:revision>
  <dcterms:created xsi:type="dcterms:W3CDTF">2025-09-08T13:32:36Z</dcterms:created>
  <dcterms:modified xsi:type="dcterms:W3CDTF">2025-09-22T08:33:51Z</dcterms:modified>
</cp:coreProperties>
</file>