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30275213" cy="4280376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459936"/>
    <a:srgbClr val="E57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25" autoAdjust="0"/>
    <p:restoredTop sz="96349" autoAdjust="0"/>
  </p:normalViewPr>
  <p:slideViewPr>
    <p:cSldViewPr>
      <p:cViewPr varScale="1">
        <p:scale>
          <a:sx n="18" d="100"/>
          <a:sy n="18" d="100"/>
        </p:scale>
        <p:origin x="3714" y="168"/>
      </p:cViewPr>
      <p:guideLst>
        <p:guide orient="horz" pos="13481"/>
        <p:guide pos="9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MS PGothic" pitchFamily="34" charset="-128"/>
          <a:cs typeface="ＭＳ Ｐゴシック" pitchFamily="-123" charset="-128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  <a:ea typeface="MS PGothic" pitchFamily="34" charset="-128"/>
          <a:cs typeface="ＭＳ Ｐゴシック" pitchFamily="-123" charset="-128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  <a:ea typeface="MS PGothic" pitchFamily="34" charset="-128"/>
          <a:cs typeface="ＭＳ Ｐゴシック" pitchFamily="-123" charset="-128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  <a:ea typeface="MS PGothic" pitchFamily="34" charset="-128"/>
          <a:cs typeface="ＭＳ Ｐゴシック" pitchFamily="-123" charset="-128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  <a:ea typeface="MS PGothic" pitchFamily="34" charset="-128"/>
          <a:cs typeface="ＭＳ Ｐゴシック" pitchFamily="-123" charset="-128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MS PGothic" pitchFamily="34" charset="-128"/>
          <a:cs typeface="ＭＳ Ｐゴシック" pitchFamily="-123" charset="-128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MS PGothic" pitchFamily="34" charset="-128"/>
        </a:defRPr>
      </a:lvl2pPr>
      <a:lvl3pPr marL="5219700" indent="-10445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MS PGothic" pitchFamily="34" charset="-128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MS PGothic" pitchFamily="34" charset="-128"/>
        </a:defRPr>
      </a:lvl4pPr>
      <a:lvl5pPr marL="9396413" indent="-1044575" algn="l" defTabSz="417512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511" y="4308846"/>
            <a:ext cx="30265702" cy="4203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-9511" y="4789273"/>
            <a:ext cx="30275213" cy="17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1000" b="0" dirty="0">
                <a:solidFill>
                  <a:schemeClr val="bg1">
                    <a:lumMod val="95000"/>
                  </a:schemeClr>
                </a:solidFill>
                <a:latin typeface="Arial" charset="0"/>
                <a:cs typeface="Arial" charset="0"/>
              </a:rPr>
              <a:t>Low Cost DDS B</a:t>
            </a:r>
            <a:r>
              <a:rPr lang="en-US" altLang="zh-CN" sz="11000" b="0" dirty="0">
                <a:solidFill>
                  <a:schemeClr val="bg1">
                    <a:lumMod val="95000"/>
                  </a:schemeClr>
                </a:solidFill>
                <a:latin typeface="Arial" charset="0"/>
                <a:cs typeface="Arial" charset="0"/>
              </a:rPr>
              <a:t>ased Transceiver of Low VHF</a:t>
            </a:r>
            <a:endParaRPr lang="en-US" sz="11000" b="0" dirty="0">
              <a:solidFill>
                <a:schemeClr val="bg1">
                  <a:lumMod val="9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056" name="TextBox 15"/>
          <p:cNvSpPr txBox="1">
            <a:spLocks noChangeArrowheads="1"/>
          </p:cNvSpPr>
          <p:nvPr/>
        </p:nvSpPr>
        <p:spPr bwMode="auto">
          <a:xfrm>
            <a:off x="799315" y="8872489"/>
            <a:ext cx="14338291" cy="10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</a:t>
            </a:r>
          </a:p>
        </p:txBody>
      </p:sp>
      <p:cxnSp>
        <p:nvCxnSpPr>
          <p:cNvPr id="2067" name="Straight Connector 25"/>
          <p:cNvCxnSpPr>
            <a:cxnSpLocks noChangeShapeType="1"/>
          </p:cNvCxnSpPr>
          <p:nvPr/>
        </p:nvCxnSpPr>
        <p:spPr bwMode="auto">
          <a:xfrm>
            <a:off x="20322182" y="40457044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914071" y="40694504"/>
            <a:ext cx="8313817" cy="125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明朝"/>
                <a:cs typeface="Times New Roman"/>
              </a:rPr>
              <a:t>Contact: Zhenzhen Liu</a:t>
            </a:r>
          </a:p>
          <a:p>
            <a:pPr>
              <a:spcAft>
                <a:spcPts val="0"/>
              </a:spcAft>
              <a:defRPr/>
            </a:pPr>
            <a:r>
              <a:rPr 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明朝"/>
                <a:cs typeface="Times New Roman"/>
              </a:rPr>
              <a:t>Email: U5625456@anu.edu.au</a:t>
            </a:r>
            <a:endParaRPr lang="en-AU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明朝"/>
              <a:cs typeface="Times New Roman"/>
            </a:endParaRPr>
          </a:p>
        </p:txBody>
      </p:sp>
      <p:sp>
        <p:nvSpPr>
          <p:cNvPr id="2075" name="TextBox 1"/>
          <p:cNvSpPr txBox="1">
            <a:spLocks noChangeArrowheads="1"/>
          </p:cNvSpPr>
          <p:nvPr/>
        </p:nvSpPr>
        <p:spPr bwMode="auto">
          <a:xfrm>
            <a:off x="1270000" y="27400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79" name="Picture 31" descr="http://upload.wikimedia.org/wikipedia/en/7/7d/Australian_National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0" y="862417"/>
            <a:ext cx="6650246" cy="22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9102" y="40232551"/>
            <a:ext cx="200279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600" b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Research School of Engineering</a:t>
            </a:r>
          </a:p>
          <a:p>
            <a:r>
              <a:rPr lang="en-AU" sz="6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ANU College of Engineering &amp; Computer Science</a:t>
            </a:r>
            <a:endParaRPr lang="en-US" sz="6600" b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"/>
          <p:cNvSpPr txBox="1">
            <a:spLocks noChangeArrowheads="1"/>
          </p:cNvSpPr>
          <p:nvPr/>
        </p:nvSpPr>
        <p:spPr bwMode="auto">
          <a:xfrm>
            <a:off x="777855" y="6983644"/>
            <a:ext cx="14540106" cy="94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6000" b="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Student: Zhenzhen Liu</a:t>
            </a: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15929694" y="7009680"/>
            <a:ext cx="14345519" cy="94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6000" b="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Supervisor: Gerard Borg</a:t>
            </a:r>
          </a:p>
        </p:txBody>
      </p:sp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777856" y="735585"/>
            <a:ext cx="20840719" cy="27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6000" b="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th</a:t>
            </a:r>
            <a:r>
              <a:rPr 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Conference on Engineering Students Individual Projects </a:t>
            </a:r>
          </a:p>
          <a:p>
            <a:pPr eaLnBrk="1" hangingPunct="1">
              <a:defRPr/>
            </a:pPr>
            <a:r>
              <a:rPr lang="en-US" sz="6000" b="0" dirty="0">
                <a:solidFill>
                  <a:srgbClr val="C00000"/>
                </a:solidFill>
                <a:latin typeface="Arial" charset="0"/>
                <a:cs typeface="Arial" charset="0"/>
              </a:rPr>
              <a:t>CESIP</a:t>
            </a:r>
            <a:r>
              <a:rPr lang="en-US" sz="6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Oct 2018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6945" y="14784852"/>
            <a:ext cx="13676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latin typeface="Arial" pitchFamily="34" charset="0"/>
                <a:cs typeface="Arial" pitchFamily="34" charset="0"/>
              </a:rPr>
              <a:t>Existing applications on AD9854 DDS are such as Frequency Characteristic Tester</a:t>
            </a:r>
            <a:r>
              <a:rPr lang="en-AU" sz="3600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used for testing the amplitude-frequency characteristics and phase-frequency characteristics of networks.</a:t>
            </a: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777856" y="13913049"/>
            <a:ext cx="14359750" cy="10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Previous Work</a:t>
            </a: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845183" y="25506337"/>
            <a:ext cx="6840538" cy="10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 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15137606" y="9801196"/>
            <a:ext cx="0" cy="3003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15965243" y="37319478"/>
            <a:ext cx="13288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>
                <a:latin typeface="Arial" pitchFamily="34" charset="0"/>
                <a:cs typeface="Arial" pitchFamily="34" charset="0"/>
              </a:rPr>
              <a:t>[1]Fanzheng, Z., Sizhe, M., Xiongzhen,Y. (2015) Simple Frequency Characteristic Tester Design Based on AD9854</a:t>
            </a:r>
            <a:r>
              <a:rPr lang="en-US" altLang="zh-CN" sz="2800" b="0" i="1" dirty="0">
                <a:latin typeface="Arial" pitchFamily="34" charset="0"/>
                <a:cs typeface="Arial" pitchFamily="34" charset="0"/>
              </a:rPr>
              <a:t>. Journal of Hezhou University</a:t>
            </a:r>
            <a:r>
              <a:rPr lang="en-US" altLang="zh-CN" sz="2800" b="0" dirty="0">
                <a:latin typeface="Arial" pitchFamily="34" charset="0"/>
                <a:cs typeface="Arial" pitchFamily="34" charset="0"/>
              </a:rPr>
              <a:t>,2015,(1):133-138. DOI:10.3969/j.issn.1673-8861.2015.01.027.</a:t>
            </a:r>
            <a:endParaRPr lang="en-AU" sz="2800" b="0" dirty="0">
              <a:latin typeface="Arial" pitchFamily="34" charset="0"/>
              <a:cs typeface="Arial" pitchFamily="34" charset="0"/>
            </a:endParaRPr>
          </a:p>
          <a:p>
            <a:r>
              <a:rPr lang="en-AU" sz="2800" b="0" dirty="0">
                <a:latin typeface="Arial" pitchFamily="34" charset="0"/>
                <a:cs typeface="Arial" pitchFamily="34" charset="0"/>
              </a:rPr>
              <a:t>[2] </a:t>
            </a:r>
            <a:r>
              <a:rPr lang="en-US" altLang="zh-CN" sz="2800" b="0" dirty="0">
                <a:latin typeface="Arial" pitchFamily="34" charset="0"/>
                <a:cs typeface="Arial" pitchFamily="34" charset="0"/>
              </a:rPr>
              <a:t>Lixin, L., Jianguo, H., Yan, Z. (2004).</a:t>
            </a:r>
            <a:r>
              <a:rPr lang="zh-CN" altLang="en-US" sz="28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b="0" dirty="0">
                <a:latin typeface="Arial" pitchFamily="34" charset="0"/>
                <a:cs typeface="Arial" pitchFamily="34" charset="0"/>
              </a:rPr>
              <a:t>A signal generator based on AD9854. </a:t>
            </a:r>
            <a:r>
              <a:rPr lang="en-US" altLang="zh-CN" sz="2800" b="0" i="1" dirty="0">
                <a:latin typeface="Arial" pitchFamily="34" charset="0"/>
                <a:cs typeface="Arial" pitchFamily="34" charset="0"/>
              </a:rPr>
              <a:t>Journal of XI’AN University of Post and Telecommunications</a:t>
            </a:r>
            <a:r>
              <a:rPr lang="en-US" altLang="zh-CN" sz="2800" b="0" dirty="0">
                <a:latin typeface="Arial" pitchFamily="34" charset="0"/>
                <a:cs typeface="Arial" pitchFamily="34" charset="0"/>
              </a:rPr>
              <a:t>,2004,(3):64-68. DOI:10.3969/j.issn.1007-3264.2004.03.017.</a:t>
            </a: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15965243" y="36223403"/>
            <a:ext cx="6840538" cy="10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15939561" y="8872489"/>
            <a:ext cx="6840538" cy="10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946085" y="32819209"/>
            <a:ext cx="13825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his project 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proposed a low cost transceiver of low VHF based on AD9854 Direct Digital Synthesizer driven by Raspberry Pi 3 B+. The design has been developed, deployed and validated, The final outcome achieved the transmission of the desired 70MHz frequency and is able to receive the transmitted signal, with the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total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 cost kept under $200. </a:t>
            </a:r>
          </a:p>
        </p:txBody>
      </p:sp>
      <p:sp>
        <p:nvSpPr>
          <p:cNvPr id="53" name="TextBox 15"/>
          <p:cNvSpPr txBox="1">
            <a:spLocks noChangeArrowheads="1"/>
          </p:cNvSpPr>
          <p:nvPr/>
        </p:nvSpPr>
        <p:spPr bwMode="auto">
          <a:xfrm>
            <a:off x="15946085" y="31710984"/>
            <a:ext cx="6840538" cy="10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967" tIns="10484" rIns="20967" bIns="1048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sz="6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99316" y="9952609"/>
            <a:ext cx="136763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latin typeface="Arial" pitchFamily="34" charset="0"/>
                <a:cs typeface="Arial" pitchFamily="34" charset="0"/>
              </a:rPr>
              <a:t>The project’s goals and requirements include: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Develop a low cost radio transmitter based on the AD9854 Direct Digital Synthesizer 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DDS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）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Drive the AD9854 DDS with Raspberry Pi (RPI).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Program synced signals in C programming language.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Use version 3 RTL-SDR dongle as receiver.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The transceiver is of low Very High Frequency (VHF): 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70Mhz.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583" y="35223920"/>
            <a:ext cx="1354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 1. Compulsory</a:t>
            </a:r>
            <a:r>
              <a:rPr lang="en-US" altLang="zh-CN" sz="36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36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Components costs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939561" y="9880601"/>
            <a:ext cx="138255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he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major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challenge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is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that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compatibility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of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components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are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unverified.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There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is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no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previous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work combining the usage of Raspberry Pi and AD9854 DDS module.</a:t>
            </a:r>
          </a:p>
          <a:p>
            <a:pPr algn="just"/>
            <a:r>
              <a:rPr lang="en-AU" sz="3600" b="0" dirty="0">
                <a:latin typeface="Arial" pitchFamily="34" charset="0"/>
                <a:cs typeface="Arial" pitchFamily="34" charset="0"/>
              </a:rPr>
              <a:t>Primary Achievements / Outcomes: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Able to drive AD9854 DDS directly through Raspberry Pi 3 B+.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Generation of various frequency RF signals on AD9854.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Program synced signals using WiringPi and C programming.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Signal reception using RTL-SDR on Linux and Windows.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AU" sz="3600" b="0" dirty="0">
                <a:latin typeface="Arial" pitchFamily="34" charset="0"/>
                <a:cs typeface="Arial" pitchFamily="34" charset="0"/>
              </a:rPr>
              <a:t>Utilise RF amplifier to enhance transmitted signal and allow detection.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1930B1-4C12-47A1-8445-61DC6072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04148"/>
              </p:ext>
            </p:extLst>
          </p:nvPr>
        </p:nvGraphicFramePr>
        <p:xfrm>
          <a:off x="780583" y="35886351"/>
          <a:ext cx="13547926" cy="3283300"/>
        </p:xfrm>
        <a:graphic>
          <a:graphicData uri="http://schemas.openxmlformats.org/drawingml/2006/table">
            <a:tbl>
              <a:tblPr firstRow="1" bandRow="1">
                <a:effectLst/>
                <a:tableStyleId>{35758FB7-9AC5-4552-8A53-C91805E547FA}</a:tableStyleId>
              </a:tblPr>
              <a:tblGrid>
                <a:gridCol w="3267791">
                  <a:extLst>
                    <a:ext uri="{9D8B030D-6E8A-4147-A177-3AD203B41FA5}">
                      <a16:colId xmlns:a16="http://schemas.microsoft.com/office/drawing/2014/main" val="2539236121"/>
                    </a:ext>
                  </a:extLst>
                </a:gridCol>
                <a:gridCol w="2581360">
                  <a:extLst>
                    <a:ext uri="{9D8B030D-6E8A-4147-A177-3AD203B41FA5}">
                      <a16:colId xmlns:a16="http://schemas.microsoft.com/office/drawing/2014/main" val="2582390311"/>
                    </a:ext>
                  </a:extLst>
                </a:gridCol>
                <a:gridCol w="1093776">
                  <a:extLst>
                    <a:ext uri="{9D8B030D-6E8A-4147-A177-3AD203B41FA5}">
                      <a16:colId xmlns:a16="http://schemas.microsoft.com/office/drawing/2014/main" val="1710623775"/>
                    </a:ext>
                  </a:extLst>
                </a:gridCol>
                <a:gridCol w="6604999">
                  <a:extLst>
                    <a:ext uri="{9D8B030D-6E8A-4147-A177-3AD203B41FA5}">
                      <a16:colId xmlns:a16="http://schemas.microsoft.com/office/drawing/2014/main" val="2380414232"/>
                    </a:ext>
                  </a:extLst>
                </a:gridCol>
              </a:tblGrid>
              <a:tr h="72731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P</a:t>
                      </a:r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art Name</a:t>
                      </a:r>
                      <a:endParaRPr 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Unit cost (AUD)</a:t>
                      </a: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Qty</a:t>
                      </a: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Comment</a:t>
                      </a:r>
                    </a:p>
                  </a:txBody>
                  <a:tcPr marL="120477" marR="120477" marT="60238" marB="60238"/>
                </a:tc>
                <a:extLst>
                  <a:ext uri="{0D108BD9-81ED-4DB2-BD59-A6C34878D82A}">
                    <a16:rowId xmlns:a16="http://schemas.microsoft.com/office/drawing/2014/main" val="495205486"/>
                  </a:ext>
                </a:extLst>
              </a:tr>
              <a:tr h="727312">
                <a:tc>
                  <a:txBody>
                    <a:bodyPr/>
                    <a:lstStyle/>
                    <a:p>
                      <a:r>
                        <a:rPr lang="en-US" sz="2400" dirty="0"/>
                        <a:t>AD9854 </a:t>
                      </a:r>
                    </a:p>
                    <a:p>
                      <a:r>
                        <a:rPr lang="en-US" sz="2400" dirty="0"/>
                        <a:t>High Speed Module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$52.76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Development Board using the AD9854 DDS from ANALOG Devices Inc.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extLst>
                  <a:ext uri="{0D108BD9-81ED-4DB2-BD59-A6C34878D82A}">
                    <a16:rowId xmlns:a16="http://schemas.microsoft.com/office/drawing/2014/main" val="302342052"/>
                  </a:ext>
                </a:extLst>
              </a:tr>
              <a:tr h="727312">
                <a:tc>
                  <a:txBody>
                    <a:bodyPr/>
                    <a:lstStyle/>
                    <a:p>
                      <a:r>
                        <a:rPr lang="en-US" sz="2400" dirty="0"/>
                        <a:t>Raspberry Pi </a:t>
                      </a:r>
                    </a:p>
                    <a:p>
                      <a:r>
                        <a:rPr lang="en-US" sz="2400" dirty="0"/>
                        <a:t>Model 3 B+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$54.96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Latest generation single-board computer by Raspberry Pi Foundation.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extLst>
                  <a:ext uri="{0D108BD9-81ED-4DB2-BD59-A6C34878D82A}">
                    <a16:rowId xmlns:a16="http://schemas.microsoft.com/office/drawing/2014/main" val="1167776083"/>
                  </a:ext>
                </a:extLst>
              </a:tr>
              <a:tr h="727312">
                <a:tc>
                  <a:txBody>
                    <a:bodyPr/>
                    <a:lstStyle/>
                    <a:p>
                      <a:r>
                        <a:rPr lang="sv-SE" sz="2400" dirty="0"/>
                        <a:t>DELTA2C Antenna</a:t>
                      </a:r>
                    </a:p>
                    <a:p>
                      <a:r>
                        <a:rPr lang="sv-SE" sz="2400" dirty="0"/>
                        <a:t>(Changable)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$13.97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 SMA connect stubby antenna tuned to 2.4GHz, manufactured by SIRETTA instrument.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0477" marR="120477" marT="60238" marB="60238"/>
                </a:tc>
                <a:extLst>
                  <a:ext uri="{0D108BD9-81ED-4DB2-BD59-A6C34878D82A}">
                    <a16:rowId xmlns:a16="http://schemas.microsoft.com/office/drawing/2014/main" val="3784844642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481BFAEC-6289-4B88-BB8A-09C49B185FAE}"/>
              </a:ext>
            </a:extLst>
          </p:cNvPr>
          <p:cNvSpPr/>
          <p:nvPr/>
        </p:nvSpPr>
        <p:spPr>
          <a:xfrm>
            <a:off x="775758" y="39133586"/>
            <a:ext cx="13697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b="0" dirty="0">
                <a:latin typeface="Arial" pitchFamily="34" charset="0"/>
                <a:cs typeface="Arial" pitchFamily="34" charset="0"/>
              </a:rPr>
              <a:t>Overall cost $135.66 AUD. Jumper wires and other supporting optional components are excluded. (e.g. HDMI cable, 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Raspberry Pi 7" Touch Screen LCD, RF amplifier, SMA cables)</a:t>
            </a:r>
            <a:endParaRPr lang="en-AU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06B4D-964A-445E-B6F9-B8AD9E889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43" y="26065245"/>
            <a:ext cx="6054912" cy="438912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8E933E8-5C29-4A8F-90C0-B26E8A7E8399}"/>
              </a:ext>
            </a:extLst>
          </p:cNvPr>
          <p:cNvSpPr/>
          <p:nvPr/>
        </p:nvSpPr>
        <p:spPr>
          <a:xfrm>
            <a:off x="15946085" y="30583336"/>
            <a:ext cx="6457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Fig 4. AD9854 Signal Generation </a:t>
            </a:r>
          </a:p>
          <a:p>
            <a:r>
              <a:rPr lang="en-AU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Oscilloscope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Reading</a:t>
            </a:r>
            <a:r>
              <a:rPr lang="en-AU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70.42 MHz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AU" sz="2800" b="0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AD05F5-3EDB-4D65-B37D-6DD21C4C6B61}"/>
              </a:ext>
            </a:extLst>
          </p:cNvPr>
          <p:cNvSpPr/>
          <p:nvPr/>
        </p:nvSpPr>
        <p:spPr>
          <a:xfrm>
            <a:off x="22020152" y="30602062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Fig 5. SDRSharp receiver reading. Without RF amplifier the signal is hardly detectable due to high frequency result low output voltage..</a:t>
            </a:r>
            <a:endParaRPr lang="en-AU" sz="2800" b="0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479E38-0E95-44DB-865E-92E2C08CB3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3" t="11825" r="18132" b="48958"/>
          <a:stretch/>
        </p:blipFill>
        <p:spPr>
          <a:xfrm>
            <a:off x="22020155" y="26065245"/>
            <a:ext cx="7704856" cy="4389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5065AA-EF84-4886-9966-2AE48DFF9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294" y="15336545"/>
            <a:ext cx="9550356" cy="656793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13B3327-E622-41EA-997D-6A0F6D31BF64}"/>
              </a:ext>
            </a:extLst>
          </p:cNvPr>
          <p:cNvSpPr/>
          <p:nvPr/>
        </p:nvSpPr>
        <p:spPr>
          <a:xfrm>
            <a:off x="15965243" y="21865038"/>
            <a:ext cx="13799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Fig 3.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Low Cost AD98654 DDS Based Transceiver of Low VHF</a:t>
            </a:r>
            <a:endParaRPr lang="en-AU" sz="2800" b="0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40456-F183-47E7-B4E8-A6E076C2DDC7}"/>
              </a:ext>
            </a:extLst>
          </p:cNvPr>
          <p:cNvSpPr/>
          <p:nvPr/>
        </p:nvSpPr>
        <p:spPr>
          <a:xfrm>
            <a:off x="15909342" y="22482600"/>
            <a:ext cx="138156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he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Radio Frequency signal generated through AD9854 DDS presents as a stable sinewave approximately 70MHz with peak to peak voltage 0f 375.0 mV. For signal reception, RTL-SDR has been set up on Linux , with sampling rate 2.4GHz. 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he</a:t>
            </a:r>
            <a:r>
              <a:rPr lang="zh-CN" altLang="en-US" sz="36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result is then verified through RTL-SDR with Airspy SDRSharp on Window 10. RF amplifier of 40dB gain can be used in assistance.</a:t>
            </a:r>
            <a:endParaRPr lang="en-AU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914A51-4319-49A9-89C2-DED1CDB33C4C}"/>
              </a:ext>
            </a:extLst>
          </p:cNvPr>
          <p:cNvSpPr/>
          <p:nvPr/>
        </p:nvSpPr>
        <p:spPr>
          <a:xfrm>
            <a:off x="880988" y="30120260"/>
            <a:ext cx="13340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Fig 2.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GPIO Pinout for Raspberry Pi 3 B+ to</a:t>
            </a:r>
            <a:r>
              <a:rPr lang="zh-CN" altLang="en-US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drive</a:t>
            </a:r>
            <a:r>
              <a:rPr lang="zh-CN" altLang="en-US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AD9854</a:t>
            </a:r>
            <a:r>
              <a:rPr lang="zh-CN" altLang="en-US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DDS</a:t>
            </a:r>
            <a:endParaRPr lang="en-AU" sz="2800" b="0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6CE696-638A-468D-8A56-033A4F87CEA1}"/>
                  </a:ext>
                </a:extLst>
              </p:cNvPr>
              <p:cNvSpPr/>
              <p:nvPr/>
            </p:nvSpPr>
            <p:spPr>
              <a:xfrm>
                <a:off x="845183" y="30545717"/>
                <a:ext cx="1397824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3600" b="0" dirty="0">
                    <a:latin typeface="Arial" pitchFamily="34" charset="0"/>
                    <a:cs typeface="Arial" pitchFamily="34" charset="0"/>
                  </a:rPr>
                  <a:t>The implementation of RPI3-AD9854 driver is achieved by modifying the open source codes of STM32-AD9854 driver provide by their authors, and then changing them to WiringPi format.</a:t>
                </a:r>
              </a:p>
              <a:p>
                <a:pPr algn="just"/>
                <a:r>
                  <a:rPr lang="en-AU" sz="3600" b="0" dirty="0">
                    <a:latin typeface="Arial" pitchFamily="34" charset="0"/>
                    <a:cs typeface="Arial" pitchFamily="34" charset="0"/>
                  </a:rPr>
                  <a:t>The transmission of sample is uniform in time and the RF signal is 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3600" b="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3600" b="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𝜔</m:t>
                              </m:r>
                              <m:r>
                                <a:rPr lang="en-US" sz="3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36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36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sin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d>
                        <m:dPr>
                          <m:ctrlPr>
                            <a:rPr lang="en-US" sz="3600" b="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6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  <m:r>
                            <a:rPr lang="en-US" sz="36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AU" sz="3600" b="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AU" sz="3600" b="0" dirty="0">
                    <a:latin typeface="Arial" pitchFamily="34" charset="0"/>
                    <a:cs typeface="Arial" pitchFamily="34" charset="0"/>
                  </a:rPr>
                  <a:t>Where:</a:t>
                </a:r>
              </a:p>
              <a:p>
                <a:pPr marL="342900" indent="-34290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36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𝜔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=2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𝜋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3600" b="0" dirty="0"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en-US" sz="3600" b="0" dirty="0">
                    <a:ea typeface="Cambria Math" panose="02040503050406030204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3600" b="0" dirty="0">
                    <a:latin typeface="Arial" pitchFamily="34" charset="0"/>
                    <a:cs typeface="Arial" pitchFamily="34" charset="0"/>
                  </a:rPr>
                  <a:t> is the carrier frequency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lang="en-AU" sz="3600" b="0" dirty="0">
                    <a:latin typeface="Arial" pitchFamily="34" charset="0"/>
                    <a:cs typeface="Arial" pitchFamily="34" charset="0"/>
                  </a:rPr>
                  <a:t>I/Q = Real/Imaginary part of signal constellation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6CE696-638A-468D-8A56-033A4F87C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83" y="30545717"/>
                <a:ext cx="13978249" cy="4524315"/>
              </a:xfrm>
              <a:prstGeom prst="rect">
                <a:avLst/>
              </a:prstGeom>
              <a:blipFill>
                <a:blip r:embed="rId6"/>
                <a:stretch>
                  <a:fillRect l="-1352" t="-2156" r="-1308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5EECA02-352B-4993-8135-954694451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40" y="16459001"/>
            <a:ext cx="13023809" cy="396376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39A4A4F-A3DE-4A5B-8F35-B42D1B572477}"/>
              </a:ext>
            </a:extLst>
          </p:cNvPr>
          <p:cNvSpPr/>
          <p:nvPr/>
        </p:nvSpPr>
        <p:spPr>
          <a:xfrm>
            <a:off x="788432" y="20373489"/>
            <a:ext cx="13643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Fig 1. </a:t>
            </a:r>
            <a:r>
              <a:rPr lang="en-US" altLang="zh-CN" sz="2800" b="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Structural architecture for STM32 driven AD9854 based Frequency Tester</a:t>
            </a:r>
            <a:endParaRPr lang="en-AU" sz="2800" b="0" dirty="0">
              <a:solidFill>
                <a:schemeClr val="accent5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747BE-5598-4B25-AD2D-D76754BCDF93}"/>
              </a:ext>
            </a:extLst>
          </p:cNvPr>
          <p:cNvSpPr/>
          <p:nvPr/>
        </p:nvSpPr>
        <p:spPr>
          <a:xfrm>
            <a:off x="781019" y="20827822"/>
            <a:ext cx="13643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principle is Zero-IF quadrature demodulation. 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3600" b="0" dirty="0">
                <a:latin typeface="Arial" pitchFamily="34" charset="0"/>
                <a:cs typeface="Arial" pitchFamily="34" charset="0"/>
              </a:rPr>
              <a:t>he </a:t>
            </a:r>
            <a:r>
              <a:rPr lang="en-AU" sz="3600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design uses </a:t>
            </a:r>
            <a:r>
              <a:rPr lang="en-US" altLang="zh-CN" sz="3600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AD9854 DDS </a:t>
            </a:r>
            <a:r>
              <a:rPr lang="en-AU" sz="3600" b="0" dirty="0">
                <a:latin typeface="Arial" pitchFamily="34" charset="0"/>
                <a:cs typeface="Arial" pitchFamily="34" charset="0"/>
              </a:rPr>
              <a:t>driven by STM32 </a:t>
            </a:r>
            <a:r>
              <a:rPr lang="en-AU" sz="3600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microcontroller to produce sweep signal of 1MHz. to 40MHz via button control, with continuous sweep output of minimum step of 100kHz. [1]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B37898-F462-438F-B464-EFD9F4B37CB6}"/>
              </a:ext>
            </a:extLst>
          </p:cNvPr>
          <p:cNvSpPr/>
          <p:nvPr/>
        </p:nvSpPr>
        <p:spPr>
          <a:xfrm>
            <a:off x="732917" y="23096316"/>
            <a:ext cx="13643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Another previous work is a signal generator based on AD9854 driven by AT98LS52.[2] The frequency, phase and amplitude of the output signal can be adjusted through the generator. The result shows that this combination is feasible and effective.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0F4500-4826-4FDE-8A48-98E326C3D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6" y="26552499"/>
            <a:ext cx="8867775" cy="3562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7954</TotalTime>
  <Words>808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明朝</vt:lpstr>
      <vt:lpstr>ＭＳ Ｐゴシック</vt:lpstr>
      <vt:lpstr>ＭＳ Ｐゴシック</vt:lpstr>
      <vt:lpstr>等线</vt:lpstr>
      <vt:lpstr>Arial</vt:lpstr>
      <vt:lpstr>Cambria Math</vt:lpstr>
      <vt:lpstr>Times</vt:lpstr>
      <vt:lpstr>Times New Roman</vt:lpstr>
      <vt:lpstr>Blank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Liu Zhenzhen</cp:lastModifiedBy>
  <cp:revision>329</cp:revision>
  <dcterms:created xsi:type="dcterms:W3CDTF">2006-04-02T23:57:25Z</dcterms:created>
  <dcterms:modified xsi:type="dcterms:W3CDTF">2018-10-12T07:36:46Z</dcterms:modified>
</cp:coreProperties>
</file>