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09" r:id="rId5"/>
    <p:sldId id="314" r:id="rId6"/>
    <p:sldId id="308" r:id="rId7"/>
    <p:sldId id="300" r:id="rId8"/>
    <p:sldId id="299" r:id="rId9"/>
    <p:sldId id="293" r:id="rId10"/>
    <p:sldId id="294" r:id="rId11"/>
    <p:sldId id="259" r:id="rId12"/>
    <p:sldId id="292" r:id="rId13"/>
    <p:sldId id="301" r:id="rId14"/>
    <p:sldId id="297" r:id="rId15"/>
    <p:sldId id="302" r:id="rId16"/>
    <p:sldId id="298" r:id="rId17"/>
    <p:sldId id="296" r:id="rId18"/>
    <p:sldId id="306" r:id="rId19"/>
    <p:sldId id="313" r:id="rId20"/>
    <p:sldId id="303" r:id="rId21"/>
    <p:sldId id="305" r:id="rId22"/>
    <p:sldId id="304" r:id="rId23"/>
    <p:sldId id="311" r:id="rId24"/>
    <p:sldId id="312" r:id="rId25"/>
    <p:sldId id="307" r:id="rId26"/>
    <p:sldId id="295" r:id="rId27"/>
    <p:sldId id="310" r:id="rId28"/>
    <p:sldId id="291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361" autoAdjust="0"/>
  </p:normalViewPr>
  <p:slideViewPr>
    <p:cSldViewPr>
      <p:cViewPr varScale="1">
        <p:scale>
          <a:sx n="77" d="100"/>
          <a:sy n="77" d="100"/>
        </p:scale>
        <p:origin x="9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80F9-6765-46AE-BDC7-4090520FEA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7523E-7AE4-4753-A75F-A844A95A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7523E-7AE4-4753-A75F-A844A95A8C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7523E-7AE4-4753-A75F-A844A95A8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7523E-7AE4-4753-A75F-A844A95A8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7523E-7AE4-4753-A75F-A844A95A8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2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82B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82B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1536" y="2020570"/>
            <a:ext cx="4977130" cy="3771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82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428999"/>
            <a:ext cx="12192000" cy="3429000"/>
          </a:xfrm>
          <a:custGeom>
            <a:avLst/>
            <a:gdLst/>
            <a:ahLst/>
            <a:cxnLst/>
            <a:rect l="l" t="t" r="r" b="b"/>
            <a:pathLst>
              <a:path w="12192000" h="3429000">
                <a:moveTo>
                  <a:pt x="12192000" y="0"/>
                </a:moveTo>
                <a:lnTo>
                  <a:pt x="0" y="0"/>
                </a:lnTo>
                <a:lnTo>
                  <a:pt x="0" y="3429000"/>
                </a:lnTo>
                <a:lnTo>
                  <a:pt x="12192000" y="3429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789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428999"/>
            <a:ext cx="12192000" cy="3429000"/>
          </a:xfrm>
          <a:custGeom>
            <a:avLst/>
            <a:gdLst/>
            <a:ahLst/>
            <a:cxnLst/>
            <a:rect l="l" t="t" r="r" b="b"/>
            <a:pathLst>
              <a:path w="12192000" h="3429000">
                <a:moveTo>
                  <a:pt x="0" y="3429000"/>
                </a:moveTo>
                <a:lnTo>
                  <a:pt x="12192000" y="3429000"/>
                </a:lnTo>
                <a:lnTo>
                  <a:pt x="12192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12192">
            <a:solidFill>
              <a:srgbClr val="878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623" y="431291"/>
            <a:ext cx="2407920" cy="597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82B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2816" y="867155"/>
            <a:ext cx="11325225" cy="0"/>
          </a:xfrm>
          <a:custGeom>
            <a:avLst/>
            <a:gdLst/>
            <a:ahLst/>
            <a:cxnLst/>
            <a:rect l="l" t="t" r="r" b="b"/>
            <a:pathLst>
              <a:path w="11325225">
                <a:moveTo>
                  <a:pt x="0" y="0"/>
                </a:moveTo>
                <a:lnTo>
                  <a:pt x="11325225" y="0"/>
                </a:lnTo>
              </a:path>
            </a:pathLst>
          </a:custGeom>
          <a:ln w="6096">
            <a:solidFill>
              <a:srgbClr val="878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816" y="437387"/>
            <a:ext cx="1239011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725" y="1043431"/>
            <a:ext cx="11350548" cy="83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82B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725" y="1924557"/>
            <a:ext cx="11350548" cy="299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lenkov13/projects/tree/main/perpetual_bond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ssources-actuarielles.net/EXT/ISFA/fp-isfa.nsf/2b0481298458b3d1c1256f8a0024c478/bd689cce9bb2aeb5c1257998001ede2b/$FILE/A_Technical_Note_on_the_Smith-Wilson_Method_100701.pdf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4700" cy="6864350"/>
            <a:chOff x="-6095" y="0"/>
            <a:chExt cx="12204700" cy="6864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12192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000" y="3429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789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0" y="3429000"/>
                  </a:moveTo>
                  <a:lnTo>
                    <a:pt x="12192000" y="3429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878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48" y="431291"/>
              <a:ext cx="3639312" cy="90220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901BC6-B742-A913-4335-0310028B8AD7}"/>
              </a:ext>
            </a:extLst>
          </p:cNvPr>
          <p:cNvSpPr txBox="1"/>
          <p:nvPr/>
        </p:nvSpPr>
        <p:spPr>
          <a:xfrm>
            <a:off x="4061460" y="1981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iral"/>
              </a:rPr>
              <a:t>Оценка справедливой стоимости бессрочных облигаций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9C8A4-D5B3-25A4-5165-E9566891A666}"/>
              </a:ext>
            </a:extLst>
          </p:cNvPr>
          <p:cNvSpPr txBox="1"/>
          <p:nvPr/>
        </p:nvSpPr>
        <p:spPr>
          <a:xfrm>
            <a:off x="4134465" y="3446202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iral"/>
              </a:rPr>
              <a:t>Ленков Даниил,</a:t>
            </a:r>
          </a:p>
          <a:p>
            <a:r>
              <a:rPr lang="ru-RU" sz="2400" dirty="0">
                <a:solidFill>
                  <a:schemeClr val="bg1"/>
                </a:solidFill>
                <a:latin typeface="Airal"/>
              </a:rPr>
              <a:t>на основе методики Данилова Евгения</a:t>
            </a:r>
          </a:p>
          <a:p>
            <a:endParaRPr lang="ru-RU" sz="2400" dirty="0">
              <a:solidFill>
                <a:schemeClr val="bg1"/>
              </a:solidFill>
              <a:latin typeface="Airal"/>
            </a:endParaRPr>
          </a:p>
          <a:p>
            <a:r>
              <a:rPr lang="ru-RU" sz="2400" dirty="0">
                <a:solidFill>
                  <a:schemeClr val="bg1"/>
                </a:solidFill>
                <a:latin typeface="Ai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</a:t>
            </a:r>
            <a:r>
              <a:rPr lang="ru-RU" sz="2400" dirty="0">
                <a:solidFill>
                  <a:schemeClr val="bg1"/>
                </a:solidFill>
                <a:latin typeface="Airal"/>
              </a:rPr>
              <a:t> на код  / </a:t>
            </a:r>
            <a:r>
              <a:rPr lang="en-US" sz="2400" dirty="0">
                <a:solidFill>
                  <a:schemeClr val="bg1"/>
                </a:solidFill>
                <a:latin typeface="Airal"/>
              </a:rPr>
              <a:t>Excel </a:t>
            </a:r>
            <a:r>
              <a:rPr lang="ru-RU" sz="2400" dirty="0">
                <a:solidFill>
                  <a:schemeClr val="bg1"/>
                </a:solidFill>
                <a:latin typeface="Airal"/>
              </a:rPr>
              <a:t>файл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8624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Долгосрочная кривая дисконтирования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633961" y="454913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9095" b="6831"/>
          <a:stretch/>
        </p:blipFill>
        <p:spPr>
          <a:xfrm>
            <a:off x="184726" y="1524000"/>
            <a:ext cx="12007274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5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8624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Долгосрочная кривая дисконтирования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20725" y="1819172"/>
            <a:ext cx="4608475" cy="2750112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dirty="0">
                <a:latin typeface="Arial"/>
                <a:cs typeface="Arial"/>
              </a:rPr>
              <a:t>Вводные параметры:</a:t>
            </a: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Наблюдаемые ставки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r_obs</a:t>
            </a:r>
            <a:endParaRPr lang="ru-RU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Долгосрочная ставка</a:t>
            </a:r>
            <a:r>
              <a:rPr lang="en-US" dirty="0">
                <a:latin typeface="Arial"/>
                <a:cs typeface="Arial"/>
              </a:rPr>
              <a:t> - UFR</a:t>
            </a:r>
            <a:endParaRPr lang="ru-RU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Период для экстраполяции</a:t>
            </a:r>
            <a:r>
              <a:rPr lang="en-US" dirty="0">
                <a:latin typeface="Arial"/>
                <a:cs typeface="Arial"/>
              </a:rPr>
              <a:t> - v</a:t>
            </a:r>
            <a:endParaRPr lang="ru-RU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Скорость сходимости к </a:t>
            </a:r>
            <a:r>
              <a:rPr lang="en-US" dirty="0">
                <a:latin typeface="Arial"/>
                <a:cs typeface="Arial"/>
              </a:rPr>
              <a:t>UFR – 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α</a:t>
            </a:r>
            <a:endParaRPr lang="ru-RU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endParaRPr lang="ru-RU" dirty="0">
              <a:solidFill>
                <a:srgbClr val="202124"/>
              </a:solidFill>
              <a:latin typeface="Google Sans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lang="ru-RU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2414" y="4199952"/>
            <a:ext cx="46005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dirty="0">
                <a:latin typeface="Arial"/>
                <a:cs typeface="Arial"/>
              </a:rPr>
              <a:t>UFR</a:t>
            </a:r>
            <a:r>
              <a:rPr lang="ru-RU" dirty="0">
                <a:latin typeface="Arial"/>
                <a:cs typeface="Arial"/>
              </a:rPr>
              <a:t> (</a:t>
            </a:r>
            <a:r>
              <a:rPr lang="en-US" dirty="0">
                <a:latin typeface="Arial"/>
                <a:cs typeface="Arial"/>
              </a:rPr>
              <a:t>Ultimate Forward Rate): </a:t>
            </a:r>
            <a:r>
              <a:rPr lang="ru-RU" dirty="0">
                <a:latin typeface="Arial"/>
                <a:cs typeface="Arial"/>
              </a:rPr>
              <a:t>долгосрочная ставка, к которой стремиться кривая. Вычисляется организацией </a:t>
            </a:r>
            <a:r>
              <a:rPr lang="en-US" dirty="0">
                <a:latin typeface="Arial"/>
                <a:cs typeface="Arial"/>
              </a:rPr>
              <a:t>EIOPA. </a:t>
            </a:r>
            <a:r>
              <a:rPr lang="ru-RU" dirty="0">
                <a:latin typeface="Arial"/>
                <a:cs typeface="Arial"/>
              </a:rPr>
              <a:t>Для России 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ru-RU" dirty="0">
                <a:latin typeface="Arial"/>
                <a:cs typeface="Arial"/>
              </a:rPr>
              <a:t>рубля) на 2024 г. </a:t>
            </a:r>
            <a:r>
              <a:rPr lang="en-US" dirty="0">
                <a:latin typeface="Arial"/>
                <a:cs typeface="Arial"/>
              </a:rPr>
              <a:t>UFR =  </a:t>
            </a:r>
            <a:r>
              <a:rPr lang="ru-RU" dirty="0">
                <a:latin typeface="Arial"/>
                <a:cs typeface="Arial"/>
              </a:rPr>
              <a:t>5,25%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" t="6666" r="8201" b="1667"/>
          <a:stretch/>
        </p:blipFill>
        <p:spPr>
          <a:xfrm>
            <a:off x="5151321" y="1821242"/>
            <a:ext cx="6662979" cy="4362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Долгосрочная кривая дисконтирования для эмитента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420725" y="1819172"/>
            <a:ext cx="4608475" cy="452752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dirty="0">
                <a:latin typeface="Arial"/>
                <a:cs typeface="Arial"/>
              </a:rPr>
              <a:t>Для построения кривой для эмитента добавляются следующие параметры:</a:t>
            </a: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Кредитный спред </a:t>
            </a:r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>
                <a:latin typeface="Arial"/>
                <a:cs typeface="Arial"/>
              </a:rPr>
              <a:t>cr</a:t>
            </a:r>
            <a:r>
              <a:rPr lang="en-US" dirty="0"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dirty="0">
                <a:latin typeface="Arial"/>
                <a:cs typeface="Arial"/>
              </a:rPr>
              <a:t>В данном случае выбирается </a:t>
            </a:r>
            <a:r>
              <a:rPr lang="en-US" b="1" dirty="0">
                <a:latin typeface="Arial"/>
                <a:cs typeface="Arial"/>
              </a:rPr>
              <a:t>Z-spread</a:t>
            </a:r>
            <a:r>
              <a:rPr lang="ru-RU" b="1" dirty="0">
                <a:latin typeface="Arial"/>
                <a:cs typeface="Arial"/>
              </a:rPr>
              <a:t> </a:t>
            </a:r>
            <a:r>
              <a:rPr lang="ru-RU" dirty="0">
                <a:latin typeface="Arial"/>
                <a:cs typeface="Arial"/>
              </a:rPr>
              <a:t>(то есть рыночный параметр)</a:t>
            </a:r>
            <a:endParaRPr lang="ru-RU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Долгосрочный кредитный спред – </a:t>
            </a:r>
            <a:r>
              <a:rPr lang="en-US" dirty="0">
                <a:latin typeface="Arial"/>
                <a:cs typeface="Arial"/>
              </a:rPr>
              <a:t>E(</a:t>
            </a:r>
            <a:r>
              <a:rPr lang="en-US" dirty="0" err="1">
                <a:latin typeface="Arial"/>
                <a:cs typeface="Arial"/>
              </a:rPr>
              <a:t>cr</a:t>
            </a:r>
            <a:r>
              <a:rPr lang="en-US" dirty="0">
                <a:latin typeface="Arial"/>
                <a:cs typeface="Arial"/>
              </a:rPr>
              <a:t>)</a:t>
            </a:r>
            <a:endParaRPr lang="ru-RU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dirty="0">
                <a:latin typeface="Arial"/>
                <a:cs typeface="Arial"/>
              </a:rPr>
              <a:t>Согласно методике, </a:t>
            </a:r>
            <a:r>
              <a:rPr lang="en-US" dirty="0">
                <a:latin typeface="Arial"/>
                <a:cs typeface="Arial"/>
              </a:rPr>
              <a:t>E(</a:t>
            </a:r>
            <a:r>
              <a:rPr lang="en-US" dirty="0" err="1">
                <a:latin typeface="Arial"/>
                <a:cs typeface="Arial"/>
              </a:rPr>
              <a:t>cr</a:t>
            </a:r>
            <a:r>
              <a:rPr lang="en-US" dirty="0">
                <a:latin typeface="Arial"/>
                <a:cs typeface="Arial"/>
              </a:rPr>
              <a:t>)</a:t>
            </a:r>
            <a:r>
              <a:rPr lang="ru-RU" dirty="0">
                <a:latin typeface="Arial"/>
                <a:cs typeface="Arial"/>
              </a:rPr>
              <a:t> равен спреду, прописанному в эмиссионных документах, определяющих размер купона на будущие периоды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dirty="0">
                <a:latin typeface="Arial"/>
                <a:cs typeface="Arial"/>
              </a:rPr>
              <a:t>Для </a:t>
            </a:r>
            <a:r>
              <a:rPr lang="en-US" dirty="0">
                <a:latin typeface="Arial"/>
                <a:cs typeface="Arial"/>
              </a:rPr>
              <a:t>RU000A0ZZ4T1</a:t>
            </a:r>
            <a:r>
              <a:rPr lang="ru-RU" dirty="0">
                <a:latin typeface="Arial"/>
                <a:cs typeface="Arial"/>
              </a:rPr>
              <a:t> (РСХБ)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ru-RU" dirty="0">
                <a:latin typeface="Arial"/>
                <a:cs typeface="Arial"/>
              </a:rPr>
              <a:t>на 01.12.2023: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dirty="0" err="1">
                <a:latin typeface="Arial"/>
                <a:cs typeface="Arial"/>
              </a:rPr>
              <a:t>cr</a:t>
            </a:r>
            <a:r>
              <a:rPr lang="en-US" dirty="0">
                <a:latin typeface="Arial"/>
                <a:cs typeface="Arial"/>
              </a:rPr>
              <a:t> (Z – spread) = 0,</a:t>
            </a:r>
            <a:r>
              <a:rPr lang="ru-RU" dirty="0">
                <a:latin typeface="Arial"/>
                <a:cs typeface="Arial"/>
              </a:rPr>
              <a:t>0</a:t>
            </a:r>
            <a:r>
              <a:rPr lang="en-US" dirty="0">
                <a:latin typeface="Arial"/>
                <a:cs typeface="Arial"/>
              </a:rPr>
              <a:t>668</a:t>
            </a:r>
            <a:endParaRPr lang="ru-RU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dirty="0" err="1">
                <a:latin typeface="Arial"/>
                <a:cs typeface="Arial"/>
              </a:rPr>
              <a:t>E_cr</a:t>
            </a:r>
            <a:r>
              <a:rPr lang="en-US" dirty="0">
                <a:latin typeface="Arial"/>
                <a:cs typeface="Arial"/>
              </a:rPr>
              <a:t> = 0,0260 (0,0160 + 0,01)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6568" r="9375" b="1765"/>
          <a:stretch/>
        </p:blipFill>
        <p:spPr>
          <a:xfrm>
            <a:off x="5185612" y="1819172"/>
            <a:ext cx="6586779" cy="43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1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 err="1"/>
              <a:t>Пайплайн</a:t>
            </a:r>
            <a:r>
              <a:rPr lang="ru-RU" sz="2800" dirty="0"/>
              <a:t> оценки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9561" y="3176147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долгосрочной кривой дисконтирования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325086" y="3172959"/>
            <a:ext cx="1999523" cy="1003531"/>
          </a:xfrm>
          <a:prstGeom prst="rect">
            <a:avLst/>
          </a:prstGeom>
          <a:solidFill>
            <a:srgbClr val="00B0F0"/>
          </a:solidFill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купонов по форвардной кривой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882211" y="1847048"/>
            <a:ext cx="201467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Простое дисконтирование по долгосрочной кривой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882211" y="318589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Дисконтирование по долгосрочной кривой с учетом опционов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897366" y="466237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«продвинутых» методов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82544" y="3172474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Дерево процентных ставок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482544" y="4662315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 опционов как Европейских</a:t>
            </a:r>
          </a:p>
        </p:txBody>
      </p:sp>
      <p:cxnSp>
        <p:nvCxnSpPr>
          <p:cNvPr id="7" name="Прямая соединительная линия 6"/>
          <p:cNvCxnSpPr>
            <a:stCxn id="3" idx="3"/>
            <a:endCxn id="11" idx="1"/>
          </p:cNvCxnSpPr>
          <p:nvPr/>
        </p:nvCxnSpPr>
        <p:spPr>
          <a:xfrm>
            <a:off x="2757099" y="367144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16820" y="3664496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13" idx="1"/>
            <a:endCxn id="11" idx="0"/>
          </p:cNvCxnSpPr>
          <p:nvPr/>
        </p:nvCxnSpPr>
        <p:spPr>
          <a:xfrm rot="10800000" flipV="1">
            <a:off x="4324849" y="2342347"/>
            <a:ext cx="1557363" cy="830611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1" idx="2"/>
            <a:endCxn id="15" idx="1"/>
          </p:cNvCxnSpPr>
          <p:nvPr/>
        </p:nvCxnSpPr>
        <p:spPr>
          <a:xfrm rot="16200000" flipH="1">
            <a:off x="4620517" y="3880821"/>
            <a:ext cx="981181" cy="1572518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928026" y="515433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6" idx="2"/>
            <a:endCxn id="15" idx="0"/>
          </p:cNvCxnSpPr>
          <p:nvPr/>
        </p:nvCxnSpPr>
        <p:spPr>
          <a:xfrm rot="5400000">
            <a:off x="7959076" y="3120133"/>
            <a:ext cx="499297" cy="2585178"/>
          </a:xfrm>
          <a:prstGeom prst="bentConnector3">
            <a:avLst>
              <a:gd name="adj1" fmla="val 50000"/>
            </a:avLst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ru-RU" sz="2800" dirty="0"/>
              <a:t>Расчет купонов на примере облигации </a:t>
            </a:r>
            <a:r>
              <a:rPr lang="en-US" sz="2800" dirty="0">
                <a:latin typeface="Arial MT"/>
                <a:cs typeface="Arial MT"/>
              </a:rPr>
              <a:t>RU000A0ZZ4T1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420725" y="1819172"/>
            <a:ext cx="4608475" cy="4181273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b="1" dirty="0">
                <a:latin typeface="Arial"/>
                <a:cs typeface="Arial"/>
              </a:rPr>
              <a:t>Условия эмиссии</a:t>
            </a:r>
            <a:r>
              <a:rPr lang="ru-RU" dirty="0">
                <a:latin typeface="Arial"/>
                <a:cs typeface="Arial"/>
              </a:rPr>
              <a:t>:</a:t>
            </a: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1-20 купоны - 9% годовых</a:t>
            </a: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остальные купоны - устанавливаются через 10 лет по формуле: доходность 10-летних ОФЗ в дату переустановки купона + спрэд между ставкой по 1-му купону и доходностью 10 летних ОФЗ в дату установления 1-го купона + 100 </a:t>
            </a:r>
            <a:r>
              <a:rPr lang="ru-RU" dirty="0" err="1">
                <a:latin typeface="Arial"/>
                <a:cs typeface="Arial"/>
              </a:rPr>
              <a:t>б.п</a:t>
            </a:r>
            <a:r>
              <a:rPr lang="ru-RU" dirty="0">
                <a:latin typeface="Arial"/>
                <a:cs typeface="Arial"/>
              </a:rPr>
              <a:t>. (160 </a:t>
            </a:r>
            <a:r>
              <a:rPr lang="ru-RU" dirty="0" err="1">
                <a:latin typeface="Arial"/>
                <a:cs typeface="Arial"/>
              </a:rPr>
              <a:t>б.п</a:t>
            </a:r>
            <a:r>
              <a:rPr lang="ru-RU" dirty="0">
                <a:latin typeface="Arial"/>
                <a:cs typeface="Arial"/>
              </a:rPr>
              <a:t>.  + 100 </a:t>
            </a:r>
            <a:r>
              <a:rPr lang="ru-RU" dirty="0" err="1">
                <a:latin typeface="Arial"/>
                <a:cs typeface="Arial"/>
              </a:rPr>
              <a:t>б.п</a:t>
            </a:r>
            <a:r>
              <a:rPr lang="ru-RU" dirty="0">
                <a:latin typeface="Arial"/>
                <a:cs typeface="Arial"/>
              </a:rPr>
              <a:t>.) </a:t>
            </a:r>
            <a:r>
              <a:rPr lang="ru-RU" baseline="30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lang="ru-RU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dirty="0">
                <a:latin typeface="Arial"/>
                <a:cs typeface="Arial"/>
              </a:rPr>
              <a:t>Если автоматизировать в коде, требуется много параметров, чтобы правильно рассчитать ставки купонов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" t="5985" r="9430" b="2349"/>
          <a:stretch/>
        </p:blipFill>
        <p:spPr>
          <a:xfrm>
            <a:off x="5185612" y="1804797"/>
            <a:ext cx="6586779" cy="4364732"/>
          </a:xfrm>
          <a:prstGeom prst="rect">
            <a:avLst/>
          </a:prstGeom>
        </p:spPr>
      </p:pic>
      <p:sp>
        <p:nvSpPr>
          <p:cNvPr id="13" name="object 90">
            <a:extLst>
              <a:ext uri="{FF2B5EF4-FFF2-40B4-BE49-F238E27FC236}">
                <a16:creationId xmlns:a16="http://schemas.microsoft.com/office/drawing/2014/main" id="{8E153B82-D6C1-6A1C-0FF1-3D1021F2407F}"/>
              </a:ext>
            </a:extLst>
          </p:cNvPr>
          <p:cNvSpPr txBox="1"/>
          <p:nvPr/>
        </p:nvSpPr>
        <p:spPr>
          <a:xfrm>
            <a:off x="439216" y="6527698"/>
            <a:ext cx="70491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ru-RU" sz="1600" spc="22" baseline="27777" dirty="0">
                <a:latin typeface="Arial MT"/>
                <a:cs typeface="Arial MT"/>
              </a:rPr>
              <a:t>Примечание</a:t>
            </a:r>
            <a:r>
              <a:rPr lang="ru-RU" sz="1600" spc="22" dirty="0">
                <a:latin typeface="Arial MT"/>
                <a:cs typeface="Arial MT"/>
              </a:rPr>
              <a:t>  </a:t>
            </a:r>
            <a:r>
              <a:rPr lang="ru-RU" sz="1600" spc="22" baseline="27777" dirty="0">
                <a:latin typeface="Arial MT"/>
                <a:cs typeface="Arial MT"/>
              </a:rPr>
              <a:t>- за дату установление 1-го купона принята дата выпуска облигации</a:t>
            </a:r>
            <a:endParaRPr sz="1600" spc="22" baseline="2777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8716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 err="1"/>
              <a:t>Пайплайн</a:t>
            </a:r>
            <a:r>
              <a:rPr lang="ru-RU" sz="2800" dirty="0"/>
              <a:t> оценки</a:t>
            </a:r>
            <a:endParaRPr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9561" y="3176147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долгосрочной кривой дисконтирования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325086" y="3172959"/>
            <a:ext cx="1999523" cy="1003531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купонов по форвардной кривой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882211" y="1847048"/>
            <a:ext cx="2014678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Простое дисконтирование по долгосрочной кривой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882211" y="318589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Дисконтирование по долгосрочной кривой с учетом опционов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897366" y="466237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«продвинутых» методов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82544" y="3172474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Дерево процентных ставок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482544" y="4662315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 опционов как Европейских</a:t>
            </a:r>
          </a:p>
        </p:txBody>
      </p:sp>
      <p:cxnSp>
        <p:nvCxnSpPr>
          <p:cNvPr id="7" name="Прямая соединительная линия 6"/>
          <p:cNvCxnSpPr>
            <a:stCxn id="3" idx="3"/>
            <a:endCxn id="11" idx="1"/>
          </p:cNvCxnSpPr>
          <p:nvPr/>
        </p:nvCxnSpPr>
        <p:spPr>
          <a:xfrm>
            <a:off x="2757099" y="367144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16820" y="3664496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13" idx="1"/>
            <a:endCxn id="11" idx="0"/>
          </p:cNvCxnSpPr>
          <p:nvPr/>
        </p:nvCxnSpPr>
        <p:spPr>
          <a:xfrm rot="10800000" flipV="1">
            <a:off x="4324849" y="2342347"/>
            <a:ext cx="1557363" cy="830611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1" idx="2"/>
            <a:endCxn id="15" idx="1"/>
          </p:cNvCxnSpPr>
          <p:nvPr/>
        </p:nvCxnSpPr>
        <p:spPr>
          <a:xfrm rot="16200000" flipH="1">
            <a:off x="4620517" y="3880821"/>
            <a:ext cx="981181" cy="1572518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928026" y="515433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6" idx="2"/>
            <a:endCxn id="15" idx="0"/>
          </p:cNvCxnSpPr>
          <p:nvPr/>
        </p:nvCxnSpPr>
        <p:spPr>
          <a:xfrm rot="5400000">
            <a:off x="7959076" y="3120133"/>
            <a:ext cx="499297" cy="2585178"/>
          </a:xfrm>
          <a:prstGeom prst="bentConnector3">
            <a:avLst>
              <a:gd name="adj1" fmla="val 50000"/>
            </a:avLst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9">
            <a:extLst>
              <a:ext uri="{FF2B5EF4-FFF2-40B4-BE49-F238E27FC236}">
                <a16:creationId xmlns:a16="http://schemas.microsoft.com/office/drawing/2014/main" id="{0B65146B-C3A7-A29B-EC78-20B5AD8C6A37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14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31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Простое дисконтирование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2344927" y="485394"/>
            <a:ext cx="42741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 MT"/>
                <a:cs typeface="Arial MT"/>
              </a:rPr>
              <a:t>RU000A0ZZ4T1</a:t>
            </a:r>
            <a:endParaRPr sz="120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/>
              <p:cNvSpPr txBox="1"/>
              <p:nvPr/>
            </p:nvSpPr>
            <p:spPr>
              <a:xfrm>
                <a:off x="420725" y="1819172"/>
                <a:ext cx="11351666" cy="2170722"/>
              </a:xfrm>
              <a:prstGeom prst="rect">
                <a:avLst/>
              </a:prstGeom>
            </p:spPr>
            <p:txBody>
              <a:bodyPr vert="horz" wrap="square" lIns="0" tIns="1174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25"/>
                  </a:spcBef>
                </a:pPr>
                <a:r>
                  <a:rPr lang="ru-RU" dirty="0">
                    <a:latin typeface="Arial"/>
                    <a:cs typeface="Arial"/>
                  </a:rPr>
                  <a:t>Стоимость облигаций </a:t>
                </a:r>
                <a:r>
                  <a:rPr lang="en-US" dirty="0">
                    <a:latin typeface="Arial"/>
                    <a:cs typeface="Arial"/>
                  </a:rPr>
                  <a:t>V </a:t>
                </a:r>
                <a:r>
                  <a:rPr lang="ru-RU" dirty="0">
                    <a:latin typeface="Arial"/>
                    <a:cs typeface="Arial"/>
                  </a:rPr>
                  <a:t>(включая НКД) находится из стоимости облигации до 50 лет и бесконечного денежного потока после 50 лет (дисконтируется в номинал):</a:t>
                </a:r>
                <a:endParaRPr lang="en-US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25"/>
                  </a:spcBef>
                </a:pPr>
                <a:endParaRPr lang="ru-RU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2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V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/>
                            </a:rPr>
                            <m:t>𝑃𝑉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/>
                            </a:rPr>
                            <m:t>𝑃𝑉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25"/>
                  </a:spcBef>
                </a:pPr>
                <a:r>
                  <a:rPr lang="ru-RU" dirty="0">
                    <a:latin typeface="Arial"/>
                    <a:cs typeface="Arial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  <m:t>𝑃𝑉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  <m:t>𝑏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ru-RU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𝐷𝐹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(0,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25"/>
                  </a:spcBef>
                </a:pPr>
                <a:r>
                  <a:rPr lang="ru-RU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  <m:t>𝑃𝑉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𝐷𝐹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(0,50)</m:t>
                    </m:r>
                  </m:oMath>
                </a14:m>
                <a:endParaRPr lang="ru-RU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25" y="1819172"/>
                <a:ext cx="11351666" cy="2170722"/>
              </a:xfrm>
              <a:prstGeom prst="rect">
                <a:avLst/>
              </a:prstGeom>
              <a:blipFill rotWithShape="0">
                <a:blip r:embed="rId2"/>
                <a:stretch>
                  <a:fillRect l="-1128" b="-140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90">
            <a:extLst>
              <a:ext uri="{FF2B5EF4-FFF2-40B4-BE49-F238E27FC236}">
                <a16:creationId xmlns:a16="http://schemas.microsoft.com/office/drawing/2014/main" id="{8E153B82-D6C1-6A1C-0FF1-3D1021F2407F}"/>
              </a:ext>
            </a:extLst>
          </p:cNvPr>
          <p:cNvSpPr txBox="1"/>
          <p:nvPr/>
        </p:nvSpPr>
        <p:spPr>
          <a:xfrm>
            <a:off x="439216" y="6527698"/>
            <a:ext cx="70491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ru-RU" sz="1600" spc="22" baseline="27777" dirty="0">
                <a:latin typeface="Arial MT"/>
                <a:cs typeface="Arial MT"/>
              </a:rPr>
              <a:t>Ссылка</a:t>
            </a:r>
            <a:r>
              <a:rPr lang="ru-RU" sz="1600" spc="22" dirty="0">
                <a:latin typeface="Arial MT"/>
                <a:cs typeface="Arial MT"/>
              </a:rPr>
              <a:t> </a:t>
            </a:r>
            <a:r>
              <a:rPr lang="ru-RU" sz="1600" spc="22" baseline="27777" dirty="0">
                <a:latin typeface="Arial MT"/>
                <a:cs typeface="Arial MT"/>
              </a:rPr>
              <a:t>- за дату установление 1-го купона принята дата выпуска облигации</a:t>
            </a:r>
            <a:endParaRPr sz="1600" spc="22" baseline="27777" dirty="0">
              <a:latin typeface="Arial MT"/>
              <a:cs typeface="Arial M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4322565"/>
            <a:ext cx="10545984" cy="1392435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92672840-7C33-33D2-D70F-D0437E2FF6F6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15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311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 err="1"/>
              <a:t>Пайплайн</a:t>
            </a:r>
            <a:r>
              <a:rPr lang="ru-RU" sz="2800" dirty="0"/>
              <a:t> оценки</a:t>
            </a:r>
            <a:endParaRPr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9561" y="3176147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долгосрочной кривой дисконтирования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325086" y="3172959"/>
            <a:ext cx="1999523" cy="1003531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купонов по форвардной кривой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882211" y="1847048"/>
            <a:ext cx="201467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Простое дисконтирование по долгосрочной кривой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882211" y="3185891"/>
            <a:ext cx="2037538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Дисконтирование по долгосрочной кривой с учетом опционов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897366" y="466237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«продвинутых» методов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82544" y="3172474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Дерево процентных ставок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482544" y="4662315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 опционов как Европейских</a:t>
            </a:r>
          </a:p>
        </p:txBody>
      </p:sp>
      <p:cxnSp>
        <p:nvCxnSpPr>
          <p:cNvPr id="7" name="Прямая соединительная линия 6"/>
          <p:cNvCxnSpPr>
            <a:stCxn id="3" idx="3"/>
            <a:endCxn id="11" idx="1"/>
          </p:cNvCxnSpPr>
          <p:nvPr/>
        </p:nvCxnSpPr>
        <p:spPr>
          <a:xfrm>
            <a:off x="2757099" y="367144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16820" y="3664496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13" idx="1"/>
            <a:endCxn id="11" idx="0"/>
          </p:cNvCxnSpPr>
          <p:nvPr/>
        </p:nvCxnSpPr>
        <p:spPr>
          <a:xfrm rot="10800000" flipV="1">
            <a:off x="4324849" y="2342347"/>
            <a:ext cx="1557363" cy="830611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1" idx="2"/>
            <a:endCxn id="15" idx="1"/>
          </p:cNvCxnSpPr>
          <p:nvPr/>
        </p:nvCxnSpPr>
        <p:spPr>
          <a:xfrm rot="16200000" flipH="1">
            <a:off x="4620517" y="3880821"/>
            <a:ext cx="981181" cy="1572518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928026" y="515433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6" idx="2"/>
            <a:endCxn id="15" idx="0"/>
          </p:cNvCxnSpPr>
          <p:nvPr/>
        </p:nvCxnSpPr>
        <p:spPr>
          <a:xfrm rot="5400000">
            <a:off x="7959076" y="3120133"/>
            <a:ext cx="499297" cy="2585178"/>
          </a:xfrm>
          <a:prstGeom prst="bentConnector3">
            <a:avLst>
              <a:gd name="adj1" fmla="val 50000"/>
            </a:avLst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9">
            <a:extLst>
              <a:ext uri="{FF2B5EF4-FFF2-40B4-BE49-F238E27FC236}">
                <a16:creationId xmlns:a16="http://schemas.microsoft.com/office/drawing/2014/main" id="{0EBDB808-B459-2805-BB5C-475105806AFE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16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16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163811" y="3311417"/>
            <a:ext cx="11865494" cy="3352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Дисконтирование с учетом оферты (встроенных опционов)</a:t>
            </a:r>
            <a:endParaRPr sz="2800" dirty="0"/>
          </a:p>
        </p:txBody>
      </p:sp>
      <p:sp>
        <p:nvSpPr>
          <p:cNvPr id="10" name="object 3"/>
          <p:cNvSpPr txBox="1"/>
          <p:nvPr/>
        </p:nvSpPr>
        <p:spPr>
          <a:xfrm>
            <a:off x="420725" y="1819172"/>
            <a:ext cx="11351666" cy="67262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dirty="0">
                <a:latin typeface="Arial"/>
                <a:cs typeface="Arial"/>
              </a:rPr>
              <a:t>Для каждой даты оферты определяется накопленная сумма дисконтированных потоков и применяются правила:</a:t>
            </a:r>
            <a:endParaRPr lang="en-US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9477" y="2773171"/>
                <a:ext cx="407573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𝑓𝑙𝑜𝑤𝑠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77" y="2773171"/>
                <a:ext cx="4075731" cy="298415"/>
              </a:xfrm>
              <a:prstGeom prst="rect">
                <a:avLst/>
              </a:prstGeom>
              <a:blipFill rotWithShape="0">
                <a:blip r:embed="rId3"/>
                <a:stretch>
                  <a:fillRect l="-897" r="-1644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81800" y="2769863"/>
                <a:ext cx="406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𝑓𝑙𝑜𝑤𝑠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769863"/>
                <a:ext cx="406579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01" t="-2174" r="-1652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Соединительная линия уступом 6"/>
          <p:cNvCxnSpPr>
            <a:stCxn id="10" idx="2"/>
            <a:endCxn id="5" idx="0"/>
          </p:cNvCxnSpPr>
          <p:nvPr/>
        </p:nvCxnSpPr>
        <p:spPr>
          <a:xfrm rot="5400000">
            <a:off x="4686262" y="1362874"/>
            <a:ext cx="281379" cy="2539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10" idx="2"/>
            <a:endCxn id="12" idx="0"/>
          </p:cNvCxnSpPr>
          <p:nvPr/>
        </p:nvCxnSpPr>
        <p:spPr>
          <a:xfrm rot="16200000" flipH="1">
            <a:off x="7316592" y="1271757"/>
            <a:ext cx="278071" cy="2718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275133" y="2320867"/>
            <a:ext cx="1103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put </a:t>
            </a:r>
            <a:r>
              <a:rPr lang="ru-RU" sz="1400" dirty="0">
                <a:latin typeface="Arial"/>
                <a:cs typeface="Arial"/>
              </a:rPr>
              <a:t>оферта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814348" y="2314979"/>
            <a:ext cx="1124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call </a:t>
            </a:r>
            <a:r>
              <a:rPr lang="ru-RU" sz="1400" dirty="0">
                <a:latin typeface="Arial"/>
                <a:cs typeface="Arial"/>
              </a:rPr>
              <a:t>оферта</a:t>
            </a:r>
            <a:endParaRPr lang="ru-RU" sz="1400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1C5F4251-0DE4-8EE9-626F-B6F0EEFE66D6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17</a:t>
            </a:r>
            <a:endParaRPr sz="1600" dirty="0">
              <a:latin typeface="Arial"/>
              <a:cs typeface="Arial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719227" y="5163173"/>
            <a:ext cx="1089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5608" y="53736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01951" y="53355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30602" y="53442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5604" y="53442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60606" y="53736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227" y="53396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00121" y="529689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06071" y="43193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34421" y="36479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32,4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34421" y="4345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100,0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9179" y="36479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53,2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9179" y="4345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100,0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63937" y="362304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87,2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63937" y="43208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100,0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8863" y="362304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100,2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863" y="43208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100,0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4806" y="3623047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102,5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НКД)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839892" y="363310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 (cum.)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77273" y="43193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839892" y="5799951"/>
            <a:ext cx="118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Даты оферт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0744200" y="3620278"/>
            <a:ext cx="0" cy="2842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26" idx="0"/>
            <a:endCxn id="27" idx="3"/>
          </p:cNvCxnSpPr>
          <p:nvPr/>
        </p:nvCxnSpPr>
        <p:spPr>
          <a:xfrm rot="16200000" flipV="1">
            <a:off x="9385963" y="3414574"/>
            <a:ext cx="486768" cy="1322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7" idx="1"/>
            <a:endCxn id="29" idx="3"/>
          </p:cNvCxnSpPr>
          <p:nvPr/>
        </p:nvCxnSpPr>
        <p:spPr>
          <a:xfrm flipH="1">
            <a:off x="6882686" y="3832609"/>
            <a:ext cx="1451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9" idx="1"/>
            <a:endCxn id="31" idx="3"/>
          </p:cNvCxnSpPr>
          <p:nvPr/>
        </p:nvCxnSpPr>
        <p:spPr>
          <a:xfrm flipH="1" flipV="1">
            <a:off x="4797444" y="3807713"/>
            <a:ext cx="1451735" cy="2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31" idx="1"/>
            <a:endCxn id="34" idx="3"/>
          </p:cNvCxnSpPr>
          <p:nvPr/>
        </p:nvCxnSpPr>
        <p:spPr>
          <a:xfrm rot="10800000" flipV="1">
            <a:off x="2820611" y="3807713"/>
            <a:ext cx="1343327" cy="697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34" idx="1"/>
            <a:endCxn id="35" idx="2"/>
          </p:cNvCxnSpPr>
          <p:nvPr/>
        </p:nvCxnSpPr>
        <p:spPr>
          <a:xfrm rot="10800000">
            <a:off x="983081" y="4269379"/>
            <a:ext cx="1075782" cy="236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bject 3"/>
          <p:cNvSpPr txBox="1"/>
          <p:nvPr/>
        </p:nvSpPr>
        <p:spPr>
          <a:xfrm>
            <a:off x="719227" y="6007902"/>
            <a:ext cx="11351666" cy="334066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sz="1400" dirty="0">
                <a:latin typeface="Arial"/>
                <a:cs typeface="Arial"/>
              </a:rPr>
              <a:t>Пример для </a:t>
            </a:r>
            <a:r>
              <a:rPr lang="en-US" sz="1400" dirty="0">
                <a:latin typeface="Arial"/>
                <a:cs typeface="Arial"/>
              </a:rPr>
              <a:t>call </a:t>
            </a:r>
            <a:r>
              <a:rPr lang="ru-RU" sz="1400" dirty="0">
                <a:latin typeface="Arial"/>
                <a:cs typeface="Arial"/>
              </a:rPr>
              <a:t>оферты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ru-RU" sz="1400" dirty="0">
                <a:latin typeface="Arial"/>
                <a:cs typeface="Arial"/>
              </a:rPr>
              <a:t>цифры придуманы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64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Дисконтирование с учетом оферты (встроенных опционов)</a:t>
            </a:r>
            <a:endParaRPr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b="35203"/>
          <a:stretch/>
        </p:blipFill>
        <p:spPr>
          <a:xfrm>
            <a:off x="182981" y="2652354"/>
            <a:ext cx="11377066" cy="3272698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1C5F4251-0DE4-8EE9-626F-B6F0EEFE66D6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715484"/>
            <a:ext cx="1162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Справедливая цена может оставаться такой же, если правило ни разу не применялось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Применимо для облигаций с большим сроком до исполнения оферты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редкими опционами.</a:t>
            </a:r>
          </a:p>
        </p:txBody>
      </p:sp>
    </p:spTree>
    <p:extLst>
      <p:ext uri="{BB962C8B-B14F-4D97-AF65-F5344CB8AC3E}">
        <p14:creationId xmlns:p14="http://schemas.microsoft.com/office/powerpoint/2010/main" val="62790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633961" y="45491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7898D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D83D830-1C72-F39F-6E48-1E374BBB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25" y="1043431"/>
            <a:ext cx="11350548" cy="400110"/>
          </a:xfrm>
        </p:spPr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3" name="Title 31">
            <a:extLst>
              <a:ext uri="{FF2B5EF4-FFF2-40B4-BE49-F238E27FC236}">
                <a16:creationId xmlns:a16="http://schemas.microsoft.com/office/drawing/2014/main" id="{14287ABB-23E6-A582-9065-9D0C9344D0A2}"/>
              </a:ext>
            </a:extLst>
          </p:cNvPr>
          <p:cNvSpPr txBox="1">
            <a:spLocks/>
          </p:cNvSpPr>
          <p:nvPr/>
        </p:nvSpPr>
        <p:spPr>
          <a:xfrm>
            <a:off x="420725" y="1524000"/>
            <a:ext cx="11350548" cy="40318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82BA"/>
                </a:solidFill>
                <a:latin typeface="Arial MT"/>
                <a:ea typeface="+mj-ea"/>
                <a:cs typeface="Arial MT"/>
              </a:defRPr>
            </a:lvl1pPr>
          </a:lstStyle>
          <a:p>
            <a:pPr>
              <a:spcAft>
                <a:spcPts val="1200"/>
              </a:spcAft>
            </a:pPr>
            <a:r>
              <a:rPr lang="ru-RU" sz="2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Обзор рынка бессрочных облигаций </a:t>
            </a:r>
          </a:p>
          <a:p>
            <a:pPr>
              <a:spcAft>
                <a:spcPts val="1200"/>
              </a:spcAft>
            </a:pPr>
            <a:r>
              <a:rPr lang="ru-RU" sz="2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Построение модели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Долгосрочная кривая дисконтирования для эмитента (50 лет)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денежных потоков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Дисконтирование без учета опционов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Дисконтирование с учетом встроенных опционов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«продвинутых» методов оценки</a:t>
            </a:r>
            <a:endParaRPr lang="en-US" sz="2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Дисконтирование через дерево процентных ставок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 встроенных опционов как Европейских со страйком равному номиналу</a:t>
            </a:r>
            <a:endParaRPr lang="ru-RU" sz="2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</a:t>
            </a:r>
            <a:r>
              <a:rPr lang="ru-RU" sz="2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Дальнейшая работа / Текущие проблемы </a:t>
            </a:r>
            <a:endParaRPr lang="en-US" sz="22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 err="1"/>
              <a:t>Пайплайн</a:t>
            </a:r>
            <a:r>
              <a:rPr lang="ru-RU" sz="2800" dirty="0"/>
              <a:t> оценки</a:t>
            </a:r>
            <a:endParaRPr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9561" y="3176147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долгосрочной кривой дисконтирования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325086" y="3172959"/>
            <a:ext cx="1999523" cy="1003531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купонов по форвардной кривой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882211" y="1847048"/>
            <a:ext cx="201467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Простое дисконтирование по долгосрочной кривой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882211" y="318589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Дисконтирование по долгосрочной кривой с учетом опционов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897366" y="4662371"/>
            <a:ext cx="2037538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«продвинутых» методов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82544" y="3172474"/>
            <a:ext cx="2037538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Дерево процентных ставок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482544" y="4662315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 опционов как Европейских</a:t>
            </a:r>
          </a:p>
        </p:txBody>
      </p:sp>
      <p:cxnSp>
        <p:nvCxnSpPr>
          <p:cNvPr id="7" name="Прямая соединительная линия 6"/>
          <p:cNvCxnSpPr>
            <a:stCxn id="3" idx="3"/>
            <a:endCxn id="11" idx="1"/>
          </p:cNvCxnSpPr>
          <p:nvPr/>
        </p:nvCxnSpPr>
        <p:spPr>
          <a:xfrm>
            <a:off x="2757099" y="367144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16820" y="3664496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13" idx="1"/>
            <a:endCxn id="11" idx="0"/>
          </p:cNvCxnSpPr>
          <p:nvPr/>
        </p:nvCxnSpPr>
        <p:spPr>
          <a:xfrm rot="10800000" flipV="1">
            <a:off x="4324849" y="2342347"/>
            <a:ext cx="1557363" cy="830611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1" idx="2"/>
            <a:endCxn id="15" idx="1"/>
          </p:cNvCxnSpPr>
          <p:nvPr/>
        </p:nvCxnSpPr>
        <p:spPr>
          <a:xfrm rot="16200000" flipH="1">
            <a:off x="4620517" y="3880821"/>
            <a:ext cx="981181" cy="1572518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928026" y="515433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6" idx="2"/>
            <a:endCxn id="15" idx="0"/>
          </p:cNvCxnSpPr>
          <p:nvPr/>
        </p:nvCxnSpPr>
        <p:spPr>
          <a:xfrm rot="5400000">
            <a:off x="7959076" y="3120133"/>
            <a:ext cx="499297" cy="2585178"/>
          </a:xfrm>
          <a:prstGeom prst="bentConnector3">
            <a:avLst>
              <a:gd name="adj1" fmla="val 50000"/>
            </a:avLst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9">
            <a:extLst>
              <a:ext uri="{FF2B5EF4-FFF2-40B4-BE49-F238E27FC236}">
                <a16:creationId xmlns:a16="http://schemas.microsoft.com/office/drawing/2014/main" id="{1CC83C65-B6AE-EF33-87DD-D7FE0D6CEFD8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18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32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387" b="3468"/>
          <a:stretch/>
        </p:blipFill>
        <p:spPr>
          <a:xfrm>
            <a:off x="1447800" y="990600"/>
            <a:ext cx="9372600" cy="5499375"/>
          </a:xfrm>
          <a:prstGeom prst="rect">
            <a:avLst/>
          </a:prstGeom>
        </p:spPr>
      </p:pic>
      <p:sp>
        <p:nvSpPr>
          <p:cNvPr id="2" name="object 9">
            <a:extLst>
              <a:ext uri="{FF2B5EF4-FFF2-40B4-BE49-F238E27FC236}">
                <a16:creationId xmlns:a16="http://schemas.microsoft.com/office/drawing/2014/main" id="{BE3D9CBC-F676-7E94-65ED-86D2702891BC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19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90">
            <a:extLst>
              <a:ext uri="{FF2B5EF4-FFF2-40B4-BE49-F238E27FC236}">
                <a16:creationId xmlns:a16="http://schemas.microsoft.com/office/drawing/2014/main" id="{8E153B82-D6C1-6A1C-0FF1-3D1021F2407F}"/>
              </a:ext>
            </a:extLst>
          </p:cNvPr>
          <p:cNvSpPr txBox="1"/>
          <p:nvPr/>
        </p:nvSpPr>
        <p:spPr>
          <a:xfrm>
            <a:off x="439216" y="6527698"/>
            <a:ext cx="70491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ru-RU" sz="1600" spc="22" baseline="27777" dirty="0">
                <a:latin typeface="Arial MT"/>
                <a:cs typeface="Arial MT"/>
              </a:rPr>
              <a:t>Источник:</a:t>
            </a:r>
            <a:r>
              <a:rPr lang="en-US" sz="1600" spc="22" baseline="27777" dirty="0">
                <a:latin typeface="Arial MT"/>
                <a:cs typeface="Arial MT"/>
              </a:rPr>
              <a:t> The Handbook of Fixed Income Securities - Frank J. </a:t>
            </a:r>
            <a:r>
              <a:rPr lang="en-US" sz="1600" spc="22" baseline="27777" dirty="0" err="1">
                <a:latin typeface="Arial MT"/>
                <a:cs typeface="Arial MT"/>
              </a:rPr>
              <a:t>Fabozzi</a:t>
            </a:r>
            <a:r>
              <a:rPr lang="en-US" sz="1600" spc="22" baseline="27777" dirty="0">
                <a:latin typeface="Arial MT"/>
                <a:cs typeface="Arial MT"/>
              </a:rPr>
              <a:t> chapter 36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2011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Дерево процентных ставок</a:t>
            </a:r>
            <a:endParaRPr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676400"/>
            <a:ext cx="475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Калибровка дерева под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 yield curve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соответствии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arbitrage-free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аргументом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t="9775" r="7158" b="901"/>
          <a:stretch/>
        </p:blipFill>
        <p:spPr>
          <a:xfrm>
            <a:off x="6858000" y="2600650"/>
            <a:ext cx="5167922" cy="3250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678717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Построение дерева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Важнейший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инпут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волатильность процентных ставок</a:t>
            </a:r>
          </a:p>
        </p:txBody>
      </p:sp>
      <p:pic>
        <p:nvPicPr>
          <p:cNvPr id="4" name="Рисунок 9"/>
          <p:cNvPicPr>
            <a:picLocks noChangeAspect="1"/>
          </p:cNvPicPr>
          <p:nvPr/>
        </p:nvPicPr>
        <p:blipFill rotWithShape="1">
          <a:blip r:embed="rId3"/>
          <a:srcRect l="6548" r="6145"/>
          <a:stretch/>
        </p:blipFill>
        <p:spPr>
          <a:xfrm>
            <a:off x="457201" y="2667000"/>
            <a:ext cx="6096000" cy="2902411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EA2CAA8E-C0F1-91DD-13A4-054277A45A2E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20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610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Оценка облигации через дерево процентных ставок</a:t>
            </a:r>
            <a:endParaRPr sz="2800" dirty="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D719CC3B-E432-0AFD-CFBF-EF45A53C23A9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21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68712"/>
            <a:ext cx="9231013" cy="1438476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09836"/>
              </p:ext>
            </p:extLst>
          </p:nvPr>
        </p:nvGraphicFramePr>
        <p:xfrm>
          <a:off x="1142999" y="4419600"/>
          <a:ext cx="9231014" cy="9526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3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quoted_price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plain_discounted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discounted</a:t>
                      </a:r>
                      <a:r>
                        <a:rPr lang="en-US" b="0" baseline="0" dirty="0" err="1"/>
                        <a:t>_with_options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IR</a:t>
                      </a:r>
                      <a:r>
                        <a:rPr lang="en-US" b="0" baseline="0" dirty="0" err="1"/>
                        <a:t>_tree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9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74,37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73,61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73,61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74,18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0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10092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Учет встроенных опционов как Европейских (на сроке до 50 лет)</a:t>
            </a:r>
            <a:endParaRPr sz="2800" dirty="0"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FF97493C-EABB-A05E-C5C3-6096A13D9598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22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978104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5638800"/>
                <a:ext cx="4004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2 − …−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638800"/>
                <a:ext cx="400462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>
            <a:off x="5257800" y="5867400"/>
            <a:ext cx="87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5407967"/>
            <a:ext cx="5314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Справедливая стоимость равна дисконтированной стоимости облигации за вычетом рассчитанных цен опционов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OAS spread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1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174239"/>
            <a:ext cx="1085215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50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50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35052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iral"/>
              </a:rPr>
              <a:t>Текущие проблемы / </a:t>
            </a:r>
          </a:p>
          <a:p>
            <a:r>
              <a:rPr lang="ru-RU" sz="3600" b="1" dirty="0">
                <a:solidFill>
                  <a:schemeClr val="bg1"/>
                </a:solidFill>
                <a:latin typeface="Airal"/>
              </a:rPr>
              <a:t>Дальнейшие перспективы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895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iral"/>
              </a:rPr>
              <a:t>Оценка справедливой стоимости бессрочных облигаций</a:t>
            </a:r>
          </a:p>
        </p:txBody>
      </p:sp>
    </p:spTree>
    <p:extLst>
      <p:ext uri="{BB962C8B-B14F-4D97-AF65-F5344CB8AC3E}">
        <p14:creationId xmlns:p14="http://schemas.microsoft.com/office/powerpoint/2010/main" val="280379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Текущие проблемы</a:t>
            </a:r>
            <a:endParaRPr sz="2800" dirty="0"/>
          </a:p>
        </p:txBody>
      </p:sp>
      <p:sp>
        <p:nvSpPr>
          <p:cNvPr id="10" name="object 3"/>
          <p:cNvSpPr txBox="1"/>
          <p:nvPr/>
        </p:nvSpPr>
        <p:spPr>
          <a:xfrm>
            <a:off x="420725" y="1819172"/>
            <a:ext cx="6437275" cy="429668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b="1" dirty="0">
                <a:latin typeface="Arial"/>
                <a:cs typeface="Arial"/>
              </a:rPr>
              <a:t>Организационные</a:t>
            </a: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Написание кода, который полностью автоматизирует процесс оценки – крайне трудоемко и отчасти нецелесообразно</a:t>
            </a:r>
            <a:r>
              <a:rPr lang="en-US" dirty="0">
                <a:latin typeface="Arial"/>
                <a:cs typeface="Arial"/>
              </a:rPr>
              <a:t>;</a:t>
            </a:r>
            <a:endParaRPr lang="ru-RU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В целях «унификации» подхода на практике лучше использовать более простые модели (например, без дерева процентных ставок)</a:t>
            </a:r>
            <a:r>
              <a:rPr lang="en-US" dirty="0">
                <a:latin typeface="Arial"/>
                <a:cs typeface="Arial"/>
              </a:rPr>
              <a:t>.</a:t>
            </a:r>
            <a:endParaRPr lang="ru-RU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ru-RU" b="1" dirty="0">
                <a:latin typeface="Arial"/>
                <a:cs typeface="Arial"/>
              </a:rPr>
              <a:t>Методологические</a:t>
            </a: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Остается открытым вопрос, как выбирать </a:t>
            </a:r>
            <a:r>
              <a:rPr lang="en-US" b="1" dirty="0">
                <a:latin typeface="Arial"/>
                <a:cs typeface="Arial"/>
              </a:rPr>
              <a:t>z-spread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ru-RU" dirty="0">
                <a:latin typeface="Arial"/>
                <a:cs typeface="Arial"/>
              </a:rPr>
              <a:t>для построения долгосрочной кривой дисконтирования по эмитенту. Активный рынок слишком мал -</a:t>
            </a:r>
            <a:r>
              <a:rPr lang="en-US" dirty="0">
                <a:latin typeface="Arial"/>
                <a:cs typeface="Arial"/>
              </a:rPr>
              <a:t>&gt;</a:t>
            </a:r>
            <a:r>
              <a:rPr lang="ru-RU" dirty="0">
                <a:latin typeface="Arial"/>
                <a:cs typeface="Arial"/>
              </a:rPr>
              <a:t> Использование данных 3-го уровня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lang="ru-RU" dirty="0">
              <a:latin typeface="Arial"/>
              <a:cs typeface="Arial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E6157FC6-4F61-B043-6A78-551E17D5A3F8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24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91" y="1486501"/>
            <a:ext cx="5266875" cy="44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3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Перспективы</a:t>
            </a:r>
            <a:endParaRPr sz="2800" dirty="0"/>
          </a:p>
        </p:txBody>
      </p:sp>
      <p:sp>
        <p:nvSpPr>
          <p:cNvPr id="10" name="object 3"/>
          <p:cNvSpPr txBox="1"/>
          <p:nvPr/>
        </p:nvSpPr>
        <p:spPr>
          <a:xfrm>
            <a:off x="420725" y="1819172"/>
            <a:ext cx="6437275" cy="307327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endParaRPr lang="ru-RU" b="1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Добавление в файл метрик из методики Евгения (дюрация, </a:t>
            </a:r>
            <a:r>
              <a:rPr lang="en-US" dirty="0">
                <a:latin typeface="Arial"/>
                <a:cs typeface="Arial"/>
              </a:rPr>
              <a:t>DV01, </a:t>
            </a:r>
            <a:r>
              <a:rPr lang="en-US" dirty="0" err="1">
                <a:latin typeface="Arial"/>
                <a:cs typeface="Arial"/>
              </a:rPr>
              <a:t>Convenxity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ru-RU" dirty="0">
                <a:latin typeface="Arial"/>
                <a:cs typeface="Arial"/>
              </a:rPr>
              <a:t>и др.)</a:t>
            </a: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Написать отдельную часть (для себя / в методологии), как подбирается </a:t>
            </a:r>
            <a:r>
              <a:rPr lang="en-US" dirty="0">
                <a:latin typeface="Arial"/>
                <a:cs typeface="Arial"/>
              </a:rPr>
              <a:t>Z-spread. </a:t>
            </a:r>
            <a:r>
              <a:rPr lang="ru-RU" dirty="0">
                <a:latin typeface="Arial"/>
                <a:cs typeface="Arial"/>
              </a:rPr>
              <a:t>Учесть </a:t>
            </a:r>
            <a:r>
              <a:rPr lang="ru-RU" dirty="0" err="1">
                <a:latin typeface="Arial"/>
                <a:cs typeface="Arial"/>
              </a:rPr>
              <a:t>субординированность</a:t>
            </a:r>
            <a:r>
              <a:rPr lang="ru-RU" dirty="0">
                <a:latin typeface="Arial"/>
                <a:cs typeface="Arial"/>
              </a:rPr>
              <a:t> облигации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ru-RU" dirty="0">
                <a:latin typeface="Arial"/>
                <a:cs typeface="Arial"/>
              </a:rPr>
              <a:t>и заложить в спрэд. </a:t>
            </a: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Достать из</a:t>
            </a:r>
            <a:r>
              <a:rPr lang="en-US" dirty="0">
                <a:latin typeface="Arial"/>
                <a:cs typeface="Arial"/>
              </a:rPr>
              <a:t> cap/floor </a:t>
            </a:r>
            <a:r>
              <a:rPr lang="ru-RU" dirty="0">
                <a:latin typeface="Arial"/>
                <a:cs typeface="Arial"/>
              </a:rPr>
              <a:t>опционов</a:t>
            </a:r>
            <a:r>
              <a:rPr lang="en-US" dirty="0">
                <a:latin typeface="Arial"/>
                <a:cs typeface="Arial"/>
              </a:rPr>
              <a:t> implied volatility</a:t>
            </a:r>
          </a:p>
          <a:p>
            <a:pPr marL="755650" lvl="1" indent="-285750"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/>
                <a:cs typeface="Arial"/>
              </a:rPr>
              <a:t>Попробовать вычитать стоимость каждого опциона, рассчитанного по модели </a:t>
            </a:r>
            <a:r>
              <a:rPr lang="ru-RU" dirty="0" err="1">
                <a:latin typeface="Arial"/>
                <a:cs typeface="Arial"/>
              </a:rPr>
              <a:t>Блэка</a:t>
            </a:r>
            <a:r>
              <a:rPr lang="ru-RU" dirty="0">
                <a:latin typeface="Arial"/>
                <a:cs typeface="Arial"/>
              </a:rPr>
              <a:t>. 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9445497-D5F4-3D3A-E266-A2A4F7E31BED}"/>
              </a:ext>
            </a:extLst>
          </p:cNvPr>
          <p:cNvSpPr txBox="1"/>
          <p:nvPr/>
        </p:nvSpPr>
        <p:spPr>
          <a:xfrm>
            <a:off x="11506200" y="454913"/>
            <a:ext cx="26619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25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98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12204700" cy="6864350"/>
            <a:chOff x="-6095" y="0"/>
            <a:chExt cx="12204700" cy="6864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12192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000" y="3429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789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0" y="3429000"/>
                  </a:moveTo>
                  <a:lnTo>
                    <a:pt x="12192000" y="3429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878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623" y="431291"/>
              <a:ext cx="2407920" cy="5974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92139" y="1578355"/>
            <a:ext cx="46062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СПАСИБО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4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FFFFFF"/>
                </a:solidFill>
                <a:latin typeface="Arial"/>
                <a:cs typeface="Arial"/>
              </a:rPr>
              <a:t>ВНИМАНИЕ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174239"/>
            <a:ext cx="1085215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5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0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3505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iral"/>
              </a:rPr>
              <a:t>Обзор рынка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895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iral"/>
              </a:rPr>
              <a:t>Оценка справедливой стоимости бессрочных облигаций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Обзор рынка бессрочных облигаций в РФ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633961" y="45491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7898D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38827"/>
              </p:ext>
            </p:extLst>
          </p:nvPr>
        </p:nvGraphicFramePr>
        <p:xfrm>
          <a:off x="420725" y="1600200"/>
          <a:ext cx="11091511" cy="4953000"/>
        </p:xfrm>
        <a:graphic>
          <a:graphicData uri="http://schemas.openxmlformats.org/drawingml/2006/table">
            <a:tbl>
              <a:tblPr/>
              <a:tblGrid>
                <a:gridCol w="35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Названия строк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по полю Рынок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Среднее по полю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Z-spread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Субординированная 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 рынок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982,7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АО "Российский Сельскохозяйственный банк"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533,5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RU000A0ZZY59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RU000A0JWV63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272,7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RU000A0ZZ4T1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668,3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RU000A0ZZ505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659,5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Банк ВТБ (ПАО)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2330,3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RU000A1034P7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2330,3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RU000A103SC6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активный рынок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131,3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"Газпромбанк" (Акционерное общество)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"Московский Кредитный Банк" (ПАО)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-2295,8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Акционерное общество "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Севергазбанк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АО "Альфа-Банк"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2372,1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АО "Российский Сельскохозяйственный банк"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-947,5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Банк ВТБ (ПАО)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2005,9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ОАО "РЖД"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401,7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ООО "ГАЗПРОМ КАПИТАЛ"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107,6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ПАО "МТС-БАНК"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ПАО "Промсвязьбанк"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501" marR="7501" marT="750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0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Сравнение </a:t>
            </a:r>
            <a:r>
              <a:rPr lang="en-US" sz="2800" dirty="0"/>
              <a:t>Z-spread</a:t>
            </a:r>
            <a:r>
              <a:rPr lang="ru-RU" sz="2800" dirty="0"/>
              <a:t> облигаций РСХБ 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633961" y="45491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7898D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48596"/>
              </p:ext>
            </p:extLst>
          </p:nvPr>
        </p:nvGraphicFramePr>
        <p:xfrm>
          <a:off x="420725" y="1600200"/>
          <a:ext cx="11091511" cy="4953001"/>
        </p:xfrm>
        <a:graphic>
          <a:graphicData uri="http://schemas.openxmlformats.org/drawingml/2006/table">
            <a:tbl>
              <a:tblPr/>
              <a:tblGrid>
                <a:gridCol w="221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0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ISIN</a:t>
                      </a: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Рынок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Субординированная 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Бессрочная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Текущий купон, %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Z-spread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Бессрочные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RU000A0ZZ4T1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74,37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668,3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RU000A0JWV63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0,1425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100,1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272,6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RU000A0ZZ505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74,56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659,5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RU000A0ZZY59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99,3633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Среднее</a:t>
                      </a: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533,5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Обыкновенные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RU000A0JVN56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0,176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101,1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RU000A103N84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0,078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98,34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69,0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RU000A105L01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0,089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93,31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133,6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RU000A1068R1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0,1684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101,75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RU000A1061F1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0,085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94,11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171,0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RU000A104925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0,087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95,75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124,5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RU000A106FV6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Активный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0,0995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167,6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Среднее</a:t>
                      </a:r>
                    </a:p>
                  </a:txBody>
                  <a:tcPr marL="8423" marR="8423" marT="8423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133,2</a:t>
                      </a:r>
                    </a:p>
                  </a:txBody>
                  <a:tcPr marL="8423" marR="8423" marT="8423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25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174239"/>
            <a:ext cx="1085215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50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50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3505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iral"/>
              </a:rPr>
              <a:t>Построение модели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895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iral"/>
              </a:rPr>
              <a:t>Оценка справедливой стоимости бессрочных облигаций</a:t>
            </a:r>
          </a:p>
        </p:txBody>
      </p:sp>
    </p:spTree>
    <p:extLst>
      <p:ext uri="{BB962C8B-B14F-4D97-AF65-F5344CB8AC3E}">
        <p14:creationId xmlns:p14="http://schemas.microsoft.com/office/powerpoint/2010/main" val="76067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 err="1"/>
              <a:t>Пайплайн</a:t>
            </a:r>
            <a:r>
              <a:rPr lang="ru-RU" sz="2800" dirty="0"/>
              <a:t> оценки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633961" y="454913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9561" y="3176147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долгосрочной кривой дисконтирования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325086" y="3172959"/>
            <a:ext cx="1999523" cy="1003531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купонов по форвардной кривой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882211" y="1847048"/>
            <a:ext cx="201467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Простое дисконтирование по долгосрочной кривой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882211" y="318589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Дисконтирование по долгосрочной кривой с учетом опционов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897366" y="466237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«продвинутых» методов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82544" y="3172474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Дерево процентных ставок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482544" y="4662315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 опционов как Европейских</a:t>
            </a:r>
          </a:p>
        </p:txBody>
      </p:sp>
      <p:cxnSp>
        <p:nvCxnSpPr>
          <p:cNvPr id="7" name="Прямая соединительная линия 6"/>
          <p:cNvCxnSpPr>
            <a:stCxn id="3" idx="3"/>
            <a:endCxn id="11" idx="1"/>
          </p:cNvCxnSpPr>
          <p:nvPr/>
        </p:nvCxnSpPr>
        <p:spPr>
          <a:xfrm>
            <a:off x="2757099" y="367144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16820" y="3664496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13" idx="1"/>
            <a:endCxn id="11" idx="0"/>
          </p:cNvCxnSpPr>
          <p:nvPr/>
        </p:nvCxnSpPr>
        <p:spPr>
          <a:xfrm rot="10800000" flipV="1">
            <a:off x="4324849" y="2342347"/>
            <a:ext cx="1557363" cy="830611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1" idx="2"/>
            <a:endCxn id="15" idx="1"/>
          </p:cNvCxnSpPr>
          <p:nvPr/>
        </p:nvCxnSpPr>
        <p:spPr>
          <a:xfrm rot="16200000" flipH="1">
            <a:off x="4620517" y="3880821"/>
            <a:ext cx="981181" cy="1572518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928026" y="515433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6" idx="2"/>
            <a:endCxn id="15" idx="0"/>
          </p:cNvCxnSpPr>
          <p:nvPr/>
        </p:nvCxnSpPr>
        <p:spPr>
          <a:xfrm rot="5400000">
            <a:off x="7959076" y="3120133"/>
            <a:ext cx="499297" cy="2585178"/>
          </a:xfrm>
          <a:prstGeom prst="bentConnector3">
            <a:avLst>
              <a:gd name="adj1" fmla="val 50000"/>
            </a:avLst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7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100948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 err="1"/>
              <a:t>Пайплайн</a:t>
            </a:r>
            <a:r>
              <a:rPr lang="ru-RU" sz="2800" dirty="0"/>
              <a:t> оценки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633961" y="454913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9561" y="3176147"/>
            <a:ext cx="2037538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долгосрочной кривой дисконтирования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325086" y="3172959"/>
            <a:ext cx="1999523" cy="1003531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купонов по форвардной кривой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882211" y="1847048"/>
            <a:ext cx="201467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Простое дисконтирование по долгосрочной кривой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882211" y="318589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Дисконтирование по долгосрочной кривой с учетом опционов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897366" y="4662371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«продвинутых» методов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82544" y="3172474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Дерево процентных ставок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482544" y="4662315"/>
            <a:ext cx="2037538" cy="990600"/>
          </a:xfrm>
          <a:prstGeom prst="rect">
            <a:avLst/>
          </a:prstGeom>
          <a:noFill/>
          <a:ln>
            <a:solidFill>
              <a:srgbClr val="008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 опционов как Европейских</a:t>
            </a:r>
          </a:p>
        </p:txBody>
      </p:sp>
      <p:cxnSp>
        <p:nvCxnSpPr>
          <p:cNvPr id="7" name="Прямая соединительная линия 6"/>
          <p:cNvCxnSpPr>
            <a:stCxn id="3" idx="3"/>
            <a:endCxn id="11" idx="1"/>
          </p:cNvCxnSpPr>
          <p:nvPr/>
        </p:nvCxnSpPr>
        <p:spPr>
          <a:xfrm>
            <a:off x="2757099" y="367144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16820" y="3664496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13" idx="1"/>
            <a:endCxn id="11" idx="0"/>
          </p:cNvCxnSpPr>
          <p:nvPr/>
        </p:nvCxnSpPr>
        <p:spPr>
          <a:xfrm rot="10800000" flipV="1">
            <a:off x="4324849" y="2342347"/>
            <a:ext cx="1557363" cy="830611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1" idx="2"/>
            <a:endCxn id="15" idx="1"/>
          </p:cNvCxnSpPr>
          <p:nvPr/>
        </p:nvCxnSpPr>
        <p:spPr>
          <a:xfrm rot="16200000" flipH="1">
            <a:off x="4620517" y="3880821"/>
            <a:ext cx="981181" cy="1572518"/>
          </a:xfrm>
          <a:prstGeom prst="bentConnector2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928026" y="5154337"/>
            <a:ext cx="567987" cy="3278"/>
          </a:xfrm>
          <a:prstGeom prst="line">
            <a:avLst/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6" idx="2"/>
            <a:endCxn id="15" idx="0"/>
          </p:cNvCxnSpPr>
          <p:nvPr/>
        </p:nvCxnSpPr>
        <p:spPr>
          <a:xfrm rot="5400000">
            <a:off x="7959076" y="3120133"/>
            <a:ext cx="499297" cy="2585178"/>
          </a:xfrm>
          <a:prstGeom prst="bentConnector3">
            <a:avLst>
              <a:gd name="adj1" fmla="val 50000"/>
            </a:avLst>
          </a:prstGeom>
          <a:ln w="28575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21480"/>
            <a:ext cx="5353638" cy="121728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725" y="1043431"/>
            <a:ext cx="8624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dirty="0"/>
              <a:t>Долгосрочная кривая дисконтирования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633961" y="454913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b="1" spc="-5" dirty="0">
                <a:solidFill>
                  <a:srgbClr val="87898D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90">
            <a:extLst>
              <a:ext uri="{FF2B5EF4-FFF2-40B4-BE49-F238E27FC236}">
                <a16:creationId xmlns:a16="http://schemas.microsoft.com/office/drawing/2014/main" id="{8E153B82-D6C1-6A1C-0FF1-3D1021F2407F}"/>
              </a:ext>
            </a:extLst>
          </p:cNvPr>
          <p:cNvSpPr txBox="1"/>
          <p:nvPr/>
        </p:nvSpPr>
        <p:spPr>
          <a:xfrm>
            <a:off x="439216" y="6527698"/>
            <a:ext cx="70491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ru-RU" sz="1600" spc="22" baseline="27777" dirty="0">
                <a:latin typeface="Arial MT"/>
                <a:cs typeface="Arial MT"/>
              </a:rPr>
              <a:t>Источник:</a:t>
            </a:r>
            <a:r>
              <a:rPr lang="ru-RU" sz="1600" spc="22" dirty="0">
                <a:latin typeface="Arial MT"/>
                <a:cs typeface="Arial MT"/>
              </a:rPr>
              <a:t> </a:t>
            </a:r>
            <a:r>
              <a:rPr lang="en-US" sz="1600" spc="22" baseline="27777" dirty="0">
                <a:latin typeface="Arial MT"/>
                <a:cs typeface="Arial MT"/>
              </a:rPr>
              <a:t>https://publications.hse.ru/pubs/share/direct/221484656.pdf?ysclid=lrqhgrp5wh213911478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-1" r="16081" b="45868"/>
          <a:stretch/>
        </p:blipFill>
        <p:spPr>
          <a:xfrm>
            <a:off x="6629400" y="1746464"/>
            <a:ext cx="5352773" cy="2357498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465972"/>
              </p:ext>
            </p:extLst>
          </p:nvPr>
        </p:nvGraphicFramePr>
        <p:xfrm>
          <a:off x="420725" y="3275579"/>
          <a:ext cx="575147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iral"/>
                        </a:rPr>
                        <a:t>Модель Смита</a:t>
                      </a:r>
                      <a:r>
                        <a:rPr lang="en-US" sz="1800" dirty="0">
                          <a:latin typeface="Airal"/>
                        </a:rPr>
                        <a:t> </a:t>
                      </a:r>
                      <a:r>
                        <a:rPr lang="ru-RU" sz="1800" baseline="0" dirty="0">
                          <a:latin typeface="Airal"/>
                        </a:rPr>
                        <a:t>–</a:t>
                      </a:r>
                      <a:r>
                        <a:rPr lang="ru-RU" sz="1800" dirty="0">
                          <a:latin typeface="Airal"/>
                        </a:rPr>
                        <a:t> Уилсона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iral"/>
                        </a:rPr>
                        <a:t>Тенор</a:t>
                      </a:r>
                      <a:r>
                        <a:rPr lang="ru-RU" sz="1800" baseline="0" dirty="0">
                          <a:latin typeface="Airal"/>
                        </a:rPr>
                        <a:t> </a:t>
                      </a:r>
                      <a:r>
                        <a:rPr lang="en-US" sz="1800" baseline="0" dirty="0">
                          <a:latin typeface="Airal"/>
                        </a:rPr>
                        <a:t>&gt; </a:t>
                      </a:r>
                      <a:r>
                        <a:rPr lang="ru-RU" sz="1800" baseline="0" dirty="0">
                          <a:latin typeface="Airal"/>
                        </a:rPr>
                        <a:t>20 лет (экстраполяция) </a:t>
                      </a:r>
                      <a:endParaRPr lang="ru-RU" sz="1800" dirty="0">
                        <a:latin typeface="Air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30318"/>
              </p:ext>
            </p:extLst>
          </p:nvPr>
        </p:nvGraphicFramePr>
        <p:xfrm>
          <a:off x="439216" y="1840097"/>
          <a:ext cx="57329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2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05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iral"/>
                        </a:rPr>
                        <a:t>Модель Нельсона</a:t>
                      </a:r>
                      <a:r>
                        <a:rPr lang="ru-RU" sz="1800" baseline="0" dirty="0">
                          <a:latin typeface="Airal"/>
                        </a:rPr>
                        <a:t> – </a:t>
                      </a:r>
                      <a:r>
                        <a:rPr lang="ru-RU" sz="1800" baseline="0" dirty="0" err="1">
                          <a:latin typeface="Airal"/>
                        </a:rPr>
                        <a:t>Зигеля</a:t>
                      </a:r>
                      <a:r>
                        <a:rPr lang="ru-RU" sz="1800" baseline="0" dirty="0">
                          <a:latin typeface="Airal"/>
                        </a:rPr>
                        <a:t> – </a:t>
                      </a:r>
                      <a:r>
                        <a:rPr lang="ru-RU" sz="1800" baseline="0" dirty="0" err="1">
                          <a:latin typeface="Airal"/>
                        </a:rPr>
                        <a:t>Свенсона</a:t>
                      </a:r>
                      <a:endParaRPr lang="ru-RU" sz="1800" dirty="0">
                        <a:latin typeface="Air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2"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>
                          <a:latin typeface="Airal"/>
                        </a:rPr>
                        <a:t>Тенор </a:t>
                      </a:r>
                      <a:r>
                        <a:rPr lang="en-US" sz="1800" baseline="0" dirty="0">
                          <a:latin typeface="Airal"/>
                        </a:rPr>
                        <a:t>&lt;= </a:t>
                      </a:r>
                      <a:r>
                        <a:rPr lang="ru-RU" sz="1800" baseline="0" dirty="0">
                          <a:latin typeface="Airal"/>
                        </a:rPr>
                        <a:t>20 лет (из ликвидных инструментов)</a:t>
                      </a:r>
                      <a:endParaRPr lang="ru-RU" sz="1800" dirty="0">
                        <a:latin typeface="Air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92472" y="2755936"/>
            <a:ext cx="1626471" cy="33855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КБД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Мосбиржи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>
            <a:stCxn id="7" idx="2"/>
            <a:endCxn id="3" idx="0"/>
          </p:cNvCxnSpPr>
          <p:nvPr/>
        </p:nvCxnSpPr>
        <p:spPr>
          <a:xfrm>
            <a:off x="3305708" y="2571617"/>
            <a:ext cx="0" cy="1843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20" y="5092216"/>
            <a:ext cx="8014773" cy="8148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866" y="5968470"/>
            <a:ext cx="880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iral"/>
              </a:rPr>
              <a:t>Про преимущества и недостатки метода – </a:t>
            </a:r>
            <a:r>
              <a:rPr lang="ru-RU" dirty="0">
                <a:latin typeface="Airal"/>
                <a:hlinkClick r:id="rId5"/>
              </a:rPr>
              <a:t>раздел 3</a:t>
            </a:r>
            <a:r>
              <a:rPr lang="ru-RU" dirty="0">
                <a:latin typeface="Airal"/>
              </a:rPr>
              <a:t> технической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03522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1300</Words>
  <Application>Microsoft Office PowerPoint</Application>
  <PresentationFormat>Widescreen</PresentationFormat>
  <Paragraphs>374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Airal</vt:lpstr>
      <vt:lpstr>Arial</vt:lpstr>
      <vt:lpstr>Arial MT</vt:lpstr>
      <vt:lpstr>Calibri</vt:lpstr>
      <vt:lpstr>Cambria Math</vt:lpstr>
      <vt:lpstr>Google Sans</vt:lpstr>
      <vt:lpstr>Office Theme</vt:lpstr>
      <vt:lpstr>PowerPoint Presentation</vt:lpstr>
      <vt:lpstr>Содержание</vt:lpstr>
      <vt:lpstr>1</vt:lpstr>
      <vt:lpstr>Обзор рынка бессрочных облигаций в РФ</vt:lpstr>
      <vt:lpstr>Сравнение Z-spread облигаций РСХБ </vt:lpstr>
      <vt:lpstr>2</vt:lpstr>
      <vt:lpstr>Пайплайн оценки</vt:lpstr>
      <vt:lpstr>Пайплайн оценки</vt:lpstr>
      <vt:lpstr>Долгосрочная кривая дисконтирования</vt:lpstr>
      <vt:lpstr>Долгосрочная кривая дисконтирования</vt:lpstr>
      <vt:lpstr>Долгосрочная кривая дисконтирования</vt:lpstr>
      <vt:lpstr>Долгосрочная кривая дисконтирования для эмитента</vt:lpstr>
      <vt:lpstr>Пайплайн оценки</vt:lpstr>
      <vt:lpstr>Расчет купонов на примере облигации RU000A0ZZ4T1</vt:lpstr>
      <vt:lpstr>Пайплайн оценки</vt:lpstr>
      <vt:lpstr>Простое дисконтирование</vt:lpstr>
      <vt:lpstr>Пайплайн оценки</vt:lpstr>
      <vt:lpstr>Дисконтирование с учетом оферты (встроенных опционов)</vt:lpstr>
      <vt:lpstr>Дисконтирование с учетом оферты (встроенных опционов)</vt:lpstr>
      <vt:lpstr>Пайплайн оценки</vt:lpstr>
      <vt:lpstr>PowerPoint Presentation</vt:lpstr>
      <vt:lpstr>Дерево процентных ставок</vt:lpstr>
      <vt:lpstr>Оценка облигации через дерево процентных ставок</vt:lpstr>
      <vt:lpstr>Учет встроенных опционов как Европейских (на сроке до 50 лет)</vt:lpstr>
      <vt:lpstr>3</vt:lpstr>
      <vt:lpstr>Текущие проблемы</vt:lpstr>
      <vt:lpstr>Перспективы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Федорова Александра Вячеславовна</dc:creator>
  <cp:lastModifiedBy>Даниил Ленков</cp:lastModifiedBy>
  <cp:revision>49</cp:revision>
  <dcterms:created xsi:type="dcterms:W3CDTF">2023-12-03T14:47:31Z</dcterms:created>
  <dcterms:modified xsi:type="dcterms:W3CDTF">2024-01-30T22:02:45Z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2023-12-03T00:00:00Z</vt:filetime>
  </property>
</Properties>
</file>