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621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3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714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08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634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9F125DD-16FA-4C0B-BEB1-DEFD2EE31D6C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A79F80-3321-435D-AAA8-A059BE71BA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12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Zib1YEE4LU" TargetMode="External"/><Relationship Id="rId2" Type="http://schemas.openxmlformats.org/officeDocument/2006/relationships/hyperlink" Target="https://www.learnopencv.com/histogram-of-oriented-gradien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cv.ucf.edu/courses/CAP5415/Fall2012/Lecture-6a-Hog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80F3-4321-43F6-8A6A-7FE3AA678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/>
              <a:t>Random forest based object detection and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F3038-4EBA-4893-9EFE-B7D34B0A9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63357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7150-2360-4863-B571-DACCE6D1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FE75-019A-49B7-A471-957F34CD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 steps for object detection:</a:t>
            </a:r>
          </a:p>
          <a:p>
            <a:pPr lvl="1"/>
            <a:r>
              <a:rPr lang="en-US" sz="2800" dirty="0"/>
              <a:t>Generate bounding boxes on image</a:t>
            </a:r>
          </a:p>
          <a:p>
            <a:pPr lvl="1"/>
            <a:r>
              <a:rPr lang="en-US" sz="2800" dirty="0"/>
              <a:t>Use pretrained classifier to classify each bounding boxes</a:t>
            </a:r>
          </a:p>
          <a:p>
            <a:pPr lvl="1"/>
            <a:r>
              <a:rPr lang="en-US" sz="2800" dirty="0"/>
              <a:t>Use NMS to filter out overlapping bounding boxes</a:t>
            </a:r>
          </a:p>
          <a:p>
            <a:pPr lvl="1"/>
            <a:r>
              <a:rPr lang="en-US" sz="2800" dirty="0"/>
              <a:t>Compute precision and recall to evaluate detection result</a:t>
            </a:r>
          </a:p>
        </p:txBody>
      </p:sp>
    </p:spTree>
    <p:extLst>
      <p:ext uri="{BB962C8B-B14F-4D97-AF65-F5344CB8AC3E}">
        <p14:creationId xmlns:p14="http://schemas.microsoft.com/office/powerpoint/2010/main" val="341751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6207ADBB-A2CA-4039-8B0A-28FFFD16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43" y="3049622"/>
            <a:ext cx="4734128" cy="3550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EC66B5-A1CA-4653-819B-08EFBA99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CCC7-9C47-4833-8FB3-A23CF0BE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73630"/>
            <a:ext cx="10178322" cy="359359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Generate bounding boxes on image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Here we use an exhaustive sliding windows to generate bounding boxes on image to classify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248C01-7AE9-48BB-900C-FA44F0E2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14088"/>
              </p:ext>
            </p:extLst>
          </p:nvPr>
        </p:nvGraphicFramePr>
        <p:xfrm>
          <a:off x="3203643" y="3049622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9AB0F9-A475-4D01-85B1-92A028001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59911"/>
              </p:ext>
            </p:extLst>
          </p:nvPr>
        </p:nvGraphicFramePr>
        <p:xfrm>
          <a:off x="3203643" y="3542326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AFF286-E3DB-4A1C-9947-60DB4FCA1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39010"/>
              </p:ext>
            </p:extLst>
          </p:nvPr>
        </p:nvGraphicFramePr>
        <p:xfrm>
          <a:off x="3203641" y="4048500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309A26-45BE-4189-BC34-382FA6E9E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21752"/>
              </p:ext>
            </p:extLst>
          </p:nvPr>
        </p:nvGraphicFramePr>
        <p:xfrm>
          <a:off x="3203639" y="4608305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F303FB-D08C-4420-91E3-8BE891551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52028"/>
              </p:ext>
            </p:extLst>
          </p:nvPr>
        </p:nvGraphicFramePr>
        <p:xfrm>
          <a:off x="3192574" y="5189578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4D57A11-4B52-425C-A658-EB5FE0667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47563"/>
              </p:ext>
            </p:extLst>
          </p:nvPr>
        </p:nvGraphicFramePr>
        <p:xfrm>
          <a:off x="4633195" y="4801026"/>
          <a:ext cx="1462805" cy="14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561">
                  <a:extLst>
                    <a:ext uri="{9D8B030D-6E8A-4147-A177-3AD203B41FA5}">
                      <a16:colId xmlns:a16="http://schemas.microsoft.com/office/drawing/2014/main" val="54091881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745613718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4242831341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1603394752"/>
                    </a:ext>
                  </a:extLst>
                </a:gridCol>
                <a:gridCol w="292561">
                  <a:extLst>
                    <a:ext uri="{9D8B030D-6E8A-4147-A177-3AD203B41FA5}">
                      <a16:colId xmlns:a16="http://schemas.microsoft.com/office/drawing/2014/main" val="2284183666"/>
                    </a:ext>
                  </a:extLst>
                </a:gridCol>
              </a:tblGrid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57274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08129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00252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7146"/>
                  </a:ext>
                </a:extLst>
              </a:tr>
              <a:tr h="2821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2438" marR="52438" marT="26219" marB="262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058954"/>
                  </a:ext>
                </a:extLst>
              </a:tr>
            </a:tbl>
          </a:graphicData>
        </a:graphic>
      </p:graphicFrame>
      <p:pic>
        <p:nvPicPr>
          <p:cNvPr id="17" name="Picture 16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37392DE1-222A-4C84-A5CE-3B9DBFA17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7" t="49328" r="38904" b="11920"/>
          <a:stretch/>
        </p:blipFill>
        <p:spPr>
          <a:xfrm>
            <a:off x="9367323" y="4048500"/>
            <a:ext cx="1462805" cy="1375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71CBDAA-8DA5-41DA-92F5-C6532AD38C99}"/>
              </a:ext>
            </a:extLst>
          </p:cNvPr>
          <p:cNvSpPr/>
          <p:nvPr/>
        </p:nvSpPr>
        <p:spPr>
          <a:xfrm rot="20610315">
            <a:off x="6500277" y="4963619"/>
            <a:ext cx="2620003" cy="2441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0.2677 0.0011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EE96-F6E1-4D72-905E-01B0684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2BEB-E34E-4731-97B6-9A47DE95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1691"/>
            <a:ext cx="10178322" cy="3593591"/>
          </a:xfrm>
        </p:spPr>
        <p:txBody>
          <a:bodyPr/>
          <a:lstStyle/>
          <a:p>
            <a:r>
              <a:rPr lang="en-US" sz="2800" dirty="0"/>
              <a:t>Use pretrained classifier to classify each bounding boxes</a:t>
            </a:r>
          </a:p>
          <a:p>
            <a:endParaRPr lang="en-US" dirty="0"/>
          </a:p>
        </p:txBody>
      </p:sp>
      <p:pic>
        <p:nvPicPr>
          <p:cNvPr id="4" name="Picture 3" descr="A picture containing wall, indoor&#10;&#10;Description generated with very high confidence">
            <a:extLst>
              <a:ext uri="{FF2B5EF4-FFF2-40B4-BE49-F238E27FC236}">
                <a16:creationId xmlns:a16="http://schemas.microsoft.com/office/drawing/2014/main" id="{3D1DCD53-8FF2-4FD5-BB74-F6C55FACF3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97" t="49328" r="38904" b="11920"/>
          <a:stretch/>
        </p:blipFill>
        <p:spPr>
          <a:xfrm>
            <a:off x="1055507" y="2761380"/>
            <a:ext cx="1462805" cy="1375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9836B-B3B7-46DA-8571-C1511E44E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0"/>
          <a:stretch/>
        </p:blipFill>
        <p:spPr>
          <a:xfrm>
            <a:off x="2518312" y="4918585"/>
            <a:ext cx="6067926" cy="111752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6501AAD-B4AC-4A1D-85A8-317FCDE63BEF}"/>
              </a:ext>
            </a:extLst>
          </p:cNvPr>
          <p:cNvSpPr/>
          <p:nvPr/>
        </p:nvSpPr>
        <p:spPr>
          <a:xfrm rot="2173334">
            <a:off x="2702894" y="4160088"/>
            <a:ext cx="673769" cy="416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495267-EAA5-43F6-B824-351FC78F4348}"/>
              </a:ext>
            </a:extLst>
          </p:cNvPr>
          <p:cNvSpPr/>
          <p:nvPr/>
        </p:nvSpPr>
        <p:spPr>
          <a:xfrm rot="18906814">
            <a:off x="7863601" y="4130455"/>
            <a:ext cx="673769" cy="416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095BC-2192-47EE-BC41-6BC138B33274}"/>
              </a:ext>
            </a:extLst>
          </p:cNvPr>
          <p:cNvSpPr/>
          <p:nvPr/>
        </p:nvSpPr>
        <p:spPr>
          <a:xfrm>
            <a:off x="8683097" y="2599144"/>
            <a:ext cx="257384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0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0.80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03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EE96-F6E1-4D72-905E-01B0684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2BEB-E34E-4731-97B6-9A47DE95F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63502"/>
            <a:ext cx="10178322" cy="3593591"/>
          </a:xfrm>
        </p:spPr>
        <p:txBody>
          <a:bodyPr>
            <a:normAutofit/>
          </a:bodyPr>
          <a:lstStyle/>
          <a:p>
            <a:r>
              <a:rPr lang="en-US" sz="2800" dirty="0"/>
              <a:t>Use NMS to filter out overlapping bounding boxes</a:t>
            </a:r>
          </a:p>
          <a:p>
            <a:pPr lvl="1"/>
            <a:r>
              <a:rPr lang="en-US" sz="2400" dirty="0"/>
              <a:t>Rank the predicted object bounding boxes according to its score</a:t>
            </a:r>
          </a:p>
          <a:p>
            <a:pPr lvl="1"/>
            <a:r>
              <a:rPr lang="en-US" sz="2400" dirty="0"/>
              <a:t>Starting with the box with high score, and suppress the other boxes which has a large overlapping ratio with it</a:t>
            </a:r>
          </a:p>
          <a:p>
            <a:pPr lvl="1"/>
            <a:r>
              <a:rPr lang="en-US" sz="2400" dirty="0"/>
              <a:t>Output the rest boxes that are not suppressed</a:t>
            </a:r>
          </a:p>
          <a:p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EC23DE-9826-4E32-A6DB-BB1B5CE9EC16}"/>
              </a:ext>
            </a:extLst>
          </p:cNvPr>
          <p:cNvGrpSpPr/>
          <p:nvPr/>
        </p:nvGrpSpPr>
        <p:grpSpPr>
          <a:xfrm>
            <a:off x="1039076" y="4467232"/>
            <a:ext cx="2700857" cy="2025643"/>
            <a:chOff x="1976336" y="2626367"/>
            <a:chExt cx="4734128" cy="3550596"/>
          </a:xfrm>
        </p:grpSpPr>
        <p:pic>
          <p:nvPicPr>
            <p:cNvPr id="9" name="Picture 8" descr="A picture containing wall, indoor&#10;&#10;Description generated with very high confidence">
              <a:extLst>
                <a:ext uri="{FF2B5EF4-FFF2-40B4-BE49-F238E27FC236}">
                  <a16:creationId xmlns:a16="http://schemas.microsoft.com/office/drawing/2014/main" id="{61FD0C07-2C9D-4D79-8680-D081E1AFC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336" y="2626367"/>
              <a:ext cx="4734128" cy="355059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886A66-B6DF-41B6-8442-466D32034255}"/>
                </a:ext>
              </a:extLst>
            </p:cNvPr>
            <p:cNvSpPr/>
            <p:nvPr/>
          </p:nvSpPr>
          <p:spPr>
            <a:xfrm>
              <a:off x="3486150" y="4503420"/>
              <a:ext cx="857250" cy="857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9700EC-09D9-4C48-B271-F4E03F7C1902}"/>
                </a:ext>
              </a:extLst>
            </p:cNvPr>
            <p:cNvSpPr/>
            <p:nvPr/>
          </p:nvSpPr>
          <p:spPr>
            <a:xfrm>
              <a:off x="3352083" y="4401665"/>
              <a:ext cx="857250" cy="857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4CB49C-2472-4CFF-ADCE-447B4511680E}"/>
                </a:ext>
              </a:extLst>
            </p:cNvPr>
            <p:cNvSpPr/>
            <p:nvPr/>
          </p:nvSpPr>
          <p:spPr>
            <a:xfrm>
              <a:off x="3790950" y="4808220"/>
              <a:ext cx="857250" cy="8572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CB460-738A-4810-BEFA-7CC9B5F64615}"/>
                </a:ext>
              </a:extLst>
            </p:cNvPr>
            <p:cNvSpPr/>
            <p:nvPr/>
          </p:nvSpPr>
          <p:spPr>
            <a:xfrm>
              <a:off x="3678600" y="4132893"/>
              <a:ext cx="1187532" cy="11875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816B3B-0F2A-4F7E-B0C1-9CC17A8448E5}"/>
              </a:ext>
            </a:extLst>
          </p:cNvPr>
          <p:cNvGrpSpPr/>
          <p:nvPr/>
        </p:nvGrpSpPr>
        <p:grpSpPr>
          <a:xfrm>
            <a:off x="5614052" y="4467232"/>
            <a:ext cx="2700857" cy="2025643"/>
            <a:chOff x="5682632" y="4344309"/>
            <a:chExt cx="2700857" cy="2025643"/>
          </a:xfrm>
        </p:grpSpPr>
        <p:pic>
          <p:nvPicPr>
            <p:cNvPr id="16" name="Picture 15" descr="A picture containing wall, indoor&#10;&#10;Description generated with very high confidence">
              <a:extLst>
                <a:ext uri="{FF2B5EF4-FFF2-40B4-BE49-F238E27FC236}">
                  <a16:creationId xmlns:a16="http://schemas.microsoft.com/office/drawing/2014/main" id="{041543CA-735D-4C25-9F0C-366A0059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632" y="4344309"/>
              <a:ext cx="2700857" cy="20256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02951A-DA9E-4414-8DD2-D3174D14E5A6}"/>
                </a:ext>
              </a:extLst>
            </p:cNvPr>
            <p:cNvSpPr/>
            <p:nvPr/>
          </p:nvSpPr>
          <p:spPr>
            <a:xfrm>
              <a:off x="6612573" y="5426613"/>
              <a:ext cx="489068" cy="4890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DFC0A8A-C0B4-4892-B4B7-063E7E2C9B17}"/>
              </a:ext>
            </a:extLst>
          </p:cNvPr>
          <p:cNvSpPr/>
          <p:nvPr/>
        </p:nvSpPr>
        <p:spPr>
          <a:xfrm>
            <a:off x="4457455" y="5339618"/>
            <a:ext cx="424838" cy="28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EE96-F6E1-4D72-905E-01B0684E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2BEB-E34E-4731-97B6-9A47DE95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Compute precision and recall to evaluate detection result</a:t>
            </a:r>
          </a:p>
          <a:p>
            <a:pPr lvl="1"/>
            <a:r>
              <a:rPr lang="en-US" sz="2400" dirty="0"/>
              <a:t>Compute the IOU (</a:t>
            </a:r>
            <a:r>
              <a:rPr lang="en-US" sz="2400" dirty="0" err="1"/>
              <a:t>insection</a:t>
            </a:r>
            <a:r>
              <a:rPr lang="en-US" sz="2400" dirty="0"/>
              <a:t> over union) ratio with the predicted bounding boxes and ground truth bounding boxes, and use a threshold (~0.5) to verify the prediction is correct / wrong</a:t>
            </a:r>
          </a:p>
          <a:p>
            <a:pPr lvl="1"/>
            <a:r>
              <a:rPr lang="en-US" sz="2400" dirty="0"/>
              <a:t>Precision = # of corrected predicted bounding boxes / # of predicted bounding boxes</a:t>
            </a:r>
          </a:p>
          <a:p>
            <a:pPr lvl="1"/>
            <a:r>
              <a:rPr lang="en-US" sz="2400" dirty="0"/>
              <a:t>Recall = # of corrected predicted bounding boxes / # of ground truth </a:t>
            </a:r>
            <a:r>
              <a:rPr lang="en-US" sz="2400" dirty="0" err="1"/>
              <a:t>bouding</a:t>
            </a:r>
            <a:r>
              <a:rPr lang="en-US" sz="2400" dirty="0"/>
              <a:t> boxes</a:t>
            </a:r>
          </a:p>
          <a:p>
            <a:pPr lvl="1"/>
            <a:r>
              <a:rPr lang="en-US" sz="2400" dirty="0"/>
              <a:t>Adjust the threshold for predicted bounding boxes with a score above the threshold, and get a series of precision/recall, plot the precision/recall curve</a:t>
            </a:r>
          </a:p>
        </p:txBody>
      </p:sp>
    </p:spTree>
    <p:extLst>
      <p:ext uri="{BB962C8B-B14F-4D97-AF65-F5344CB8AC3E}">
        <p14:creationId xmlns:p14="http://schemas.microsoft.com/office/powerpoint/2010/main" val="322536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70C-3C17-4890-9C48-6CF1EF9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3:Object Detection with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256-A2E3-4244-85D0-3033AD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you need to do for this task:</a:t>
            </a:r>
          </a:p>
          <a:p>
            <a:pPr lvl="1"/>
            <a:r>
              <a:rPr lang="en-US" sz="2800" dirty="0"/>
              <a:t>Implement a complete pipeline of object detection using HOG descriptors and Random Forest</a:t>
            </a:r>
          </a:p>
          <a:p>
            <a:pPr lvl="1"/>
            <a:r>
              <a:rPr lang="en-US" sz="2800" dirty="0"/>
              <a:t>Report the final precision/recall results on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108815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DE46A8-2E0E-47FF-8530-26CF1324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82" y="542242"/>
            <a:ext cx="36576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B67DFE-E4D8-4404-A6B9-48E639C09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07" y="542242"/>
            <a:ext cx="3657599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855BCE-543B-47CE-B6AA-9A3C834CD2D1}"/>
              </a:ext>
            </a:extLst>
          </p:cNvPr>
          <p:cNvSpPr txBox="1"/>
          <p:nvPr/>
        </p:nvSpPr>
        <p:spPr>
          <a:xfrm>
            <a:off x="1907339" y="3411277"/>
            <a:ext cx="421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Detector trained without data augmentation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0B337D-B05E-45AC-9A19-BF036FC9E33C}"/>
              </a:ext>
            </a:extLst>
          </p:cNvPr>
          <p:cNvSpPr txBox="1"/>
          <p:nvPr/>
        </p:nvSpPr>
        <p:spPr>
          <a:xfrm>
            <a:off x="6246863" y="3411277"/>
            <a:ext cx="421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Detector trained with data augmentation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02FA8DC-021A-40B6-859B-D69DEE0B3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67080"/>
              </p:ext>
            </p:extLst>
          </p:nvPr>
        </p:nvGraphicFramePr>
        <p:xfrm>
          <a:off x="2186782" y="3844889"/>
          <a:ext cx="3657600" cy="274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crobat Document" r:id="rId5" imgW="3512776" imgH="2636438" progId="AcroExch.Document.7">
                  <p:embed/>
                </p:oleObj>
              </mc:Choice>
              <mc:Fallback>
                <p:oleObj name="Acrobat Document" r:id="rId5" imgW="3512776" imgH="2636438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86782" y="3844889"/>
                        <a:ext cx="3657600" cy="2745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8982-CE35-4474-9624-E27AF193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B143-F114-4413-B973-EAC507EC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Tasks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Image processing and HOG descriptor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Image Classification with Decision Tree and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Object Detection with Random Forest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18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E700-B559-4921-9B8A-65B57C08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260" y="382385"/>
            <a:ext cx="10178322" cy="1492132"/>
          </a:xfrm>
        </p:spPr>
        <p:txBody>
          <a:bodyPr/>
          <a:lstStyle/>
          <a:p>
            <a:r>
              <a:rPr lang="en-US" dirty="0"/>
              <a:t>Main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C392B-DF59-41AA-A487-BCE9F5BA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970" y="1245871"/>
            <a:ext cx="10178322" cy="1874519"/>
          </a:xfrm>
        </p:spPr>
        <p:txBody>
          <a:bodyPr>
            <a:normAutofit/>
          </a:bodyPr>
          <a:lstStyle/>
          <a:p>
            <a:r>
              <a:rPr lang="en-US" sz="2800" dirty="0"/>
              <a:t>Image processing and HOG descriptor</a:t>
            </a:r>
          </a:p>
          <a:p>
            <a:r>
              <a:rPr lang="en-US" sz="2800" dirty="0"/>
              <a:t>Image Classification with Decision Tree and Random Forest</a:t>
            </a:r>
          </a:p>
          <a:p>
            <a:r>
              <a:rPr lang="en-US" sz="2800" dirty="0"/>
              <a:t>Object Detection with Random Forest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8FFF55-BBE5-4C80-BD66-762A13CC87D0}"/>
              </a:ext>
            </a:extLst>
          </p:cNvPr>
          <p:cNvSpPr txBox="1">
            <a:spLocks/>
          </p:cNvSpPr>
          <p:nvPr/>
        </p:nvSpPr>
        <p:spPr>
          <a:xfrm>
            <a:off x="1318260" y="3120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63AB00-C74D-40F7-A38F-4AC13C750EF8}"/>
              </a:ext>
            </a:extLst>
          </p:cNvPr>
          <p:cNvSpPr txBox="1">
            <a:spLocks/>
          </p:cNvSpPr>
          <p:nvPr/>
        </p:nvSpPr>
        <p:spPr>
          <a:xfrm>
            <a:off x="1283970" y="4432300"/>
            <a:ext cx="10515600" cy="1728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C++ programming</a:t>
            </a:r>
          </a:p>
          <a:p>
            <a:r>
              <a:rPr lang="en-US" dirty="0"/>
              <a:t>OpenCV</a:t>
            </a:r>
          </a:p>
        </p:txBody>
      </p:sp>
    </p:spTree>
    <p:extLst>
      <p:ext uri="{BB962C8B-B14F-4D97-AF65-F5344CB8AC3E}">
        <p14:creationId xmlns:p14="http://schemas.microsoft.com/office/powerpoint/2010/main" val="204249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8D08-34E1-40D3-B348-EAD0A2AF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Image Processing and HOG descriptor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1998-1DA6-422C-A311-B2C00A9B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This is a warm-up task to familiarize you with C++ programming and OpenCV library.</a:t>
            </a:r>
          </a:p>
          <a:p>
            <a:r>
              <a:rPr lang="en-US" sz="2400" dirty="0"/>
              <a:t>Basic data structure in OpenCV to store image data – cv::Mat</a:t>
            </a:r>
            <a:r>
              <a:rPr lang="en-US" sz="2400" baseline="30000" dirty="0"/>
              <a:t>1</a:t>
            </a:r>
          </a:p>
          <a:p>
            <a:r>
              <a:rPr lang="en-US" sz="2400" dirty="0"/>
              <a:t>Basic operations in OpenCV that you need to know </a:t>
            </a:r>
          </a:p>
          <a:p>
            <a:pPr lvl="1"/>
            <a:r>
              <a:rPr lang="en-US" sz="2000" dirty="0"/>
              <a:t>Load and save image – cv::</a:t>
            </a:r>
            <a:r>
              <a:rPr lang="en-US" sz="2000" dirty="0" err="1"/>
              <a:t>imread</a:t>
            </a:r>
            <a:r>
              <a:rPr lang="en-US" sz="2000" dirty="0"/>
              <a:t>, cv::</a:t>
            </a:r>
            <a:r>
              <a:rPr lang="en-US" sz="2000" dirty="0" err="1"/>
              <a:t>imwrite</a:t>
            </a:r>
            <a:endParaRPr lang="en-US" sz="2000" dirty="0"/>
          </a:p>
          <a:p>
            <a:pPr lvl="1"/>
            <a:r>
              <a:rPr lang="en-US" sz="2000" dirty="0"/>
              <a:t>Convert </a:t>
            </a:r>
            <a:r>
              <a:rPr lang="en-US" sz="2000" dirty="0" err="1"/>
              <a:t>imknage</a:t>
            </a:r>
            <a:r>
              <a:rPr lang="en-US" sz="2000" dirty="0"/>
              <a:t> to gray scale – cv::</a:t>
            </a:r>
            <a:r>
              <a:rPr lang="en-US" sz="2000" dirty="0" err="1"/>
              <a:t>cvtColor</a:t>
            </a:r>
            <a:endParaRPr lang="en-US" sz="2000" dirty="0"/>
          </a:p>
          <a:p>
            <a:pPr lvl="1"/>
            <a:r>
              <a:rPr lang="en-US" sz="2000" dirty="0"/>
              <a:t>Image visualization – cv::</a:t>
            </a:r>
            <a:r>
              <a:rPr lang="en-US" sz="2000" dirty="0" err="1"/>
              <a:t>imshow</a:t>
            </a:r>
            <a:endParaRPr lang="en-US" sz="2000" dirty="0"/>
          </a:p>
          <a:p>
            <a:pPr lvl="1"/>
            <a:r>
              <a:rPr lang="en-US" sz="2000" dirty="0"/>
              <a:t>Image rotation – cv::rotate, cv::flip</a:t>
            </a:r>
          </a:p>
          <a:p>
            <a:pPr lvl="1"/>
            <a:r>
              <a:rPr lang="en-US" sz="2000" dirty="0"/>
              <a:t>Image padding – cv::</a:t>
            </a:r>
            <a:r>
              <a:rPr lang="en-US" sz="2000" dirty="0" err="1"/>
              <a:t>copyMakeBorder</a:t>
            </a:r>
            <a:endParaRPr lang="en-US" sz="2000" dirty="0"/>
          </a:p>
          <a:p>
            <a:pPr lvl="1"/>
            <a:r>
              <a:rPr lang="en-US" sz="2000" dirty="0"/>
              <a:t>More useful and detailed information can be found in the official tutorial of OpenCV</a:t>
            </a:r>
            <a:r>
              <a:rPr lang="en-US" sz="2000" baseline="30000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06451-1830-4E3C-B3AE-F1881F93739D}"/>
              </a:ext>
            </a:extLst>
          </p:cNvPr>
          <p:cNvSpPr txBox="1"/>
          <p:nvPr/>
        </p:nvSpPr>
        <p:spPr>
          <a:xfrm>
            <a:off x="1251678" y="6137939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More detailed information of cv::Mat can be found at: https://</a:t>
            </a:r>
            <a:r>
              <a:rPr lang="en-US" sz="1400" dirty="0" err="1"/>
              <a:t>docs.opencv.org</a:t>
            </a:r>
            <a:r>
              <a:rPr lang="en-US" sz="1400"/>
              <a:t>/4.0.0</a:t>
            </a:r>
            <a:r>
              <a:rPr lang="en-US" sz="1400" dirty="0"/>
              <a:t>/d6/d6d/tutorial_mat_the_basic_image_container.html</a:t>
            </a:r>
          </a:p>
          <a:p>
            <a:r>
              <a:rPr lang="en-US" sz="1400" dirty="0"/>
              <a:t>2. https://</a:t>
            </a:r>
            <a:r>
              <a:rPr lang="en-US" sz="1400" dirty="0" err="1"/>
              <a:t>docs.opencv.org</a:t>
            </a:r>
            <a:r>
              <a:rPr lang="en-US" sz="1400" dirty="0"/>
              <a:t>/4.0.0/d9/df8/tutorial_root.html 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A23474-C961-403F-8C9A-51DFF5D4EDB5}"/>
              </a:ext>
            </a:extLst>
          </p:cNvPr>
          <p:cNvSpPr txBox="1">
            <a:spLocks/>
          </p:cNvSpPr>
          <p:nvPr/>
        </p:nvSpPr>
        <p:spPr>
          <a:xfrm>
            <a:off x="920999" y="4092341"/>
            <a:ext cx="9028430" cy="21792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70000"/>
              </a:lnSpc>
            </a:pPr>
            <a:r>
              <a:rPr lang="en-US" sz="2000" dirty="0"/>
              <a:t>OpenCV provides a function to compute HOG descriptor --  cv::HOGDescriptor</a:t>
            </a:r>
            <a:r>
              <a:rPr lang="en-US" sz="2000" baseline="30000" dirty="0"/>
              <a:t>1</a:t>
            </a:r>
          </a:p>
          <a:p>
            <a:pPr marL="0">
              <a:lnSpc>
                <a:spcPct val="70000"/>
              </a:lnSpc>
            </a:pPr>
            <a:r>
              <a:rPr lang="en-US" sz="2000" dirty="0"/>
              <a:t>Some public attributes:</a:t>
            </a:r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cv::Size </a:t>
            </a:r>
            <a:r>
              <a:rPr lang="en-US" sz="1600" dirty="0" err="1"/>
              <a:t>cellSize</a:t>
            </a:r>
            <a:endParaRPr lang="en-US" sz="1600" dirty="0"/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cv::Size </a:t>
            </a:r>
            <a:r>
              <a:rPr lang="en-US" sz="1600" dirty="0" err="1"/>
              <a:t>blockSize</a:t>
            </a:r>
            <a:endParaRPr lang="en-US" sz="1600" dirty="0"/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cv::Size </a:t>
            </a:r>
            <a:r>
              <a:rPr lang="en-US" sz="1600" dirty="0" err="1"/>
              <a:t>blockStride</a:t>
            </a:r>
            <a:endParaRPr lang="en-US" sz="1600" dirty="0"/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cv::Size </a:t>
            </a:r>
            <a:r>
              <a:rPr lang="en-US" sz="1600" dirty="0" err="1"/>
              <a:t>winSize</a:t>
            </a:r>
            <a:endParaRPr lang="en-US" sz="1600" dirty="0"/>
          </a:p>
          <a:p>
            <a:pPr marL="0">
              <a:lnSpc>
                <a:spcPct val="70000"/>
              </a:lnSpc>
            </a:pPr>
            <a:r>
              <a:rPr lang="en-US" sz="2000" dirty="0"/>
              <a:t>For computing HOG descriptors:</a:t>
            </a:r>
          </a:p>
          <a:p>
            <a:pPr marL="457200" lvl="1">
              <a:lnSpc>
                <a:spcPct val="70000"/>
              </a:lnSpc>
            </a:pPr>
            <a:r>
              <a:rPr lang="en-US" sz="1600" dirty="0"/>
              <a:t>void cv::</a:t>
            </a:r>
            <a:r>
              <a:rPr lang="en-US" sz="1600" dirty="0" err="1"/>
              <a:t>HOGDescriptor</a:t>
            </a:r>
            <a:r>
              <a:rPr lang="en-US" sz="1600" dirty="0"/>
              <a:t>::compute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2E25D-4707-47C8-840B-1721667B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Image Processing and HOG descriptor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77481D-A1C2-48B0-9FA0-95B5A6800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1" y="1776199"/>
            <a:ext cx="7445916" cy="22795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A6863-C4A1-4D3E-92A3-BDCA3605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7586" y="1776199"/>
            <a:ext cx="1370151" cy="2709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6B4CA-F77C-4FED-950D-779497583B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54"/>
          <a:stretch/>
        </p:blipFill>
        <p:spPr>
          <a:xfrm>
            <a:off x="9807209" y="4783550"/>
            <a:ext cx="953750" cy="900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E777A-B17B-4116-8E31-C4867788E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6737" y="4783550"/>
            <a:ext cx="887670" cy="903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CB031-E90C-4CDB-9710-753D954B8B50}"/>
              </a:ext>
            </a:extLst>
          </p:cNvPr>
          <p:cNvSpPr txBox="1"/>
          <p:nvPr/>
        </p:nvSpPr>
        <p:spPr>
          <a:xfrm>
            <a:off x="9638205" y="5739781"/>
            <a:ext cx="128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698A5-5FB8-4113-9598-2B43DEAAA6CC}"/>
              </a:ext>
            </a:extLst>
          </p:cNvPr>
          <p:cNvSpPr txBox="1"/>
          <p:nvPr/>
        </p:nvSpPr>
        <p:spPr>
          <a:xfrm>
            <a:off x="10986737" y="5739781"/>
            <a:ext cx="99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86ABF0-44F1-4F74-B515-A356D24F8D23}"/>
              </a:ext>
            </a:extLst>
          </p:cNvPr>
          <p:cNvSpPr/>
          <p:nvPr/>
        </p:nvSpPr>
        <p:spPr>
          <a:xfrm>
            <a:off x="7431959" y="3575720"/>
            <a:ext cx="2517470" cy="35419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14349-A73C-4499-A977-890F2CDFE061}"/>
              </a:ext>
            </a:extLst>
          </p:cNvPr>
          <p:cNvSpPr txBox="1"/>
          <p:nvPr/>
        </p:nvSpPr>
        <p:spPr>
          <a:xfrm>
            <a:off x="920999" y="6344810"/>
            <a:ext cx="9028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https://</a:t>
            </a:r>
            <a:r>
              <a:rPr lang="en-US" sz="1100" dirty="0" err="1"/>
              <a:t>docs.opencv.org</a:t>
            </a:r>
            <a:r>
              <a:rPr lang="en-US" sz="1100" dirty="0"/>
              <a:t>/4.0.0/d5/d33/structcv_1_1HOGDescriptor.html</a:t>
            </a:r>
          </a:p>
        </p:txBody>
      </p:sp>
    </p:spTree>
    <p:extLst>
      <p:ext uri="{BB962C8B-B14F-4D97-AF65-F5344CB8AC3E}">
        <p14:creationId xmlns:p14="http://schemas.microsoft.com/office/powerpoint/2010/main" val="359620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B403-7D7D-4329-9BD9-77EEFACE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Image Processing and HOG descriptor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9B3C-39AB-445B-BFA1-526CF5A1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you need to do for this task:</a:t>
            </a:r>
          </a:p>
          <a:p>
            <a:pPr lvl="1"/>
            <a:r>
              <a:rPr lang="en-US" sz="2800" dirty="0"/>
              <a:t>Learn how to use OpenCV to load, modify, display and save image</a:t>
            </a:r>
          </a:p>
          <a:p>
            <a:pPr lvl="1"/>
            <a:r>
              <a:rPr lang="en-US" sz="2800" dirty="0"/>
              <a:t>Use the </a:t>
            </a:r>
            <a:r>
              <a:rPr lang="en-US" sz="2800" dirty="0" err="1"/>
              <a:t>HOGDescriptor</a:t>
            </a:r>
            <a:r>
              <a:rPr lang="en-US" sz="2800" dirty="0"/>
              <a:t> class in OpenCV to compute HOG descriptors for images and then visualize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CB477-45CA-494E-8CB0-8A9BD38D6FC5}"/>
              </a:ext>
            </a:extLst>
          </p:cNvPr>
          <p:cNvSpPr txBox="1"/>
          <p:nvPr/>
        </p:nvSpPr>
        <p:spPr>
          <a:xfrm>
            <a:off x="1251678" y="5246758"/>
            <a:ext cx="784310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detailed HOG explanation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https://www.learnopencv.com/histogram-of-oriented-gradients/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https://www.youtube.com/watch?v=0Zib1YEE4LU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 for the lecture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3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B83D-7E15-4311-99A4-469EF044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Image Classification with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F5BF-4482-46BB-AD4E-63F7CFA0B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BE9EBF1-183D-4772-B43F-31147CC8933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Image classification: given a image, predict its class label</a:t>
            </a:r>
          </a:p>
          <a:p>
            <a:r>
              <a:rPr lang="en-US" dirty="0"/>
              <a:t>Features to use – HOG </a:t>
            </a:r>
            <a:r>
              <a:rPr lang="en-US" dirty="0" err="1"/>
              <a:t>desciptors</a:t>
            </a:r>
            <a:endParaRPr lang="en-US" dirty="0"/>
          </a:p>
          <a:p>
            <a:r>
              <a:rPr lang="en-US" dirty="0"/>
              <a:t>Classifiers that we’re going to use – Decision Tree and Random Forest</a:t>
            </a:r>
          </a:p>
          <a:p>
            <a:r>
              <a:rPr lang="en-US" dirty="0"/>
              <a:t>Decision Tree and Random Forest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0AD9FF-55CD-4955-A589-5A25858B4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89" y="4280606"/>
            <a:ext cx="2970164" cy="2194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8B83DD-29E1-417D-9D0A-12E190977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100" y="4768189"/>
            <a:ext cx="7101980" cy="1117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994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70C-3C17-4890-9C48-6CF1EF9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Image Classification with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256-A2E3-4244-85D0-3033AD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Binary Decision Tree in OpenCV</a:t>
            </a:r>
          </a:p>
          <a:p>
            <a:r>
              <a:rPr lang="en-US" sz="2400" dirty="0"/>
              <a:t>Class cv::ml::DTrees</a:t>
            </a:r>
            <a:r>
              <a:rPr lang="en-US" sz="2400" baseline="30000" dirty="0"/>
              <a:t>1</a:t>
            </a:r>
          </a:p>
          <a:p>
            <a:pPr lvl="1"/>
            <a:r>
              <a:rPr lang="en-US" sz="2000" dirty="0"/>
              <a:t>Create a decision tree – cv::ml::</a:t>
            </a:r>
            <a:r>
              <a:rPr lang="en-US" sz="2000" dirty="0" err="1"/>
              <a:t>DTrees.create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some parameters you may want to change: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setCVFolds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);  // set </a:t>
            </a:r>
            <a:r>
              <a:rPr lang="en-US" sz="1800" dirty="0" err="1"/>
              <a:t>num</a:t>
            </a:r>
            <a:r>
              <a:rPr lang="en-US" sz="1800" dirty="0"/>
              <a:t> cross validation folds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setMaxCategories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);  // set max number of categories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setMaxDepth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);  // set max tree depth</a:t>
            </a:r>
          </a:p>
          <a:p>
            <a:pPr lvl="2"/>
            <a:r>
              <a:rPr lang="en-US" sz="1800" dirty="0"/>
              <a:t>void </a:t>
            </a:r>
            <a:r>
              <a:rPr lang="en-US" sz="1800" dirty="0" err="1"/>
              <a:t>setMinSampleCount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val</a:t>
            </a:r>
            <a:r>
              <a:rPr lang="en-US" sz="1800" dirty="0"/>
              <a:t> );  // set min sample </a:t>
            </a:r>
            <a:r>
              <a:rPr lang="en-US" sz="1800" dirty="0" err="1"/>
              <a:t>coun</a:t>
            </a:r>
            <a:endParaRPr lang="en-US" sz="1800" dirty="0"/>
          </a:p>
          <a:p>
            <a:pPr lvl="1"/>
            <a:r>
              <a:rPr lang="en-US" sz="2000" dirty="0"/>
              <a:t>Train a decision tree – cv::ml::</a:t>
            </a:r>
            <a:r>
              <a:rPr lang="en-US" sz="2000" dirty="0" err="1"/>
              <a:t>DTrees.train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Predict class using decision tree – cv::ml::</a:t>
            </a:r>
            <a:r>
              <a:rPr lang="en-US" sz="2000" dirty="0" err="1"/>
              <a:t>DTrees.predict</a:t>
            </a:r>
            <a:r>
              <a:rPr lang="en-US" sz="2000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6ACF5-AB79-421B-AB5A-81B34FAC45F4}"/>
              </a:ext>
            </a:extLst>
          </p:cNvPr>
          <p:cNvSpPr txBox="1"/>
          <p:nvPr/>
        </p:nvSpPr>
        <p:spPr>
          <a:xfrm>
            <a:off x="1251678" y="6214005"/>
            <a:ext cx="9028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https://</a:t>
            </a:r>
            <a:r>
              <a:rPr lang="en-US" sz="1100" dirty="0" err="1"/>
              <a:t>docs.opencv.org</a:t>
            </a:r>
            <a:r>
              <a:rPr lang="en-US" sz="1100" dirty="0"/>
              <a:t>/4.0.0/d8/d89/classcv_1_1ml_1_1DTrees.html</a:t>
            </a:r>
          </a:p>
        </p:txBody>
      </p:sp>
    </p:spTree>
    <p:extLst>
      <p:ext uri="{BB962C8B-B14F-4D97-AF65-F5344CB8AC3E}">
        <p14:creationId xmlns:p14="http://schemas.microsoft.com/office/powerpoint/2010/main" val="68915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70C-3C17-4890-9C48-6CF1EF9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Image Classification with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256-A2E3-4244-85D0-3033AD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Construct a Forest using Decision Trees</a:t>
            </a:r>
          </a:p>
          <a:p>
            <a:r>
              <a:rPr lang="en-US" sz="2400" dirty="0"/>
              <a:t>Methods that you need to implement:</a:t>
            </a:r>
          </a:p>
          <a:p>
            <a:pPr lvl="1"/>
            <a:r>
              <a:rPr lang="en-US" sz="2000" dirty="0"/>
              <a:t>create – construct a forest with a given number of trees and initialize all the trees with given parameters</a:t>
            </a:r>
          </a:p>
          <a:p>
            <a:pPr lvl="1"/>
            <a:r>
              <a:rPr lang="en-US" sz="2000" dirty="0"/>
              <a:t>train – train each tree with a random subset of the training data</a:t>
            </a:r>
          </a:p>
          <a:p>
            <a:pPr lvl="1"/>
            <a:r>
              <a:rPr lang="en-US" sz="2000" dirty="0"/>
              <a:t>predict – aggregate predictions from all the trees and vote for the best classification result as well as the confidence (percentage of votes for that winner class)</a:t>
            </a:r>
          </a:p>
        </p:txBody>
      </p:sp>
    </p:spTree>
    <p:extLst>
      <p:ext uri="{BB962C8B-B14F-4D97-AF65-F5344CB8AC3E}">
        <p14:creationId xmlns:p14="http://schemas.microsoft.com/office/powerpoint/2010/main" val="236808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870C-3C17-4890-9C48-6CF1EF9A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2: Image Classification with Decision Tree and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1256-A2E3-4244-85D0-3033ADFA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What you need to do for this task:</a:t>
            </a:r>
          </a:p>
          <a:p>
            <a:pPr lvl="1"/>
            <a:r>
              <a:rPr lang="en-US" sz="2400" dirty="0"/>
              <a:t>Compute HOG descriptors for images and use them as input data for classifiers</a:t>
            </a:r>
          </a:p>
          <a:p>
            <a:pPr lvl="1"/>
            <a:r>
              <a:rPr lang="en-US" sz="2400" dirty="0"/>
              <a:t>Use the class cv::ml::</a:t>
            </a:r>
            <a:r>
              <a:rPr lang="en-US" sz="2400" dirty="0" err="1"/>
              <a:t>DTrees</a:t>
            </a:r>
            <a:r>
              <a:rPr lang="en-US" sz="2400" dirty="0"/>
              <a:t> in OpenCV to train and predict classes of given images</a:t>
            </a:r>
          </a:p>
          <a:p>
            <a:pPr lvl="1"/>
            <a:r>
              <a:rPr lang="en-US" sz="2400" dirty="0"/>
              <a:t>Implement a random forest with decision trees, with the create, train and predict functions</a:t>
            </a:r>
          </a:p>
          <a:p>
            <a:pPr lvl="1"/>
            <a:r>
              <a:rPr lang="en-US" sz="2400" dirty="0"/>
              <a:t>Use the implemented random forest to train and predict classes of given images</a:t>
            </a:r>
          </a:p>
          <a:p>
            <a:pPr lvl="1"/>
            <a:r>
              <a:rPr lang="en-US" sz="2400" dirty="0"/>
              <a:t>Record and compare the classification results between those two methods</a:t>
            </a:r>
          </a:p>
        </p:txBody>
      </p:sp>
    </p:spTree>
    <p:extLst>
      <p:ext uri="{BB962C8B-B14F-4D97-AF65-F5344CB8AC3E}">
        <p14:creationId xmlns:p14="http://schemas.microsoft.com/office/powerpoint/2010/main" val="213857395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1041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Acrobat Document</vt:lpstr>
      <vt:lpstr>Random forest based object detection and classification </vt:lpstr>
      <vt:lpstr>Main tasks</vt:lpstr>
      <vt:lpstr>Task 1: Image Processing and HOG descriptor </vt:lpstr>
      <vt:lpstr>Task 1: Image Processing and HOG descriptor </vt:lpstr>
      <vt:lpstr>Task 1: Image Processing and HOG descriptor </vt:lpstr>
      <vt:lpstr>Task 2: Image Classification with Decision Tree and Random Forest</vt:lpstr>
      <vt:lpstr>Task 2: Image Classification with Decision Tree and Random Forest</vt:lpstr>
      <vt:lpstr>Task 2: Image Classification with Decision Tree and Random Forest</vt:lpstr>
      <vt:lpstr>Task 2: Image Classification with Decision Tree and Random Forest</vt:lpstr>
      <vt:lpstr>Task 3:Object Detection with Random Forest</vt:lpstr>
      <vt:lpstr>Task 3:Object Detection with Random Forest</vt:lpstr>
      <vt:lpstr>Task 3:Object Detection with Random Forest</vt:lpstr>
      <vt:lpstr>Task 3:Object Detection with Random Forest</vt:lpstr>
      <vt:lpstr>Task 3:Object Detection with Random Forest</vt:lpstr>
      <vt:lpstr>Task 3:Object Detection with Random Forest</vt:lpstr>
      <vt:lpstr>PowerPoint Presentation</vt:lpstr>
      <vt:lpstr>That’s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2 2       Random forest based object detection and classification</dc:title>
  <dc:creator>Haowen Deng</dc:creator>
  <cp:lastModifiedBy>Hamad, Mahdi Mustapha (CT RDA IOT DPR-DE)</cp:lastModifiedBy>
  <cp:revision>40</cp:revision>
  <dcterms:created xsi:type="dcterms:W3CDTF">2017-12-07T09:25:45Z</dcterms:created>
  <dcterms:modified xsi:type="dcterms:W3CDTF">2018-12-12T13:09:06Z</dcterms:modified>
</cp:coreProperties>
</file>