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2" r:id="rId7"/>
    <p:sldId id="269" r:id="rId8"/>
    <p:sldId id="270" r:id="rId9"/>
    <p:sldId id="271" r:id="rId10"/>
    <p:sldId id="272" r:id="rId11"/>
    <p:sldId id="281" r:id="rId12"/>
    <p:sldId id="264" r:id="rId13"/>
    <p:sldId id="265" r:id="rId14"/>
    <p:sldId id="266" r:id="rId15"/>
    <p:sldId id="268" r:id="rId16"/>
    <p:sldId id="267"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8D88"/>
    <a:srgbClr val="E8E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9"/>
    <p:restoredTop sz="95827"/>
  </p:normalViewPr>
  <p:slideViewPr>
    <p:cSldViewPr snapToGrid="0" snapToObjects="1">
      <p:cViewPr>
        <p:scale>
          <a:sx n="75" d="100"/>
          <a:sy n="75" d="100"/>
        </p:scale>
        <p:origin x="104"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12/15/21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12/15/21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12/15/21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dirty="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12/15/21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73C1-4407-4A43-80C6-8B553F064224}"/>
              </a:ext>
            </a:extLst>
          </p:cNvPr>
          <p:cNvSpPr>
            <a:spLocks noGrp="1"/>
          </p:cNvSpPr>
          <p:nvPr>
            <p:ph type="ctrTitle"/>
          </p:nvPr>
        </p:nvSpPr>
        <p:spPr>
          <a:xfrm>
            <a:off x="1915128" y="1642682"/>
            <a:ext cx="8361229" cy="2098226"/>
          </a:xfrm>
        </p:spPr>
        <p:txBody>
          <a:bodyPr/>
          <a:lstStyle/>
          <a:p>
            <a:r>
              <a:rPr lang="en-GB" dirty="0"/>
              <a:t>Speech time </a:t>
            </a:r>
          </a:p>
        </p:txBody>
      </p:sp>
      <p:sp>
        <p:nvSpPr>
          <p:cNvPr id="3" name="Subtitle 2">
            <a:extLst>
              <a:ext uri="{FF2B5EF4-FFF2-40B4-BE49-F238E27FC236}">
                <a16:creationId xmlns:a16="http://schemas.microsoft.com/office/drawing/2014/main" id="{620C3143-4D1E-9D4B-AA3B-634D8481B05A}"/>
              </a:ext>
            </a:extLst>
          </p:cNvPr>
          <p:cNvSpPr>
            <a:spLocks noGrp="1"/>
          </p:cNvSpPr>
          <p:nvPr>
            <p:ph type="subTitle" idx="1"/>
          </p:nvPr>
        </p:nvSpPr>
        <p:spPr>
          <a:xfrm>
            <a:off x="1240971" y="1205357"/>
            <a:ext cx="2398643" cy="1683617"/>
          </a:xfrm>
        </p:spPr>
        <p:txBody>
          <a:bodyPr>
            <a:normAutofit/>
          </a:bodyPr>
          <a:lstStyle/>
          <a:p>
            <a:pPr algn="l"/>
            <a:r>
              <a:rPr lang="en-GB" sz="2000" dirty="0"/>
              <a:t>Alanah Sarginson</a:t>
            </a:r>
          </a:p>
          <a:p>
            <a:pPr algn="l"/>
            <a:r>
              <a:rPr lang="en-GB" sz="2000" dirty="0"/>
              <a:t>Noémie Claret</a:t>
            </a:r>
          </a:p>
          <a:p>
            <a:pPr algn="l"/>
            <a:r>
              <a:rPr lang="en-GB" sz="2000" dirty="0"/>
              <a:t>Len Metson</a:t>
            </a:r>
          </a:p>
        </p:txBody>
      </p:sp>
      <p:sp>
        <p:nvSpPr>
          <p:cNvPr id="4" name="TextBox 3">
            <a:extLst>
              <a:ext uri="{FF2B5EF4-FFF2-40B4-BE49-F238E27FC236}">
                <a16:creationId xmlns:a16="http://schemas.microsoft.com/office/drawing/2014/main" id="{367B83EC-4F2A-0347-988A-98650B3B0CEB}"/>
              </a:ext>
            </a:extLst>
          </p:cNvPr>
          <p:cNvSpPr txBox="1"/>
          <p:nvPr/>
        </p:nvSpPr>
        <p:spPr>
          <a:xfrm>
            <a:off x="2519805" y="3740908"/>
            <a:ext cx="7151872" cy="830997"/>
          </a:xfrm>
          <a:prstGeom prst="rect">
            <a:avLst/>
          </a:prstGeom>
          <a:noFill/>
        </p:spPr>
        <p:txBody>
          <a:bodyPr wrap="square" rtlCol="0">
            <a:spAutoFit/>
          </a:bodyPr>
          <a:lstStyle/>
          <a:p>
            <a:pPr algn="r"/>
            <a:r>
              <a:rPr lang="en-GB" sz="2400" dirty="0"/>
              <a:t>This presentation will discuss the analysis of our data and the ideas we have for our final product.</a:t>
            </a:r>
          </a:p>
        </p:txBody>
      </p:sp>
    </p:spTree>
    <p:extLst>
      <p:ext uri="{BB962C8B-B14F-4D97-AF65-F5344CB8AC3E}">
        <p14:creationId xmlns:p14="http://schemas.microsoft.com/office/powerpoint/2010/main" val="138733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variables</a:t>
            </a:r>
            <a:br>
              <a:rPr lang="en-GB" dirty="0"/>
            </a:br>
            <a:r>
              <a:rPr lang="en-GB" sz="2800" dirty="0"/>
              <a:t>Wiki API</a:t>
            </a:r>
            <a:endParaRPr lang="en-GB" dirty="0"/>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a:xfrm>
            <a:off x="1219201" y="2164018"/>
            <a:ext cx="10005390" cy="1485900"/>
          </a:xfrm>
        </p:spPr>
        <p:txBody>
          <a:bodyPr>
            <a:normAutofit/>
          </a:bodyPr>
          <a:lstStyle/>
          <a:p>
            <a:r>
              <a:rPr lang="en-GB" sz="3200" dirty="0"/>
              <a:t>And finally, we extract the year from the "born" data where it is available using the re library.</a:t>
            </a:r>
          </a:p>
        </p:txBody>
      </p:sp>
      <p:sp>
        <p:nvSpPr>
          <p:cNvPr id="4" name="Rounded Rectangle 3">
            <a:extLst>
              <a:ext uri="{FF2B5EF4-FFF2-40B4-BE49-F238E27FC236}">
                <a16:creationId xmlns:a16="http://schemas.microsoft.com/office/drawing/2014/main" id="{1149CA7C-9174-1549-AF04-8EC281A1B16E}"/>
              </a:ext>
            </a:extLst>
          </p:cNvPr>
          <p:cNvSpPr/>
          <p:nvPr/>
        </p:nvSpPr>
        <p:spPr>
          <a:xfrm>
            <a:off x="1219201" y="3649919"/>
            <a:ext cx="10005390" cy="2522282"/>
          </a:xfrm>
          <a:prstGeom prst="roundRect">
            <a:avLst>
              <a:gd name="adj" fmla="val 5649"/>
            </a:avLst>
          </a:prstGeom>
          <a:solidFill>
            <a:srgbClr val="E8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err="1">
                <a:solidFill>
                  <a:schemeClr val="tx1"/>
                </a:solidFill>
                <a:latin typeface="Courier" pitchFamily="2" charset="0"/>
              </a:rPr>
              <a:t>born_year</a:t>
            </a:r>
            <a:r>
              <a:rPr lang="en-GB" sz="2000" dirty="0">
                <a:solidFill>
                  <a:schemeClr val="tx1"/>
                </a:solidFill>
                <a:latin typeface="Courier" pitchFamily="2" charset="0"/>
              </a:rPr>
              <a:t>=[]</a:t>
            </a:r>
          </a:p>
          <a:p>
            <a:r>
              <a:rPr lang="en-GB" sz="2000" dirty="0">
                <a:solidFill>
                  <a:schemeClr val="tx1"/>
                </a:solidFill>
                <a:latin typeface="Courier" pitchFamily="2" charset="0"/>
              </a:rPr>
              <a:t>for </a:t>
            </a:r>
            <a:r>
              <a:rPr lang="en-GB" sz="2000" dirty="0" err="1">
                <a:solidFill>
                  <a:schemeClr val="tx1"/>
                </a:solidFill>
                <a:latin typeface="Courier" pitchFamily="2" charset="0"/>
              </a:rPr>
              <a:t>i</a:t>
            </a:r>
            <a:r>
              <a:rPr lang="en-GB" sz="2000" dirty="0">
                <a:solidFill>
                  <a:schemeClr val="tx1"/>
                </a:solidFill>
                <a:latin typeface="Courier" pitchFamily="2" charset="0"/>
              </a:rPr>
              <a:t> in </a:t>
            </a:r>
            <a:r>
              <a:rPr lang="en-GB" sz="2000" dirty="0" err="1">
                <a:solidFill>
                  <a:schemeClr val="tx1"/>
                </a:solidFill>
                <a:latin typeface="Courier" pitchFamily="2" charset="0"/>
              </a:rPr>
              <a:t>age_data</a:t>
            </a:r>
            <a:r>
              <a:rPr lang="en-GB" sz="2000" dirty="0">
                <a:solidFill>
                  <a:schemeClr val="tx1"/>
                </a:solidFill>
                <a:latin typeface="Courier" pitchFamily="2" charset="0"/>
              </a:rPr>
              <a:t>:</a:t>
            </a:r>
          </a:p>
          <a:p>
            <a:r>
              <a:rPr lang="en-GB" sz="2000" dirty="0">
                <a:solidFill>
                  <a:schemeClr val="tx1"/>
                </a:solidFill>
                <a:latin typeface="Courier" pitchFamily="2" charset="0"/>
              </a:rPr>
              <a:t>    if </a:t>
            </a:r>
            <a:r>
              <a:rPr lang="en-GB" sz="2000" dirty="0" err="1">
                <a:solidFill>
                  <a:schemeClr val="tx1"/>
                </a:solidFill>
                <a:latin typeface="Courier" pitchFamily="2" charset="0"/>
              </a:rPr>
              <a:t>i</a:t>
            </a:r>
            <a:r>
              <a:rPr lang="en-GB" sz="2000" dirty="0">
                <a:solidFill>
                  <a:schemeClr val="tx1"/>
                </a:solidFill>
                <a:latin typeface="Courier" pitchFamily="2" charset="0"/>
              </a:rPr>
              <a:t>=="none":</a:t>
            </a:r>
          </a:p>
          <a:p>
            <a:r>
              <a:rPr lang="en-GB" sz="2000" dirty="0">
                <a:solidFill>
                  <a:schemeClr val="tx1"/>
                </a:solidFill>
                <a:latin typeface="Courier" pitchFamily="2" charset="0"/>
              </a:rPr>
              <a:t>        </a:t>
            </a:r>
            <a:r>
              <a:rPr lang="en-GB" sz="2000" dirty="0" err="1">
                <a:solidFill>
                  <a:schemeClr val="tx1"/>
                </a:solidFill>
                <a:latin typeface="Courier" pitchFamily="2" charset="0"/>
              </a:rPr>
              <a:t>born_year.append</a:t>
            </a:r>
            <a:r>
              <a:rPr lang="en-GB" sz="2000" dirty="0">
                <a:solidFill>
                  <a:schemeClr val="tx1"/>
                </a:solidFill>
                <a:latin typeface="Courier" pitchFamily="2" charset="0"/>
              </a:rPr>
              <a:t>("none")</a:t>
            </a:r>
          </a:p>
          <a:p>
            <a:r>
              <a:rPr lang="en-GB" sz="2000" dirty="0">
                <a:solidFill>
                  <a:schemeClr val="tx1"/>
                </a:solidFill>
                <a:latin typeface="Courier" pitchFamily="2" charset="0"/>
              </a:rPr>
              <a:t>    else:</a:t>
            </a:r>
          </a:p>
          <a:p>
            <a:r>
              <a:rPr lang="en-GB" sz="2000" dirty="0">
                <a:solidFill>
                  <a:schemeClr val="tx1"/>
                </a:solidFill>
                <a:latin typeface="Courier" pitchFamily="2" charset="0"/>
              </a:rPr>
              <a:t>        year=</a:t>
            </a:r>
            <a:r>
              <a:rPr lang="en-GB" sz="2000" dirty="0" err="1">
                <a:solidFill>
                  <a:schemeClr val="tx1"/>
                </a:solidFill>
                <a:latin typeface="Courier" pitchFamily="2" charset="0"/>
              </a:rPr>
              <a:t>re.match</a:t>
            </a:r>
            <a:r>
              <a:rPr lang="en-GB" sz="2000" dirty="0">
                <a:solidFill>
                  <a:schemeClr val="tx1"/>
                </a:solidFill>
                <a:latin typeface="Courier" pitchFamily="2" charset="0"/>
              </a:rPr>
              <a:t>(r'.*([1-3][0-9]{3})', </a:t>
            </a:r>
            <a:r>
              <a:rPr lang="en-GB" sz="2000" dirty="0" err="1">
                <a:solidFill>
                  <a:schemeClr val="tx1"/>
                </a:solidFill>
                <a:latin typeface="Courier" pitchFamily="2" charset="0"/>
              </a:rPr>
              <a:t>i</a:t>
            </a:r>
            <a:r>
              <a:rPr lang="en-GB" sz="2000" dirty="0">
                <a:solidFill>
                  <a:schemeClr val="tx1"/>
                </a:solidFill>
                <a:latin typeface="Courier" pitchFamily="2" charset="0"/>
              </a:rPr>
              <a:t>).group(1)</a:t>
            </a:r>
          </a:p>
          <a:p>
            <a:r>
              <a:rPr lang="en-GB" sz="2000" dirty="0">
                <a:solidFill>
                  <a:schemeClr val="tx1"/>
                </a:solidFill>
                <a:latin typeface="Courier" pitchFamily="2" charset="0"/>
              </a:rPr>
              <a:t>        </a:t>
            </a:r>
            <a:r>
              <a:rPr lang="en-GB" sz="2000" dirty="0" err="1">
                <a:solidFill>
                  <a:schemeClr val="tx1"/>
                </a:solidFill>
                <a:latin typeface="Courier" pitchFamily="2" charset="0"/>
              </a:rPr>
              <a:t>born_year.append</a:t>
            </a:r>
            <a:r>
              <a:rPr lang="en-GB" sz="2000" dirty="0">
                <a:solidFill>
                  <a:schemeClr val="tx1"/>
                </a:solidFill>
                <a:latin typeface="Courier" pitchFamily="2" charset="0"/>
              </a:rPr>
              <a:t>(year)</a:t>
            </a:r>
          </a:p>
        </p:txBody>
      </p:sp>
    </p:spTree>
    <p:extLst>
      <p:ext uri="{BB962C8B-B14F-4D97-AF65-F5344CB8AC3E}">
        <p14:creationId xmlns:p14="http://schemas.microsoft.com/office/powerpoint/2010/main" val="43699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variables</a:t>
            </a:r>
            <a:br>
              <a:rPr lang="en-GB" dirty="0"/>
            </a:br>
            <a:r>
              <a:rPr lang="en-GB" sz="2800" dirty="0"/>
              <a:t>Wiki API</a:t>
            </a:r>
            <a:endParaRPr lang="en-GB" dirty="0"/>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a:xfrm>
            <a:off x="1219201" y="2164017"/>
            <a:ext cx="10005390" cy="3762649"/>
          </a:xfrm>
        </p:spPr>
        <p:txBody>
          <a:bodyPr>
            <a:normAutofit/>
          </a:bodyPr>
          <a:lstStyle/>
          <a:p>
            <a:r>
              <a:rPr lang="en-GB" b="1" i="1" u="sng" dirty="0"/>
              <a:t>However, the </a:t>
            </a:r>
            <a:r>
              <a:rPr lang="en-GB" b="1" i="1" u="sng" dirty="0" err="1"/>
              <a:t>ouput</a:t>
            </a:r>
            <a:r>
              <a:rPr lang="en-GB" b="1" i="1" u="sng" dirty="0"/>
              <a:t> is excessively </a:t>
            </a:r>
            <a:r>
              <a:rPr lang="en-GB" b="1" i="1" u="sng" dirty="0" err="1"/>
              <a:t>poulated</a:t>
            </a:r>
            <a:r>
              <a:rPr lang="en-GB" b="1" i="1" u="sng" dirty="0"/>
              <a:t> with "not found" data, as most of the MP's </a:t>
            </a:r>
            <a:r>
              <a:rPr lang="en-GB" b="1" i="1" u="sng" dirty="0" err="1"/>
              <a:t>wikipedia</a:t>
            </a:r>
            <a:r>
              <a:rPr lang="en-GB" b="1" i="1" u="sng" dirty="0"/>
              <a:t> pages either do not have infoboxes or do not have data </a:t>
            </a:r>
            <a:r>
              <a:rPr lang="en-GB" b="1" i="1" u="sng" dirty="0" err="1"/>
              <a:t>avilable</a:t>
            </a:r>
            <a:r>
              <a:rPr lang="en-GB" b="1" i="1" u="sng" dirty="0"/>
              <a:t> for their birth year.</a:t>
            </a:r>
          </a:p>
          <a:p>
            <a:r>
              <a:rPr lang="en-GB" b="1" i="1" u="sng" dirty="0"/>
              <a:t>This is why we will try a different, more systemic approach by querying the </a:t>
            </a:r>
            <a:r>
              <a:rPr lang="en-GB" b="1" i="1" u="sng" dirty="0" err="1"/>
              <a:t>wikidata</a:t>
            </a:r>
            <a:r>
              <a:rPr lang="en-GB" b="1" i="1" u="sng" dirty="0"/>
              <a:t> service directly (in python). We are currently getting </a:t>
            </a:r>
            <a:r>
              <a:rPr lang="en-GB" b="1" i="1" u="sng" dirty="0" err="1"/>
              <a:t>acquatined</a:t>
            </a:r>
            <a:r>
              <a:rPr lang="en-GB" b="1" i="1" u="sng" dirty="0"/>
              <a:t> with SPARQL, a querying language for data stored using </a:t>
            </a:r>
            <a:r>
              <a:rPr lang="en-GB" b="1" i="1" u="sng" dirty="0" err="1"/>
              <a:t>Ressource</a:t>
            </a:r>
            <a:r>
              <a:rPr lang="en-GB" b="1" i="1" u="sng" dirty="0"/>
              <a:t> Description Framework method. One challenge is that it is easy to select data that matches triple property, but not to directly read the date of birth value for a given </a:t>
            </a:r>
            <a:r>
              <a:rPr lang="en-GB" b="1" i="1" u="sng" dirty="0" err="1"/>
              <a:t>wikidata</a:t>
            </a:r>
            <a:r>
              <a:rPr lang="en-GB" b="1" i="1" u="sng" dirty="0"/>
              <a:t> page, since this data is not structured. The easy way out is to parse through the html once more,</a:t>
            </a:r>
          </a:p>
        </p:txBody>
      </p:sp>
    </p:spTree>
    <p:extLst>
      <p:ext uri="{BB962C8B-B14F-4D97-AF65-F5344CB8AC3E}">
        <p14:creationId xmlns:p14="http://schemas.microsoft.com/office/powerpoint/2010/main" val="218164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68E4CE00-8447-F246-BB12-7099DA1D9D9A}"/>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t>Findings</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46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Gender and gender focus</a:t>
            </a:r>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5667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detailed background</a:t>
            </a:r>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0835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68E4CE00-8447-F246-BB12-7099DA1D9D9A}"/>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t>Final product</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5360-DD0B-7F45-9ABC-DC95A03CF738}"/>
              </a:ext>
            </a:extLst>
          </p:cNvPr>
          <p:cNvSpPr>
            <a:spLocks noGrp="1"/>
          </p:cNvSpPr>
          <p:nvPr>
            <p:ph type="title"/>
          </p:nvPr>
        </p:nvSpPr>
        <p:spPr/>
        <p:txBody>
          <a:bodyPr>
            <a:normAutofit/>
          </a:bodyPr>
          <a:lstStyle/>
          <a:p>
            <a:r>
              <a:rPr lang="en-GB" dirty="0"/>
              <a:t>Loading summary statistics data</a:t>
            </a:r>
          </a:p>
        </p:txBody>
      </p:sp>
      <p:sp>
        <p:nvSpPr>
          <p:cNvPr id="3" name="Content Placeholder 2">
            <a:extLst>
              <a:ext uri="{FF2B5EF4-FFF2-40B4-BE49-F238E27FC236}">
                <a16:creationId xmlns:a16="http://schemas.microsoft.com/office/drawing/2014/main" id="{00AFF3ED-CB38-CA49-9FCC-9120506EBF88}"/>
              </a:ext>
            </a:extLst>
          </p:cNvPr>
          <p:cNvSpPr>
            <a:spLocks noGrp="1"/>
          </p:cNvSpPr>
          <p:nvPr>
            <p:ph idx="1"/>
          </p:nvPr>
        </p:nvSpPr>
        <p:spPr>
          <a:xfrm>
            <a:off x="1371600" y="1775791"/>
            <a:ext cx="9601200" cy="4664766"/>
          </a:xfrm>
        </p:spPr>
        <p:txBody>
          <a:bodyPr>
            <a:normAutofit fontScale="92500" lnSpcReduction="10000"/>
          </a:bodyPr>
          <a:lstStyle/>
          <a:p>
            <a:r>
              <a:rPr lang="en-GB" dirty="0"/>
              <a:t>We now have data we can work with in the </a:t>
            </a:r>
            <a:r>
              <a:rPr lang="en-GB" i="1" dirty="0">
                <a:solidFill>
                  <a:srgbClr val="8E8D88"/>
                </a:solidFill>
              </a:rPr>
              <a:t>speech-time/output_data </a:t>
            </a:r>
            <a:r>
              <a:rPr lang="en-GB" dirty="0"/>
              <a:t>folder in our GitHub repository</a:t>
            </a:r>
          </a:p>
          <a:p>
            <a:r>
              <a:rPr lang="en-GB" dirty="0"/>
              <a:t>This includes the .csv file </a:t>
            </a:r>
            <a:r>
              <a:rPr lang="en-GB" i="1" dirty="0">
                <a:solidFill>
                  <a:srgbClr val="8E8D88"/>
                </a:solidFill>
              </a:rPr>
              <a:t>summary_year.csv</a:t>
            </a:r>
            <a:r>
              <a:rPr lang="en-GB" dirty="0"/>
              <a:t>, that included yearly, gender-separated data on:</a:t>
            </a:r>
          </a:p>
          <a:p>
            <a:pPr lvl="1"/>
            <a:r>
              <a:rPr lang="en-GB" i="0" dirty="0"/>
              <a:t>Number of MSPs who spoke</a:t>
            </a:r>
          </a:p>
          <a:p>
            <a:pPr lvl="1"/>
            <a:r>
              <a:rPr lang="en-GB" i="0" dirty="0"/>
              <a:t>Number of syllables spoken</a:t>
            </a:r>
          </a:p>
          <a:p>
            <a:pPr lvl="1"/>
            <a:r>
              <a:rPr lang="en-GB" i="0" dirty="0"/>
              <a:t>Number of speeches</a:t>
            </a:r>
          </a:p>
          <a:p>
            <a:pPr lvl="1"/>
            <a:r>
              <a:rPr lang="en-GB" i="0" dirty="0"/>
              <a:t>Proportion of women-focused speeches</a:t>
            </a:r>
          </a:p>
          <a:p>
            <a:r>
              <a:rPr lang="en-GB" dirty="0"/>
              <a:t>We decided on separating the data on years rather than parliaments so as to provide a continuous axis in the product rather than discrete</a:t>
            </a:r>
          </a:p>
          <a:p>
            <a:r>
              <a:rPr lang="en-GB" dirty="0"/>
              <a:t>This way, we can introduce the discrete dimension of parliamentary sessions as marks on the visualisation</a:t>
            </a:r>
          </a:p>
          <a:p>
            <a:r>
              <a:rPr lang="en-GB" dirty="0"/>
              <a:t>This data was then downloaded on a local machine, to be connected to in Tableau Public as a text file</a:t>
            </a:r>
          </a:p>
          <a:p>
            <a:endParaRPr lang="en-GB" dirty="0"/>
          </a:p>
        </p:txBody>
      </p:sp>
    </p:spTree>
    <p:extLst>
      <p:ext uri="{BB962C8B-B14F-4D97-AF65-F5344CB8AC3E}">
        <p14:creationId xmlns:p14="http://schemas.microsoft.com/office/powerpoint/2010/main" val="370405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B68C-8C88-0245-AA2B-7C57E81AA7E9}"/>
              </a:ext>
            </a:extLst>
          </p:cNvPr>
          <p:cNvSpPr>
            <a:spLocks noGrp="1"/>
          </p:cNvSpPr>
          <p:nvPr>
            <p:ph type="title"/>
          </p:nvPr>
        </p:nvSpPr>
        <p:spPr>
          <a:xfrm>
            <a:off x="1371600" y="685800"/>
            <a:ext cx="6751983" cy="1485900"/>
          </a:xfrm>
        </p:spPr>
        <p:txBody>
          <a:bodyPr>
            <a:normAutofit/>
          </a:bodyPr>
          <a:lstStyle/>
          <a:p>
            <a:r>
              <a:rPr lang="en-GB" dirty="0"/>
              <a:t>Loading summary data / dimensions and measures</a:t>
            </a:r>
          </a:p>
        </p:txBody>
      </p:sp>
      <p:sp>
        <p:nvSpPr>
          <p:cNvPr id="3" name="Content Placeholder 2">
            <a:extLst>
              <a:ext uri="{FF2B5EF4-FFF2-40B4-BE49-F238E27FC236}">
                <a16:creationId xmlns:a16="http://schemas.microsoft.com/office/drawing/2014/main" id="{DDAAB7C2-8DF6-DB42-9413-72CC7FC304F3}"/>
              </a:ext>
            </a:extLst>
          </p:cNvPr>
          <p:cNvSpPr>
            <a:spLocks noGrp="1"/>
          </p:cNvSpPr>
          <p:nvPr>
            <p:ph idx="1"/>
          </p:nvPr>
        </p:nvSpPr>
        <p:spPr>
          <a:xfrm>
            <a:off x="1371599" y="2067339"/>
            <a:ext cx="4866861" cy="4276584"/>
          </a:xfrm>
        </p:spPr>
        <p:txBody>
          <a:bodyPr>
            <a:normAutofit fontScale="85000" lnSpcReduction="10000"/>
          </a:bodyPr>
          <a:lstStyle/>
          <a:p>
            <a:r>
              <a:rPr lang="en-GB" dirty="0"/>
              <a:t>Once we connected the file, dragged the sheet to the workspace and created the relevant worksheet, a problem had quickly been made apparent in how we had labelled our data</a:t>
            </a:r>
          </a:p>
          <a:p>
            <a:r>
              <a:rPr lang="en-GB" dirty="0"/>
              <a:t>We had differentiated gender via the columns, instead of inputting them as discrete values in rows in a specific gender-dimension column What this had meant is that gender wasn't recognised as a dimension holding two discrete values (men/women)</a:t>
            </a:r>
          </a:p>
          <a:p>
            <a:r>
              <a:rPr lang="en-GB" dirty="0"/>
              <a:t>The solution to this problem was creating a way to successfully separate years and gender as dimensions</a:t>
            </a:r>
          </a:p>
          <a:p>
            <a:r>
              <a:rPr lang="en-GB" dirty="0"/>
              <a:t>We decided to stick to making changes to the '.csv' on the local machine, before translating the changes to the R code that produced the output data and its respective columns/rows</a:t>
            </a:r>
          </a:p>
        </p:txBody>
      </p:sp>
      <p:pic>
        <p:nvPicPr>
          <p:cNvPr id="5" name="Picture 4" descr="Graphical user interface, application&#10;&#10;Description automatically generated">
            <a:extLst>
              <a:ext uri="{FF2B5EF4-FFF2-40B4-BE49-F238E27FC236}">
                <a16:creationId xmlns:a16="http://schemas.microsoft.com/office/drawing/2014/main" id="{E11767F5-ED97-CE4D-B47E-BAC12A71088E}"/>
              </a:ext>
            </a:extLst>
          </p:cNvPr>
          <p:cNvPicPr>
            <a:picLocks noChangeAspect="1"/>
          </p:cNvPicPr>
          <p:nvPr/>
        </p:nvPicPr>
        <p:blipFill>
          <a:blip r:embed="rId2"/>
          <a:stretch>
            <a:fillRect/>
          </a:stretch>
        </p:blipFill>
        <p:spPr>
          <a:xfrm>
            <a:off x="11075696" y="114854"/>
            <a:ext cx="1782228" cy="240528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616CABA9-A495-8A4E-B0CB-65EA5BF68BF5}"/>
              </a:ext>
            </a:extLst>
          </p:cNvPr>
          <p:cNvPicPr>
            <a:picLocks noChangeAspect="1"/>
          </p:cNvPicPr>
          <p:nvPr/>
        </p:nvPicPr>
        <p:blipFill>
          <a:blip r:embed="rId3"/>
          <a:stretch>
            <a:fillRect/>
          </a:stretch>
        </p:blipFill>
        <p:spPr>
          <a:xfrm>
            <a:off x="7756026" y="1069596"/>
            <a:ext cx="3366054" cy="2970850"/>
          </a:xfrm>
          <a:prstGeom prst="rect">
            <a:avLst/>
          </a:prstGeom>
        </p:spPr>
      </p:pic>
      <p:pic>
        <p:nvPicPr>
          <p:cNvPr id="9" name="Picture 8" descr="Application, table, Excel&#10;&#10;Description automatically generated">
            <a:extLst>
              <a:ext uri="{FF2B5EF4-FFF2-40B4-BE49-F238E27FC236}">
                <a16:creationId xmlns:a16="http://schemas.microsoft.com/office/drawing/2014/main" id="{AF19987F-475C-7F46-B005-F81577369BA7}"/>
              </a:ext>
            </a:extLst>
          </p:cNvPr>
          <p:cNvPicPr>
            <a:picLocks noChangeAspect="1"/>
          </p:cNvPicPr>
          <p:nvPr/>
        </p:nvPicPr>
        <p:blipFill>
          <a:blip r:embed="rId4"/>
          <a:stretch>
            <a:fillRect/>
          </a:stretch>
        </p:blipFill>
        <p:spPr>
          <a:xfrm>
            <a:off x="6238460" y="4388884"/>
            <a:ext cx="5821017" cy="1955039"/>
          </a:xfrm>
          <a:prstGeom prst="rect">
            <a:avLst/>
          </a:prstGeom>
        </p:spPr>
      </p:pic>
    </p:spTree>
    <p:extLst>
      <p:ext uri="{BB962C8B-B14F-4D97-AF65-F5344CB8AC3E}">
        <p14:creationId xmlns:p14="http://schemas.microsoft.com/office/powerpoint/2010/main" val="95070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AB7C2-8DF6-DB42-9413-72CC7FC304F3}"/>
              </a:ext>
            </a:extLst>
          </p:cNvPr>
          <p:cNvSpPr>
            <a:spLocks noGrp="1"/>
          </p:cNvSpPr>
          <p:nvPr>
            <p:ph idx="1"/>
          </p:nvPr>
        </p:nvSpPr>
        <p:spPr>
          <a:xfrm>
            <a:off x="1371599" y="2067339"/>
            <a:ext cx="4989443" cy="4276584"/>
          </a:xfrm>
        </p:spPr>
        <p:txBody>
          <a:bodyPr>
            <a:normAutofit fontScale="92500"/>
          </a:bodyPr>
          <a:lstStyle/>
          <a:p>
            <a:r>
              <a:rPr lang="en-GB" sz="2400" dirty="0"/>
              <a:t>As such, we created a new column - 'Gender' - and separated the values between this new dimension</a:t>
            </a:r>
          </a:p>
          <a:p>
            <a:r>
              <a:rPr lang="en-GB" sz="2400" dirty="0"/>
              <a:t>This created two rows for each year - one for men, and one for women </a:t>
            </a:r>
          </a:p>
          <a:p>
            <a:r>
              <a:rPr lang="en-GB" sz="2400" dirty="0"/>
              <a:t>The result was a much tidier table in Tableau, translating to an easier and more efficient way of exploring and visualising the data through its better-defined dimensions and measures</a:t>
            </a:r>
          </a:p>
        </p:txBody>
      </p:sp>
      <p:pic>
        <p:nvPicPr>
          <p:cNvPr id="9" name="Picture 8" descr="Graphical user interface&#10;&#10;Description automatically generated with medium confidence">
            <a:extLst>
              <a:ext uri="{FF2B5EF4-FFF2-40B4-BE49-F238E27FC236}">
                <a16:creationId xmlns:a16="http://schemas.microsoft.com/office/drawing/2014/main" id="{0CD042DB-FE05-FE4F-89CC-308CACE93332}"/>
              </a:ext>
            </a:extLst>
          </p:cNvPr>
          <p:cNvPicPr>
            <a:picLocks noChangeAspect="1"/>
          </p:cNvPicPr>
          <p:nvPr/>
        </p:nvPicPr>
        <p:blipFill>
          <a:blip r:embed="rId2"/>
          <a:stretch>
            <a:fillRect/>
          </a:stretch>
        </p:blipFill>
        <p:spPr>
          <a:xfrm>
            <a:off x="8666921" y="544823"/>
            <a:ext cx="2929130" cy="3045031"/>
          </a:xfrm>
          <a:prstGeom prst="rect">
            <a:avLst/>
          </a:prstGeom>
        </p:spPr>
      </p:pic>
      <p:pic>
        <p:nvPicPr>
          <p:cNvPr id="6" name="Picture 5" descr="A picture containing text, window&#10;&#10;Description automatically generated">
            <a:extLst>
              <a:ext uri="{FF2B5EF4-FFF2-40B4-BE49-F238E27FC236}">
                <a16:creationId xmlns:a16="http://schemas.microsoft.com/office/drawing/2014/main" id="{B274918F-0EDA-2441-B115-854E43E5E209}"/>
              </a:ext>
            </a:extLst>
          </p:cNvPr>
          <p:cNvPicPr>
            <a:picLocks noChangeAspect="1"/>
          </p:cNvPicPr>
          <p:nvPr/>
        </p:nvPicPr>
        <p:blipFill>
          <a:blip r:embed="rId3"/>
          <a:stretch>
            <a:fillRect/>
          </a:stretch>
        </p:blipFill>
        <p:spPr>
          <a:xfrm>
            <a:off x="6901621" y="3748363"/>
            <a:ext cx="3530600" cy="2725668"/>
          </a:xfrm>
          <a:prstGeom prst="rect">
            <a:avLst/>
          </a:prstGeom>
        </p:spPr>
      </p:pic>
      <p:sp>
        <p:nvSpPr>
          <p:cNvPr id="12" name="Title 1">
            <a:extLst>
              <a:ext uri="{FF2B5EF4-FFF2-40B4-BE49-F238E27FC236}">
                <a16:creationId xmlns:a16="http://schemas.microsoft.com/office/drawing/2014/main" id="{7329BE40-5EB1-7140-AEDB-E9BD79F6F75A}"/>
              </a:ext>
            </a:extLst>
          </p:cNvPr>
          <p:cNvSpPr txBox="1">
            <a:spLocks/>
          </p:cNvSpPr>
          <p:nvPr/>
        </p:nvSpPr>
        <p:spPr>
          <a:xfrm>
            <a:off x="1371600" y="685800"/>
            <a:ext cx="6751983"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a:t>Loading summary data / dimensions and measures</a:t>
            </a:r>
            <a:endParaRPr lang="en-GB" dirty="0"/>
          </a:p>
        </p:txBody>
      </p:sp>
    </p:spTree>
    <p:extLst>
      <p:ext uri="{BB962C8B-B14F-4D97-AF65-F5344CB8AC3E}">
        <p14:creationId xmlns:p14="http://schemas.microsoft.com/office/powerpoint/2010/main" val="91394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28B8-3C3A-944D-BE3E-C2D6771B2EF4}"/>
              </a:ext>
            </a:extLst>
          </p:cNvPr>
          <p:cNvSpPr>
            <a:spLocks noGrp="1"/>
          </p:cNvSpPr>
          <p:nvPr>
            <p:ph type="title"/>
          </p:nvPr>
        </p:nvSpPr>
        <p:spPr/>
        <p:txBody>
          <a:bodyPr/>
          <a:lstStyle/>
          <a:p>
            <a:r>
              <a:rPr lang="en-GB" dirty="0"/>
              <a:t>Building the visualisation - example</a:t>
            </a:r>
            <a:br>
              <a:rPr lang="en-GB" dirty="0"/>
            </a:br>
            <a:endParaRPr lang="en-GB" dirty="0"/>
          </a:p>
        </p:txBody>
      </p:sp>
      <p:sp>
        <p:nvSpPr>
          <p:cNvPr id="3" name="Content Placeholder 2">
            <a:extLst>
              <a:ext uri="{FF2B5EF4-FFF2-40B4-BE49-F238E27FC236}">
                <a16:creationId xmlns:a16="http://schemas.microsoft.com/office/drawing/2014/main" id="{381333C9-FDA6-F74E-BBEE-0F4480E66F2D}"/>
              </a:ext>
            </a:extLst>
          </p:cNvPr>
          <p:cNvSpPr>
            <a:spLocks noGrp="1"/>
          </p:cNvSpPr>
          <p:nvPr>
            <p:ph idx="1"/>
          </p:nvPr>
        </p:nvSpPr>
        <p:spPr>
          <a:xfrm>
            <a:off x="954155" y="1558787"/>
            <a:ext cx="5764697" cy="4908274"/>
          </a:xfrm>
        </p:spPr>
        <p:txBody>
          <a:bodyPr lIns="90000">
            <a:normAutofit fontScale="92500" lnSpcReduction="20000"/>
          </a:bodyPr>
          <a:lstStyle/>
          <a:p>
            <a:pPr>
              <a:spcBef>
                <a:spcPts val="800"/>
              </a:spcBef>
            </a:pPr>
            <a:r>
              <a:rPr lang="en-GB" dirty="0"/>
              <a:t>The first visualisation looked at the changes in gender differences of speech time over the years. We planned to represent data on syllable count using a stacked column graph.</a:t>
            </a:r>
          </a:p>
          <a:p>
            <a:pPr marL="987552" lvl="1" indent="-457200">
              <a:spcBef>
                <a:spcPts val="800"/>
              </a:spcBef>
              <a:buFont typeface="+mj-lt"/>
              <a:buAutoNum type="arabicPeriod"/>
            </a:pPr>
            <a:r>
              <a:rPr lang="en-GB" dirty="0"/>
              <a:t>We first set our column as our years</a:t>
            </a:r>
          </a:p>
          <a:p>
            <a:pPr marL="987552" lvl="1" indent="-457200">
              <a:spcBef>
                <a:spcPts val="800"/>
              </a:spcBef>
              <a:buFont typeface="+mj-lt"/>
              <a:buAutoNum type="arabicPeriod"/>
            </a:pPr>
            <a:r>
              <a:rPr lang="en-GB" dirty="0"/>
              <a:t>We then set our rows as the sum number of syllables spoken each year</a:t>
            </a:r>
          </a:p>
          <a:p>
            <a:pPr marL="987552" lvl="1" indent="-457200">
              <a:spcBef>
                <a:spcPts val="800"/>
              </a:spcBef>
              <a:buFont typeface="+mj-lt"/>
              <a:buAutoNum type="arabicPeriod"/>
            </a:pPr>
            <a:r>
              <a:rPr lang="en-GB" dirty="0"/>
              <a:t>We next wanted to visually differentiate how the genders differ in this measure, so did so by attributing gender to a colour mark, editing the colourway to represent more 'gender-representative colours' We believed the stacked bar chart best represented two elements of our investigation:</a:t>
            </a:r>
          </a:p>
          <a:p>
            <a:pPr marL="987552" lvl="1" indent="-457200">
              <a:spcBef>
                <a:spcPts val="800"/>
              </a:spcBef>
              <a:buFont typeface="+mj-lt"/>
              <a:buAutoNum type="arabicPeriod"/>
            </a:pPr>
            <a:r>
              <a:rPr lang="en-GB" dirty="0"/>
              <a:t>The dominance men have in speaking in parliament over the years</a:t>
            </a:r>
          </a:p>
          <a:p>
            <a:pPr marL="987552" lvl="1" indent="-457200">
              <a:spcBef>
                <a:spcPts val="800"/>
              </a:spcBef>
              <a:buFont typeface="+mj-lt"/>
              <a:buAutoNum type="arabicPeriod"/>
            </a:pPr>
            <a:r>
              <a:rPr lang="en-GB" dirty="0"/>
              <a:t>The changing picture as women are speaking more in parliament</a:t>
            </a:r>
          </a:p>
        </p:txBody>
      </p:sp>
      <p:pic>
        <p:nvPicPr>
          <p:cNvPr id="5" name="Picture 4" descr="Chart, bar chart&#10;&#10;Description automatically generated">
            <a:extLst>
              <a:ext uri="{FF2B5EF4-FFF2-40B4-BE49-F238E27FC236}">
                <a16:creationId xmlns:a16="http://schemas.microsoft.com/office/drawing/2014/main" id="{87C69BA6-CDC3-FA47-8136-A5AFD5BA021D}"/>
              </a:ext>
            </a:extLst>
          </p:cNvPr>
          <p:cNvPicPr>
            <a:picLocks noChangeAspect="1"/>
          </p:cNvPicPr>
          <p:nvPr/>
        </p:nvPicPr>
        <p:blipFill>
          <a:blip r:embed="rId2"/>
          <a:stretch>
            <a:fillRect/>
          </a:stretch>
        </p:blipFill>
        <p:spPr>
          <a:xfrm>
            <a:off x="6851374" y="1927110"/>
            <a:ext cx="5060575" cy="3003779"/>
          </a:xfrm>
          <a:prstGeom prst="rect">
            <a:avLst/>
          </a:prstGeom>
        </p:spPr>
      </p:pic>
    </p:spTree>
    <p:extLst>
      <p:ext uri="{BB962C8B-B14F-4D97-AF65-F5344CB8AC3E}">
        <p14:creationId xmlns:p14="http://schemas.microsoft.com/office/powerpoint/2010/main" val="275314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68E4CE00-8447-F246-BB12-7099DA1D9D9A}"/>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t>analysis</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291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1DB-25A7-A944-B2CC-5C196C312618}"/>
              </a:ext>
            </a:extLst>
          </p:cNvPr>
          <p:cNvSpPr>
            <a:spLocks noGrp="1"/>
          </p:cNvSpPr>
          <p:nvPr>
            <p:ph type="title"/>
          </p:nvPr>
        </p:nvSpPr>
        <p:spPr/>
        <p:txBody>
          <a:bodyPr/>
          <a:lstStyle/>
          <a:p>
            <a:r>
              <a:rPr lang="en-GB" dirty="0"/>
              <a:t>Building the dashboard</a:t>
            </a:r>
          </a:p>
        </p:txBody>
      </p:sp>
      <p:sp>
        <p:nvSpPr>
          <p:cNvPr id="3" name="Content Placeholder 2">
            <a:extLst>
              <a:ext uri="{FF2B5EF4-FFF2-40B4-BE49-F238E27FC236}">
                <a16:creationId xmlns:a16="http://schemas.microsoft.com/office/drawing/2014/main" id="{0EC31991-A498-B244-98C0-CF5A656967A6}"/>
              </a:ext>
            </a:extLst>
          </p:cNvPr>
          <p:cNvSpPr>
            <a:spLocks noGrp="1"/>
          </p:cNvSpPr>
          <p:nvPr>
            <p:ph idx="1"/>
          </p:nvPr>
        </p:nvSpPr>
        <p:spPr>
          <a:xfrm>
            <a:off x="1371599" y="1497495"/>
            <a:ext cx="5612295" cy="4850295"/>
          </a:xfrm>
        </p:spPr>
        <p:txBody>
          <a:bodyPr>
            <a:normAutofit fontScale="92500" lnSpcReduction="10000"/>
          </a:bodyPr>
          <a:lstStyle/>
          <a:p>
            <a:r>
              <a:rPr lang="en-GB" sz="2400" dirty="0"/>
              <a:t>We anticipate the final product as a centralised dashboard hosting:</a:t>
            </a:r>
          </a:p>
          <a:p>
            <a:pPr lvl="1"/>
            <a:r>
              <a:rPr lang="en-GB" sz="2400" i="0" dirty="0"/>
              <a:t>All of the different visualisations</a:t>
            </a:r>
          </a:p>
          <a:p>
            <a:pPr lvl="1"/>
            <a:r>
              <a:rPr lang="en-GB" sz="2400" i="0" dirty="0"/>
              <a:t>Text detailing our aim, process, results and conclusions, as well as our header and an overview of the project</a:t>
            </a:r>
          </a:p>
          <a:p>
            <a:pPr lvl="1"/>
            <a:r>
              <a:rPr lang="en-GB" sz="2400" i="0" dirty="0"/>
              <a:t>Links to the data sources that we have used</a:t>
            </a:r>
          </a:p>
          <a:p>
            <a:r>
              <a:rPr lang="en-GB" sz="2400" dirty="0"/>
              <a:t>The first screenshot is the rough visual layout that was proposed at the start of the project, and the second is an example using two initial visualisations so far of how such the dashboard would function on Tableau</a:t>
            </a:r>
          </a:p>
        </p:txBody>
      </p:sp>
      <p:pic>
        <p:nvPicPr>
          <p:cNvPr id="5" name="Picture 4" descr="Chart&#10;&#10;Description automatically generated">
            <a:extLst>
              <a:ext uri="{FF2B5EF4-FFF2-40B4-BE49-F238E27FC236}">
                <a16:creationId xmlns:a16="http://schemas.microsoft.com/office/drawing/2014/main" id="{BE4041C6-9C52-FE40-83F7-E7920F3D66AD}"/>
              </a:ext>
            </a:extLst>
          </p:cNvPr>
          <p:cNvPicPr>
            <a:picLocks noChangeAspect="1"/>
          </p:cNvPicPr>
          <p:nvPr/>
        </p:nvPicPr>
        <p:blipFill>
          <a:blip r:embed="rId2"/>
          <a:stretch>
            <a:fillRect/>
          </a:stretch>
        </p:blipFill>
        <p:spPr>
          <a:xfrm>
            <a:off x="7527234" y="1054520"/>
            <a:ext cx="3988905" cy="2234360"/>
          </a:xfrm>
          <a:prstGeom prst="rect">
            <a:avLst/>
          </a:prstGeom>
        </p:spPr>
      </p:pic>
      <p:pic>
        <p:nvPicPr>
          <p:cNvPr id="7" name="Picture 6" descr="Chart, pie chart&#10;&#10;Description automatically generated">
            <a:extLst>
              <a:ext uri="{FF2B5EF4-FFF2-40B4-BE49-F238E27FC236}">
                <a16:creationId xmlns:a16="http://schemas.microsoft.com/office/drawing/2014/main" id="{34552FDE-66B5-AF4E-BC6A-915D5BAB97ED}"/>
              </a:ext>
            </a:extLst>
          </p:cNvPr>
          <p:cNvPicPr>
            <a:picLocks noChangeAspect="1"/>
          </p:cNvPicPr>
          <p:nvPr/>
        </p:nvPicPr>
        <p:blipFill>
          <a:blip r:embed="rId3"/>
          <a:stretch>
            <a:fillRect/>
          </a:stretch>
        </p:blipFill>
        <p:spPr>
          <a:xfrm>
            <a:off x="8030816" y="3429000"/>
            <a:ext cx="2941984" cy="3111537"/>
          </a:xfrm>
          <a:prstGeom prst="rect">
            <a:avLst/>
          </a:prstGeom>
        </p:spPr>
      </p:pic>
    </p:spTree>
    <p:extLst>
      <p:ext uri="{BB962C8B-B14F-4D97-AF65-F5344CB8AC3E}">
        <p14:creationId xmlns:p14="http://schemas.microsoft.com/office/powerpoint/2010/main" val="79963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403C-214F-694B-A95B-B409B4A42CF9}"/>
              </a:ext>
            </a:extLst>
          </p:cNvPr>
          <p:cNvSpPr>
            <a:spLocks noGrp="1"/>
          </p:cNvSpPr>
          <p:nvPr>
            <p:ph type="title"/>
          </p:nvPr>
        </p:nvSpPr>
        <p:spPr/>
        <p:txBody>
          <a:bodyPr>
            <a:normAutofit/>
          </a:bodyPr>
          <a:lstStyle/>
          <a:p>
            <a:r>
              <a:rPr lang="en-GB" dirty="0"/>
              <a:t>Next steps</a:t>
            </a:r>
            <a:br>
              <a:rPr lang="en-GB" dirty="0"/>
            </a:br>
            <a:r>
              <a:rPr lang="en-GB" sz="2800" dirty="0"/>
              <a:t>Segmenting by term</a:t>
            </a:r>
            <a:endParaRPr lang="en-GB" dirty="0"/>
          </a:p>
        </p:txBody>
      </p:sp>
      <p:sp>
        <p:nvSpPr>
          <p:cNvPr id="3" name="Content Placeholder 2">
            <a:extLst>
              <a:ext uri="{FF2B5EF4-FFF2-40B4-BE49-F238E27FC236}">
                <a16:creationId xmlns:a16="http://schemas.microsoft.com/office/drawing/2014/main" id="{12B5EE19-0F0C-224F-9961-A3ADFD3173CB}"/>
              </a:ext>
            </a:extLst>
          </p:cNvPr>
          <p:cNvSpPr>
            <a:spLocks noGrp="1"/>
          </p:cNvSpPr>
          <p:nvPr>
            <p:ph idx="1"/>
          </p:nvPr>
        </p:nvSpPr>
        <p:spPr/>
        <p:txBody>
          <a:bodyPr>
            <a:normAutofit/>
          </a:bodyPr>
          <a:lstStyle/>
          <a:p>
            <a:r>
              <a:rPr lang="en-GB" sz="2400" dirty="0"/>
              <a:t>One key step will be segmenting by term</a:t>
            </a:r>
          </a:p>
          <a:p>
            <a:pPr lvl="1"/>
            <a:r>
              <a:rPr lang="en-GB" sz="2400" i="0" dirty="0"/>
              <a:t>One way to do this could be to edit the '.csv' directly and create a separate column called 'Parliamentary session', and using the table in Slide 2.1 to label the rows accordingly. This would then create a discrete dimension which would be applied to visualisations</a:t>
            </a:r>
          </a:p>
          <a:p>
            <a:pPr lvl="1"/>
            <a:r>
              <a:rPr lang="en-GB" sz="2400" i="0" dirty="0"/>
              <a:t>Another potential way to do this is by using the 'Filter' function to filter the visualisations by certain time-frames - although this avenue hasn't been fully explored yet</a:t>
            </a:r>
          </a:p>
        </p:txBody>
      </p:sp>
    </p:spTree>
    <p:extLst>
      <p:ext uri="{BB962C8B-B14F-4D97-AF65-F5344CB8AC3E}">
        <p14:creationId xmlns:p14="http://schemas.microsoft.com/office/powerpoint/2010/main" val="1077348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403C-214F-694B-A95B-B409B4A42CF9}"/>
              </a:ext>
            </a:extLst>
          </p:cNvPr>
          <p:cNvSpPr>
            <a:spLocks noGrp="1"/>
          </p:cNvSpPr>
          <p:nvPr>
            <p:ph type="title"/>
          </p:nvPr>
        </p:nvSpPr>
        <p:spPr/>
        <p:txBody>
          <a:bodyPr>
            <a:normAutofit/>
          </a:bodyPr>
          <a:lstStyle/>
          <a:p>
            <a:r>
              <a:rPr lang="en-GB" dirty="0"/>
              <a:t>Next steps</a:t>
            </a:r>
            <a:br>
              <a:rPr lang="en-GB" dirty="0"/>
            </a:br>
            <a:r>
              <a:rPr lang="en-GB" sz="2800" dirty="0"/>
              <a:t>Applying visual best practices</a:t>
            </a:r>
            <a:endParaRPr lang="en-GB" dirty="0"/>
          </a:p>
        </p:txBody>
      </p:sp>
      <p:sp>
        <p:nvSpPr>
          <p:cNvPr id="3" name="Content Placeholder 2">
            <a:extLst>
              <a:ext uri="{FF2B5EF4-FFF2-40B4-BE49-F238E27FC236}">
                <a16:creationId xmlns:a16="http://schemas.microsoft.com/office/drawing/2014/main" id="{12B5EE19-0F0C-224F-9961-A3ADFD3173CB}"/>
              </a:ext>
            </a:extLst>
          </p:cNvPr>
          <p:cNvSpPr>
            <a:spLocks noGrp="1"/>
          </p:cNvSpPr>
          <p:nvPr>
            <p:ph idx="1"/>
          </p:nvPr>
        </p:nvSpPr>
        <p:spPr/>
        <p:txBody>
          <a:bodyPr>
            <a:normAutofit/>
          </a:bodyPr>
          <a:lstStyle/>
          <a:p>
            <a:r>
              <a:rPr lang="en-GB" sz="2400" dirty="0"/>
              <a:t>Another important step is applying visual best practices to tell the story: this is an exciting opportunity to conduct independent research and explore how the data viz. community are presenting their data</a:t>
            </a:r>
          </a:p>
          <a:p>
            <a:r>
              <a:rPr lang="en-GB" sz="2400" dirty="0"/>
              <a:t>This will be of a particular challenge for visualisations whose graphs are non-conventional, for example using the Scottish parliamentary seat map to show the power in parliament by amount of seats taken up once gender differences in speech time are considered</a:t>
            </a:r>
          </a:p>
        </p:txBody>
      </p:sp>
    </p:spTree>
    <p:extLst>
      <p:ext uri="{BB962C8B-B14F-4D97-AF65-F5344CB8AC3E}">
        <p14:creationId xmlns:p14="http://schemas.microsoft.com/office/powerpoint/2010/main" val="352006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403C-214F-694B-A95B-B409B4A42CF9}"/>
              </a:ext>
            </a:extLst>
          </p:cNvPr>
          <p:cNvSpPr>
            <a:spLocks noGrp="1"/>
          </p:cNvSpPr>
          <p:nvPr>
            <p:ph type="title"/>
          </p:nvPr>
        </p:nvSpPr>
        <p:spPr/>
        <p:txBody>
          <a:bodyPr>
            <a:normAutofit/>
          </a:bodyPr>
          <a:lstStyle/>
          <a:p>
            <a:r>
              <a:rPr lang="en-GB" dirty="0"/>
              <a:t>Next steps</a:t>
            </a:r>
            <a:br>
              <a:rPr lang="en-GB" dirty="0"/>
            </a:br>
            <a:r>
              <a:rPr lang="en-GB" sz="2800" dirty="0"/>
              <a:t>Interactive opportunities</a:t>
            </a:r>
            <a:endParaRPr lang="en-GB" dirty="0"/>
          </a:p>
        </p:txBody>
      </p:sp>
      <p:sp>
        <p:nvSpPr>
          <p:cNvPr id="3" name="Content Placeholder 2">
            <a:extLst>
              <a:ext uri="{FF2B5EF4-FFF2-40B4-BE49-F238E27FC236}">
                <a16:creationId xmlns:a16="http://schemas.microsoft.com/office/drawing/2014/main" id="{12B5EE19-0F0C-224F-9961-A3ADFD3173CB}"/>
              </a:ext>
            </a:extLst>
          </p:cNvPr>
          <p:cNvSpPr>
            <a:spLocks noGrp="1"/>
          </p:cNvSpPr>
          <p:nvPr>
            <p:ph idx="1"/>
          </p:nvPr>
        </p:nvSpPr>
        <p:spPr/>
        <p:txBody>
          <a:bodyPr>
            <a:normAutofit/>
          </a:bodyPr>
          <a:lstStyle/>
          <a:p>
            <a:r>
              <a:rPr lang="en-GB" sz="2400" dirty="0"/>
              <a:t>Lastly, we'll be building interactive elements into the dashboard by using filters to allow the user to explore the data themselves</a:t>
            </a:r>
          </a:p>
          <a:p>
            <a:r>
              <a:rPr lang="en-GB" sz="2400" dirty="0"/>
              <a:t>Returning to the table from our previous presentation, a learning so far has been the importance of being clear on what specific data is needed and how it needs to be presented to communicate the intended message, so that the process of extracting, cleaning, exporting, connecting, and ultimately visualising the data is streamlined</a:t>
            </a:r>
          </a:p>
        </p:txBody>
      </p:sp>
    </p:spTree>
    <p:extLst>
      <p:ext uri="{BB962C8B-B14F-4D97-AF65-F5344CB8AC3E}">
        <p14:creationId xmlns:p14="http://schemas.microsoft.com/office/powerpoint/2010/main" val="393591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752D-DB44-A447-98FE-16A03BE6A7F2}"/>
              </a:ext>
            </a:extLst>
          </p:cNvPr>
          <p:cNvSpPr>
            <a:spLocks noGrp="1"/>
          </p:cNvSpPr>
          <p:nvPr>
            <p:ph type="title"/>
          </p:nvPr>
        </p:nvSpPr>
        <p:spPr/>
        <p:txBody>
          <a:bodyPr/>
          <a:lstStyle/>
          <a:p>
            <a:r>
              <a:rPr lang="en-GB" dirty="0"/>
              <a:t>Data wrangling</a:t>
            </a:r>
          </a:p>
        </p:txBody>
      </p:sp>
      <p:sp>
        <p:nvSpPr>
          <p:cNvPr id="5" name="Content Placeholder 4">
            <a:extLst>
              <a:ext uri="{FF2B5EF4-FFF2-40B4-BE49-F238E27FC236}">
                <a16:creationId xmlns:a16="http://schemas.microsoft.com/office/drawing/2014/main" id="{7A2D4570-631E-1A4E-9435-F298B5D0EBF2}"/>
              </a:ext>
            </a:extLst>
          </p:cNvPr>
          <p:cNvSpPr>
            <a:spLocks noGrp="1"/>
          </p:cNvSpPr>
          <p:nvPr>
            <p:ph idx="1"/>
          </p:nvPr>
        </p:nvSpPr>
        <p:spPr>
          <a:xfrm>
            <a:off x="4981074" y="2286000"/>
            <a:ext cx="5991726" cy="3581400"/>
          </a:xfrm>
        </p:spPr>
        <p:txBody>
          <a:bodyPr>
            <a:normAutofit/>
          </a:bodyPr>
          <a:lstStyle/>
          <a:p>
            <a:r>
              <a:rPr lang="en-GB" sz="2800" dirty="0"/>
              <a:t>Asymmetric duplication in the speeches</a:t>
            </a:r>
          </a:p>
          <a:p>
            <a:r>
              <a:rPr lang="en-GB" sz="2800" dirty="0"/>
              <a:t>Speeches doubled but order no. is a running variable</a:t>
            </a:r>
          </a:p>
          <a:p>
            <a:r>
              <a:rPr lang="en-GB" sz="2800" dirty="0"/>
              <a:t>This meant we had to reshape the data so as to remove duplicated speeches</a:t>
            </a:r>
          </a:p>
        </p:txBody>
      </p:sp>
      <p:sp>
        <p:nvSpPr>
          <p:cNvPr id="6" name="TextBox 5">
            <a:extLst>
              <a:ext uri="{FF2B5EF4-FFF2-40B4-BE49-F238E27FC236}">
                <a16:creationId xmlns:a16="http://schemas.microsoft.com/office/drawing/2014/main" id="{DD9F7E9E-3B38-7A43-B0EB-F4B0A84EFA38}"/>
              </a:ext>
            </a:extLst>
          </p:cNvPr>
          <p:cNvSpPr txBox="1"/>
          <p:nvPr/>
        </p:nvSpPr>
        <p:spPr>
          <a:xfrm>
            <a:off x="1371600" y="2171700"/>
            <a:ext cx="3224463" cy="2308324"/>
          </a:xfrm>
          <a:prstGeom prst="rect">
            <a:avLst/>
          </a:prstGeom>
          <a:noFill/>
        </p:spPr>
        <p:txBody>
          <a:bodyPr wrap="square" rtlCol="0" anchor="ctr">
            <a:spAutoFit/>
          </a:bodyPr>
          <a:lstStyle/>
          <a:p>
            <a:r>
              <a:rPr lang="en-GB" sz="4800" dirty="0"/>
              <a:t>PROBLEMS WITH THE DATA</a:t>
            </a:r>
          </a:p>
        </p:txBody>
      </p:sp>
    </p:spTree>
    <p:extLst>
      <p:ext uri="{BB962C8B-B14F-4D97-AF65-F5344CB8AC3E}">
        <p14:creationId xmlns:p14="http://schemas.microsoft.com/office/powerpoint/2010/main" val="290863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FF9C-1018-2646-928D-956E03A435D6}"/>
              </a:ext>
            </a:extLst>
          </p:cNvPr>
          <p:cNvSpPr>
            <a:spLocks noGrp="1"/>
          </p:cNvSpPr>
          <p:nvPr>
            <p:ph type="title"/>
          </p:nvPr>
        </p:nvSpPr>
        <p:spPr/>
        <p:txBody>
          <a:bodyPr/>
          <a:lstStyle/>
          <a:p>
            <a:r>
              <a:rPr lang="en-GB" dirty="0"/>
              <a:t>Gender and speeches</a:t>
            </a:r>
            <a:br>
              <a:rPr lang="en-GB" dirty="0"/>
            </a:br>
            <a:r>
              <a:rPr lang="en-GB" sz="2800" dirty="0"/>
              <a:t>Gender and syllables</a:t>
            </a:r>
            <a:endParaRPr lang="en-GB" dirty="0"/>
          </a:p>
        </p:txBody>
      </p:sp>
      <p:sp>
        <p:nvSpPr>
          <p:cNvPr id="3" name="Content Placeholder 2">
            <a:extLst>
              <a:ext uri="{FF2B5EF4-FFF2-40B4-BE49-F238E27FC236}">
                <a16:creationId xmlns:a16="http://schemas.microsoft.com/office/drawing/2014/main" id="{E183F5D2-6C36-0846-996F-8000F6AECA06}"/>
              </a:ext>
            </a:extLst>
          </p:cNvPr>
          <p:cNvSpPr>
            <a:spLocks noGrp="1"/>
          </p:cNvSpPr>
          <p:nvPr>
            <p:ph idx="1"/>
          </p:nvPr>
        </p:nvSpPr>
        <p:spPr>
          <a:xfrm>
            <a:off x="1371600" y="1994173"/>
            <a:ext cx="5671226" cy="4387172"/>
          </a:xfrm>
        </p:spPr>
        <p:txBody>
          <a:bodyPr>
            <a:normAutofit fontScale="92500" lnSpcReduction="10000"/>
          </a:bodyPr>
          <a:lstStyle/>
          <a:p>
            <a:r>
              <a:rPr lang="en-GB" sz="2800" dirty="0"/>
              <a:t>The </a:t>
            </a:r>
            <a:r>
              <a:rPr lang="en-GB" sz="2800" dirty="0">
                <a:solidFill>
                  <a:srgbClr val="8E8D88"/>
                </a:solidFill>
              </a:rPr>
              <a:t>sylcounts</a:t>
            </a:r>
            <a:r>
              <a:rPr lang="en-GB" sz="2800" dirty="0"/>
              <a:t> packages returns and estimate of the number of syllables in a vector of words</a:t>
            </a:r>
          </a:p>
          <a:p>
            <a:r>
              <a:rPr lang="en-GB" sz="2800" dirty="0"/>
              <a:t>However, the output is a vector. For example, the output for the sentence </a:t>
            </a:r>
            <a:r>
              <a:rPr lang="en-GB" sz="2800" dirty="0">
                <a:solidFill>
                  <a:srgbClr val="8E8D88"/>
                </a:solidFill>
              </a:rPr>
              <a:t>"I disagree with you" </a:t>
            </a:r>
            <a:r>
              <a:rPr lang="en-GB" sz="2800" dirty="0"/>
              <a:t>would have the output </a:t>
            </a:r>
            <a:r>
              <a:rPr lang="en-GB" sz="2800" dirty="0">
                <a:solidFill>
                  <a:srgbClr val="8E8D88"/>
                </a:solidFill>
              </a:rPr>
              <a:t>c(1, 3, 1, 1)</a:t>
            </a:r>
          </a:p>
          <a:p>
            <a:r>
              <a:rPr lang="en-GB" sz="2800" dirty="0"/>
              <a:t>However, we need an estimate the sum of syllables in a speech</a:t>
            </a:r>
          </a:p>
          <a:p>
            <a:r>
              <a:rPr lang="en-GB" sz="2800" dirty="0"/>
              <a:t>We used the </a:t>
            </a:r>
            <a:r>
              <a:rPr lang="en-GB" sz="2800" dirty="0">
                <a:solidFill>
                  <a:srgbClr val="8E8D88"/>
                </a:solidFill>
              </a:rPr>
              <a:t>lapply</a:t>
            </a:r>
            <a:r>
              <a:rPr lang="en-GB" sz="2800" dirty="0"/>
              <a:t> function to sum the vectors for each speech</a:t>
            </a:r>
          </a:p>
        </p:txBody>
      </p:sp>
      <p:sp>
        <p:nvSpPr>
          <p:cNvPr id="4" name="Rounded Rectangle 3">
            <a:extLst>
              <a:ext uri="{FF2B5EF4-FFF2-40B4-BE49-F238E27FC236}">
                <a16:creationId xmlns:a16="http://schemas.microsoft.com/office/drawing/2014/main" id="{A9538092-7B63-834D-B715-9CD34169001C}"/>
              </a:ext>
            </a:extLst>
          </p:cNvPr>
          <p:cNvSpPr/>
          <p:nvPr/>
        </p:nvSpPr>
        <p:spPr>
          <a:xfrm>
            <a:off x="7368209" y="954157"/>
            <a:ext cx="4479233" cy="5488508"/>
          </a:xfrm>
          <a:prstGeom prst="roundRect">
            <a:avLst>
              <a:gd name="adj" fmla="val 5649"/>
            </a:avLst>
          </a:prstGeom>
          <a:solidFill>
            <a:srgbClr val="E8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Courier" pitchFamily="2" charset="0"/>
              </a:rPr>
              <a:t>Image placeholder</a:t>
            </a:r>
          </a:p>
        </p:txBody>
      </p:sp>
    </p:spTree>
    <p:extLst>
      <p:ext uri="{BB962C8B-B14F-4D97-AF65-F5344CB8AC3E}">
        <p14:creationId xmlns:p14="http://schemas.microsoft.com/office/powerpoint/2010/main" val="396278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FF9C-1018-2646-928D-956E03A435D6}"/>
              </a:ext>
            </a:extLst>
          </p:cNvPr>
          <p:cNvSpPr>
            <a:spLocks noGrp="1"/>
          </p:cNvSpPr>
          <p:nvPr>
            <p:ph type="title"/>
          </p:nvPr>
        </p:nvSpPr>
        <p:spPr/>
        <p:txBody>
          <a:bodyPr/>
          <a:lstStyle/>
          <a:p>
            <a:r>
              <a:rPr lang="en-GB" dirty="0"/>
              <a:t>Gender and speeches</a:t>
            </a:r>
            <a:br>
              <a:rPr lang="en-GB" dirty="0"/>
            </a:br>
            <a:r>
              <a:rPr lang="en-GB" sz="2800" dirty="0"/>
              <a:t>Gender and content</a:t>
            </a:r>
            <a:endParaRPr lang="en-GB" dirty="0"/>
          </a:p>
        </p:txBody>
      </p:sp>
      <p:sp>
        <p:nvSpPr>
          <p:cNvPr id="3" name="Content Placeholder 2">
            <a:extLst>
              <a:ext uri="{FF2B5EF4-FFF2-40B4-BE49-F238E27FC236}">
                <a16:creationId xmlns:a16="http://schemas.microsoft.com/office/drawing/2014/main" id="{E183F5D2-6C36-0846-996F-8000F6AECA06}"/>
              </a:ext>
            </a:extLst>
          </p:cNvPr>
          <p:cNvSpPr>
            <a:spLocks noGrp="1"/>
          </p:cNvSpPr>
          <p:nvPr>
            <p:ph idx="1"/>
          </p:nvPr>
        </p:nvSpPr>
        <p:spPr>
          <a:xfrm>
            <a:off x="1371600" y="1961801"/>
            <a:ext cx="9601200" cy="3507971"/>
          </a:xfrm>
        </p:spPr>
        <p:txBody>
          <a:bodyPr>
            <a:normAutofit/>
          </a:bodyPr>
          <a:lstStyle/>
          <a:p>
            <a:r>
              <a:rPr lang="en-GB" dirty="0"/>
              <a:t>The basis of our analysis is that this question is important because women being able to speak in legislative settings means women will be more represented. This claim gets complex when we get into the political science of representation and especially representation based on group characteristics. Further, better specified analysis would be needed to test this assumption legitimately. However, just for illustration purposes we did a very basic dictionary content analysis to see if female MSPs did talk more about women.</a:t>
            </a:r>
          </a:p>
          <a:p>
            <a:r>
              <a:rPr lang="en-GB" dirty="0"/>
              <a:t>This was done using string matching. First we cleaned the data by making it all lower case and removing punctuation marks. We then applied a string matching function using the library </a:t>
            </a:r>
            <a:r>
              <a:rPr lang="en-GB" dirty="0">
                <a:solidFill>
                  <a:srgbClr val="8E8D88"/>
                </a:solidFill>
              </a:rPr>
              <a:t>stringr</a:t>
            </a:r>
            <a:r>
              <a:rPr lang="en-GB" dirty="0"/>
              <a:t> which returned a numeric binary for whether a match was found:</a:t>
            </a:r>
          </a:p>
        </p:txBody>
      </p:sp>
      <p:pic>
        <p:nvPicPr>
          <p:cNvPr id="8" name="Picture 7">
            <a:extLst>
              <a:ext uri="{FF2B5EF4-FFF2-40B4-BE49-F238E27FC236}">
                <a16:creationId xmlns:a16="http://schemas.microsoft.com/office/drawing/2014/main" id="{C763CB77-E4DC-A745-AD60-482BEF2B6213}"/>
              </a:ext>
            </a:extLst>
          </p:cNvPr>
          <p:cNvPicPr>
            <a:picLocks noChangeAspect="1"/>
          </p:cNvPicPr>
          <p:nvPr/>
        </p:nvPicPr>
        <p:blipFill>
          <a:blip r:embed="rId2"/>
          <a:stretch>
            <a:fillRect/>
          </a:stretch>
        </p:blipFill>
        <p:spPr>
          <a:xfrm>
            <a:off x="1371600" y="5532720"/>
            <a:ext cx="9601200" cy="800100"/>
          </a:xfrm>
          <a:prstGeom prst="rect">
            <a:avLst/>
          </a:prstGeom>
        </p:spPr>
      </p:pic>
    </p:spTree>
    <p:extLst>
      <p:ext uri="{BB962C8B-B14F-4D97-AF65-F5344CB8AC3E}">
        <p14:creationId xmlns:p14="http://schemas.microsoft.com/office/powerpoint/2010/main" val="272158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variables</a:t>
            </a:r>
            <a:br>
              <a:rPr lang="en-GB" dirty="0"/>
            </a:br>
            <a:r>
              <a:rPr lang="en-GB" sz="2800" dirty="0"/>
              <a:t>Wiki API</a:t>
            </a:r>
            <a:endParaRPr lang="en-GB" dirty="0"/>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a:xfrm>
            <a:off x="1219201" y="2042853"/>
            <a:ext cx="4108174" cy="4129347"/>
          </a:xfrm>
        </p:spPr>
        <p:txBody>
          <a:bodyPr>
            <a:normAutofit lnSpcReduction="10000"/>
          </a:bodyPr>
          <a:lstStyle/>
          <a:p>
            <a:r>
              <a:rPr lang="en-GB" dirty="0"/>
              <a:t>To see if we can extract any meaningful insight relating speech time and women's age, we need to find the date of birth for all MSPs in our data. We have tries multiple approaches for this. First, we used the web-scraping approach to obtain birth date data (which can have many forms, i.e., strings, year, tuple) from the Wikipedia infoboxes.</a:t>
            </a:r>
          </a:p>
          <a:p>
            <a:r>
              <a:rPr lang="en-GB" dirty="0"/>
              <a:t>For this, we first created a list with all distinct WikiData ID present in to dataset</a:t>
            </a:r>
          </a:p>
        </p:txBody>
      </p:sp>
      <p:pic>
        <p:nvPicPr>
          <p:cNvPr id="7" name="Picture 6" descr="Text, letter&#10;&#10;Description automatically generated">
            <a:extLst>
              <a:ext uri="{FF2B5EF4-FFF2-40B4-BE49-F238E27FC236}">
                <a16:creationId xmlns:a16="http://schemas.microsoft.com/office/drawing/2014/main" id="{BBDDAC07-31C6-3144-95C0-9B375F9ACB60}"/>
              </a:ext>
            </a:extLst>
          </p:cNvPr>
          <p:cNvPicPr>
            <a:picLocks noChangeAspect="1"/>
          </p:cNvPicPr>
          <p:nvPr/>
        </p:nvPicPr>
        <p:blipFill>
          <a:blip r:embed="rId2"/>
          <a:stretch>
            <a:fillRect/>
          </a:stretch>
        </p:blipFill>
        <p:spPr>
          <a:xfrm>
            <a:off x="5479774" y="548862"/>
            <a:ext cx="6248400" cy="5892800"/>
          </a:xfrm>
          <a:prstGeom prst="rect">
            <a:avLst/>
          </a:prstGeom>
        </p:spPr>
      </p:pic>
    </p:spTree>
    <p:extLst>
      <p:ext uri="{BB962C8B-B14F-4D97-AF65-F5344CB8AC3E}">
        <p14:creationId xmlns:p14="http://schemas.microsoft.com/office/powerpoint/2010/main" val="149792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variables</a:t>
            </a:r>
            <a:br>
              <a:rPr lang="en-GB" dirty="0"/>
            </a:br>
            <a:r>
              <a:rPr lang="en-GB" sz="2800" dirty="0"/>
              <a:t>Wiki API</a:t>
            </a:r>
            <a:endParaRPr lang="en-GB" dirty="0"/>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a:xfrm>
            <a:off x="1219200" y="2042853"/>
            <a:ext cx="4558748" cy="4399812"/>
          </a:xfrm>
        </p:spPr>
        <p:txBody>
          <a:bodyPr>
            <a:normAutofit/>
          </a:bodyPr>
          <a:lstStyle/>
          <a:p>
            <a:r>
              <a:rPr lang="en-GB" dirty="0"/>
              <a:t>We then iterated through this list to and made an https request (using the python requests library) to the WikiData API to get the corresponding page title for each WikiData ID. This is incorporated in the request by using the string formatting method embedded in the hardcoded URL. SPARQL= query language to retrieve data stored in RDF (resource description framework) format. We parse through the resulting html using </a:t>
            </a:r>
            <a:r>
              <a:rPr lang="en-GB" dirty="0">
                <a:solidFill>
                  <a:srgbClr val="8E8D88"/>
                </a:solidFill>
              </a:rPr>
              <a:t>BeautifulSoup</a:t>
            </a:r>
            <a:r>
              <a:rPr lang="en-GB" dirty="0"/>
              <a:t> to get the page title, and appended this to a dictionary.</a:t>
            </a:r>
          </a:p>
        </p:txBody>
      </p:sp>
      <p:pic>
        <p:nvPicPr>
          <p:cNvPr id="7" name="Picture 6" descr="Text&#10;&#10;Description automatically generated">
            <a:extLst>
              <a:ext uri="{FF2B5EF4-FFF2-40B4-BE49-F238E27FC236}">
                <a16:creationId xmlns:a16="http://schemas.microsoft.com/office/drawing/2014/main" id="{BF994A5C-DF06-7047-B9C4-EFA2F554B704}"/>
              </a:ext>
            </a:extLst>
          </p:cNvPr>
          <p:cNvPicPr>
            <a:picLocks noChangeAspect="1"/>
          </p:cNvPicPr>
          <p:nvPr/>
        </p:nvPicPr>
        <p:blipFill>
          <a:blip r:embed="rId2"/>
          <a:stretch>
            <a:fillRect/>
          </a:stretch>
        </p:blipFill>
        <p:spPr>
          <a:xfrm>
            <a:off x="6096000" y="555586"/>
            <a:ext cx="5638800" cy="5892800"/>
          </a:xfrm>
          <a:prstGeom prst="rect">
            <a:avLst/>
          </a:prstGeom>
        </p:spPr>
      </p:pic>
    </p:spTree>
    <p:extLst>
      <p:ext uri="{BB962C8B-B14F-4D97-AF65-F5344CB8AC3E}">
        <p14:creationId xmlns:p14="http://schemas.microsoft.com/office/powerpoint/2010/main" val="223667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variables</a:t>
            </a:r>
            <a:br>
              <a:rPr lang="en-GB" dirty="0"/>
            </a:br>
            <a:r>
              <a:rPr lang="en-GB" sz="2800" dirty="0"/>
              <a:t>Wiki API</a:t>
            </a:r>
            <a:endParaRPr lang="en-GB" dirty="0"/>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a:xfrm>
            <a:off x="1219200" y="2042853"/>
            <a:ext cx="4227443" cy="4399812"/>
          </a:xfrm>
        </p:spPr>
        <p:txBody>
          <a:bodyPr>
            <a:normAutofit/>
          </a:bodyPr>
          <a:lstStyle/>
          <a:p>
            <a:r>
              <a:rPr lang="en-GB" sz="2800" dirty="0"/>
              <a:t>We then used the python Wikipedia library with the search, page and URL modules to iterate though page suggestions, find the one that corresponded to the right MSP and get the corresponding URL.</a:t>
            </a:r>
          </a:p>
        </p:txBody>
      </p:sp>
      <p:sp>
        <p:nvSpPr>
          <p:cNvPr id="4" name="Rounded Rectangle 3">
            <a:extLst>
              <a:ext uri="{FF2B5EF4-FFF2-40B4-BE49-F238E27FC236}">
                <a16:creationId xmlns:a16="http://schemas.microsoft.com/office/drawing/2014/main" id="{1149CA7C-9174-1549-AF04-8EC281A1B16E}"/>
              </a:ext>
            </a:extLst>
          </p:cNvPr>
          <p:cNvSpPr/>
          <p:nvPr/>
        </p:nvSpPr>
        <p:spPr>
          <a:xfrm>
            <a:off x="5599043" y="556589"/>
            <a:ext cx="6248399" cy="5886076"/>
          </a:xfrm>
          <a:prstGeom prst="roundRect">
            <a:avLst>
              <a:gd name="adj" fmla="val 5649"/>
            </a:avLst>
          </a:prstGeom>
          <a:solidFill>
            <a:srgbClr val="E8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latin typeface="Courier" pitchFamily="2" charset="0"/>
              </a:rPr>
              <a:t>age_data</a:t>
            </a:r>
            <a:r>
              <a:rPr lang="en-GB" sz="2400" dirty="0">
                <a:solidFill>
                  <a:schemeClr val="tx1"/>
                </a:solidFill>
                <a:latin typeface="Courier" pitchFamily="2" charset="0"/>
              </a:rPr>
              <a:t>=[]</a:t>
            </a:r>
          </a:p>
          <a:p>
            <a:endParaRPr lang="en-GB" sz="2400" dirty="0">
              <a:solidFill>
                <a:schemeClr val="tx1"/>
              </a:solidFill>
              <a:latin typeface="Courier" pitchFamily="2" charset="0"/>
            </a:endParaRPr>
          </a:p>
          <a:p>
            <a:r>
              <a:rPr lang="en-GB" sz="2400" dirty="0" err="1">
                <a:solidFill>
                  <a:schemeClr val="tx1"/>
                </a:solidFill>
                <a:latin typeface="Courier" pitchFamily="2" charset="0"/>
              </a:rPr>
              <a:t>urls</a:t>
            </a:r>
            <a:r>
              <a:rPr lang="en-GB" sz="2400" dirty="0">
                <a:solidFill>
                  <a:schemeClr val="tx1"/>
                </a:solidFill>
                <a:latin typeface="Courier" pitchFamily="2" charset="0"/>
              </a:rPr>
              <a:t>=[]</a:t>
            </a:r>
          </a:p>
          <a:p>
            <a:r>
              <a:rPr lang="en-GB" sz="2400" dirty="0">
                <a:solidFill>
                  <a:schemeClr val="tx1"/>
                </a:solidFill>
                <a:latin typeface="Courier" pitchFamily="2" charset="0"/>
              </a:rPr>
              <a:t>for </a:t>
            </a:r>
            <a:r>
              <a:rPr lang="en-GB" sz="2400" dirty="0" err="1">
                <a:solidFill>
                  <a:schemeClr val="tx1"/>
                </a:solidFill>
                <a:latin typeface="Courier" pitchFamily="2" charset="0"/>
              </a:rPr>
              <a:t>i</a:t>
            </a:r>
            <a:r>
              <a:rPr lang="en-GB" sz="2400" dirty="0">
                <a:solidFill>
                  <a:schemeClr val="tx1"/>
                </a:solidFill>
                <a:latin typeface="Courier" pitchFamily="2" charset="0"/>
              </a:rPr>
              <a:t> in </a:t>
            </a:r>
            <a:r>
              <a:rPr lang="en-GB" sz="2400" dirty="0" err="1">
                <a:solidFill>
                  <a:schemeClr val="tx1"/>
                </a:solidFill>
                <a:latin typeface="Courier" pitchFamily="2" charset="0"/>
              </a:rPr>
              <a:t>page_title.values</a:t>
            </a:r>
            <a:r>
              <a:rPr lang="en-GB" sz="2400" dirty="0">
                <a:solidFill>
                  <a:schemeClr val="tx1"/>
                </a:solidFill>
                <a:latin typeface="Courier" pitchFamily="2" charset="0"/>
              </a:rPr>
              <a:t>():</a:t>
            </a:r>
          </a:p>
          <a:p>
            <a:r>
              <a:rPr lang="en-GB" sz="2400" dirty="0">
                <a:solidFill>
                  <a:schemeClr val="tx1"/>
                </a:solidFill>
                <a:latin typeface="Courier" pitchFamily="2" charset="0"/>
              </a:rPr>
              <a:t>    </a:t>
            </a:r>
            <a:r>
              <a:rPr lang="en-GB" sz="2400" dirty="0" err="1">
                <a:solidFill>
                  <a:schemeClr val="tx1"/>
                </a:solidFill>
                <a:latin typeface="Courier" pitchFamily="2" charset="0"/>
              </a:rPr>
              <a:t>search_sug</a:t>
            </a:r>
            <a:r>
              <a:rPr lang="en-GB" sz="2400" dirty="0">
                <a:solidFill>
                  <a:schemeClr val="tx1"/>
                </a:solidFill>
                <a:latin typeface="Courier" pitchFamily="2" charset="0"/>
              </a:rPr>
              <a:t>=</a:t>
            </a:r>
            <a:r>
              <a:rPr lang="en-GB" sz="2400" dirty="0" err="1">
                <a:solidFill>
                  <a:schemeClr val="tx1"/>
                </a:solidFill>
                <a:latin typeface="Courier" pitchFamily="2" charset="0"/>
              </a:rPr>
              <a:t>wikipedia.search</a:t>
            </a:r>
            <a:r>
              <a:rPr lang="en-GB" sz="2400" dirty="0">
                <a:solidFill>
                  <a:schemeClr val="tx1"/>
                </a:solidFill>
                <a:latin typeface="Courier" pitchFamily="2" charset="0"/>
              </a:rPr>
              <a:t>(</a:t>
            </a:r>
            <a:r>
              <a:rPr lang="en-GB" sz="2400" dirty="0" err="1">
                <a:solidFill>
                  <a:schemeClr val="tx1"/>
                </a:solidFill>
                <a:latin typeface="Courier" pitchFamily="2" charset="0"/>
              </a:rPr>
              <a:t>i</a:t>
            </a:r>
            <a:r>
              <a:rPr lang="en-GB" sz="2400" dirty="0">
                <a:solidFill>
                  <a:schemeClr val="tx1"/>
                </a:solidFill>
                <a:latin typeface="Courier" pitchFamily="2" charset="0"/>
              </a:rPr>
              <a:t>, suggestion=False)</a:t>
            </a:r>
          </a:p>
          <a:p>
            <a:r>
              <a:rPr lang="en-GB" sz="2400" dirty="0">
                <a:solidFill>
                  <a:schemeClr val="tx1"/>
                </a:solidFill>
                <a:latin typeface="Courier" pitchFamily="2" charset="0"/>
              </a:rPr>
              <a:t>    for j in </a:t>
            </a:r>
            <a:r>
              <a:rPr lang="en-GB" sz="2400" dirty="0" err="1">
                <a:solidFill>
                  <a:schemeClr val="tx1"/>
                </a:solidFill>
                <a:latin typeface="Courier" pitchFamily="2" charset="0"/>
              </a:rPr>
              <a:t>search_sug</a:t>
            </a:r>
            <a:r>
              <a:rPr lang="en-GB" sz="2400" dirty="0">
                <a:solidFill>
                  <a:schemeClr val="tx1"/>
                </a:solidFill>
                <a:latin typeface="Courier" pitchFamily="2" charset="0"/>
              </a:rPr>
              <a:t>:</a:t>
            </a:r>
          </a:p>
          <a:p>
            <a:r>
              <a:rPr lang="en-GB" sz="2400" dirty="0">
                <a:solidFill>
                  <a:schemeClr val="tx1"/>
                </a:solidFill>
                <a:latin typeface="Courier" pitchFamily="2" charset="0"/>
              </a:rPr>
              <a:t>        if j==</a:t>
            </a:r>
            <a:r>
              <a:rPr lang="en-GB" sz="2400" dirty="0" err="1">
                <a:solidFill>
                  <a:schemeClr val="tx1"/>
                </a:solidFill>
                <a:latin typeface="Courier" pitchFamily="2" charset="0"/>
              </a:rPr>
              <a:t>i</a:t>
            </a:r>
            <a:r>
              <a:rPr lang="en-GB" sz="2400" dirty="0">
                <a:solidFill>
                  <a:schemeClr val="tx1"/>
                </a:solidFill>
                <a:latin typeface="Courier" pitchFamily="2" charset="0"/>
              </a:rPr>
              <a:t>:</a:t>
            </a:r>
          </a:p>
          <a:p>
            <a:r>
              <a:rPr lang="en-GB" sz="2400" dirty="0">
                <a:solidFill>
                  <a:schemeClr val="tx1"/>
                </a:solidFill>
                <a:latin typeface="Courier" pitchFamily="2" charset="0"/>
              </a:rPr>
              <a:t>            </a:t>
            </a:r>
            <a:r>
              <a:rPr lang="en-GB" sz="2400" dirty="0" err="1">
                <a:solidFill>
                  <a:schemeClr val="tx1"/>
                </a:solidFill>
                <a:latin typeface="Courier" pitchFamily="2" charset="0"/>
              </a:rPr>
              <a:t>url</a:t>
            </a:r>
            <a:r>
              <a:rPr lang="en-GB" sz="2400" dirty="0">
                <a:solidFill>
                  <a:schemeClr val="tx1"/>
                </a:solidFill>
                <a:latin typeface="Courier" pitchFamily="2" charset="0"/>
              </a:rPr>
              <a:t>_=</a:t>
            </a:r>
            <a:r>
              <a:rPr lang="en-GB" sz="2400" dirty="0" err="1">
                <a:solidFill>
                  <a:schemeClr val="tx1"/>
                </a:solidFill>
                <a:latin typeface="Courier" pitchFamily="2" charset="0"/>
              </a:rPr>
              <a:t>wikipedia.page</a:t>
            </a:r>
            <a:r>
              <a:rPr lang="en-GB" sz="2400" dirty="0">
                <a:solidFill>
                  <a:schemeClr val="tx1"/>
                </a:solidFill>
                <a:latin typeface="Courier" pitchFamily="2" charset="0"/>
              </a:rPr>
              <a:t>(j, </a:t>
            </a:r>
            <a:r>
              <a:rPr lang="en-GB" sz="2400" dirty="0" err="1">
                <a:solidFill>
                  <a:schemeClr val="tx1"/>
                </a:solidFill>
                <a:latin typeface="Courier" pitchFamily="2" charset="0"/>
              </a:rPr>
              <a:t>auto_suggest</a:t>
            </a:r>
            <a:r>
              <a:rPr lang="en-GB" sz="2400" dirty="0">
                <a:solidFill>
                  <a:schemeClr val="tx1"/>
                </a:solidFill>
                <a:latin typeface="Courier" pitchFamily="2" charset="0"/>
              </a:rPr>
              <a:t>=False).</a:t>
            </a:r>
            <a:r>
              <a:rPr lang="en-GB" sz="2400" dirty="0" err="1">
                <a:solidFill>
                  <a:schemeClr val="tx1"/>
                </a:solidFill>
                <a:latin typeface="Courier" pitchFamily="2" charset="0"/>
              </a:rPr>
              <a:t>url</a:t>
            </a:r>
            <a:endParaRPr lang="en-GB" sz="2400" dirty="0">
              <a:solidFill>
                <a:schemeClr val="tx1"/>
              </a:solidFill>
              <a:latin typeface="Courier" pitchFamily="2" charset="0"/>
            </a:endParaRPr>
          </a:p>
          <a:p>
            <a:r>
              <a:rPr lang="en-GB" sz="2400" dirty="0">
                <a:solidFill>
                  <a:schemeClr val="tx1"/>
                </a:solidFill>
                <a:latin typeface="Courier" pitchFamily="2" charset="0"/>
              </a:rPr>
              <a:t>            </a:t>
            </a:r>
            <a:r>
              <a:rPr lang="en-GB" sz="2400" dirty="0" err="1">
                <a:solidFill>
                  <a:schemeClr val="tx1"/>
                </a:solidFill>
                <a:latin typeface="Courier" pitchFamily="2" charset="0"/>
              </a:rPr>
              <a:t>urls.append</a:t>
            </a:r>
            <a:r>
              <a:rPr lang="en-GB" sz="2400" dirty="0">
                <a:solidFill>
                  <a:schemeClr val="tx1"/>
                </a:solidFill>
                <a:latin typeface="Courier" pitchFamily="2" charset="0"/>
              </a:rPr>
              <a:t>(</a:t>
            </a:r>
            <a:r>
              <a:rPr lang="en-GB" sz="2400" dirty="0" err="1">
                <a:solidFill>
                  <a:schemeClr val="tx1"/>
                </a:solidFill>
                <a:latin typeface="Courier" pitchFamily="2" charset="0"/>
              </a:rPr>
              <a:t>url</a:t>
            </a:r>
            <a:r>
              <a:rPr lang="en-GB" sz="2400" dirty="0">
                <a:solidFill>
                  <a:schemeClr val="tx1"/>
                </a:solidFill>
                <a:latin typeface="Courier" pitchFamily="2" charset="0"/>
              </a:rPr>
              <a:t>_)</a:t>
            </a:r>
          </a:p>
          <a:p>
            <a:r>
              <a:rPr lang="en-GB" sz="2400" dirty="0">
                <a:solidFill>
                  <a:schemeClr val="tx1"/>
                </a:solidFill>
                <a:latin typeface="Courier" pitchFamily="2" charset="0"/>
              </a:rPr>
              <a:t>print(</a:t>
            </a:r>
            <a:r>
              <a:rPr lang="en-GB" sz="2400" dirty="0" err="1">
                <a:solidFill>
                  <a:schemeClr val="tx1"/>
                </a:solidFill>
                <a:latin typeface="Courier" pitchFamily="2" charset="0"/>
              </a:rPr>
              <a:t>urls</a:t>
            </a:r>
            <a:r>
              <a:rPr lang="en-GB" sz="2400" dirty="0">
                <a:solidFill>
                  <a:schemeClr val="tx1"/>
                </a:solidFill>
                <a:latin typeface="Courier" pitchFamily="2" charset="0"/>
              </a:rPr>
              <a:t>[0:5])</a:t>
            </a:r>
          </a:p>
        </p:txBody>
      </p:sp>
    </p:spTree>
    <p:extLst>
      <p:ext uri="{BB962C8B-B14F-4D97-AF65-F5344CB8AC3E}">
        <p14:creationId xmlns:p14="http://schemas.microsoft.com/office/powerpoint/2010/main" val="102148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72DA-0B38-7149-9F0D-61094F3EC295}"/>
              </a:ext>
            </a:extLst>
          </p:cNvPr>
          <p:cNvSpPr>
            <a:spLocks noGrp="1"/>
          </p:cNvSpPr>
          <p:nvPr>
            <p:ph type="title"/>
          </p:nvPr>
        </p:nvSpPr>
        <p:spPr/>
        <p:txBody>
          <a:bodyPr/>
          <a:lstStyle/>
          <a:p>
            <a:r>
              <a:rPr lang="en-GB" dirty="0"/>
              <a:t>More variables</a:t>
            </a:r>
            <a:br>
              <a:rPr lang="en-GB" dirty="0"/>
            </a:br>
            <a:r>
              <a:rPr lang="en-GB" sz="2800" dirty="0"/>
              <a:t>Wiki API</a:t>
            </a:r>
            <a:endParaRPr lang="en-GB" dirty="0"/>
          </a:p>
        </p:txBody>
      </p:sp>
      <p:sp>
        <p:nvSpPr>
          <p:cNvPr id="3" name="Content Placeholder 2">
            <a:extLst>
              <a:ext uri="{FF2B5EF4-FFF2-40B4-BE49-F238E27FC236}">
                <a16:creationId xmlns:a16="http://schemas.microsoft.com/office/drawing/2014/main" id="{0558F650-BB1A-5E41-9708-24A647FC90BD}"/>
              </a:ext>
            </a:extLst>
          </p:cNvPr>
          <p:cNvSpPr>
            <a:spLocks noGrp="1"/>
          </p:cNvSpPr>
          <p:nvPr>
            <p:ph idx="1"/>
          </p:nvPr>
        </p:nvSpPr>
        <p:spPr>
          <a:xfrm>
            <a:off x="1219200" y="2042853"/>
            <a:ext cx="4227443" cy="4399812"/>
          </a:xfrm>
        </p:spPr>
        <p:txBody>
          <a:bodyPr>
            <a:normAutofit lnSpcReduction="10000"/>
          </a:bodyPr>
          <a:lstStyle/>
          <a:p>
            <a:r>
              <a:rPr lang="en-GB" sz="2800" dirty="0"/>
              <a:t>Now that we have the correct URLs, we can parse through the infobox HTML and get the information corresponding to the "born" row. But if there is no such row, we ask the algorithm to add "not found" to the list of date of birth information.</a:t>
            </a:r>
          </a:p>
        </p:txBody>
      </p:sp>
      <p:sp>
        <p:nvSpPr>
          <p:cNvPr id="4" name="Rounded Rectangle 3">
            <a:extLst>
              <a:ext uri="{FF2B5EF4-FFF2-40B4-BE49-F238E27FC236}">
                <a16:creationId xmlns:a16="http://schemas.microsoft.com/office/drawing/2014/main" id="{1149CA7C-9174-1549-AF04-8EC281A1B16E}"/>
              </a:ext>
            </a:extLst>
          </p:cNvPr>
          <p:cNvSpPr/>
          <p:nvPr/>
        </p:nvSpPr>
        <p:spPr>
          <a:xfrm>
            <a:off x="5599043" y="556589"/>
            <a:ext cx="6248399" cy="5886076"/>
          </a:xfrm>
          <a:prstGeom prst="roundRect">
            <a:avLst>
              <a:gd name="adj" fmla="val 5649"/>
            </a:avLst>
          </a:prstGeom>
          <a:solidFill>
            <a:srgbClr val="E8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Courier" pitchFamily="2" charset="0"/>
              </a:rPr>
              <a:t>for </a:t>
            </a:r>
            <a:r>
              <a:rPr lang="en-GB" sz="2000" dirty="0" err="1">
                <a:solidFill>
                  <a:schemeClr val="tx1"/>
                </a:solidFill>
                <a:latin typeface="Courier" pitchFamily="2" charset="0"/>
              </a:rPr>
              <a:t>url</a:t>
            </a:r>
            <a:r>
              <a:rPr lang="en-GB" sz="2000" dirty="0">
                <a:solidFill>
                  <a:schemeClr val="tx1"/>
                </a:solidFill>
                <a:latin typeface="Courier" pitchFamily="2" charset="0"/>
              </a:rPr>
              <a:t> in </a:t>
            </a:r>
            <a:r>
              <a:rPr lang="en-GB" sz="2000" dirty="0" err="1">
                <a:solidFill>
                  <a:schemeClr val="tx1"/>
                </a:solidFill>
                <a:latin typeface="Courier" pitchFamily="2" charset="0"/>
              </a:rPr>
              <a:t>urls</a:t>
            </a:r>
            <a:r>
              <a:rPr lang="en-GB" sz="2000" dirty="0">
                <a:solidFill>
                  <a:schemeClr val="tx1"/>
                </a:solidFill>
                <a:latin typeface="Courier" pitchFamily="2" charset="0"/>
              </a:rPr>
              <a:t>:  </a:t>
            </a:r>
          </a:p>
          <a:p>
            <a:r>
              <a:rPr lang="en-GB" sz="2000" dirty="0">
                <a:solidFill>
                  <a:schemeClr val="tx1"/>
                </a:solidFill>
                <a:latin typeface="Courier" pitchFamily="2" charset="0"/>
              </a:rPr>
              <a:t>    html = </a:t>
            </a:r>
            <a:r>
              <a:rPr lang="en-GB" sz="2000" dirty="0" err="1">
                <a:solidFill>
                  <a:schemeClr val="tx1"/>
                </a:solidFill>
                <a:latin typeface="Courier" pitchFamily="2" charset="0"/>
              </a:rPr>
              <a:t>urlopen</a:t>
            </a:r>
            <a:r>
              <a:rPr lang="en-GB" sz="2000" dirty="0">
                <a:solidFill>
                  <a:schemeClr val="tx1"/>
                </a:solidFill>
                <a:latin typeface="Courier" pitchFamily="2" charset="0"/>
              </a:rPr>
              <a:t>(</a:t>
            </a:r>
            <a:r>
              <a:rPr lang="en-GB" sz="2000" dirty="0" err="1">
                <a:solidFill>
                  <a:schemeClr val="tx1"/>
                </a:solidFill>
                <a:latin typeface="Courier" pitchFamily="2" charset="0"/>
              </a:rPr>
              <a:t>url</a:t>
            </a:r>
            <a:r>
              <a:rPr lang="en-GB" sz="2000" dirty="0">
                <a:solidFill>
                  <a:schemeClr val="tx1"/>
                </a:solidFill>
                <a:latin typeface="Courier" pitchFamily="2" charset="0"/>
              </a:rPr>
              <a:t>) </a:t>
            </a:r>
          </a:p>
          <a:p>
            <a:r>
              <a:rPr lang="en-GB" sz="2000" dirty="0">
                <a:solidFill>
                  <a:schemeClr val="tx1"/>
                </a:solidFill>
                <a:latin typeface="Courier" pitchFamily="2" charset="0"/>
              </a:rPr>
              <a:t>    soup = BeautifulSoup(html, '</a:t>
            </a:r>
            <a:r>
              <a:rPr lang="en-GB" sz="2000" dirty="0" err="1">
                <a:solidFill>
                  <a:schemeClr val="tx1"/>
                </a:solidFill>
                <a:latin typeface="Courier" pitchFamily="2" charset="0"/>
              </a:rPr>
              <a:t>html.parser</a:t>
            </a:r>
            <a:r>
              <a:rPr lang="en-GB" sz="2000" dirty="0">
                <a:solidFill>
                  <a:schemeClr val="tx1"/>
                </a:solidFill>
                <a:latin typeface="Courier" pitchFamily="2" charset="0"/>
              </a:rPr>
              <a:t>')</a:t>
            </a:r>
          </a:p>
          <a:p>
            <a:r>
              <a:rPr lang="en-GB" sz="2000" dirty="0">
                <a:solidFill>
                  <a:schemeClr val="tx1"/>
                </a:solidFill>
                <a:latin typeface="Courier" pitchFamily="2" charset="0"/>
              </a:rPr>
              <a:t>    left=</a:t>
            </a:r>
            <a:r>
              <a:rPr lang="en-GB" sz="2000" dirty="0" err="1">
                <a:solidFill>
                  <a:schemeClr val="tx1"/>
                </a:solidFill>
                <a:latin typeface="Courier" pitchFamily="2" charset="0"/>
              </a:rPr>
              <a:t>soup.find_all</a:t>
            </a:r>
            <a:r>
              <a:rPr lang="en-GB" sz="2000" dirty="0">
                <a:solidFill>
                  <a:schemeClr val="tx1"/>
                </a:solidFill>
                <a:latin typeface="Courier" pitchFamily="2" charset="0"/>
              </a:rPr>
              <a:t>("</a:t>
            </a:r>
            <a:r>
              <a:rPr lang="en-GB" sz="2000" dirty="0" err="1">
                <a:solidFill>
                  <a:schemeClr val="tx1"/>
                </a:solidFill>
                <a:latin typeface="Courier" pitchFamily="2" charset="0"/>
              </a:rPr>
              <a:t>th</a:t>
            </a:r>
            <a:r>
              <a:rPr lang="en-GB" sz="2000" dirty="0">
                <a:solidFill>
                  <a:schemeClr val="tx1"/>
                </a:solidFill>
                <a:latin typeface="Courier" pitchFamily="2" charset="0"/>
              </a:rPr>
              <a:t>", class_="infobox-label")</a:t>
            </a:r>
          </a:p>
          <a:p>
            <a:r>
              <a:rPr lang="en-GB" sz="2000" dirty="0">
                <a:solidFill>
                  <a:schemeClr val="tx1"/>
                </a:solidFill>
                <a:latin typeface="Courier" pitchFamily="2" charset="0"/>
              </a:rPr>
              <a:t>    for </a:t>
            </a:r>
            <a:r>
              <a:rPr lang="en-GB" sz="2000" dirty="0" err="1">
                <a:solidFill>
                  <a:schemeClr val="tx1"/>
                </a:solidFill>
                <a:latin typeface="Courier" pitchFamily="2" charset="0"/>
              </a:rPr>
              <a:t>left_element</a:t>
            </a:r>
            <a:r>
              <a:rPr lang="en-GB" sz="2000" dirty="0">
                <a:solidFill>
                  <a:schemeClr val="tx1"/>
                </a:solidFill>
                <a:latin typeface="Courier" pitchFamily="2" charset="0"/>
              </a:rPr>
              <a:t> in left:</a:t>
            </a:r>
          </a:p>
          <a:p>
            <a:r>
              <a:rPr lang="en-GB" sz="2000" dirty="0">
                <a:solidFill>
                  <a:schemeClr val="tx1"/>
                </a:solidFill>
                <a:latin typeface="Courier" pitchFamily="2" charset="0"/>
              </a:rPr>
              <a:t>        if </a:t>
            </a:r>
            <a:r>
              <a:rPr lang="en-GB" sz="2000" dirty="0" err="1">
                <a:solidFill>
                  <a:schemeClr val="tx1"/>
                </a:solidFill>
                <a:latin typeface="Courier" pitchFamily="2" charset="0"/>
              </a:rPr>
              <a:t>left_element.text</a:t>
            </a:r>
            <a:r>
              <a:rPr lang="en-GB" sz="2000" dirty="0">
                <a:solidFill>
                  <a:schemeClr val="tx1"/>
                </a:solidFill>
                <a:latin typeface="Courier" pitchFamily="2" charset="0"/>
              </a:rPr>
              <a:t>=="Born":</a:t>
            </a:r>
          </a:p>
          <a:p>
            <a:r>
              <a:rPr lang="en-GB" sz="2000" dirty="0">
                <a:solidFill>
                  <a:schemeClr val="tx1"/>
                </a:solidFill>
                <a:latin typeface="Courier" pitchFamily="2" charset="0"/>
              </a:rPr>
              <a:t>            </a:t>
            </a:r>
            <a:r>
              <a:rPr lang="en-GB" sz="2000" dirty="0" err="1">
                <a:solidFill>
                  <a:schemeClr val="tx1"/>
                </a:solidFill>
                <a:latin typeface="Courier" pitchFamily="2" charset="0"/>
              </a:rPr>
              <a:t>datawewant</a:t>
            </a:r>
            <a:r>
              <a:rPr lang="en-GB" sz="2000" dirty="0">
                <a:solidFill>
                  <a:schemeClr val="tx1"/>
                </a:solidFill>
                <a:latin typeface="Courier" pitchFamily="2" charset="0"/>
              </a:rPr>
              <a:t>=</a:t>
            </a:r>
            <a:r>
              <a:rPr lang="en-GB" sz="2000" dirty="0" err="1">
                <a:solidFill>
                  <a:schemeClr val="tx1"/>
                </a:solidFill>
                <a:latin typeface="Courier" pitchFamily="2" charset="0"/>
              </a:rPr>
              <a:t>left_element.find_next_sibling</a:t>
            </a:r>
            <a:r>
              <a:rPr lang="en-GB" sz="2000" dirty="0">
                <a:solidFill>
                  <a:schemeClr val="tx1"/>
                </a:solidFill>
                <a:latin typeface="Courier" pitchFamily="2" charset="0"/>
              </a:rPr>
              <a:t>("td").text</a:t>
            </a:r>
          </a:p>
          <a:p>
            <a:r>
              <a:rPr lang="en-GB" sz="2000" dirty="0">
                <a:solidFill>
                  <a:schemeClr val="tx1"/>
                </a:solidFill>
                <a:latin typeface="Courier" pitchFamily="2" charset="0"/>
              </a:rPr>
              <a:t>            </a:t>
            </a:r>
            <a:r>
              <a:rPr lang="en-GB" sz="2000" dirty="0" err="1">
                <a:solidFill>
                  <a:schemeClr val="tx1"/>
                </a:solidFill>
                <a:latin typeface="Courier" pitchFamily="2" charset="0"/>
              </a:rPr>
              <a:t>age_data.append</a:t>
            </a:r>
            <a:r>
              <a:rPr lang="en-GB" sz="2000" dirty="0">
                <a:solidFill>
                  <a:schemeClr val="tx1"/>
                </a:solidFill>
                <a:latin typeface="Courier" pitchFamily="2" charset="0"/>
              </a:rPr>
              <a:t>(str(</a:t>
            </a:r>
            <a:r>
              <a:rPr lang="en-GB" sz="2000" dirty="0" err="1">
                <a:solidFill>
                  <a:schemeClr val="tx1"/>
                </a:solidFill>
                <a:latin typeface="Courier" pitchFamily="2" charset="0"/>
              </a:rPr>
              <a:t>datawewant</a:t>
            </a:r>
            <a:r>
              <a:rPr lang="en-GB" sz="2000" dirty="0">
                <a:solidFill>
                  <a:schemeClr val="tx1"/>
                </a:solidFill>
                <a:latin typeface="Courier" pitchFamily="2" charset="0"/>
              </a:rPr>
              <a:t>))</a:t>
            </a:r>
          </a:p>
          <a:p>
            <a:r>
              <a:rPr lang="en-GB" sz="2000" dirty="0">
                <a:solidFill>
                  <a:schemeClr val="tx1"/>
                </a:solidFill>
                <a:latin typeface="Courier" pitchFamily="2" charset="0"/>
              </a:rPr>
              <a:t>        else:</a:t>
            </a:r>
          </a:p>
          <a:p>
            <a:r>
              <a:rPr lang="en-GB" sz="2000" dirty="0">
                <a:solidFill>
                  <a:schemeClr val="tx1"/>
                </a:solidFill>
                <a:latin typeface="Courier" pitchFamily="2" charset="0"/>
              </a:rPr>
              <a:t>            </a:t>
            </a:r>
            <a:r>
              <a:rPr lang="en-GB" sz="2000" dirty="0" err="1">
                <a:solidFill>
                  <a:schemeClr val="tx1"/>
                </a:solidFill>
                <a:latin typeface="Courier" pitchFamily="2" charset="0"/>
              </a:rPr>
              <a:t>age_data.append</a:t>
            </a:r>
            <a:r>
              <a:rPr lang="en-GB" sz="2000" dirty="0">
                <a:solidFill>
                  <a:schemeClr val="tx1"/>
                </a:solidFill>
                <a:latin typeface="Courier" pitchFamily="2" charset="0"/>
              </a:rPr>
              <a:t>("not found")</a:t>
            </a:r>
          </a:p>
        </p:txBody>
      </p:sp>
    </p:spTree>
    <p:extLst>
      <p:ext uri="{BB962C8B-B14F-4D97-AF65-F5344CB8AC3E}">
        <p14:creationId xmlns:p14="http://schemas.microsoft.com/office/powerpoint/2010/main" val="3567211224"/>
      </p:ext>
    </p:extLst>
  </p:cSld>
  <p:clrMapOvr>
    <a:masterClrMapping/>
  </p:clrMapOvr>
</p:sld>
</file>

<file path=ppt/theme/theme1.xml><?xml version="1.0" encoding="utf-8"?>
<a:theme xmlns:a="http://schemas.openxmlformats.org/drawingml/2006/main" name="Crop">
  <a:themeElements>
    <a:clrScheme name="Custom 1">
      <a:dk1>
        <a:srgbClr val="000000"/>
      </a:dk1>
      <a:lt1>
        <a:srgbClr val="FFFFFF"/>
      </a:lt1>
      <a:dk2>
        <a:srgbClr val="191B0E"/>
      </a:dk2>
      <a:lt2>
        <a:srgbClr val="FCFAF2"/>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{ACA1000D-0273-5940-BEB5-B1FEF9C16603}tf10001072</Template>
  <TotalTime>216</TotalTime>
  <Words>1787</Words>
  <Application>Microsoft Macintosh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Courier</vt:lpstr>
      <vt:lpstr>Franklin Gothic Book</vt:lpstr>
      <vt:lpstr>Crop</vt:lpstr>
      <vt:lpstr>Speech time </vt:lpstr>
      <vt:lpstr>analysis</vt:lpstr>
      <vt:lpstr>Data wrangling</vt:lpstr>
      <vt:lpstr>Gender and speeches Gender and syllables</vt:lpstr>
      <vt:lpstr>Gender and speeches Gender and content</vt:lpstr>
      <vt:lpstr>More variables Wiki API</vt:lpstr>
      <vt:lpstr>More variables Wiki API</vt:lpstr>
      <vt:lpstr>More variables Wiki API</vt:lpstr>
      <vt:lpstr>More variables Wiki API</vt:lpstr>
      <vt:lpstr>More variables Wiki API</vt:lpstr>
      <vt:lpstr>More variables Wiki API</vt:lpstr>
      <vt:lpstr>Findings</vt:lpstr>
      <vt:lpstr>Gender and gender focus</vt:lpstr>
      <vt:lpstr>More detailed background</vt:lpstr>
      <vt:lpstr>Final product</vt:lpstr>
      <vt:lpstr>Loading summary statistics data</vt:lpstr>
      <vt:lpstr>Loading summary data / dimensions and measures</vt:lpstr>
      <vt:lpstr>PowerPoint Presentation</vt:lpstr>
      <vt:lpstr>Building the visualisation - example </vt:lpstr>
      <vt:lpstr>Building the dashboard</vt:lpstr>
      <vt:lpstr>Next steps Segmenting by term</vt:lpstr>
      <vt:lpstr>Next steps Applying visual best practices</vt:lpstr>
      <vt:lpstr>Next steps Interactive 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time </dc:title>
  <dc:creator>Alanah Sarginson</dc:creator>
  <cp:lastModifiedBy>Alanah Sarginson</cp:lastModifiedBy>
  <cp:revision>11</cp:revision>
  <dcterms:created xsi:type="dcterms:W3CDTF">2021-12-15T22:33:48Z</dcterms:created>
  <dcterms:modified xsi:type="dcterms:W3CDTF">2021-12-16T02:10:21Z</dcterms:modified>
</cp:coreProperties>
</file>