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gif" ContentType="image/gif"/>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54"/>
  </p:notesMasterIdLst>
  <p:sldIdLst>
    <p:sldId id="256" r:id="rId2"/>
    <p:sldId id="465" r:id="rId3"/>
    <p:sldId id="259" r:id="rId4"/>
    <p:sldId id="437" r:id="rId5"/>
    <p:sldId id="461" r:id="rId6"/>
    <p:sldId id="462" r:id="rId7"/>
    <p:sldId id="265" r:id="rId8"/>
    <p:sldId id="269" r:id="rId9"/>
    <p:sldId id="341" r:id="rId10"/>
    <p:sldId id="466" r:id="rId11"/>
    <p:sldId id="469" r:id="rId12"/>
    <p:sldId id="467" r:id="rId13"/>
    <p:sldId id="468" r:id="rId14"/>
    <p:sldId id="470" r:id="rId15"/>
    <p:sldId id="471" r:id="rId16"/>
    <p:sldId id="425" r:id="rId17"/>
    <p:sldId id="277" r:id="rId18"/>
    <p:sldId id="432" r:id="rId19"/>
    <p:sldId id="434" r:id="rId20"/>
    <p:sldId id="436" r:id="rId21"/>
    <p:sldId id="289" r:id="rId22"/>
    <p:sldId id="290" r:id="rId23"/>
    <p:sldId id="292" r:id="rId24"/>
    <p:sldId id="295" r:id="rId25"/>
    <p:sldId id="296" r:id="rId26"/>
    <p:sldId id="298" r:id="rId27"/>
    <p:sldId id="430" r:id="rId28"/>
    <p:sldId id="300" r:id="rId29"/>
    <p:sldId id="431" r:id="rId30"/>
    <p:sldId id="370" r:id="rId31"/>
    <p:sldId id="439" r:id="rId32"/>
    <p:sldId id="440" r:id="rId33"/>
    <p:sldId id="441" r:id="rId34"/>
    <p:sldId id="442" r:id="rId35"/>
    <p:sldId id="450" r:id="rId36"/>
    <p:sldId id="443" r:id="rId37"/>
    <p:sldId id="463" r:id="rId38"/>
    <p:sldId id="454" r:id="rId39"/>
    <p:sldId id="455" r:id="rId40"/>
    <p:sldId id="458" r:id="rId41"/>
    <p:sldId id="456" r:id="rId42"/>
    <p:sldId id="464" r:id="rId43"/>
    <p:sldId id="459" r:id="rId44"/>
    <p:sldId id="460" r:id="rId45"/>
    <p:sldId id="438" r:id="rId46"/>
    <p:sldId id="371" r:id="rId47"/>
    <p:sldId id="383" r:id="rId48"/>
    <p:sldId id="379" r:id="rId49"/>
    <p:sldId id="380" r:id="rId50"/>
    <p:sldId id="377" r:id="rId51"/>
    <p:sldId id="427" r:id="rId52"/>
    <p:sldId id="420" r:id="rId5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6699" autoAdjust="0"/>
    <p:restoredTop sz="94684" autoAdjust="0"/>
  </p:normalViewPr>
  <p:slideViewPr>
    <p:cSldViewPr>
      <p:cViewPr>
        <p:scale>
          <a:sx n="84" d="100"/>
          <a:sy n="84" d="100"/>
        </p:scale>
        <p:origin x="-66" y="264"/>
      </p:cViewPr>
      <p:guideLst>
        <p:guide orient="horz" pos="2160"/>
        <p:guide pos="2880"/>
      </p:guideLst>
    </p:cSldViewPr>
  </p:slideViewPr>
  <p:outlineViewPr>
    <p:cViewPr>
      <p:scale>
        <a:sx n="33" d="100"/>
        <a:sy n="33" d="100"/>
      </p:scale>
      <p:origin x="0" y="0"/>
    </p:cViewPr>
  </p:outlineViewPr>
  <p:notesTextViewPr>
    <p:cViewPr>
      <p:scale>
        <a:sx n="300" d="100"/>
        <a:sy n="3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7708D7E-A109-42E5-895B-CB8543434E26}" type="datetimeFigureOut">
              <a:rPr lang="en-US" smtClean="0"/>
              <a:pPr/>
              <a:t>5/2/2012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E9FA42A-F229-4C68-BA21-4C9D95A74D41}"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E9FA42A-F229-4C68-BA21-4C9D95A74D41}" type="slidenum">
              <a:rPr lang="en-US" smtClean="0"/>
              <a:pPr/>
              <a:t>10</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E9FA42A-F229-4C68-BA21-4C9D95A74D41}" type="slidenum">
              <a:rPr lang="en-US" smtClean="0"/>
              <a:pPr/>
              <a:t>15</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E9FA42A-F229-4C68-BA21-4C9D95A74D41}" type="slidenum">
              <a:rPr lang="en-US" smtClean="0"/>
              <a:pPr/>
              <a:t>26</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08EA1417-7B0C-40E6-9EEC-C481D67547DB}" type="datetimeFigureOut">
              <a:rPr lang="en-US" smtClean="0"/>
              <a:pPr/>
              <a:t>5/2/2012</a:t>
            </a:fld>
            <a:endParaRPr lang="en-US" dirty="0"/>
          </a:p>
        </p:txBody>
      </p:sp>
      <p:sp>
        <p:nvSpPr>
          <p:cNvPr id="17" name="Footer Placeholder 16"/>
          <p:cNvSpPr>
            <a:spLocks noGrp="1"/>
          </p:cNvSpPr>
          <p:nvPr>
            <p:ph type="ftr" sz="quarter" idx="11"/>
          </p:nvPr>
        </p:nvSpPr>
        <p:spPr>
          <a:xfrm>
            <a:off x="5410200" y="4205288"/>
            <a:ext cx="1295400" cy="457200"/>
          </a:xfrm>
        </p:spPr>
        <p:txBody>
          <a:bodyPr/>
          <a:lstStyle/>
          <a:p>
            <a:endParaRPr lang="en-US" dirty="0"/>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E724ADDD-E594-488E-935B-6671BFC37B51}" type="slidenum">
              <a:rPr lang="en-US" smtClean="0"/>
              <a:pPr/>
              <a:t>‹#›</a:t>
            </a:fld>
            <a:endParaRPr lang="en-US" dirty="0"/>
          </a:p>
        </p:txBody>
      </p:sp>
    </p:spTree>
  </p:cSld>
  <p:clrMapOvr>
    <a:masterClrMapping/>
  </p:clrMapOvr>
  <p:transition>
    <p:randomBar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8EA1417-7B0C-40E6-9EEC-C481D67547DB}" type="datetimeFigureOut">
              <a:rPr lang="en-US" smtClean="0"/>
              <a:pPr/>
              <a:t>5/2/2012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724ADDD-E594-488E-935B-6671BFC37B51}" type="slidenum">
              <a:rPr lang="en-US" smtClean="0"/>
              <a:pPr/>
              <a:t>‹#›</a:t>
            </a:fld>
            <a:endParaRPr lang="en-US" dirty="0"/>
          </a:p>
        </p:txBody>
      </p:sp>
    </p:spTree>
  </p:cSld>
  <p:clrMapOvr>
    <a:masterClrMapping/>
  </p:clrMapOvr>
  <p:transition>
    <p:randomBar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8EA1417-7B0C-40E6-9EEC-C481D67547DB}" type="datetimeFigureOut">
              <a:rPr lang="en-US" smtClean="0"/>
              <a:pPr/>
              <a:t>5/2/2012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724ADDD-E594-488E-935B-6671BFC37B51}" type="slidenum">
              <a:rPr lang="en-US" smtClean="0"/>
              <a:pPr/>
              <a:t>‹#›</a:t>
            </a:fld>
            <a:endParaRPr lang="en-US" dirty="0"/>
          </a:p>
        </p:txBody>
      </p:sp>
    </p:spTree>
  </p:cSld>
  <p:clrMapOvr>
    <a:masterClrMapping/>
  </p:clrMapOvr>
  <p:transition>
    <p:randomBar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8EA1417-7B0C-40E6-9EEC-C481D67547DB}" type="datetimeFigureOut">
              <a:rPr lang="en-US" smtClean="0"/>
              <a:pPr/>
              <a:t>5/2/2012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724ADDD-E594-488E-935B-6671BFC37B51}" type="slidenum">
              <a:rPr lang="en-US" smtClean="0"/>
              <a:pPr/>
              <a:t>‹#›</a:t>
            </a:fld>
            <a:endParaRPr lang="en-US" dirty="0"/>
          </a:p>
        </p:txBody>
      </p:sp>
    </p:spTree>
  </p:cSld>
  <p:clrMapOvr>
    <a:masterClrMapping/>
  </p:clrMapOvr>
  <p:transition>
    <p:randomBar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08EA1417-7B0C-40E6-9EEC-C481D67547DB}" type="datetimeFigureOut">
              <a:rPr lang="en-US" smtClean="0"/>
              <a:pPr/>
              <a:t>5/2/2012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724ADDD-E594-488E-935B-6671BFC37B51}" type="slidenum">
              <a:rPr lang="en-US" smtClean="0"/>
              <a:pPr/>
              <a:t>‹#›</a:t>
            </a:fld>
            <a:endParaRPr lang="en-US" dirty="0"/>
          </a:p>
        </p:txBody>
      </p:sp>
    </p:spTree>
  </p:cSld>
  <p:clrMapOvr>
    <a:masterClrMapping/>
  </p:clrMapOvr>
  <p:transition>
    <p:randomBar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8EA1417-7B0C-40E6-9EEC-C481D67547DB}" type="datetimeFigureOut">
              <a:rPr lang="en-US" smtClean="0"/>
              <a:pPr/>
              <a:t>5/2/2012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724ADDD-E594-488E-935B-6671BFC37B51}" type="slidenum">
              <a:rPr lang="en-US" smtClean="0"/>
              <a:pPr/>
              <a:t>‹#›</a:t>
            </a:fld>
            <a:endParaRPr lang="en-US" dirty="0"/>
          </a:p>
        </p:txBody>
      </p:sp>
    </p:spTree>
  </p:cSld>
  <p:clrMapOvr>
    <a:masterClrMapping/>
  </p:clrMapOvr>
  <p:transition>
    <p:randomBar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08EA1417-7B0C-40E6-9EEC-C481D67547DB}" type="datetimeFigureOut">
              <a:rPr lang="en-US" smtClean="0"/>
              <a:pPr/>
              <a:t>5/2/2012</a:t>
            </a:fld>
            <a:endParaRPr lang="en-US" dirty="0"/>
          </a:p>
        </p:txBody>
      </p:sp>
      <p:sp>
        <p:nvSpPr>
          <p:cNvPr id="27" name="Slide Number Placeholder 26"/>
          <p:cNvSpPr>
            <a:spLocks noGrp="1"/>
          </p:cNvSpPr>
          <p:nvPr>
            <p:ph type="sldNum" sz="quarter" idx="11"/>
          </p:nvPr>
        </p:nvSpPr>
        <p:spPr/>
        <p:txBody>
          <a:bodyPr rtlCol="0"/>
          <a:lstStyle/>
          <a:p>
            <a:fld id="{E724ADDD-E594-488E-935B-6671BFC37B51}" type="slidenum">
              <a:rPr lang="en-US" smtClean="0"/>
              <a:pPr/>
              <a:t>‹#›</a:t>
            </a:fld>
            <a:endParaRPr lang="en-US" dirty="0"/>
          </a:p>
        </p:txBody>
      </p:sp>
      <p:sp>
        <p:nvSpPr>
          <p:cNvPr id="28" name="Footer Placeholder 27"/>
          <p:cNvSpPr>
            <a:spLocks noGrp="1"/>
          </p:cNvSpPr>
          <p:nvPr>
            <p:ph type="ftr" sz="quarter" idx="12"/>
          </p:nvPr>
        </p:nvSpPr>
        <p:spPr/>
        <p:txBody>
          <a:bodyPr rtlCol="0"/>
          <a:lstStyle/>
          <a:p>
            <a:endParaRPr lang="en-US" dirty="0"/>
          </a:p>
        </p:txBody>
      </p:sp>
    </p:spTree>
  </p:cSld>
  <p:clrMapOvr>
    <a:masterClrMapping/>
  </p:clrMapOvr>
  <p:transition>
    <p:randomBar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08EA1417-7B0C-40E6-9EEC-C481D67547DB}" type="datetimeFigureOut">
              <a:rPr lang="en-US" smtClean="0"/>
              <a:pPr/>
              <a:t>5/2/2012</a:t>
            </a:fld>
            <a:endParaRPr lang="en-US" dirty="0"/>
          </a:p>
        </p:txBody>
      </p:sp>
      <p:sp>
        <p:nvSpPr>
          <p:cNvPr id="4" name="Footer Placeholder 3"/>
          <p:cNvSpPr>
            <a:spLocks noGrp="1"/>
          </p:cNvSpPr>
          <p:nvPr>
            <p:ph type="ftr" sz="quarter" idx="11"/>
          </p:nvPr>
        </p:nvSpPr>
        <p:spPr>
          <a:xfrm>
            <a:off x="5257800" y="612648"/>
            <a:ext cx="1325880" cy="457200"/>
          </a:xfrm>
        </p:spPr>
        <p:txBody>
          <a:bodyPr/>
          <a:lstStyle/>
          <a:p>
            <a:endParaRPr lang="en-US" dirty="0"/>
          </a:p>
        </p:txBody>
      </p:sp>
      <p:sp>
        <p:nvSpPr>
          <p:cNvPr id="5" name="Slide Number Placeholder 4"/>
          <p:cNvSpPr>
            <a:spLocks noGrp="1"/>
          </p:cNvSpPr>
          <p:nvPr>
            <p:ph type="sldNum" sz="quarter" idx="12"/>
          </p:nvPr>
        </p:nvSpPr>
        <p:spPr>
          <a:xfrm>
            <a:off x="8174736" y="2272"/>
            <a:ext cx="762000" cy="365760"/>
          </a:xfrm>
        </p:spPr>
        <p:txBody>
          <a:bodyPr/>
          <a:lstStyle/>
          <a:p>
            <a:fld id="{E724ADDD-E594-488E-935B-6671BFC37B51}" type="slidenum">
              <a:rPr lang="en-US" smtClean="0"/>
              <a:pPr/>
              <a:t>‹#›</a:t>
            </a:fld>
            <a:endParaRPr lang="en-US" dirty="0"/>
          </a:p>
        </p:txBody>
      </p:sp>
    </p:spTree>
  </p:cSld>
  <p:clrMapOvr>
    <a:masterClrMapping/>
  </p:clrMapOvr>
  <p:transition>
    <p:randomBar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EA1417-7B0C-40E6-9EEC-C481D67547DB}" type="datetimeFigureOut">
              <a:rPr lang="en-US" smtClean="0"/>
              <a:pPr/>
              <a:t>5/2/2012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E724ADDD-E594-488E-935B-6671BFC37B51}" type="slidenum">
              <a:rPr lang="en-US" smtClean="0"/>
              <a:pPr/>
              <a:t>‹#›</a:t>
            </a:fld>
            <a:endParaRPr lang="en-US" dirty="0"/>
          </a:p>
        </p:txBody>
      </p:sp>
    </p:spTree>
  </p:cSld>
  <p:clrMapOvr>
    <a:masterClrMapping/>
  </p:clrMapOvr>
  <p:transition>
    <p:randomBar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8EA1417-7B0C-40E6-9EEC-C481D67547DB}" type="datetimeFigureOut">
              <a:rPr lang="en-US" smtClean="0"/>
              <a:pPr/>
              <a:t>5/2/2012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724ADDD-E594-488E-935B-6671BFC37B51}" type="slidenum">
              <a:rPr lang="en-US" smtClean="0"/>
              <a:pPr/>
              <a:t>‹#›</a:t>
            </a:fld>
            <a:endParaRPr lang="en-US" dirty="0"/>
          </a:p>
        </p:txBody>
      </p:sp>
    </p:spTree>
  </p:cSld>
  <p:clrMapOvr>
    <a:masterClrMapping/>
  </p:clrMapOvr>
  <p:transition>
    <p:randomBar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8EA1417-7B0C-40E6-9EEC-C481D67547DB}" type="datetimeFigureOut">
              <a:rPr lang="en-US" smtClean="0"/>
              <a:pPr/>
              <a:t>5/2/2012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724ADDD-E594-488E-935B-6671BFC37B51}" type="slidenum">
              <a:rPr lang="en-US" smtClean="0"/>
              <a:pPr/>
              <a:t>‹#›</a:t>
            </a:fld>
            <a:endParaRPr lang="en-US" dirty="0"/>
          </a:p>
        </p:txBody>
      </p:sp>
    </p:spTree>
  </p:cSld>
  <p:clrMapOvr>
    <a:masterClrMapping/>
  </p:clrMapOvr>
  <p:transition>
    <p:randomBar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08EA1417-7B0C-40E6-9EEC-C481D67547DB}" type="datetimeFigureOut">
              <a:rPr lang="en-US" smtClean="0"/>
              <a:pPr/>
              <a:t>5/2/2012</a:t>
            </a:fld>
            <a:endParaRPr lang="en-US" dirty="0"/>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dirty="0"/>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E724ADDD-E594-488E-935B-6671BFC37B51}"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p:randomBar dir="vert"/>
  </p:transition>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jpeg"/><Relationship Id="rId5" Type="http://schemas.openxmlformats.org/officeDocument/2006/relationships/image" Target="../media/image15.jpe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7.xml"/><Relationship Id="rId1" Type="http://schemas.openxmlformats.org/officeDocument/2006/relationships/video" Target="file:///J:\THESIS%20FILES\pc%20based%20mcu%20teaser.wmv"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p:txBody>
          <a:bodyPr>
            <a:normAutofit/>
          </a:bodyPr>
          <a:lstStyle/>
          <a:p>
            <a:r>
              <a:rPr lang="en-US" dirty="0" smtClean="0"/>
              <a:t>PC-Based Microcontroller Programmer and Training Kit</a:t>
            </a:r>
            <a:endParaRPr lang="en-US" dirty="0"/>
          </a:p>
        </p:txBody>
      </p:sp>
    </p:spTree>
  </p:cSld>
  <p:clrMapOvr>
    <a:masterClrMapping/>
  </p:clrMapOvr>
  <p:transition>
    <p:randomBar dir="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914400"/>
          </a:xfrm>
        </p:spPr>
        <p:txBody>
          <a:bodyPr/>
          <a:lstStyle/>
          <a:p>
            <a:r>
              <a:rPr lang="en-US" dirty="0" smtClean="0"/>
              <a:t>Current State of Technology</a:t>
            </a:r>
            <a:endParaRPr lang="en-US" dirty="0"/>
          </a:p>
        </p:txBody>
      </p:sp>
      <p:pic>
        <p:nvPicPr>
          <p:cNvPr id="4" name="Content Placeholder 3"/>
          <p:cNvPicPr>
            <a:picLocks noGrp="1"/>
          </p:cNvPicPr>
          <p:nvPr>
            <p:ph idx="1"/>
          </p:nvPr>
        </p:nvPicPr>
        <p:blipFill>
          <a:blip r:embed="rId3" cstate="print"/>
          <a:srcRect b="8069"/>
          <a:stretch>
            <a:fillRect/>
          </a:stretch>
        </p:blipFill>
        <p:spPr bwMode="auto">
          <a:xfrm>
            <a:off x="304800" y="1981200"/>
            <a:ext cx="5486400" cy="3568703"/>
          </a:xfrm>
          <a:prstGeom prst="rect">
            <a:avLst/>
          </a:prstGeom>
          <a:noFill/>
          <a:ln w="9525">
            <a:noFill/>
            <a:miter lim="800000"/>
            <a:headEnd/>
            <a:tailEnd/>
          </a:ln>
        </p:spPr>
      </p:pic>
      <p:sp>
        <p:nvSpPr>
          <p:cNvPr id="1026" name="Text Box 2"/>
          <p:cNvSpPr txBox="1">
            <a:spLocks noChangeArrowheads="1"/>
          </p:cNvSpPr>
          <p:nvPr/>
        </p:nvSpPr>
        <p:spPr bwMode="auto">
          <a:xfrm>
            <a:off x="685800" y="6096000"/>
            <a:ext cx="7772400" cy="4572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2400" b="0" i="0" u="none" strike="noStrike" cap="none" normalizeH="0" baseline="0" dirty="0" smtClean="0">
                <a:ln>
                  <a:noFill/>
                </a:ln>
                <a:solidFill>
                  <a:schemeClr val="tx1"/>
                </a:solidFill>
                <a:effectLst/>
                <a:latin typeface="Calibri" pitchFamily="34" charset="0"/>
              </a:rPr>
              <a:t>Figure 1.1 </a:t>
            </a:r>
            <a:r>
              <a:rPr kumimoji="0" lang="en-US" sz="2400" b="1" i="0" u="none" strike="noStrike" cap="none" normalizeH="0" baseline="0" dirty="0" smtClean="0">
                <a:ln>
                  <a:noFill/>
                </a:ln>
                <a:solidFill>
                  <a:schemeClr val="tx1"/>
                </a:solidFill>
                <a:effectLst/>
                <a:latin typeface="Calibri" pitchFamily="34" charset="0"/>
              </a:rPr>
              <a:t>Z8 Encore! XP F64XX Series Development</a:t>
            </a:r>
            <a:r>
              <a:rPr kumimoji="0" lang="en-US" sz="2400" b="0" i="0" u="none" strike="noStrike" cap="none" normalizeH="0" baseline="0" dirty="0" smtClean="0">
                <a:ln>
                  <a:noFill/>
                </a:ln>
                <a:solidFill>
                  <a:schemeClr val="tx1"/>
                </a:solidFill>
                <a:effectLst/>
                <a:latin typeface="Calibri" pitchFamily="34" charset="0"/>
              </a:rPr>
              <a:t> </a:t>
            </a:r>
            <a:r>
              <a:rPr kumimoji="0" lang="en-US" sz="2400" b="1" i="0" u="none" strike="noStrike" cap="none" normalizeH="0" baseline="0" dirty="0" smtClean="0">
                <a:ln>
                  <a:noFill/>
                </a:ln>
                <a:solidFill>
                  <a:schemeClr val="tx1"/>
                </a:solidFill>
                <a:effectLst/>
                <a:latin typeface="Calibri" pitchFamily="34" charset="0"/>
              </a:rPr>
              <a:t>Board</a:t>
            </a:r>
            <a:endParaRPr kumimoji="0" lang="en-US" sz="4000" b="0" i="0" u="none" strike="noStrike" cap="none" normalizeH="0" baseline="0" dirty="0" smtClean="0">
              <a:ln>
                <a:noFill/>
              </a:ln>
              <a:solidFill>
                <a:schemeClr val="tx1"/>
              </a:solidFill>
              <a:effectLst/>
              <a:latin typeface="Arial" pitchFamily="34" charset="0"/>
            </a:endParaRPr>
          </a:p>
        </p:txBody>
      </p:sp>
      <p:sp>
        <p:nvSpPr>
          <p:cNvPr id="5" name="TextBox 4"/>
          <p:cNvSpPr txBox="1"/>
          <p:nvPr/>
        </p:nvSpPr>
        <p:spPr>
          <a:xfrm>
            <a:off x="6172200" y="2514600"/>
            <a:ext cx="2514600" cy="2585323"/>
          </a:xfrm>
          <a:prstGeom prst="rect">
            <a:avLst/>
          </a:prstGeom>
          <a:noFill/>
        </p:spPr>
        <p:txBody>
          <a:bodyPr wrap="square" rtlCol="0">
            <a:spAutoFit/>
          </a:bodyPr>
          <a:lstStyle/>
          <a:p>
            <a:pPr>
              <a:lnSpc>
                <a:spcPct val="150000"/>
              </a:lnSpc>
              <a:buFont typeface="Arial" pitchFamily="34" charset="0"/>
              <a:buChar char="•"/>
            </a:pPr>
            <a:r>
              <a:rPr lang="en-US" dirty="0" smtClean="0"/>
              <a:t>Serial/USB interface</a:t>
            </a:r>
          </a:p>
          <a:p>
            <a:pPr>
              <a:lnSpc>
                <a:spcPct val="150000"/>
              </a:lnSpc>
              <a:buFont typeface="Arial" pitchFamily="34" charset="0"/>
              <a:buChar char="•"/>
            </a:pPr>
            <a:r>
              <a:rPr lang="en-US" dirty="0" err="1" smtClean="0"/>
              <a:t>Zilog</a:t>
            </a:r>
            <a:r>
              <a:rPr lang="en-US" dirty="0" smtClean="0"/>
              <a:t> Z8 Encore MCU</a:t>
            </a:r>
          </a:p>
          <a:p>
            <a:pPr>
              <a:lnSpc>
                <a:spcPct val="150000"/>
              </a:lnSpc>
              <a:buFont typeface="Arial" pitchFamily="34" charset="0"/>
              <a:buChar char="•"/>
            </a:pPr>
            <a:r>
              <a:rPr lang="en-US" dirty="0" smtClean="0"/>
              <a:t>Connection headers</a:t>
            </a:r>
          </a:p>
          <a:p>
            <a:pPr>
              <a:lnSpc>
                <a:spcPct val="150000"/>
              </a:lnSpc>
              <a:buFont typeface="Arial" pitchFamily="34" charset="0"/>
              <a:buChar char="•"/>
            </a:pPr>
            <a:r>
              <a:rPr lang="en-US" dirty="0" smtClean="0"/>
              <a:t>MCU cannot be removed from </a:t>
            </a:r>
            <a:r>
              <a:rPr lang="en-US" dirty="0" smtClean="0"/>
              <a:t>board</a:t>
            </a:r>
          </a:p>
          <a:p>
            <a:pPr>
              <a:lnSpc>
                <a:spcPct val="150000"/>
              </a:lnSpc>
              <a:buFont typeface="Arial" pitchFamily="34" charset="0"/>
              <a:buChar char="•"/>
            </a:pPr>
            <a:r>
              <a:rPr lang="en-US" dirty="0" smtClean="0"/>
              <a:t>ZDS IDE Software</a:t>
            </a:r>
            <a:endParaRPr lang="en-US" dirty="0"/>
          </a:p>
        </p:txBody>
      </p:sp>
    </p:spTree>
  </p:cSld>
  <p:clrMapOvr>
    <a:masterClrMapping/>
  </p:clrMapOvr>
  <p:transition>
    <p:randomBar dir="ver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838200"/>
          </a:xfrm>
        </p:spPr>
        <p:txBody>
          <a:bodyPr/>
          <a:lstStyle/>
          <a:p>
            <a:r>
              <a:rPr lang="en-US" dirty="0" smtClean="0"/>
              <a:t>Current State of Technology</a:t>
            </a:r>
            <a:endParaRPr lang="en-US" dirty="0"/>
          </a:p>
        </p:txBody>
      </p:sp>
      <p:pic>
        <p:nvPicPr>
          <p:cNvPr id="4" name="Content Placeholder 3"/>
          <p:cNvPicPr>
            <a:picLocks noGrp="1"/>
          </p:cNvPicPr>
          <p:nvPr>
            <p:ph idx="1"/>
          </p:nvPr>
        </p:nvPicPr>
        <p:blipFill>
          <a:blip r:embed="rId2" cstate="print"/>
          <a:srcRect/>
          <a:stretch>
            <a:fillRect/>
          </a:stretch>
        </p:blipFill>
        <p:spPr bwMode="auto">
          <a:xfrm>
            <a:off x="609600" y="1981200"/>
            <a:ext cx="4076700" cy="3162300"/>
          </a:xfrm>
          <a:prstGeom prst="rect">
            <a:avLst/>
          </a:prstGeom>
          <a:noFill/>
          <a:ln w="9525">
            <a:noFill/>
            <a:miter lim="800000"/>
            <a:headEnd/>
            <a:tailEnd/>
          </a:ln>
        </p:spPr>
      </p:pic>
      <p:sp>
        <p:nvSpPr>
          <p:cNvPr id="3074" name="Text Box 2"/>
          <p:cNvSpPr txBox="1">
            <a:spLocks noChangeArrowheads="1"/>
          </p:cNvSpPr>
          <p:nvPr/>
        </p:nvSpPr>
        <p:spPr bwMode="auto">
          <a:xfrm>
            <a:off x="533400" y="5915025"/>
            <a:ext cx="8229600" cy="55245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0" i="0" u="none" strike="noStrike" cap="none" normalizeH="0" baseline="0" dirty="0" smtClean="0">
                <a:ln>
                  <a:noFill/>
                </a:ln>
                <a:solidFill>
                  <a:schemeClr val="tx1"/>
                </a:solidFill>
                <a:effectLst/>
                <a:latin typeface="Calibri" pitchFamily="34" charset="0"/>
              </a:rPr>
              <a:t>Figure 1.2 </a:t>
            </a:r>
            <a:r>
              <a:rPr kumimoji="0" lang="en-US" sz="2400" b="1" i="0" u="none" strike="noStrike" cap="none" normalizeH="0" baseline="0" dirty="0" smtClean="0">
                <a:ln>
                  <a:noFill/>
                </a:ln>
                <a:solidFill>
                  <a:schemeClr val="tx1"/>
                </a:solidFill>
                <a:effectLst/>
                <a:latin typeface="Calibri" pitchFamily="34" charset="0"/>
              </a:rPr>
              <a:t>Alexan</a:t>
            </a:r>
            <a:r>
              <a:rPr kumimoji="0" lang="en-US" sz="2400" b="1" i="0" u="none" strike="noStrike" cap="none" normalizeH="0" dirty="0" smtClean="0">
                <a:ln>
                  <a:noFill/>
                </a:ln>
                <a:solidFill>
                  <a:schemeClr val="tx1"/>
                </a:solidFill>
                <a:effectLst/>
                <a:latin typeface="Calibri" pitchFamily="34" charset="0"/>
              </a:rPr>
              <a:t> </a:t>
            </a:r>
            <a:r>
              <a:rPr kumimoji="0" lang="fil-PH" sz="2400" b="1" i="0" u="none" strike="noStrike" cap="none" normalizeH="0" baseline="0" dirty="0" smtClean="0">
                <a:ln>
                  <a:noFill/>
                </a:ln>
                <a:solidFill>
                  <a:schemeClr val="tx1"/>
                </a:solidFill>
                <a:effectLst/>
                <a:latin typeface="Calibri" pitchFamily="34" charset="0"/>
              </a:rPr>
              <a:t>8051 Training Module 1</a:t>
            </a:r>
            <a:endParaRPr kumimoji="0" lang="fil-PH" sz="1600" b="1" i="0" u="none" strike="noStrike" cap="none" normalizeH="0" baseline="0" dirty="0" smtClean="0">
              <a:ln>
                <a:noFill/>
              </a:ln>
              <a:solidFill>
                <a:schemeClr val="tx1"/>
              </a:solidFill>
              <a:effectLst/>
              <a:latin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b="0" i="0" u="none" strike="noStrike" cap="none" normalizeH="0" baseline="0" dirty="0" smtClean="0">
              <a:ln>
                <a:noFill/>
              </a:ln>
              <a:solidFill>
                <a:schemeClr val="tx1"/>
              </a:solidFill>
              <a:effectLst/>
              <a:latin typeface="Arial" pitchFamily="34" charset="0"/>
            </a:endParaRPr>
          </a:p>
        </p:txBody>
      </p:sp>
      <p:sp>
        <p:nvSpPr>
          <p:cNvPr id="5" name="TextBox 4"/>
          <p:cNvSpPr txBox="1"/>
          <p:nvPr/>
        </p:nvSpPr>
        <p:spPr>
          <a:xfrm>
            <a:off x="5257800" y="2514600"/>
            <a:ext cx="3124200" cy="3000821"/>
          </a:xfrm>
          <a:prstGeom prst="rect">
            <a:avLst/>
          </a:prstGeom>
          <a:noFill/>
        </p:spPr>
        <p:txBody>
          <a:bodyPr wrap="square" rtlCol="0">
            <a:spAutoFit/>
          </a:bodyPr>
          <a:lstStyle/>
          <a:p>
            <a:pPr>
              <a:lnSpc>
                <a:spcPct val="150000"/>
              </a:lnSpc>
              <a:buFont typeface="Arial" pitchFamily="34" charset="0"/>
              <a:buChar char="•"/>
            </a:pPr>
            <a:r>
              <a:rPr lang="en-US" dirty="0" smtClean="0"/>
              <a:t>LEDs, 7 segment,  buzzer, relay, pushbuttons</a:t>
            </a:r>
          </a:p>
          <a:p>
            <a:pPr>
              <a:lnSpc>
                <a:spcPct val="150000"/>
              </a:lnSpc>
              <a:buFont typeface="Arial" pitchFamily="34" charset="0"/>
              <a:buChar char="•"/>
            </a:pPr>
            <a:r>
              <a:rPr lang="en-US" dirty="0" smtClean="0"/>
              <a:t>Atmel MCU</a:t>
            </a:r>
          </a:p>
          <a:p>
            <a:pPr>
              <a:lnSpc>
                <a:spcPct val="150000"/>
              </a:lnSpc>
              <a:buFont typeface="Arial" pitchFamily="34" charset="0"/>
              <a:buChar char="•"/>
            </a:pPr>
            <a:r>
              <a:rPr lang="en-US" dirty="0" smtClean="0"/>
              <a:t>Ordinary socket limited to 18-pins</a:t>
            </a:r>
          </a:p>
          <a:p>
            <a:pPr>
              <a:lnSpc>
                <a:spcPct val="150000"/>
              </a:lnSpc>
              <a:buFont typeface="Arial" pitchFamily="34" charset="0"/>
              <a:buChar char="•"/>
            </a:pPr>
            <a:r>
              <a:rPr lang="en-US" dirty="0" smtClean="0"/>
              <a:t>Serial interface </a:t>
            </a:r>
            <a:r>
              <a:rPr lang="en-US" dirty="0" smtClean="0"/>
              <a:t>only</a:t>
            </a:r>
          </a:p>
          <a:p>
            <a:pPr>
              <a:lnSpc>
                <a:spcPct val="150000"/>
              </a:lnSpc>
              <a:buFont typeface="Arial" pitchFamily="34" charset="0"/>
              <a:buChar char="•"/>
            </a:pPr>
            <a:endParaRPr lang="en-US" dirty="0"/>
          </a:p>
        </p:txBody>
      </p:sp>
    </p:spTree>
  </p:cSld>
  <p:clrMapOvr>
    <a:masterClrMapping/>
  </p:clrMapOvr>
  <p:transition>
    <p:randomBar dir="ver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838200"/>
          </a:xfrm>
        </p:spPr>
        <p:txBody>
          <a:bodyPr/>
          <a:lstStyle/>
          <a:p>
            <a:r>
              <a:rPr lang="en-US" dirty="0" smtClean="0"/>
              <a:t>Current State of Technology</a:t>
            </a:r>
            <a:endParaRPr lang="en-US" dirty="0"/>
          </a:p>
        </p:txBody>
      </p:sp>
      <p:sp>
        <p:nvSpPr>
          <p:cNvPr id="1026" name="Text Box 2"/>
          <p:cNvSpPr txBox="1">
            <a:spLocks noChangeArrowheads="1"/>
          </p:cNvSpPr>
          <p:nvPr/>
        </p:nvSpPr>
        <p:spPr bwMode="auto">
          <a:xfrm>
            <a:off x="2438400" y="5791200"/>
            <a:ext cx="4648200" cy="6858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r>
              <a:rPr lang="en-US" sz="2400" dirty="0">
                <a:latin typeface="Calibri" pitchFamily="34" charset="0"/>
              </a:rPr>
              <a:t>Figure </a:t>
            </a:r>
            <a:r>
              <a:rPr lang="en-US" sz="2400" dirty="0" smtClean="0">
                <a:latin typeface="Calibri" pitchFamily="34" charset="0"/>
              </a:rPr>
              <a:t>1.3 </a:t>
            </a:r>
            <a:r>
              <a:rPr lang="en-US" sz="2400" b="1" dirty="0">
                <a:latin typeface="Calibri" pitchFamily="34" charset="0"/>
              </a:rPr>
              <a:t>Microchip </a:t>
            </a:r>
            <a:r>
              <a:rPr lang="en-US" sz="2400" b="1" dirty="0" smtClean="0">
                <a:latin typeface="Calibri" pitchFamily="34" charset="0"/>
              </a:rPr>
              <a:t>PIC Kit </a:t>
            </a:r>
            <a:r>
              <a:rPr lang="en-US" sz="2400" b="1" dirty="0">
                <a:latin typeface="Calibri" pitchFamily="34" charset="0"/>
              </a:rPr>
              <a:t>1</a:t>
            </a:r>
          </a:p>
        </p:txBody>
      </p:sp>
      <p:pic>
        <p:nvPicPr>
          <p:cNvPr id="6" name="Content Placeholder 5"/>
          <p:cNvPicPr>
            <a:picLocks noGrp="1"/>
          </p:cNvPicPr>
          <p:nvPr>
            <p:ph idx="1"/>
          </p:nvPr>
        </p:nvPicPr>
        <p:blipFill>
          <a:blip r:embed="rId2" cstate="print"/>
          <a:srcRect/>
          <a:stretch>
            <a:fillRect/>
          </a:stretch>
        </p:blipFill>
        <p:spPr bwMode="auto">
          <a:xfrm>
            <a:off x="609600" y="2133600"/>
            <a:ext cx="3886200" cy="2971800"/>
          </a:xfrm>
          <a:prstGeom prst="rect">
            <a:avLst/>
          </a:prstGeom>
          <a:noFill/>
          <a:ln w="9525">
            <a:noFill/>
            <a:miter lim="800000"/>
            <a:headEnd/>
            <a:tailEnd/>
          </a:ln>
        </p:spPr>
      </p:pic>
      <p:sp>
        <p:nvSpPr>
          <p:cNvPr id="5" name="TextBox 4"/>
          <p:cNvSpPr txBox="1"/>
          <p:nvPr/>
        </p:nvSpPr>
        <p:spPr>
          <a:xfrm>
            <a:off x="5181600" y="2362200"/>
            <a:ext cx="3124200" cy="2585323"/>
          </a:xfrm>
          <a:prstGeom prst="rect">
            <a:avLst/>
          </a:prstGeom>
          <a:noFill/>
        </p:spPr>
        <p:txBody>
          <a:bodyPr wrap="square" rtlCol="0">
            <a:spAutoFit/>
          </a:bodyPr>
          <a:lstStyle/>
          <a:p>
            <a:pPr>
              <a:lnSpc>
                <a:spcPct val="150000"/>
              </a:lnSpc>
              <a:buFont typeface="Arial" pitchFamily="34" charset="0"/>
              <a:buChar char="•"/>
            </a:pPr>
            <a:r>
              <a:rPr lang="en-US" dirty="0" smtClean="0"/>
              <a:t>Serial/USB interface</a:t>
            </a:r>
          </a:p>
          <a:p>
            <a:pPr>
              <a:lnSpc>
                <a:spcPct val="150000"/>
              </a:lnSpc>
              <a:buFont typeface="Arial" pitchFamily="34" charset="0"/>
              <a:buChar char="•"/>
            </a:pPr>
            <a:r>
              <a:rPr lang="en-US" dirty="0" smtClean="0"/>
              <a:t>LEDs</a:t>
            </a:r>
          </a:p>
          <a:p>
            <a:pPr>
              <a:lnSpc>
                <a:spcPct val="150000"/>
              </a:lnSpc>
              <a:buFont typeface="Arial" pitchFamily="34" charset="0"/>
              <a:buChar char="•"/>
            </a:pPr>
            <a:r>
              <a:rPr lang="en-US" dirty="0" smtClean="0"/>
              <a:t>Ordinary socket limited to 14-pins PIC MCU</a:t>
            </a:r>
          </a:p>
          <a:p>
            <a:pPr>
              <a:lnSpc>
                <a:spcPct val="150000"/>
              </a:lnSpc>
              <a:buFont typeface="Arial" pitchFamily="34" charset="0"/>
              <a:buChar char="•"/>
            </a:pPr>
            <a:r>
              <a:rPr lang="en-US" dirty="0" smtClean="0"/>
              <a:t>Connection </a:t>
            </a:r>
            <a:r>
              <a:rPr lang="en-US" dirty="0" smtClean="0"/>
              <a:t>headers</a:t>
            </a:r>
          </a:p>
          <a:p>
            <a:pPr>
              <a:lnSpc>
                <a:spcPct val="150000"/>
              </a:lnSpc>
              <a:buFont typeface="Arial" pitchFamily="34" charset="0"/>
              <a:buChar char="•"/>
            </a:pPr>
            <a:r>
              <a:rPr lang="en-US" dirty="0" smtClean="0"/>
              <a:t>MPLAB IDE</a:t>
            </a:r>
            <a:endParaRPr lang="en-US" dirty="0"/>
          </a:p>
        </p:txBody>
      </p:sp>
    </p:spTree>
  </p:cSld>
  <p:clrMapOvr>
    <a:masterClrMapping/>
  </p:clrMapOvr>
  <p:transition>
    <p:randomBar dir="ver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838200"/>
          </a:xfrm>
        </p:spPr>
        <p:txBody>
          <a:bodyPr/>
          <a:lstStyle/>
          <a:p>
            <a:r>
              <a:rPr lang="en-US" dirty="0" smtClean="0"/>
              <a:t>Current State of Technology</a:t>
            </a:r>
            <a:endParaRPr lang="en-US" dirty="0"/>
          </a:p>
        </p:txBody>
      </p:sp>
      <p:sp>
        <p:nvSpPr>
          <p:cNvPr id="2050" name="Text Box 2"/>
          <p:cNvSpPr txBox="1">
            <a:spLocks noChangeArrowheads="1"/>
          </p:cNvSpPr>
          <p:nvPr/>
        </p:nvSpPr>
        <p:spPr bwMode="auto">
          <a:xfrm>
            <a:off x="2438400" y="5791200"/>
            <a:ext cx="4343400" cy="6858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rtl="0" eaLnBrk="1" fontAlgn="base" latinLnBrk="0" hangingPunct="1">
              <a:lnSpc>
                <a:spcPct val="100000"/>
              </a:lnSpc>
              <a:spcBef>
                <a:spcPct val="0"/>
              </a:spcBef>
              <a:spcAft>
                <a:spcPts val="1000"/>
              </a:spcAft>
              <a:buClrTx/>
              <a:buSzTx/>
              <a:buFontTx/>
              <a:buNone/>
              <a:tabLst/>
            </a:pPr>
            <a:r>
              <a:rPr lang="en-US" sz="2400" dirty="0" smtClean="0">
                <a:latin typeface="Calibri" pitchFamily="34" charset="0"/>
              </a:rPr>
              <a:t>Figure 1.4 </a:t>
            </a:r>
            <a:r>
              <a:rPr lang="en-US" sz="2400" b="1" dirty="0" smtClean="0">
                <a:latin typeface="Calibri" pitchFamily="34" charset="0"/>
              </a:rPr>
              <a:t>Microchip PIC Dem 4</a:t>
            </a:r>
          </a:p>
        </p:txBody>
      </p:sp>
      <p:pic>
        <p:nvPicPr>
          <p:cNvPr id="7" name="Content Placeholder 6"/>
          <p:cNvPicPr>
            <a:picLocks noGrp="1"/>
          </p:cNvPicPr>
          <p:nvPr>
            <p:ph idx="1"/>
          </p:nvPr>
        </p:nvPicPr>
        <p:blipFill>
          <a:blip r:embed="rId2" cstate="print"/>
          <a:srcRect l="8411" t="18118" r="9579"/>
          <a:stretch>
            <a:fillRect/>
          </a:stretch>
        </p:blipFill>
        <p:spPr bwMode="auto">
          <a:xfrm>
            <a:off x="609600" y="2133600"/>
            <a:ext cx="3962400" cy="3029604"/>
          </a:xfrm>
          <a:prstGeom prst="rect">
            <a:avLst/>
          </a:prstGeom>
          <a:noFill/>
          <a:ln w="9525">
            <a:noFill/>
            <a:miter lim="800000"/>
            <a:headEnd/>
            <a:tailEnd/>
          </a:ln>
        </p:spPr>
      </p:pic>
      <p:sp>
        <p:nvSpPr>
          <p:cNvPr id="5" name="TextBox 4"/>
          <p:cNvSpPr txBox="1"/>
          <p:nvPr/>
        </p:nvSpPr>
        <p:spPr>
          <a:xfrm>
            <a:off x="5181600" y="2362200"/>
            <a:ext cx="3124200" cy="2585323"/>
          </a:xfrm>
          <a:prstGeom prst="rect">
            <a:avLst/>
          </a:prstGeom>
          <a:noFill/>
        </p:spPr>
        <p:txBody>
          <a:bodyPr wrap="square" rtlCol="0">
            <a:spAutoFit/>
          </a:bodyPr>
          <a:lstStyle/>
          <a:p>
            <a:pPr>
              <a:lnSpc>
                <a:spcPct val="150000"/>
              </a:lnSpc>
              <a:buFont typeface="Arial" pitchFamily="34" charset="0"/>
              <a:buChar char="•"/>
            </a:pPr>
            <a:r>
              <a:rPr lang="en-US" dirty="0" smtClean="0"/>
              <a:t>Expansion for </a:t>
            </a:r>
            <a:r>
              <a:rPr lang="en-US" dirty="0" err="1" smtClean="0"/>
              <a:t>PICkit</a:t>
            </a:r>
            <a:endParaRPr lang="en-US" dirty="0" smtClean="0"/>
          </a:p>
          <a:p>
            <a:pPr>
              <a:lnSpc>
                <a:spcPct val="150000"/>
              </a:lnSpc>
              <a:buFont typeface="Arial" pitchFamily="34" charset="0"/>
              <a:buChar char="•"/>
            </a:pPr>
            <a:r>
              <a:rPr lang="en-US" dirty="0" smtClean="0"/>
              <a:t>LED, LCD, pushbuttons</a:t>
            </a:r>
          </a:p>
          <a:p>
            <a:pPr>
              <a:lnSpc>
                <a:spcPct val="150000"/>
              </a:lnSpc>
              <a:buFont typeface="Arial" pitchFamily="34" charset="0"/>
              <a:buChar char="•"/>
            </a:pPr>
            <a:r>
              <a:rPr lang="en-US" dirty="0" smtClean="0"/>
              <a:t>Ordinary socket limited to 8/14/18-pins PIC MCU</a:t>
            </a:r>
          </a:p>
          <a:p>
            <a:pPr>
              <a:lnSpc>
                <a:spcPct val="150000"/>
              </a:lnSpc>
              <a:buFont typeface="Arial" pitchFamily="34" charset="0"/>
              <a:buChar char="•"/>
            </a:pPr>
            <a:r>
              <a:rPr lang="en-US" dirty="0" smtClean="0"/>
              <a:t>Connection </a:t>
            </a:r>
            <a:r>
              <a:rPr lang="en-US" dirty="0" smtClean="0"/>
              <a:t>headers</a:t>
            </a:r>
          </a:p>
          <a:p>
            <a:pPr>
              <a:lnSpc>
                <a:spcPct val="150000"/>
              </a:lnSpc>
              <a:buFont typeface="Arial" pitchFamily="34" charset="0"/>
              <a:buChar char="•"/>
            </a:pPr>
            <a:r>
              <a:rPr lang="en-US" dirty="0" smtClean="0"/>
              <a:t>MPLAB IDE</a:t>
            </a:r>
            <a:endParaRPr lang="en-US" dirty="0"/>
          </a:p>
        </p:txBody>
      </p:sp>
    </p:spTree>
  </p:cSld>
  <p:clrMapOvr>
    <a:masterClrMapping/>
  </p:clrMapOvr>
  <p:transition>
    <p:randomBar dir="ver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1066800"/>
          </a:xfrm>
        </p:spPr>
        <p:txBody>
          <a:bodyPr/>
          <a:lstStyle/>
          <a:p>
            <a:r>
              <a:rPr lang="en-US" dirty="0" smtClean="0"/>
              <a:t>Current State of Technology</a:t>
            </a:r>
            <a:endParaRPr lang="en-US" dirty="0"/>
          </a:p>
        </p:txBody>
      </p:sp>
      <p:sp>
        <p:nvSpPr>
          <p:cNvPr id="3074" name="Text Box 2"/>
          <p:cNvSpPr txBox="1">
            <a:spLocks noChangeArrowheads="1"/>
          </p:cNvSpPr>
          <p:nvPr/>
        </p:nvSpPr>
        <p:spPr bwMode="auto">
          <a:xfrm>
            <a:off x="457200" y="5943600"/>
            <a:ext cx="8229600" cy="55245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0" i="0" u="none" strike="noStrike" cap="none" normalizeH="0" baseline="0" dirty="0" smtClean="0">
                <a:ln>
                  <a:noFill/>
                </a:ln>
                <a:solidFill>
                  <a:schemeClr val="tx1"/>
                </a:solidFill>
                <a:effectLst/>
                <a:latin typeface="Calibri" pitchFamily="34" charset="0"/>
              </a:rPr>
              <a:t>Figure 1.5 </a:t>
            </a:r>
            <a:r>
              <a:rPr lang="fil-PH" sz="2400" b="1" dirty="0" smtClean="0">
                <a:latin typeface="Calibri" pitchFamily="34" charset="0"/>
              </a:rPr>
              <a:t>Arduino UNO board</a:t>
            </a:r>
            <a:endParaRPr kumimoji="0" lang="fil-PH" sz="1600" b="1" i="0" u="none" strike="noStrike" cap="none" normalizeH="0" baseline="0" dirty="0" smtClean="0">
              <a:ln>
                <a:noFill/>
              </a:ln>
              <a:solidFill>
                <a:schemeClr val="tx1"/>
              </a:solidFill>
              <a:effectLst/>
              <a:latin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b="0" i="0" u="none" strike="noStrike" cap="none" normalizeH="0" baseline="0" dirty="0" smtClean="0">
              <a:ln>
                <a:noFill/>
              </a:ln>
              <a:solidFill>
                <a:schemeClr val="tx1"/>
              </a:solidFill>
              <a:effectLst/>
              <a:latin typeface="Arial" pitchFamily="34" charset="0"/>
            </a:endParaRPr>
          </a:p>
        </p:txBody>
      </p:sp>
      <p:pic>
        <p:nvPicPr>
          <p:cNvPr id="7" name="Picture 6"/>
          <p:cNvPicPr/>
          <p:nvPr/>
        </p:nvPicPr>
        <p:blipFill>
          <a:blip r:embed="rId2" cstate="print"/>
          <a:srcRect/>
          <a:stretch>
            <a:fillRect/>
          </a:stretch>
        </p:blipFill>
        <p:spPr bwMode="auto">
          <a:xfrm>
            <a:off x="609600" y="2362200"/>
            <a:ext cx="3810000" cy="2895600"/>
          </a:xfrm>
          <a:prstGeom prst="rect">
            <a:avLst/>
          </a:prstGeom>
          <a:noFill/>
          <a:ln w="9525">
            <a:noFill/>
            <a:miter lim="800000"/>
            <a:headEnd/>
            <a:tailEnd/>
          </a:ln>
        </p:spPr>
      </p:pic>
      <p:sp>
        <p:nvSpPr>
          <p:cNvPr id="5" name="TextBox 4"/>
          <p:cNvSpPr txBox="1"/>
          <p:nvPr/>
        </p:nvSpPr>
        <p:spPr>
          <a:xfrm>
            <a:off x="5181600" y="2743200"/>
            <a:ext cx="3124200" cy="2585323"/>
          </a:xfrm>
          <a:prstGeom prst="rect">
            <a:avLst/>
          </a:prstGeom>
          <a:noFill/>
        </p:spPr>
        <p:txBody>
          <a:bodyPr wrap="square" rtlCol="0">
            <a:spAutoFit/>
          </a:bodyPr>
          <a:lstStyle/>
          <a:p>
            <a:pPr>
              <a:lnSpc>
                <a:spcPct val="150000"/>
              </a:lnSpc>
              <a:buFont typeface="Arial" pitchFamily="34" charset="0"/>
              <a:buChar char="•"/>
            </a:pPr>
            <a:r>
              <a:rPr lang="en-US" dirty="0" smtClean="0"/>
              <a:t>Standalone programmer for Atmel  MCUs</a:t>
            </a:r>
          </a:p>
          <a:p>
            <a:pPr>
              <a:lnSpc>
                <a:spcPct val="150000"/>
              </a:lnSpc>
              <a:buFont typeface="Arial" pitchFamily="34" charset="0"/>
              <a:buChar char="•"/>
            </a:pPr>
            <a:r>
              <a:rPr lang="en-US" dirty="0" smtClean="0"/>
              <a:t>USB interface</a:t>
            </a:r>
          </a:p>
          <a:p>
            <a:pPr>
              <a:lnSpc>
                <a:spcPct val="150000"/>
              </a:lnSpc>
              <a:buFont typeface="Arial" pitchFamily="34" charset="0"/>
              <a:buChar char="•"/>
            </a:pPr>
            <a:r>
              <a:rPr lang="en-US" dirty="0" smtClean="0"/>
              <a:t>Connection headers for </a:t>
            </a:r>
            <a:r>
              <a:rPr lang="en-US" dirty="0" smtClean="0"/>
              <a:t>interfacing</a:t>
            </a:r>
          </a:p>
          <a:p>
            <a:pPr>
              <a:lnSpc>
                <a:spcPct val="150000"/>
              </a:lnSpc>
              <a:buFont typeface="Arial" pitchFamily="34" charset="0"/>
              <a:buChar char="•"/>
            </a:pPr>
            <a:r>
              <a:rPr lang="en-US" dirty="0" smtClean="0"/>
              <a:t>Arduino IDE</a:t>
            </a:r>
            <a:endParaRPr lang="en-US" dirty="0"/>
          </a:p>
        </p:txBody>
      </p:sp>
    </p:spTree>
  </p:cSld>
  <p:clrMapOvr>
    <a:masterClrMapping/>
  </p:clrMapOvr>
  <p:transition>
    <p:randomBar dir="ver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914400"/>
          </a:xfrm>
        </p:spPr>
        <p:txBody>
          <a:bodyPr/>
          <a:lstStyle/>
          <a:p>
            <a:r>
              <a:rPr lang="en-US" dirty="0" smtClean="0"/>
              <a:t>Current State of Technology</a:t>
            </a:r>
            <a:endParaRPr lang="en-US" dirty="0"/>
          </a:p>
        </p:txBody>
      </p:sp>
      <p:pic>
        <p:nvPicPr>
          <p:cNvPr id="4" name="Content Placeholder 3"/>
          <p:cNvPicPr>
            <a:picLocks noGrp="1"/>
          </p:cNvPicPr>
          <p:nvPr>
            <p:ph idx="1"/>
          </p:nvPr>
        </p:nvPicPr>
        <p:blipFill>
          <a:blip r:embed="rId3" cstate="print"/>
          <a:srcRect/>
          <a:stretch>
            <a:fillRect/>
          </a:stretch>
        </p:blipFill>
        <p:spPr bwMode="auto">
          <a:xfrm>
            <a:off x="533400" y="2209800"/>
            <a:ext cx="3962400" cy="3276600"/>
          </a:xfrm>
          <a:prstGeom prst="rect">
            <a:avLst/>
          </a:prstGeom>
          <a:noFill/>
          <a:ln w="9525">
            <a:noFill/>
            <a:miter lim="800000"/>
            <a:headEnd/>
            <a:tailEnd/>
          </a:ln>
        </p:spPr>
      </p:pic>
      <p:sp>
        <p:nvSpPr>
          <p:cNvPr id="4098" name="Text Box 2"/>
          <p:cNvSpPr txBox="1">
            <a:spLocks noChangeArrowheads="1"/>
          </p:cNvSpPr>
          <p:nvPr/>
        </p:nvSpPr>
        <p:spPr bwMode="auto">
          <a:xfrm>
            <a:off x="3124200" y="5943600"/>
            <a:ext cx="3352800" cy="3810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2400" b="0" i="0" u="none" strike="noStrike" cap="none" normalizeH="0" baseline="0" dirty="0" smtClean="0">
                <a:ln>
                  <a:noFill/>
                </a:ln>
                <a:solidFill>
                  <a:schemeClr val="tx1"/>
                </a:solidFill>
                <a:effectLst/>
                <a:latin typeface="Calibri" pitchFamily="34" charset="0"/>
              </a:rPr>
              <a:t>Figure 1.5 </a:t>
            </a:r>
            <a:r>
              <a:rPr kumimoji="0" lang="en-US" sz="2400" b="1" i="1" u="none" strike="noStrike" cap="none" normalizeH="0" baseline="0" dirty="0" smtClean="0">
                <a:ln>
                  <a:noFill/>
                </a:ln>
                <a:solidFill>
                  <a:schemeClr val="tx1"/>
                </a:solidFill>
                <a:effectLst/>
                <a:latin typeface="Calibri" pitchFamily="34" charset="0"/>
              </a:rPr>
              <a:t>ePIC-KIT2</a:t>
            </a:r>
            <a:endParaRPr kumimoji="0" lang="en-US" sz="4000" b="0" i="0" u="none" strike="noStrike" cap="none" normalizeH="0" baseline="0" dirty="0" smtClean="0">
              <a:ln>
                <a:noFill/>
              </a:ln>
              <a:solidFill>
                <a:schemeClr val="tx1"/>
              </a:solidFill>
              <a:effectLst/>
              <a:latin typeface="Arial" pitchFamily="34" charset="0"/>
            </a:endParaRPr>
          </a:p>
        </p:txBody>
      </p:sp>
      <p:sp>
        <p:nvSpPr>
          <p:cNvPr id="5" name="TextBox 4"/>
          <p:cNvSpPr txBox="1"/>
          <p:nvPr/>
        </p:nvSpPr>
        <p:spPr>
          <a:xfrm>
            <a:off x="5105400" y="3048000"/>
            <a:ext cx="3124200" cy="1754326"/>
          </a:xfrm>
          <a:prstGeom prst="rect">
            <a:avLst/>
          </a:prstGeom>
          <a:noFill/>
        </p:spPr>
        <p:txBody>
          <a:bodyPr wrap="square" rtlCol="0">
            <a:spAutoFit/>
          </a:bodyPr>
          <a:lstStyle/>
          <a:p>
            <a:pPr>
              <a:lnSpc>
                <a:spcPct val="150000"/>
              </a:lnSpc>
              <a:buFont typeface="Arial" pitchFamily="34" charset="0"/>
              <a:buChar char="•"/>
            </a:pPr>
            <a:r>
              <a:rPr lang="en-US" dirty="0" smtClean="0"/>
              <a:t>Standalone programmer for PIC MCUs</a:t>
            </a:r>
          </a:p>
          <a:p>
            <a:pPr>
              <a:lnSpc>
                <a:spcPct val="150000"/>
              </a:lnSpc>
              <a:buFont typeface="Arial" pitchFamily="34" charset="0"/>
              <a:buChar char="•"/>
            </a:pPr>
            <a:r>
              <a:rPr lang="en-US" dirty="0" smtClean="0"/>
              <a:t>USB </a:t>
            </a:r>
            <a:r>
              <a:rPr lang="en-US" dirty="0" smtClean="0"/>
              <a:t>interface</a:t>
            </a:r>
          </a:p>
          <a:p>
            <a:pPr>
              <a:lnSpc>
                <a:spcPct val="150000"/>
              </a:lnSpc>
              <a:buFont typeface="Arial" pitchFamily="34" charset="0"/>
              <a:buChar char="•"/>
            </a:pPr>
            <a:r>
              <a:rPr lang="en-US" dirty="0" smtClean="0"/>
              <a:t>MPLAB IDE</a:t>
            </a:r>
            <a:endParaRPr lang="en-US" dirty="0" smtClean="0"/>
          </a:p>
        </p:txBody>
      </p:sp>
    </p:spTree>
  </p:cSld>
  <p:clrMapOvr>
    <a:masterClrMapping/>
  </p:clrMapOvr>
  <p:transition>
    <p:randomBar dir="ver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5431536"/>
          </a:xfrm>
        </p:spPr>
        <p:txBody>
          <a:bodyPr>
            <a:normAutofit/>
          </a:bodyPr>
          <a:lstStyle/>
          <a:p>
            <a:r>
              <a:rPr lang="en-US" dirty="0" smtClean="0"/>
              <a:t>The project adapted these properties:</a:t>
            </a:r>
          </a:p>
          <a:p>
            <a:pPr lvl="1"/>
            <a:r>
              <a:rPr lang="en-US" dirty="0" smtClean="0"/>
              <a:t>USB interface</a:t>
            </a:r>
          </a:p>
          <a:p>
            <a:pPr lvl="1"/>
            <a:r>
              <a:rPr lang="en-US" dirty="0" smtClean="0"/>
              <a:t>Connection headers for interfacing</a:t>
            </a:r>
          </a:p>
          <a:p>
            <a:pPr lvl="1"/>
            <a:r>
              <a:rPr lang="en-US" dirty="0" smtClean="0"/>
              <a:t>GUI software environment</a:t>
            </a:r>
          </a:p>
          <a:p>
            <a:pPr lvl="1"/>
            <a:r>
              <a:rPr lang="en-US" dirty="0" smtClean="0"/>
              <a:t>LEDs, 7-segment, LCDs</a:t>
            </a:r>
          </a:p>
          <a:p>
            <a:pPr lvl="1"/>
            <a:endParaRPr lang="en-US" dirty="0" smtClean="0"/>
          </a:p>
          <a:p>
            <a:r>
              <a:rPr lang="en-US" dirty="0" smtClean="0"/>
              <a:t>Added features:</a:t>
            </a:r>
          </a:p>
          <a:p>
            <a:pPr lvl="1"/>
            <a:r>
              <a:rPr lang="en-US" dirty="0" smtClean="0"/>
              <a:t>40-pin ZIF socket</a:t>
            </a:r>
          </a:p>
          <a:p>
            <a:pPr lvl="1"/>
            <a:r>
              <a:rPr lang="en-US" dirty="0" smtClean="0"/>
              <a:t>Virtual emulator</a:t>
            </a:r>
          </a:p>
          <a:p>
            <a:pPr lvl="1"/>
            <a:r>
              <a:rPr lang="en-US" dirty="0" smtClean="0"/>
              <a:t>Dot matrix, motor, and temperature sensor</a:t>
            </a:r>
          </a:p>
          <a:p>
            <a:pPr lvl="1"/>
            <a:endParaRPr lang="en-US" dirty="0"/>
          </a:p>
        </p:txBody>
      </p:sp>
      <p:pic>
        <p:nvPicPr>
          <p:cNvPr id="4" name="Picture 3"/>
          <p:cNvPicPr/>
          <p:nvPr/>
        </p:nvPicPr>
        <p:blipFill>
          <a:blip r:embed="rId2" cstate="print"/>
          <a:srcRect/>
          <a:stretch>
            <a:fillRect/>
          </a:stretch>
        </p:blipFill>
        <p:spPr bwMode="auto">
          <a:xfrm>
            <a:off x="5943600" y="2819400"/>
            <a:ext cx="1184599" cy="877078"/>
          </a:xfrm>
          <a:prstGeom prst="rect">
            <a:avLst/>
          </a:prstGeom>
          <a:noFill/>
          <a:ln w="9525">
            <a:noFill/>
            <a:miter lim="800000"/>
            <a:headEnd/>
            <a:tailEnd/>
          </a:ln>
        </p:spPr>
      </p:pic>
      <p:pic>
        <p:nvPicPr>
          <p:cNvPr id="5" name="Picture 4" descr="http://www.e-gizmo.com/PRODUCT/ELECTRO/images/7SEG/570000720.gif"/>
          <p:cNvPicPr/>
          <p:nvPr/>
        </p:nvPicPr>
        <p:blipFill>
          <a:blip r:embed="rId3" cstate="print"/>
          <a:srcRect/>
          <a:stretch>
            <a:fillRect/>
          </a:stretch>
        </p:blipFill>
        <p:spPr bwMode="auto">
          <a:xfrm>
            <a:off x="7315200" y="2667000"/>
            <a:ext cx="1203261" cy="1017036"/>
          </a:xfrm>
          <a:prstGeom prst="rect">
            <a:avLst/>
          </a:prstGeom>
          <a:noFill/>
          <a:ln w="9525">
            <a:noFill/>
            <a:miter lim="800000"/>
            <a:headEnd/>
            <a:tailEnd/>
          </a:ln>
        </p:spPr>
      </p:pic>
      <p:pic>
        <p:nvPicPr>
          <p:cNvPr id="2051" name="Picture 3"/>
          <p:cNvPicPr>
            <a:picLocks noChangeAspect="1" noChangeArrowheads="1"/>
          </p:cNvPicPr>
          <p:nvPr/>
        </p:nvPicPr>
        <p:blipFill>
          <a:blip r:embed="rId4" cstate="print"/>
          <a:srcRect/>
          <a:stretch>
            <a:fillRect/>
          </a:stretch>
        </p:blipFill>
        <p:spPr bwMode="auto">
          <a:xfrm>
            <a:off x="7010400" y="1371600"/>
            <a:ext cx="1363012" cy="862013"/>
          </a:xfrm>
          <a:prstGeom prst="rect">
            <a:avLst/>
          </a:prstGeom>
          <a:noFill/>
          <a:ln w="9525">
            <a:noFill/>
            <a:miter lim="800000"/>
            <a:headEnd/>
            <a:tailEnd/>
          </a:ln>
          <a:effectLst/>
        </p:spPr>
      </p:pic>
      <p:pic>
        <p:nvPicPr>
          <p:cNvPr id="8" name="Picture 7" descr="http://www.led-suppliers.com/PIC/201012024523734_2.jpg"/>
          <p:cNvPicPr/>
          <p:nvPr/>
        </p:nvPicPr>
        <p:blipFill>
          <a:blip r:embed="rId5" cstate="print"/>
          <a:srcRect/>
          <a:stretch>
            <a:fillRect/>
          </a:stretch>
        </p:blipFill>
        <p:spPr bwMode="auto">
          <a:xfrm>
            <a:off x="6096000" y="4114800"/>
            <a:ext cx="944226" cy="968991"/>
          </a:xfrm>
          <a:prstGeom prst="rect">
            <a:avLst/>
          </a:prstGeom>
          <a:noFill/>
          <a:ln w="9525">
            <a:noFill/>
            <a:miter lim="800000"/>
            <a:headEnd/>
            <a:tailEnd/>
          </a:ln>
        </p:spPr>
      </p:pic>
      <p:pic>
        <p:nvPicPr>
          <p:cNvPr id="9" name="Picture 8" descr="D:\Documents and Settings\lenmor\My Documents\My Pictures\DSC07631.JPG"/>
          <p:cNvPicPr/>
          <p:nvPr/>
        </p:nvPicPr>
        <p:blipFill>
          <a:blip r:embed="rId6" cstate="print"/>
          <a:srcRect l="7279" r="14862" b="4255"/>
          <a:stretch>
            <a:fillRect/>
          </a:stretch>
        </p:blipFill>
        <p:spPr bwMode="auto">
          <a:xfrm>
            <a:off x="7620000" y="4191000"/>
            <a:ext cx="884658" cy="810208"/>
          </a:xfrm>
          <a:prstGeom prst="rect">
            <a:avLst/>
          </a:prstGeom>
          <a:noFill/>
          <a:ln w="9525">
            <a:noFill/>
            <a:miter lim="800000"/>
            <a:headEnd/>
            <a:tailEnd/>
          </a:ln>
        </p:spPr>
      </p:pic>
    </p:spTree>
  </p:cSld>
  <p:clrMapOvr>
    <a:masterClrMapping/>
  </p:clrMapOvr>
  <p:transition>
    <p:randomBar dir="ver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685800"/>
            <a:ext cx="8229600" cy="1066800"/>
          </a:xfrm>
        </p:spPr>
        <p:txBody>
          <a:bodyPr/>
          <a:lstStyle/>
          <a:p>
            <a:r>
              <a:rPr lang="en-US" dirty="0" smtClean="0"/>
              <a:t>Objectives</a:t>
            </a:r>
            <a:endParaRPr lang="en-US" dirty="0"/>
          </a:p>
        </p:txBody>
      </p:sp>
      <p:sp>
        <p:nvSpPr>
          <p:cNvPr id="5" name="Content Placeholder 4"/>
          <p:cNvSpPr>
            <a:spLocks noGrp="1"/>
          </p:cNvSpPr>
          <p:nvPr>
            <p:ph idx="1"/>
          </p:nvPr>
        </p:nvSpPr>
        <p:spPr>
          <a:xfrm>
            <a:off x="457200" y="1752600"/>
            <a:ext cx="8229600" cy="4821936"/>
          </a:xfrm>
        </p:spPr>
        <p:txBody>
          <a:bodyPr>
            <a:normAutofit fontScale="92500" lnSpcReduction="20000"/>
          </a:bodyPr>
          <a:lstStyle/>
          <a:p>
            <a:r>
              <a:rPr lang="en-US" dirty="0" smtClean="0"/>
              <a:t>This project aims to develop a PC - Based Microcontroller Programmer and Training Kit</a:t>
            </a:r>
          </a:p>
          <a:p>
            <a:endParaRPr lang="en-US" dirty="0" smtClean="0"/>
          </a:p>
          <a:p>
            <a:pPr lvl="1"/>
            <a:r>
              <a:rPr lang="en-US" dirty="0" smtClean="0"/>
              <a:t>Develop a microcontroller programmer for a variety of PIC Microcontrollers</a:t>
            </a:r>
          </a:p>
          <a:p>
            <a:pPr lvl="1">
              <a:buNone/>
            </a:pPr>
            <a:endParaRPr lang="en-US" dirty="0" smtClean="0"/>
          </a:p>
          <a:p>
            <a:pPr lvl="1"/>
            <a:r>
              <a:rPr lang="en-US" dirty="0" smtClean="0"/>
              <a:t>Develop an MCU training kit with a variety of electronic devices </a:t>
            </a:r>
          </a:p>
          <a:p>
            <a:pPr lvl="1"/>
            <a:endParaRPr lang="en-US" dirty="0" smtClean="0"/>
          </a:p>
          <a:p>
            <a:pPr lvl="1"/>
            <a:r>
              <a:rPr lang="en-US" dirty="0" smtClean="0"/>
              <a:t>Develop a beginner- oriented software with Virtual Emulator</a:t>
            </a:r>
          </a:p>
          <a:p>
            <a:pPr lvl="1"/>
            <a:endParaRPr lang="en-US" dirty="0" smtClean="0"/>
          </a:p>
          <a:p>
            <a:pPr lvl="1"/>
            <a:r>
              <a:rPr lang="en-US" dirty="0" smtClean="0"/>
              <a:t>Develop an efficient communication link between the host PC and the device.</a:t>
            </a:r>
          </a:p>
          <a:p>
            <a:endParaRPr lang="en-US" dirty="0" smtClean="0"/>
          </a:p>
          <a:p>
            <a:endParaRPr lang="en-US" dirty="0"/>
          </a:p>
        </p:txBody>
      </p:sp>
    </p:spTree>
  </p:cSld>
  <p:clrMapOvr>
    <a:masterClrMapping/>
  </p:clrMapOvr>
  <p:transition>
    <p:randomBar dir="ver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685800"/>
            <a:ext cx="8229600" cy="762000"/>
          </a:xfrm>
        </p:spPr>
        <p:txBody>
          <a:bodyPr/>
          <a:lstStyle/>
          <a:p>
            <a:r>
              <a:rPr lang="en-US" dirty="0" smtClean="0"/>
              <a:t>Scope</a:t>
            </a:r>
            <a:endParaRPr lang="en-US" dirty="0"/>
          </a:p>
        </p:txBody>
      </p:sp>
      <p:sp>
        <p:nvSpPr>
          <p:cNvPr id="5" name="Content Placeholder 4"/>
          <p:cNvSpPr>
            <a:spLocks noGrp="1"/>
          </p:cNvSpPr>
          <p:nvPr>
            <p:ph idx="1"/>
          </p:nvPr>
        </p:nvSpPr>
        <p:spPr>
          <a:xfrm>
            <a:off x="457200" y="1752600"/>
            <a:ext cx="8229600" cy="4876800"/>
          </a:xfrm>
        </p:spPr>
        <p:txBody>
          <a:bodyPr>
            <a:normAutofit fontScale="85000" lnSpcReduction="20000"/>
          </a:bodyPr>
          <a:lstStyle/>
          <a:p>
            <a:pPr lvl="0"/>
            <a:r>
              <a:rPr lang="en-US" dirty="0" smtClean="0"/>
              <a:t>The MCU programming device can program PIC Microcontrollers, such as 8/14/18/28 and 40- pin DIP (Dual In-line Package) types. </a:t>
            </a:r>
          </a:p>
          <a:p>
            <a:pPr lvl="0"/>
            <a:endParaRPr lang="en-US" dirty="0" smtClean="0"/>
          </a:p>
          <a:p>
            <a:pPr lvl="0"/>
            <a:r>
              <a:rPr lang="en-US" dirty="0" smtClean="0"/>
              <a:t>The device can simplify removing of MCU from the programming device through the included 40-pin ZIF (Zero Insertion Force). </a:t>
            </a:r>
          </a:p>
          <a:p>
            <a:pPr lvl="0"/>
            <a:endParaRPr lang="en-US" dirty="0" smtClean="0"/>
          </a:p>
          <a:p>
            <a:pPr lvl="0"/>
            <a:r>
              <a:rPr lang="en-US" dirty="0" smtClean="0"/>
              <a:t>The programming device also supports reading from and writing to standard 24Cxx series of </a:t>
            </a:r>
            <a:r>
              <a:rPr lang="en-US" dirty="0" smtClean="0"/>
              <a:t>EEPROM</a:t>
            </a:r>
            <a:endParaRPr lang="en-US" dirty="0" smtClean="0"/>
          </a:p>
          <a:p>
            <a:pPr lvl="0"/>
            <a:endParaRPr lang="en-US" dirty="0" smtClean="0"/>
          </a:p>
          <a:p>
            <a:pPr lvl="0"/>
            <a:r>
              <a:rPr lang="en-US" dirty="0" smtClean="0"/>
              <a:t>The device can control the training kit modules containing electronic devices, such as LEDs, Dot Matrix Display, 7 segment Display, pushbuttons, LCD, motor and temperature sensor</a:t>
            </a:r>
          </a:p>
          <a:p>
            <a:pPr lvl="0"/>
            <a:endParaRPr lang="en-US" dirty="0" smtClean="0"/>
          </a:p>
        </p:txBody>
      </p:sp>
    </p:spTree>
  </p:cSld>
  <p:clrMapOvr>
    <a:masterClrMapping/>
  </p:clrMapOvr>
  <p:transition>
    <p:randomBar dir="ver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838200"/>
          </a:xfrm>
        </p:spPr>
        <p:txBody>
          <a:bodyPr>
            <a:normAutofit/>
          </a:bodyPr>
          <a:lstStyle/>
          <a:p>
            <a:r>
              <a:rPr lang="en-US" dirty="0" smtClean="0"/>
              <a:t>Scope</a:t>
            </a:r>
            <a:endParaRPr lang="en-US" dirty="0"/>
          </a:p>
        </p:txBody>
      </p:sp>
      <p:sp>
        <p:nvSpPr>
          <p:cNvPr id="3" name="Content Placeholder 2"/>
          <p:cNvSpPr>
            <a:spLocks noGrp="1"/>
          </p:cNvSpPr>
          <p:nvPr>
            <p:ph idx="1"/>
          </p:nvPr>
        </p:nvSpPr>
        <p:spPr>
          <a:xfrm>
            <a:off x="457200" y="1828800"/>
            <a:ext cx="8229600" cy="4745736"/>
          </a:xfrm>
        </p:spPr>
        <p:txBody>
          <a:bodyPr>
            <a:normAutofit/>
          </a:bodyPr>
          <a:lstStyle/>
          <a:p>
            <a:pPr lvl="0"/>
            <a:r>
              <a:rPr lang="en-US" dirty="0" smtClean="0"/>
              <a:t>The project software can simplify programming for the user through a software with predefined MCU experiments and a Virtual </a:t>
            </a:r>
            <a:r>
              <a:rPr lang="en-US" dirty="0" smtClean="0"/>
              <a:t>Emulator.</a:t>
            </a:r>
            <a:endParaRPr lang="en-US" dirty="0" smtClean="0"/>
          </a:p>
          <a:p>
            <a:pPr lvl="0"/>
            <a:endParaRPr lang="en-US" dirty="0" smtClean="0"/>
          </a:p>
          <a:p>
            <a:pPr lvl="0"/>
            <a:r>
              <a:rPr lang="en-US" dirty="0" smtClean="0"/>
              <a:t>The project software also allows the user to create his own code for the training kits through the ‘Advanced Mode’.</a:t>
            </a:r>
          </a:p>
          <a:p>
            <a:pPr lvl="0"/>
            <a:endParaRPr lang="en-US" dirty="0" smtClean="0"/>
          </a:p>
          <a:p>
            <a:r>
              <a:rPr lang="en-US" dirty="0" smtClean="0"/>
              <a:t>The project can be interfaced with the host PC through the use of standard USB Interface. </a:t>
            </a:r>
          </a:p>
          <a:p>
            <a:pPr lvl="0"/>
            <a:endParaRPr lang="en-US" dirty="0"/>
          </a:p>
        </p:txBody>
      </p:sp>
    </p:spTree>
  </p:cSld>
  <p:clrMapOvr>
    <a:masterClrMapping/>
  </p:clrMapOvr>
  <p:transition>
    <p:randomBar dir="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c based mcu teaser.wmv">
            <a:hlinkClick r:id="" action="ppaction://media"/>
          </p:cNvPr>
          <p:cNvPicPr>
            <a:picLocks noRot="1" noChangeAspect="1"/>
          </p:cNvPicPr>
          <p:nvPr>
            <a:videoFile r:link="rId1"/>
          </p:nvPr>
        </p:nvPicPr>
        <p:blipFill>
          <a:blip r:embed="rId3" cstate="print"/>
          <a:stretch>
            <a:fillRect/>
          </a:stretch>
        </p:blipFill>
        <p:spPr>
          <a:xfrm>
            <a:off x="-1524000" y="0"/>
            <a:ext cx="12192000" cy="6858000"/>
          </a:xfrm>
          <a:prstGeom prst="rect">
            <a:avLst/>
          </a:prstGeom>
        </p:spPr>
      </p:pic>
    </p:spTree>
  </p:cSld>
  <p:clrMapOvr>
    <a:masterClrMapping/>
  </p:clrMapOvr>
  <p:transition>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60415"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fill="hold" display="0">
                  <p:stCondLst>
                    <p:cond delay="indefinite"/>
                  </p:stCondLst>
                  <p:endCondLst>
                    <p:cond evt="onNext" delay="0">
                      <p:tgtEl>
                        <p:sldTgt/>
                      </p:tgtEl>
                    </p:cond>
                    <p:cond evt="onPrev" delay="0">
                      <p:tgtEl>
                        <p:sldTgt/>
                      </p:tgtEl>
                    </p:cond>
                  </p:endCondLst>
                </p:cTn>
                <p:tgtEl>
                  <p:spTgt spid="6"/>
                </p:tgtEl>
              </p:cMediaNode>
            </p:video>
            <p:seq concurrent="1" nextAc="seek">
              <p:cTn id="8" restart="whenNotActive" fill="hold" evtFilter="cancelBubble" nodeType="interactiveSeq">
                <p:stCondLst>
                  <p:cond evt="onClick" delay="0">
                    <p:tgtEl>
                      <p:spTgt spid="6"/>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6"/>
                                        </p:tgtEl>
                                      </p:cBhvr>
                                    </p:cmd>
                                  </p:childTnLst>
                                </p:cTn>
                              </p:par>
                            </p:childTnLst>
                          </p:cTn>
                        </p:par>
                      </p:childTnLst>
                    </p:cTn>
                  </p:par>
                </p:childTnLst>
              </p:cTn>
              <p:nextCondLst>
                <p:cond evt="onClick" delay="0">
                  <p:tgtEl>
                    <p:spTgt spid="6"/>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685800"/>
            <a:ext cx="8229600" cy="838200"/>
          </a:xfrm>
        </p:spPr>
        <p:txBody>
          <a:bodyPr/>
          <a:lstStyle/>
          <a:p>
            <a:r>
              <a:rPr lang="en-US" dirty="0" smtClean="0"/>
              <a:t>Limitations</a:t>
            </a:r>
            <a:endParaRPr lang="en-US" dirty="0"/>
          </a:p>
        </p:txBody>
      </p:sp>
      <p:sp>
        <p:nvSpPr>
          <p:cNvPr id="5" name="Content Placeholder 4"/>
          <p:cNvSpPr>
            <a:spLocks noGrp="1"/>
          </p:cNvSpPr>
          <p:nvPr>
            <p:ph idx="1"/>
          </p:nvPr>
        </p:nvSpPr>
        <p:spPr>
          <a:xfrm>
            <a:off x="457200" y="1752600"/>
            <a:ext cx="8229600" cy="4876800"/>
          </a:xfrm>
        </p:spPr>
        <p:txBody>
          <a:bodyPr>
            <a:normAutofit fontScale="85000" lnSpcReduction="20000"/>
          </a:bodyPr>
          <a:lstStyle/>
          <a:p>
            <a:r>
              <a:rPr lang="en-US" dirty="0" smtClean="0"/>
              <a:t>The MCU programmer can only accommodate 8-bit PIC Microcontrollers and 24Cxx EEPROMs. </a:t>
            </a:r>
          </a:p>
          <a:p>
            <a:endParaRPr lang="en-US" dirty="0" smtClean="0"/>
          </a:p>
          <a:p>
            <a:r>
              <a:rPr lang="en-US" dirty="0" smtClean="0"/>
              <a:t>The ZIF socket of the MCU Programmer can only handle DIP (Dual In-Line Package) chips. </a:t>
            </a:r>
          </a:p>
          <a:p>
            <a:endParaRPr lang="en-US" dirty="0" smtClean="0"/>
          </a:p>
          <a:p>
            <a:r>
              <a:rPr lang="en-US" dirty="0" smtClean="0"/>
              <a:t>The training kit would not include transceivers, servo motors, motion sensors, and other advanced electronic devices. </a:t>
            </a:r>
          </a:p>
          <a:p>
            <a:endParaRPr lang="en-US" dirty="0" smtClean="0"/>
          </a:p>
          <a:p>
            <a:r>
              <a:rPr lang="en-US" dirty="0" smtClean="0"/>
              <a:t>The software would only run on Windows XP systems. </a:t>
            </a:r>
          </a:p>
          <a:p>
            <a:endParaRPr lang="en-US" dirty="0" smtClean="0"/>
          </a:p>
          <a:p>
            <a:pPr lvl="0"/>
            <a:r>
              <a:rPr lang="en-US" dirty="0" smtClean="0"/>
              <a:t>The Virtual Emulator can only simulate the predefined experiments in Beginner mode</a:t>
            </a:r>
          </a:p>
          <a:p>
            <a:endParaRPr lang="en-US" dirty="0" smtClean="0"/>
          </a:p>
          <a:p>
            <a:endParaRPr lang="en-US" dirty="0" smtClean="0"/>
          </a:p>
          <a:p>
            <a:endParaRPr lang="en-US" dirty="0" smtClean="0"/>
          </a:p>
          <a:p>
            <a:endParaRPr lang="en-US" dirty="0" smtClean="0"/>
          </a:p>
          <a:p>
            <a:endParaRPr lang="en-US" dirty="0" smtClean="0"/>
          </a:p>
          <a:p>
            <a:endParaRPr lang="en-US" dirty="0"/>
          </a:p>
        </p:txBody>
      </p:sp>
    </p:spTree>
  </p:cSld>
  <p:clrMapOvr>
    <a:masterClrMapping/>
  </p:clrMapOvr>
  <p:transition>
    <p:randomBar dir="ver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Theoretical Framework</a:t>
            </a:r>
            <a:endParaRPr lang="en-US" dirty="0"/>
          </a:p>
        </p:txBody>
      </p:sp>
      <p:sp>
        <p:nvSpPr>
          <p:cNvPr id="5" name="Text Placeholder 4"/>
          <p:cNvSpPr>
            <a:spLocks noGrp="1"/>
          </p:cNvSpPr>
          <p:nvPr>
            <p:ph type="body" idx="1"/>
          </p:nvPr>
        </p:nvSpPr>
        <p:spPr/>
        <p:txBody>
          <a:bodyPr/>
          <a:lstStyle/>
          <a:p>
            <a:r>
              <a:rPr lang="en-US" dirty="0" smtClean="0"/>
              <a:t>PC-Based Microcontroller Programmer and Training Kit</a:t>
            </a:r>
            <a:endParaRPr lang="en-US" b="1" dirty="0" smtClean="0"/>
          </a:p>
          <a:p>
            <a:endParaRPr lang="en-US" dirty="0"/>
          </a:p>
        </p:txBody>
      </p:sp>
    </p:spTree>
  </p:cSld>
  <p:clrMapOvr>
    <a:masterClrMapping/>
  </p:clrMapOvr>
  <p:transition>
    <p:randomBar dir="ver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685800"/>
            <a:ext cx="8229600" cy="1066800"/>
          </a:xfrm>
        </p:spPr>
        <p:txBody>
          <a:bodyPr/>
          <a:lstStyle/>
          <a:p>
            <a:r>
              <a:rPr lang="fil-PH" b="1" dirty="0" smtClean="0"/>
              <a:t>Microcontroller Units (MCU)</a:t>
            </a:r>
            <a:endParaRPr lang="en-US" dirty="0"/>
          </a:p>
        </p:txBody>
      </p:sp>
      <p:sp>
        <p:nvSpPr>
          <p:cNvPr id="5" name="Content Placeholder 4"/>
          <p:cNvSpPr>
            <a:spLocks noGrp="1"/>
          </p:cNvSpPr>
          <p:nvPr>
            <p:ph idx="1"/>
          </p:nvPr>
        </p:nvSpPr>
        <p:spPr>
          <a:xfrm>
            <a:off x="533400" y="1905000"/>
            <a:ext cx="8229600" cy="3276600"/>
          </a:xfrm>
        </p:spPr>
        <p:txBody>
          <a:bodyPr/>
          <a:lstStyle/>
          <a:p>
            <a:pPr algn="just"/>
            <a:r>
              <a:rPr lang="fil-PH" dirty="0" smtClean="0"/>
              <a:t>A microcontroller unit (MCU) is a single-chip computer. </a:t>
            </a:r>
            <a:endParaRPr lang="en-US" dirty="0" smtClean="0"/>
          </a:p>
          <a:p>
            <a:endParaRPr lang="en-US" dirty="0"/>
          </a:p>
        </p:txBody>
      </p:sp>
      <p:pic>
        <p:nvPicPr>
          <p:cNvPr id="6" name="Picture 5"/>
          <p:cNvPicPr/>
          <p:nvPr/>
        </p:nvPicPr>
        <p:blipFill>
          <a:blip r:embed="rId2" cstate="print"/>
          <a:srcRect l="1259" t="6303" r="3777" b="10924"/>
          <a:stretch>
            <a:fillRect/>
          </a:stretch>
        </p:blipFill>
        <p:spPr bwMode="auto">
          <a:xfrm>
            <a:off x="838200" y="3124200"/>
            <a:ext cx="7543800" cy="2971800"/>
          </a:xfrm>
          <a:prstGeom prst="rect">
            <a:avLst/>
          </a:prstGeom>
          <a:noFill/>
          <a:ln w="9525">
            <a:noFill/>
            <a:miter lim="800000"/>
            <a:headEnd/>
            <a:tailEnd/>
          </a:ln>
        </p:spPr>
      </p:pic>
    </p:spTree>
  </p:cSld>
  <p:clrMapOvr>
    <a:masterClrMapping/>
  </p:clrMapOvr>
  <p:transition>
    <p:randomBar dir="ver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609600"/>
            <a:ext cx="8229600" cy="1066800"/>
          </a:xfrm>
        </p:spPr>
        <p:txBody>
          <a:bodyPr/>
          <a:lstStyle/>
          <a:p>
            <a:r>
              <a:rPr lang="fil-PH" b="1" dirty="0" smtClean="0"/>
              <a:t>PIC Microcontrollers</a:t>
            </a:r>
            <a:endParaRPr lang="en-US" dirty="0"/>
          </a:p>
        </p:txBody>
      </p:sp>
      <p:sp>
        <p:nvSpPr>
          <p:cNvPr id="5" name="Content Placeholder 4"/>
          <p:cNvSpPr>
            <a:spLocks noGrp="1"/>
          </p:cNvSpPr>
          <p:nvPr>
            <p:ph idx="1"/>
          </p:nvPr>
        </p:nvSpPr>
        <p:spPr>
          <a:xfrm>
            <a:off x="457200" y="1752600"/>
            <a:ext cx="8229600" cy="4821936"/>
          </a:xfrm>
        </p:spPr>
        <p:txBody>
          <a:bodyPr>
            <a:normAutofit/>
          </a:bodyPr>
          <a:lstStyle/>
          <a:p>
            <a:r>
              <a:rPr lang="fil-PH" dirty="0" smtClean="0"/>
              <a:t>Originally known as the PIC (for Peripheral Interface Controller) , the PIC MCU </a:t>
            </a:r>
            <a:r>
              <a:rPr lang="en-US" dirty="0" smtClean="0"/>
              <a:t>consists of over 400 variations (or Part Numbers), each designed to be optimal in different applications </a:t>
            </a:r>
            <a:endParaRPr lang="fil-PH" dirty="0" smtClean="0"/>
          </a:p>
          <a:p>
            <a:endParaRPr lang="en-US" dirty="0"/>
          </a:p>
        </p:txBody>
      </p:sp>
      <p:pic>
        <p:nvPicPr>
          <p:cNvPr id="7" name="Picture 6" descr="http://www.clintscomponents.com.au/product_images/product_42_1.jpg"/>
          <p:cNvPicPr/>
          <p:nvPr/>
        </p:nvPicPr>
        <p:blipFill>
          <a:blip r:embed="rId2" cstate="print"/>
          <a:srcRect l="13301" t="8670" r="10897" b="9197"/>
          <a:stretch>
            <a:fillRect/>
          </a:stretch>
        </p:blipFill>
        <p:spPr bwMode="auto">
          <a:xfrm>
            <a:off x="1295400" y="4876800"/>
            <a:ext cx="1295400" cy="1447800"/>
          </a:xfrm>
          <a:prstGeom prst="rect">
            <a:avLst/>
          </a:prstGeom>
          <a:noFill/>
          <a:ln w="9525">
            <a:noFill/>
            <a:miter lim="800000"/>
            <a:headEnd/>
            <a:tailEnd/>
          </a:ln>
        </p:spPr>
      </p:pic>
      <p:pic>
        <p:nvPicPr>
          <p:cNvPr id="1026" name="Picture 2"/>
          <p:cNvPicPr>
            <a:picLocks noChangeAspect="1" noChangeArrowheads="1"/>
          </p:cNvPicPr>
          <p:nvPr/>
        </p:nvPicPr>
        <p:blipFill>
          <a:blip r:embed="rId3" cstate="print"/>
          <a:srcRect/>
          <a:stretch>
            <a:fillRect/>
          </a:stretch>
        </p:blipFill>
        <p:spPr bwMode="auto">
          <a:xfrm>
            <a:off x="5410200" y="4343400"/>
            <a:ext cx="2143125" cy="2143125"/>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cstate="print"/>
          <a:srcRect/>
          <a:stretch>
            <a:fillRect/>
          </a:stretch>
        </p:blipFill>
        <p:spPr bwMode="auto">
          <a:xfrm>
            <a:off x="3352800" y="4800600"/>
            <a:ext cx="1228725" cy="1228725"/>
          </a:xfrm>
          <a:prstGeom prst="rect">
            <a:avLst/>
          </a:prstGeom>
          <a:noFill/>
          <a:ln w="9525">
            <a:noFill/>
            <a:miter lim="800000"/>
            <a:headEnd/>
            <a:tailEnd/>
          </a:ln>
          <a:effectLst/>
        </p:spPr>
      </p:pic>
    </p:spTree>
  </p:cSld>
  <p:clrMapOvr>
    <a:masterClrMapping/>
  </p:clrMapOvr>
  <p:transition>
    <p:randomBar dir="ver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229600" cy="1066800"/>
          </a:xfrm>
        </p:spPr>
        <p:txBody>
          <a:bodyPr/>
          <a:lstStyle/>
          <a:p>
            <a:r>
              <a:rPr lang="fil-PH" b="1" dirty="0" smtClean="0"/>
              <a:t>PIC MCU </a:t>
            </a:r>
            <a:r>
              <a:rPr lang="fil-PH" b="1" dirty="0" smtClean="0"/>
              <a:t>Ports</a:t>
            </a:r>
            <a:endParaRPr lang="en-US" dirty="0"/>
          </a:p>
        </p:txBody>
      </p:sp>
      <p:sp>
        <p:nvSpPr>
          <p:cNvPr id="3" name="Content Placeholder 2"/>
          <p:cNvSpPr>
            <a:spLocks noGrp="1"/>
          </p:cNvSpPr>
          <p:nvPr>
            <p:ph idx="1"/>
          </p:nvPr>
        </p:nvSpPr>
        <p:spPr>
          <a:xfrm>
            <a:off x="457200" y="1600200"/>
            <a:ext cx="8229600" cy="4974336"/>
          </a:xfrm>
        </p:spPr>
        <p:txBody>
          <a:bodyPr/>
          <a:lstStyle/>
          <a:p>
            <a:r>
              <a:rPr lang="fil-PH" dirty="0" smtClean="0"/>
              <a:t>Ports represent physical connection of the PIC MCU’s processor to the outside world in the form of the pins. Ports in a PIC MCU are bi-directional. </a:t>
            </a:r>
            <a:endParaRPr lang="en-US" dirty="0"/>
          </a:p>
        </p:txBody>
      </p:sp>
      <p:pic>
        <p:nvPicPr>
          <p:cNvPr id="1027" name="Picture 3"/>
          <p:cNvPicPr>
            <a:picLocks noChangeAspect="1" noChangeArrowheads="1"/>
          </p:cNvPicPr>
          <p:nvPr/>
        </p:nvPicPr>
        <p:blipFill>
          <a:blip r:embed="rId2" cstate="print"/>
          <a:srcRect/>
          <a:stretch>
            <a:fillRect/>
          </a:stretch>
        </p:blipFill>
        <p:spPr bwMode="auto">
          <a:xfrm>
            <a:off x="457200" y="3505200"/>
            <a:ext cx="4178586" cy="3048000"/>
          </a:xfrm>
          <a:prstGeom prst="rect">
            <a:avLst/>
          </a:prstGeom>
          <a:noFill/>
          <a:ln w="9525">
            <a:noFill/>
            <a:miter lim="800000"/>
            <a:headEnd/>
            <a:tailEnd/>
          </a:ln>
          <a:effectLst/>
        </p:spPr>
      </p:pic>
      <p:pic>
        <p:nvPicPr>
          <p:cNvPr id="1026" name="Picture 2"/>
          <p:cNvPicPr>
            <a:picLocks noChangeAspect="1" noChangeArrowheads="1"/>
          </p:cNvPicPr>
          <p:nvPr/>
        </p:nvPicPr>
        <p:blipFill>
          <a:blip r:embed="rId3"/>
          <a:srcRect/>
          <a:stretch>
            <a:fillRect/>
          </a:stretch>
        </p:blipFill>
        <p:spPr bwMode="auto">
          <a:xfrm>
            <a:off x="5181600" y="3733800"/>
            <a:ext cx="3554670" cy="2514600"/>
          </a:xfrm>
          <a:prstGeom prst="rect">
            <a:avLst/>
          </a:prstGeom>
          <a:noFill/>
          <a:ln w="9525">
            <a:noFill/>
            <a:miter lim="800000"/>
            <a:headEnd/>
            <a:tailEnd/>
          </a:ln>
          <a:effectLst/>
        </p:spPr>
      </p:pic>
    </p:spTree>
  </p:cSld>
  <p:clrMapOvr>
    <a:masterClrMapping/>
  </p:clrMapOvr>
  <p:transition>
    <p:randomBar dir="ver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8229600" cy="1066800"/>
          </a:xfrm>
        </p:spPr>
        <p:txBody>
          <a:bodyPr>
            <a:normAutofit fontScale="90000"/>
          </a:bodyPr>
          <a:lstStyle/>
          <a:p>
            <a:r>
              <a:rPr lang="fil-PH" b="1" dirty="0" smtClean="0"/>
              <a:t>ICSP (In-Circuit Serial Programming™)</a:t>
            </a:r>
            <a:endParaRPr lang="en-US" dirty="0"/>
          </a:p>
        </p:txBody>
      </p:sp>
      <p:sp>
        <p:nvSpPr>
          <p:cNvPr id="3" name="Content Placeholder 2"/>
          <p:cNvSpPr>
            <a:spLocks noGrp="1"/>
          </p:cNvSpPr>
          <p:nvPr>
            <p:ph idx="1"/>
          </p:nvPr>
        </p:nvSpPr>
        <p:spPr>
          <a:xfrm>
            <a:off x="381000" y="1600200"/>
            <a:ext cx="8305800" cy="2057400"/>
          </a:xfrm>
        </p:spPr>
        <p:txBody>
          <a:bodyPr>
            <a:normAutofit/>
          </a:bodyPr>
          <a:lstStyle/>
          <a:p>
            <a:r>
              <a:rPr lang="fil-PH" dirty="0" smtClean="0"/>
              <a:t>The PIC MCUs’ In-Circuit Serial Programming (ICSP) capability allows the MCU to be programmed using simple circuitry and without being removed from the application circuit.</a:t>
            </a:r>
          </a:p>
          <a:p>
            <a:endParaRPr lang="fil-PH" dirty="0" smtClean="0"/>
          </a:p>
          <a:p>
            <a:endParaRPr lang="en-US" dirty="0" smtClean="0"/>
          </a:p>
          <a:p>
            <a:endParaRPr lang="en-US" dirty="0"/>
          </a:p>
        </p:txBody>
      </p:sp>
      <p:pic>
        <p:nvPicPr>
          <p:cNvPr id="3075" name="Picture 3"/>
          <p:cNvPicPr>
            <a:picLocks noChangeAspect="1" noChangeArrowheads="1"/>
          </p:cNvPicPr>
          <p:nvPr/>
        </p:nvPicPr>
        <p:blipFill>
          <a:blip r:embed="rId2" cstate="print"/>
          <a:srcRect t="14583" b="16667"/>
          <a:stretch>
            <a:fillRect/>
          </a:stretch>
        </p:blipFill>
        <p:spPr bwMode="auto">
          <a:xfrm>
            <a:off x="1828800" y="3657600"/>
            <a:ext cx="5615709" cy="2895600"/>
          </a:xfrm>
          <a:prstGeom prst="rect">
            <a:avLst/>
          </a:prstGeom>
          <a:noFill/>
          <a:ln w="9525">
            <a:noFill/>
            <a:miter lim="800000"/>
            <a:headEnd/>
            <a:tailEnd/>
          </a:ln>
          <a:effectLst/>
        </p:spPr>
      </p:pic>
    </p:spTree>
  </p:cSld>
  <p:clrMapOvr>
    <a:masterClrMapping/>
  </p:clrMapOvr>
  <p:transition>
    <p:randomBar dir="ver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066800"/>
          </a:xfrm>
        </p:spPr>
        <p:txBody>
          <a:bodyPr/>
          <a:lstStyle/>
          <a:p>
            <a:r>
              <a:rPr lang="fil-PH" b="1" dirty="0" smtClean="0"/>
              <a:t>C Programming Language</a:t>
            </a:r>
            <a:endParaRPr lang="en-US" dirty="0"/>
          </a:p>
        </p:txBody>
      </p:sp>
      <p:sp>
        <p:nvSpPr>
          <p:cNvPr id="3" name="Content Placeholder 2"/>
          <p:cNvSpPr>
            <a:spLocks noGrp="1"/>
          </p:cNvSpPr>
          <p:nvPr>
            <p:ph idx="1"/>
          </p:nvPr>
        </p:nvSpPr>
        <p:spPr>
          <a:xfrm>
            <a:off x="457200" y="1752600"/>
            <a:ext cx="8229600" cy="4821936"/>
          </a:xfrm>
        </p:spPr>
        <p:txBody>
          <a:bodyPr/>
          <a:lstStyle/>
          <a:p>
            <a:r>
              <a:rPr lang="fil-PH" dirty="0" smtClean="0"/>
              <a:t>For modern systems, C is the programming language of choice because it is available for a wide range of systems and processors (including the PIC® microcontrollers). </a:t>
            </a:r>
            <a:endParaRPr lang="en-US" dirty="0"/>
          </a:p>
        </p:txBody>
      </p:sp>
      <p:pic>
        <p:nvPicPr>
          <p:cNvPr id="4099" name="Picture 3"/>
          <p:cNvPicPr>
            <a:picLocks noChangeAspect="1" noChangeArrowheads="1"/>
          </p:cNvPicPr>
          <p:nvPr/>
        </p:nvPicPr>
        <p:blipFill>
          <a:blip r:embed="rId3" cstate="print"/>
          <a:srcRect/>
          <a:stretch>
            <a:fillRect/>
          </a:stretch>
        </p:blipFill>
        <p:spPr bwMode="auto">
          <a:xfrm>
            <a:off x="1905000" y="3810000"/>
            <a:ext cx="5867400" cy="2808328"/>
          </a:xfrm>
          <a:prstGeom prst="rect">
            <a:avLst/>
          </a:prstGeom>
          <a:noFill/>
          <a:ln w="9525">
            <a:noFill/>
            <a:miter lim="800000"/>
            <a:headEnd/>
            <a:tailEnd/>
          </a:ln>
          <a:effectLst/>
        </p:spPr>
      </p:pic>
    </p:spTree>
  </p:cSld>
  <p:clrMapOvr>
    <a:masterClrMapping/>
  </p:clrMapOvr>
  <p:transition>
    <p:randomBar dir="ver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066800"/>
          </a:xfrm>
        </p:spPr>
        <p:txBody>
          <a:bodyPr/>
          <a:lstStyle/>
          <a:p>
            <a:r>
              <a:rPr lang="fil-PH" b="1" dirty="0" smtClean="0"/>
              <a:t>GUI (Graphical User Interface)</a:t>
            </a:r>
            <a:endParaRPr lang="en-US" dirty="0"/>
          </a:p>
        </p:txBody>
      </p:sp>
      <p:sp>
        <p:nvSpPr>
          <p:cNvPr id="3" name="Content Placeholder 2"/>
          <p:cNvSpPr>
            <a:spLocks noGrp="1"/>
          </p:cNvSpPr>
          <p:nvPr>
            <p:ph idx="1"/>
          </p:nvPr>
        </p:nvSpPr>
        <p:spPr>
          <a:xfrm>
            <a:off x="457200" y="1752600"/>
            <a:ext cx="8229600" cy="4782312"/>
          </a:xfrm>
        </p:spPr>
        <p:txBody>
          <a:bodyPr/>
          <a:lstStyle/>
          <a:p>
            <a:r>
              <a:rPr lang="fil-PH" dirty="0" smtClean="0"/>
              <a:t>A graphical user interface (GUI) is a human-computer interface that uses windows, icons and menus and which can be manipulated by a mouse (and often to a limited extent by a keyboard as well). </a:t>
            </a:r>
            <a:endParaRPr lang="en-US" dirty="0"/>
          </a:p>
        </p:txBody>
      </p:sp>
      <p:pic>
        <p:nvPicPr>
          <p:cNvPr id="5122" name="Picture 2"/>
          <p:cNvPicPr>
            <a:picLocks noChangeAspect="1" noChangeArrowheads="1"/>
          </p:cNvPicPr>
          <p:nvPr/>
        </p:nvPicPr>
        <p:blipFill>
          <a:blip r:embed="rId2" cstate="print"/>
          <a:srcRect/>
          <a:stretch>
            <a:fillRect/>
          </a:stretch>
        </p:blipFill>
        <p:spPr bwMode="auto">
          <a:xfrm>
            <a:off x="1447800" y="4114800"/>
            <a:ext cx="6705600" cy="2433693"/>
          </a:xfrm>
          <a:prstGeom prst="rect">
            <a:avLst/>
          </a:prstGeom>
          <a:noFill/>
          <a:ln w="9525">
            <a:noFill/>
            <a:miter lim="800000"/>
            <a:headEnd/>
            <a:tailEnd/>
          </a:ln>
          <a:effectLst/>
        </p:spPr>
      </p:pic>
    </p:spTree>
  </p:cSld>
  <p:clrMapOvr>
    <a:masterClrMapping/>
  </p:clrMapOvr>
  <p:transition>
    <p:randomBar dir="ver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066800"/>
          </a:xfrm>
        </p:spPr>
        <p:txBody>
          <a:bodyPr/>
          <a:lstStyle/>
          <a:p>
            <a:r>
              <a:rPr lang="fil-PH" b="1" dirty="0" smtClean="0"/>
              <a:t>Emulation</a:t>
            </a:r>
            <a:endParaRPr lang="en-US" dirty="0"/>
          </a:p>
        </p:txBody>
      </p:sp>
      <p:sp>
        <p:nvSpPr>
          <p:cNvPr id="3" name="Content Placeholder 2"/>
          <p:cNvSpPr>
            <a:spLocks noGrp="1"/>
          </p:cNvSpPr>
          <p:nvPr>
            <p:ph idx="1"/>
          </p:nvPr>
        </p:nvSpPr>
        <p:spPr>
          <a:xfrm>
            <a:off x="457200" y="1524000"/>
            <a:ext cx="8229600" cy="5050536"/>
          </a:xfrm>
        </p:spPr>
        <p:txBody>
          <a:bodyPr/>
          <a:lstStyle/>
          <a:p>
            <a:r>
              <a:rPr lang="fil-PH" dirty="0" smtClean="0"/>
              <a:t>Emulation refers to the ability of a computer program or electronic device to emulate (imitate) another program or device.</a:t>
            </a:r>
            <a:endParaRPr lang="en-US" dirty="0"/>
          </a:p>
        </p:txBody>
      </p:sp>
      <p:pic>
        <p:nvPicPr>
          <p:cNvPr id="6146" name="Picture 2"/>
          <p:cNvPicPr>
            <a:picLocks noChangeAspect="1" noChangeArrowheads="1"/>
          </p:cNvPicPr>
          <p:nvPr/>
        </p:nvPicPr>
        <p:blipFill>
          <a:blip r:embed="rId2" cstate="print"/>
          <a:srcRect r="20419"/>
          <a:stretch>
            <a:fillRect/>
          </a:stretch>
        </p:blipFill>
        <p:spPr bwMode="auto">
          <a:xfrm>
            <a:off x="457200" y="4038600"/>
            <a:ext cx="4343400" cy="2105025"/>
          </a:xfrm>
          <a:prstGeom prst="rect">
            <a:avLst/>
          </a:prstGeom>
          <a:noFill/>
          <a:ln w="9525">
            <a:noFill/>
            <a:miter lim="800000"/>
            <a:headEnd/>
            <a:tailEnd/>
          </a:ln>
          <a:effectLst/>
        </p:spPr>
      </p:pic>
      <p:pic>
        <p:nvPicPr>
          <p:cNvPr id="6147" name="Picture 3"/>
          <p:cNvPicPr>
            <a:picLocks noChangeAspect="1" noChangeArrowheads="1"/>
          </p:cNvPicPr>
          <p:nvPr/>
        </p:nvPicPr>
        <p:blipFill>
          <a:blip r:embed="rId3" cstate="print"/>
          <a:srcRect/>
          <a:stretch>
            <a:fillRect/>
          </a:stretch>
        </p:blipFill>
        <p:spPr bwMode="auto">
          <a:xfrm>
            <a:off x="5334000" y="4038600"/>
            <a:ext cx="3048000" cy="2286000"/>
          </a:xfrm>
          <a:prstGeom prst="rect">
            <a:avLst/>
          </a:prstGeom>
          <a:noFill/>
          <a:ln w="9525">
            <a:noFill/>
            <a:miter lim="800000"/>
            <a:headEnd/>
            <a:tailEnd/>
          </a:ln>
          <a:effectLst/>
        </p:spPr>
      </p:pic>
    </p:spTree>
  </p:cSld>
  <p:clrMapOvr>
    <a:masterClrMapping/>
  </p:clrMapOvr>
  <p:transition>
    <p:randomBar dir="ver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066800"/>
          </a:xfrm>
        </p:spPr>
        <p:txBody>
          <a:bodyPr>
            <a:normAutofit/>
          </a:bodyPr>
          <a:lstStyle/>
          <a:p>
            <a:pPr lvl="0"/>
            <a:r>
              <a:rPr lang="fil-PH" b="1" dirty="0" smtClean="0"/>
              <a:t>USB (Universal Serial Bus) </a:t>
            </a:r>
            <a:endParaRPr lang="en-US" dirty="0"/>
          </a:p>
        </p:txBody>
      </p:sp>
      <p:sp>
        <p:nvSpPr>
          <p:cNvPr id="3" name="Content Placeholder 2"/>
          <p:cNvSpPr>
            <a:spLocks noGrp="1"/>
          </p:cNvSpPr>
          <p:nvPr>
            <p:ph idx="1"/>
          </p:nvPr>
        </p:nvSpPr>
        <p:spPr>
          <a:xfrm>
            <a:off x="457200" y="2057400"/>
            <a:ext cx="8229600" cy="4517136"/>
          </a:xfrm>
        </p:spPr>
        <p:txBody>
          <a:bodyPr>
            <a:normAutofit/>
          </a:bodyPr>
          <a:lstStyle/>
          <a:p>
            <a:r>
              <a:rPr lang="en-US" sz="3200" dirty="0" smtClean="0"/>
              <a:t>USB allows high-speed, easy connection of peripherals to a PC.</a:t>
            </a:r>
          </a:p>
          <a:p>
            <a:endParaRPr lang="en-US" sz="2400" dirty="0" smtClean="0"/>
          </a:p>
        </p:txBody>
      </p:sp>
      <p:pic>
        <p:nvPicPr>
          <p:cNvPr id="7170" name="Picture 2"/>
          <p:cNvPicPr>
            <a:picLocks noChangeAspect="1" noChangeArrowheads="1"/>
          </p:cNvPicPr>
          <p:nvPr/>
        </p:nvPicPr>
        <p:blipFill>
          <a:blip r:embed="rId2" cstate="print"/>
          <a:srcRect/>
          <a:stretch>
            <a:fillRect/>
          </a:stretch>
        </p:blipFill>
        <p:spPr bwMode="auto">
          <a:xfrm>
            <a:off x="2971800" y="3962400"/>
            <a:ext cx="3024188" cy="2013426"/>
          </a:xfrm>
          <a:prstGeom prst="rect">
            <a:avLst/>
          </a:prstGeom>
          <a:noFill/>
          <a:ln w="9525">
            <a:noFill/>
            <a:miter lim="800000"/>
            <a:headEnd/>
            <a:tailEnd/>
          </a:ln>
          <a:effectLst/>
        </p:spPr>
      </p:pic>
    </p:spTree>
  </p:cSld>
  <p:clrMapOvr>
    <a:masterClrMapping/>
  </p:clrMapOvr>
  <p:transition>
    <p:randomBar dir="ver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Introduction</a:t>
            </a:r>
            <a:endParaRPr lang="en-US" dirty="0"/>
          </a:p>
        </p:txBody>
      </p:sp>
      <p:sp>
        <p:nvSpPr>
          <p:cNvPr id="5" name="Text Placeholder 4"/>
          <p:cNvSpPr>
            <a:spLocks noGrp="1"/>
          </p:cNvSpPr>
          <p:nvPr>
            <p:ph type="body" idx="1"/>
          </p:nvPr>
        </p:nvSpPr>
        <p:spPr/>
        <p:txBody>
          <a:bodyPr/>
          <a:lstStyle/>
          <a:p>
            <a:r>
              <a:rPr lang="en-US" dirty="0" smtClean="0"/>
              <a:t>PC-Based Microcontroller Programmer and Training Kit</a:t>
            </a:r>
            <a:endParaRPr lang="en-US" b="1" dirty="0"/>
          </a:p>
        </p:txBody>
      </p:sp>
    </p:spTree>
  </p:cSld>
  <p:clrMapOvr>
    <a:masterClrMapping/>
  </p:clrMapOvr>
  <p:transition>
    <p:randomBar dir="ver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fil-PH" dirty="0" smtClean="0"/>
              <a:t>Project Design</a:t>
            </a:r>
            <a:endParaRPr lang="en-US" dirty="0"/>
          </a:p>
        </p:txBody>
      </p:sp>
      <p:sp>
        <p:nvSpPr>
          <p:cNvPr id="5" name="Text Placeholder 4"/>
          <p:cNvSpPr>
            <a:spLocks noGrp="1"/>
          </p:cNvSpPr>
          <p:nvPr>
            <p:ph type="body" idx="1"/>
          </p:nvPr>
        </p:nvSpPr>
        <p:spPr/>
        <p:txBody>
          <a:bodyPr/>
          <a:lstStyle/>
          <a:p>
            <a:r>
              <a:rPr lang="en-US" dirty="0" smtClean="0"/>
              <a:t>PC-Based Microcontroller Programmer and Training Kit</a:t>
            </a:r>
            <a:endParaRPr lang="en-US" b="1" dirty="0"/>
          </a:p>
        </p:txBody>
      </p:sp>
    </p:spTree>
  </p:cSld>
  <p:clrMapOvr>
    <a:masterClrMapping/>
  </p:clrMapOvr>
  <p:transition>
    <p:randomBar dir="ver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838200"/>
            <a:ext cx="8229600" cy="1066800"/>
          </a:xfrm>
        </p:spPr>
        <p:txBody>
          <a:bodyPr/>
          <a:lstStyle/>
          <a:p>
            <a:r>
              <a:rPr lang="fil-PH" dirty="0" smtClean="0"/>
              <a:t>Project Design</a:t>
            </a:r>
            <a:endParaRPr lang="fil-PH" dirty="0"/>
          </a:p>
        </p:txBody>
      </p:sp>
      <p:sp>
        <p:nvSpPr>
          <p:cNvPr id="6" name="Content Placeholder 5"/>
          <p:cNvSpPr>
            <a:spLocks noGrp="1"/>
          </p:cNvSpPr>
          <p:nvPr>
            <p:ph idx="1"/>
          </p:nvPr>
        </p:nvSpPr>
        <p:spPr>
          <a:xfrm>
            <a:off x="457200" y="2209800"/>
            <a:ext cx="8229600" cy="4364736"/>
          </a:xfrm>
        </p:spPr>
        <p:txBody>
          <a:bodyPr>
            <a:normAutofit/>
          </a:bodyPr>
          <a:lstStyle/>
          <a:p>
            <a:r>
              <a:rPr lang="fil-PH" dirty="0" smtClean="0"/>
              <a:t>The PC Based Microcontroller Programmer and Training Kit is a device that allows users to program PIC Microcontrollers and test the programs using electronic devices.  </a:t>
            </a:r>
          </a:p>
          <a:p>
            <a:endParaRPr lang="fil-PH" dirty="0" smtClean="0"/>
          </a:p>
          <a:p>
            <a:r>
              <a:rPr lang="fil-PH" dirty="0" smtClean="0"/>
              <a:t>It simplifies programming for the user through graphical predefined experiments with emulation.</a:t>
            </a:r>
          </a:p>
        </p:txBody>
      </p:sp>
    </p:spTree>
  </p:cSld>
  <p:clrMapOvr>
    <a:masterClrMapping/>
  </p:clrMapOvr>
  <p:transition>
    <p:randomBar dir="ver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09600"/>
            <a:ext cx="8229600" cy="1066800"/>
          </a:xfrm>
        </p:spPr>
        <p:txBody>
          <a:bodyPr/>
          <a:lstStyle/>
          <a:p>
            <a:r>
              <a:rPr lang="fil-PH" dirty="0" smtClean="0"/>
              <a:t>Project </a:t>
            </a:r>
            <a:r>
              <a:rPr lang="fil-PH" dirty="0" smtClean="0"/>
              <a:t>Methodology</a:t>
            </a:r>
            <a:endParaRPr lang="fil-PH" dirty="0"/>
          </a:p>
        </p:txBody>
      </p:sp>
      <p:pic>
        <p:nvPicPr>
          <p:cNvPr id="4" name="Picture 3"/>
          <p:cNvPicPr/>
          <p:nvPr/>
        </p:nvPicPr>
        <p:blipFill>
          <a:blip r:embed="rId2" cstate="print"/>
          <a:srcRect/>
          <a:stretch>
            <a:fillRect/>
          </a:stretch>
        </p:blipFill>
        <p:spPr bwMode="auto">
          <a:xfrm>
            <a:off x="609600" y="1600200"/>
            <a:ext cx="7467600" cy="4343400"/>
          </a:xfrm>
          <a:prstGeom prst="rect">
            <a:avLst/>
          </a:prstGeom>
          <a:noFill/>
          <a:ln w="9525">
            <a:noFill/>
            <a:miter lim="800000"/>
            <a:headEnd/>
            <a:tailEnd/>
          </a:ln>
        </p:spPr>
      </p:pic>
      <p:sp>
        <p:nvSpPr>
          <p:cNvPr id="2050" name="Text Box 2"/>
          <p:cNvSpPr txBox="1">
            <a:spLocks noChangeArrowheads="1"/>
          </p:cNvSpPr>
          <p:nvPr/>
        </p:nvSpPr>
        <p:spPr bwMode="auto">
          <a:xfrm>
            <a:off x="2209800" y="6172200"/>
            <a:ext cx="4343400" cy="5334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fil-PH" sz="2400" b="0" i="0" u="none" strike="noStrike" cap="none" normalizeH="0" baseline="0" dirty="0" smtClean="0">
                <a:ln>
                  <a:noFill/>
                </a:ln>
                <a:solidFill>
                  <a:schemeClr val="tx1"/>
                </a:solidFill>
                <a:effectLst/>
                <a:latin typeface="Times New Roman" pitchFamily="18" charset="0"/>
                <a:cs typeface="Arial" pitchFamily="34" charset="0"/>
              </a:rPr>
              <a:t>Figure 3.1 </a:t>
            </a:r>
            <a:r>
              <a:rPr kumimoji="0" lang="fil-PH" sz="2400" b="1" i="0" u="none" strike="noStrike" cap="none" normalizeH="0" baseline="0" dirty="0" smtClean="0">
                <a:ln>
                  <a:noFill/>
                </a:ln>
                <a:solidFill>
                  <a:schemeClr val="tx1"/>
                </a:solidFill>
                <a:effectLst/>
                <a:latin typeface="Times New Roman" pitchFamily="18" charset="0"/>
                <a:cs typeface="Arial" pitchFamily="34" charset="0"/>
              </a:rPr>
              <a:t>Prototyping Model</a:t>
            </a:r>
            <a:endParaRPr kumimoji="0" lang="fil-PH" sz="36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ransition>
    <p:randomBar dir="vert"/>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762000"/>
          </a:xfrm>
        </p:spPr>
        <p:txBody>
          <a:bodyPr/>
          <a:lstStyle/>
          <a:p>
            <a:r>
              <a:rPr lang="fil-PH" dirty="0" smtClean="0"/>
              <a:t>Project Design</a:t>
            </a:r>
            <a:endParaRPr lang="fil-PH" dirty="0"/>
          </a:p>
        </p:txBody>
      </p:sp>
      <p:pic>
        <p:nvPicPr>
          <p:cNvPr id="4" name="Picture 3"/>
          <p:cNvPicPr/>
          <p:nvPr/>
        </p:nvPicPr>
        <p:blipFill>
          <a:blip r:embed="rId2" cstate="print"/>
          <a:stretch>
            <a:fillRect/>
          </a:stretch>
        </p:blipFill>
        <p:spPr bwMode="auto">
          <a:xfrm>
            <a:off x="1447800" y="1524000"/>
            <a:ext cx="6019800" cy="4572000"/>
          </a:xfrm>
          <a:prstGeom prst="rect">
            <a:avLst/>
          </a:prstGeom>
          <a:noFill/>
          <a:ln w="9525">
            <a:noFill/>
            <a:miter lim="800000"/>
            <a:headEnd/>
            <a:tailEnd/>
          </a:ln>
        </p:spPr>
      </p:pic>
      <p:sp>
        <p:nvSpPr>
          <p:cNvPr id="5" name="Text Box 2"/>
          <p:cNvSpPr txBox="1">
            <a:spLocks noChangeArrowheads="1"/>
          </p:cNvSpPr>
          <p:nvPr/>
        </p:nvSpPr>
        <p:spPr bwMode="auto">
          <a:xfrm>
            <a:off x="2590800" y="6324600"/>
            <a:ext cx="3657600" cy="5334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fil-PH" sz="2400" b="0" i="0" u="none" strike="noStrike" cap="none" normalizeH="0" baseline="0" dirty="0" smtClean="0">
                <a:ln>
                  <a:noFill/>
                </a:ln>
                <a:solidFill>
                  <a:schemeClr val="tx1"/>
                </a:solidFill>
                <a:effectLst/>
                <a:latin typeface="Times New Roman" pitchFamily="18" charset="0"/>
                <a:cs typeface="Arial" pitchFamily="34" charset="0"/>
              </a:rPr>
              <a:t>Figure 3.2 </a:t>
            </a:r>
            <a:r>
              <a:rPr kumimoji="0" lang="fil-PH" sz="2400" b="1" i="0" u="none" strike="noStrike" cap="none" normalizeH="0" baseline="0" dirty="0" smtClean="0">
                <a:ln>
                  <a:noFill/>
                </a:ln>
                <a:solidFill>
                  <a:schemeClr val="tx1"/>
                </a:solidFill>
                <a:effectLst/>
                <a:latin typeface="Times New Roman" pitchFamily="18" charset="0"/>
                <a:cs typeface="Arial" pitchFamily="34" charset="0"/>
              </a:rPr>
              <a:t>Block Diagram</a:t>
            </a:r>
            <a:endParaRPr kumimoji="0" lang="fil-PH" sz="36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ransition>
    <p:randomBar dir="vert"/>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p:cNvSpPr>
            <a:spLocks noGrp="1"/>
          </p:cNvSpPr>
          <p:nvPr>
            <p:ph type="title"/>
          </p:nvPr>
        </p:nvSpPr>
        <p:spPr>
          <a:xfrm>
            <a:off x="381000" y="533400"/>
            <a:ext cx="3200400" cy="533400"/>
          </a:xfrm>
        </p:spPr>
        <p:txBody>
          <a:bodyPr>
            <a:noAutofit/>
          </a:bodyPr>
          <a:lstStyle/>
          <a:p>
            <a:r>
              <a:rPr lang="fil-PH" sz="2800" dirty="0" smtClean="0"/>
              <a:t>Project Hardware</a:t>
            </a:r>
            <a:endParaRPr lang="fil-PH" sz="2800" dirty="0"/>
          </a:p>
        </p:txBody>
      </p:sp>
      <p:pic>
        <p:nvPicPr>
          <p:cNvPr id="1026" name="Picture 2"/>
          <p:cNvPicPr>
            <a:picLocks noChangeAspect="1" noChangeArrowheads="1"/>
          </p:cNvPicPr>
          <p:nvPr/>
        </p:nvPicPr>
        <p:blipFill>
          <a:blip r:embed="rId2" cstate="print"/>
          <a:srcRect/>
          <a:stretch>
            <a:fillRect/>
          </a:stretch>
        </p:blipFill>
        <p:spPr bwMode="auto">
          <a:xfrm>
            <a:off x="1828800" y="1219200"/>
            <a:ext cx="5610225" cy="5362575"/>
          </a:xfrm>
          <a:prstGeom prst="rect">
            <a:avLst/>
          </a:prstGeom>
          <a:noFill/>
          <a:ln w="9525">
            <a:noFill/>
            <a:miter lim="800000"/>
            <a:headEnd/>
            <a:tailEnd/>
          </a:ln>
          <a:effectLst/>
        </p:spPr>
      </p:pic>
    </p:spTree>
  </p:cSld>
  <p:clrMapOvr>
    <a:masterClrMapping/>
  </p:clrMapOvr>
  <p:transition>
    <p:randomBar dir="vert"/>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1905000" y="1600200"/>
            <a:ext cx="5763357" cy="4162425"/>
          </a:xfrm>
          <a:prstGeom prst="rect">
            <a:avLst/>
          </a:prstGeom>
          <a:noFill/>
          <a:ln w="9525">
            <a:noFill/>
            <a:miter lim="800000"/>
            <a:headEnd/>
            <a:tailEnd/>
          </a:ln>
          <a:effectLst/>
        </p:spPr>
      </p:pic>
      <p:sp>
        <p:nvSpPr>
          <p:cNvPr id="4" name="Title 3"/>
          <p:cNvSpPr>
            <a:spLocks noGrp="1"/>
          </p:cNvSpPr>
          <p:nvPr>
            <p:ph type="title"/>
          </p:nvPr>
        </p:nvSpPr>
        <p:spPr>
          <a:xfrm>
            <a:off x="5029200" y="838200"/>
            <a:ext cx="3886200" cy="609600"/>
          </a:xfrm>
        </p:spPr>
        <p:txBody>
          <a:bodyPr>
            <a:normAutofit/>
          </a:bodyPr>
          <a:lstStyle/>
          <a:p>
            <a:r>
              <a:rPr lang="fil-PH" sz="2800" b="1" dirty="0" smtClean="0"/>
              <a:t>USB PIC Programmer</a:t>
            </a:r>
            <a:endParaRPr lang="en-US" sz="2800" dirty="0"/>
          </a:p>
        </p:txBody>
      </p:sp>
      <p:grpSp>
        <p:nvGrpSpPr>
          <p:cNvPr id="2" name="Group 3"/>
          <p:cNvGrpSpPr>
            <a:grpSpLocks/>
          </p:cNvGrpSpPr>
          <p:nvPr/>
        </p:nvGrpSpPr>
        <p:grpSpPr bwMode="auto">
          <a:xfrm>
            <a:off x="2667000" y="5334000"/>
            <a:ext cx="3352800" cy="1371600"/>
            <a:chOff x="3722" y="10464"/>
            <a:chExt cx="6429" cy="3275"/>
          </a:xfrm>
        </p:grpSpPr>
        <p:cxnSp>
          <p:nvCxnSpPr>
            <p:cNvPr id="1028" name="AutoShape 4"/>
            <p:cNvCxnSpPr>
              <a:cxnSpLocks noChangeShapeType="1"/>
            </p:cNvCxnSpPr>
            <p:nvPr/>
          </p:nvCxnSpPr>
          <p:spPr bwMode="auto">
            <a:xfrm>
              <a:off x="3722" y="10464"/>
              <a:ext cx="5359" cy="2909"/>
            </a:xfrm>
            <a:prstGeom prst="bentConnector3">
              <a:avLst>
                <a:gd name="adj1" fmla="val 1847"/>
              </a:avLst>
            </a:prstGeom>
            <a:noFill/>
            <a:ln w="127000">
              <a:solidFill>
                <a:srgbClr val="A5A5A5"/>
              </a:solidFill>
              <a:miter lim="800000"/>
              <a:headEnd/>
              <a:tailEnd/>
            </a:ln>
          </p:spPr>
        </p:cxnSp>
        <p:grpSp>
          <p:nvGrpSpPr>
            <p:cNvPr id="3" name="Group 5"/>
            <p:cNvGrpSpPr>
              <a:grpSpLocks/>
            </p:cNvGrpSpPr>
            <p:nvPr/>
          </p:nvGrpSpPr>
          <p:grpSpPr bwMode="auto">
            <a:xfrm>
              <a:off x="8435" y="12884"/>
              <a:ext cx="1114" cy="855"/>
              <a:chOff x="8435" y="12884"/>
              <a:chExt cx="1114" cy="855"/>
            </a:xfrm>
          </p:grpSpPr>
          <p:sp>
            <p:nvSpPr>
              <p:cNvPr id="1030" name="Rectangle 6"/>
              <p:cNvSpPr>
                <a:spLocks noChangeArrowheads="1"/>
              </p:cNvSpPr>
              <p:nvPr/>
            </p:nvSpPr>
            <p:spPr bwMode="auto">
              <a:xfrm>
                <a:off x="8947" y="12884"/>
                <a:ext cx="602" cy="855"/>
              </a:xfrm>
              <a:prstGeom prst="rect">
                <a:avLst/>
              </a:prstGeom>
              <a:solidFill>
                <a:srgbClr val="D8D8D8"/>
              </a:solidFill>
              <a:ln w="9525">
                <a:noFill/>
                <a:miter lim="800000"/>
                <a:headEnd/>
                <a:tailEnd/>
              </a:ln>
            </p:spPr>
            <p:txBody>
              <a:bodyPr vert="horz" wrap="square" lIns="91440" tIns="45720" rIns="91440" bIns="45720" numCol="1" anchor="t" anchorCtr="0" compatLnSpc="1">
                <a:prstTxWarp prst="textNoShape">
                  <a:avLst/>
                </a:prstTxWarp>
              </a:bodyPr>
              <a:lstStyle/>
              <a:p>
                <a:endParaRPr lang="fil-PH"/>
              </a:p>
            </p:txBody>
          </p:sp>
          <p:sp>
            <p:nvSpPr>
              <p:cNvPr id="1031" name="Rectangle 7"/>
              <p:cNvSpPr>
                <a:spLocks noChangeArrowheads="1"/>
              </p:cNvSpPr>
              <p:nvPr/>
            </p:nvSpPr>
            <p:spPr bwMode="auto">
              <a:xfrm>
                <a:off x="8435" y="13128"/>
                <a:ext cx="1114" cy="448"/>
              </a:xfrm>
              <a:prstGeom prst="rect">
                <a:avLst/>
              </a:prstGeom>
              <a:solidFill>
                <a:srgbClr val="D8D8D8"/>
              </a:solidFill>
              <a:ln w="9525">
                <a:noFill/>
                <a:miter lim="800000"/>
                <a:headEnd/>
                <a:tailEnd/>
              </a:ln>
            </p:spPr>
            <p:txBody>
              <a:bodyPr vert="horz" wrap="square" lIns="91440" tIns="45720" rIns="91440" bIns="45720" numCol="1" anchor="t" anchorCtr="0" compatLnSpc="1">
                <a:prstTxWarp prst="textNoShape">
                  <a:avLst/>
                </a:prstTxWarp>
              </a:bodyPr>
              <a:lstStyle/>
              <a:p>
                <a:endParaRPr lang="fil-PH"/>
              </a:p>
            </p:txBody>
          </p:sp>
          <p:sp>
            <p:nvSpPr>
              <p:cNvPr id="1032" name="AutoShape 8"/>
              <p:cNvSpPr>
                <a:spLocks noChangeArrowheads="1"/>
              </p:cNvSpPr>
              <p:nvPr/>
            </p:nvSpPr>
            <p:spPr bwMode="auto">
              <a:xfrm>
                <a:off x="8435" y="12884"/>
                <a:ext cx="512" cy="328"/>
              </a:xfrm>
              <a:prstGeom prst="triangle">
                <a:avLst>
                  <a:gd name="adj" fmla="val 100000"/>
                </a:avLst>
              </a:prstGeom>
              <a:solidFill>
                <a:srgbClr val="D8D8D8"/>
              </a:solidFill>
              <a:ln w="9525">
                <a:noFill/>
                <a:miter lim="800000"/>
                <a:headEnd/>
                <a:tailEnd/>
              </a:ln>
            </p:spPr>
            <p:txBody>
              <a:bodyPr vert="horz" wrap="square" lIns="91440" tIns="45720" rIns="91440" bIns="45720" numCol="1" anchor="t" anchorCtr="0" compatLnSpc="1">
                <a:prstTxWarp prst="textNoShape">
                  <a:avLst/>
                </a:prstTxWarp>
              </a:bodyPr>
              <a:lstStyle/>
              <a:p>
                <a:endParaRPr lang="fil-PH"/>
              </a:p>
            </p:txBody>
          </p:sp>
          <p:sp>
            <p:nvSpPr>
              <p:cNvPr id="1033" name="AutoShape 9"/>
              <p:cNvSpPr>
                <a:spLocks noChangeArrowheads="1"/>
              </p:cNvSpPr>
              <p:nvPr/>
            </p:nvSpPr>
            <p:spPr bwMode="auto">
              <a:xfrm rot="10800000">
                <a:off x="8435" y="13495"/>
                <a:ext cx="512" cy="244"/>
              </a:xfrm>
              <a:prstGeom prst="triangle">
                <a:avLst>
                  <a:gd name="adj" fmla="val 0"/>
                </a:avLst>
              </a:prstGeom>
              <a:solidFill>
                <a:srgbClr val="D8D8D8"/>
              </a:solidFill>
              <a:ln w="9525">
                <a:noFill/>
                <a:miter lim="800000"/>
                <a:headEnd/>
                <a:tailEnd/>
              </a:ln>
            </p:spPr>
            <p:txBody>
              <a:bodyPr vert="horz" wrap="square" lIns="91440" tIns="45720" rIns="91440" bIns="45720" numCol="1" anchor="t" anchorCtr="0" compatLnSpc="1">
                <a:prstTxWarp prst="textNoShape">
                  <a:avLst/>
                </a:prstTxWarp>
              </a:bodyPr>
              <a:lstStyle/>
              <a:p>
                <a:endParaRPr lang="fil-PH"/>
              </a:p>
            </p:txBody>
          </p:sp>
        </p:grpSp>
        <p:grpSp>
          <p:nvGrpSpPr>
            <p:cNvPr id="5" name="Group 10"/>
            <p:cNvGrpSpPr>
              <a:grpSpLocks/>
            </p:cNvGrpSpPr>
            <p:nvPr/>
          </p:nvGrpSpPr>
          <p:grpSpPr bwMode="auto">
            <a:xfrm>
              <a:off x="9549" y="13046"/>
              <a:ext cx="602" cy="530"/>
              <a:chOff x="9549" y="13046"/>
              <a:chExt cx="602" cy="530"/>
            </a:xfrm>
          </p:grpSpPr>
          <p:sp>
            <p:nvSpPr>
              <p:cNvPr id="1035" name="Rectangle 11"/>
              <p:cNvSpPr>
                <a:spLocks noChangeArrowheads="1"/>
              </p:cNvSpPr>
              <p:nvPr/>
            </p:nvSpPr>
            <p:spPr bwMode="auto">
              <a:xfrm>
                <a:off x="9549" y="13046"/>
                <a:ext cx="602" cy="530"/>
              </a:xfrm>
              <a:prstGeom prst="rect">
                <a:avLst/>
              </a:prstGeom>
              <a:solidFill>
                <a:srgbClr val="BFBFBF"/>
              </a:solidFill>
              <a:ln w="9525">
                <a:noFill/>
                <a:miter lim="800000"/>
                <a:headEnd/>
                <a:tailEnd/>
              </a:ln>
            </p:spPr>
            <p:txBody>
              <a:bodyPr vert="horz" wrap="square" lIns="91440" tIns="45720" rIns="91440" bIns="45720" numCol="1" anchor="t" anchorCtr="0" compatLnSpc="1">
                <a:prstTxWarp prst="textNoShape">
                  <a:avLst/>
                </a:prstTxWarp>
              </a:bodyPr>
              <a:lstStyle/>
              <a:p>
                <a:endParaRPr lang="fil-PH"/>
              </a:p>
            </p:txBody>
          </p:sp>
          <p:sp>
            <p:nvSpPr>
              <p:cNvPr id="1036" name="Rectangle 12"/>
              <p:cNvSpPr>
                <a:spLocks noChangeArrowheads="1"/>
              </p:cNvSpPr>
              <p:nvPr/>
            </p:nvSpPr>
            <p:spPr bwMode="auto">
              <a:xfrm>
                <a:off x="9836" y="13128"/>
                <a:ext cx="130" cy="113"/>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fil-PH"/>
              </a:p>
            </p:txBody>
          </p:sp>
          <p:sp>
            <p:nvSpPr>
              <p:cNvPr id="1037" name="Rectangle 13"/>
              <p:cNvSpPr>
                <a:spLocks noChangeArrowheads="1"/>
              </p:cNvSpPr>
              <p:nvPr/>
            </p:nvSpPr>
            <p:spPr bwMode="auto">
              <a:xfrm>
                <a:off x="9836" y="13373"/>
                <a:ext cx="130" cy="113"/>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fil-PH"/>
              </a:p>
            </p:txBody>
          </p:sp>
          <p:sp>
            <p:nvSpPr>
              <p:cNvPr id="1038" name="AutoShape 14"/>
              <p:cNvSpPr>
                <a:spLocks noChangeArrowheads="1"/>
              </p:cNvSpPr>
              <p:nvPr/>
            </p:nvSpPr>
            <p:spPr bwMode="auto">
              <a:xfrm>
                <a:off x="9624" y="13212"/>
                <a:ext cx="93" cy="172"/>
              </a:xfrm>
              <a:prstGeom prst="roundRect">
                <a:avLst>
                  <a:gd name="adj" fmla="val 16667"/>
                </a:avLst>
              </a:prstGeom>
              <a:solidFill>
                <a:srgbClr val="7F7F7F"/>
              </a:solidFill>
              <a:ln w="9525">
                <a:noFill/>
                <a:round/>
                <a:headEnd/>
                <a:tailEnd/>
              </a:ln>
            </p:spPr>
            <p:txBody>
              <a:bodyPr vert="horz" wrap="square" lIns="91440" tIns="45720" rIns="91440" bIns="45720" numCol="1" anchor="t" anchorCtr="0" compatLnSpc="1">
                <a:prstTxWarp prst="textNoShape">
                  <a:avLst/>
                </a:prstTxWarp>
              </a:bodyPr>
              <a:lstStyle/>
              <a:p>
                <a:endParaRPr lang="fil-PH"/>
              </a:p>
            </p:txBody>
          </p:sp>
        </p:grpSp>
      </p:grpSp>
      <p:sp>
        <p:nvSpPr>
          <p:cNvPr id="16" name="Title 1"/>
          <p:cNvSpPr txBox="1">
            <a:spLocks/>
          </p:cNvSpPr>
          <p:nvPr/>
        </p:nvSpPr>
        <p:spPr>
          <a:xfrm>
            <a:off x="228600" y="533400"/>
            <a:ext cx="3657600" cy="533400"/>
          </a:xfrm>
          <a:prstGeom prst="rect">
            <a:avLst/>
          </a:prstGeom>
        </p:spPr>
        <p:txBody>
          <a:bodyPr vert="horz" anchor="ctr">
            <a:normAutofit fontScale="925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fil-PH" sz="2800" b="0" i="0" u="none" strike="noStrike" kern="1200" cap="none" spc="0" normalizeH="0" baseline="0" noProof="0" dirty="0" smtClean="0">
                <a:ln>
                  <a:noFill/>
                </a:ln>
                <a:solidFill>
                  <a:schemeClr val="tx2"/>
                </a:solidFill>
                <a:effectLst/>
                <a:uLnTx/>
                <a:uFillTx/>
                <a:latin typeface="+mj-lt"/>
                <a:ea typeface="+mj-ea"/>
                <a:cs typeface="+mj-cs"/>
              </a:rPr>
              <a:t>Hardware Components</a:t>
            </a:r>
            <a:endParaRPr kumimoji="0" lang="fil-PH" sz="2800" b="0" i="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transition>
    <p:randomBar dir="vert"/>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0" y="838200"/>
            <a:ext cx="3505200" cy="609600"/>
          </a:xfrm>
        </p:spPr>
        <p:txBody>
          <a:bodyPr vert="horz" anchor="ctr">
            <a:normAutofit/>
          </a:bodyPr>
          <a:lstStyle/>
          <a:p>
            <a:pPr lvl="1" algn="l" rtl="0">
              <a:spcBef>
                <a:spcPct val="0"/>
              </a:spcBef>
            </a:pPr>
            <a:r>
              <a:rPr lang="fil-PH" sz="2800" b="1" kern="1200" dirty="0">
                <a:solidFill>
                  <a:schemeClr val="tx2"/>
                </a:solidFill>
                <a:latin typeface="+mj-lt"/>
                <a:ea typeface="+mj-ea"/>
                <a:cs typeface="+mj-cs"/>
              </a:rPr>
              <a:t>ZIF+Headers Block</a:t>
            </a:r>
            <a:endParaRPr lang="en-US" sz="2800" b="1" kern="1200" dirty="0">
              <a:solidFill>
                <a:schemeClr val="tx2"/>
              </a:solidFill>
              <a:latin typeface="+mj-lt"/>
              <a:ea typeface="+mj-ea"/>
              <a:cs typeface="+mj-cs"/>
            </a:endParaRPr>
          </a:p>
        </p:txBody>
      </p:sp>
      <p:pic>
        <p:nvPicPr>
          <p:cNvPr id="4" name="Content Placeholder 3" descr="W:\MICPROS_PIC-TRAINER\ZIF+H_3.jpg"/>
          <p:cNvPicPr>
            <a:picLocks noGrp="1"/>
          </p:cNvPicPr>
          <p:nvPr>
            <p:ph idx="1"/>
          </p:nvPr>
        </p:nvPicPr>
        <p:blipFill>
          <a:blip r:embed="rId2" cstate="print"/>
          <a:stretch>
            <a:fillRect/>
          </a:stretch>
        </p:blipFill>
        <p:spPr bwMode="auto">
          <a:xfrm>
            <a:off x="1752600" y="1752600"/>
            <a:ext cx="5932773" cy="4648200"/>
          </a:xfrm>
          <a:prstGeom prst="rect">
            <a:avLst/>
          </a:prstGeom>
          <a:noFill/>
          <a:ln w="9525">
            <a:noFill/>
            <a:miter lim="800000"/>
            <a:headEnd/>
            <a:tailEnd/>
          </a:ln>
        </p:spPr>
      </p:pic>
      <p:sp>
        <p:nvSpPr>
          <p:cNvPr id="5" name="Title 1"/>
          <p:cNvSpPr txBox="1">
            <a:spLocks/>
          </p:cNvSpPr>
          <p:nvPr/>
        </p:nvSpPr>
        <p:spPr>
          <a:xfrm>
            <a:off x="228600" y="533400"/>
            <a:ext cx="3657600" cy="685800"/>
          </a:xfrm>
          <a:prstGeom prst="rect">
            <a:avLst/>
          </a:prstGeom>
        </p:spPr>
        <p:txBody>
          <a:bodyPr vert="horz" anchor="ctr">
            <a:normAutofit fontScale="925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fil-PH" sz="2800" b="0" i="0" u="none" strike="noStrike" kern="1200" cap="none" spc="0" normalizeH="0" baseline="0" noProof="0" dirty="0" smtClean="0">
                <a:ln>
                  <a:noFill/>
                </a:ln>
                <a:solidFill>
                  <a:schemeClr val="tx2"/>
                </a:solidFill>
                <a:effectLst/>
                <a:uLnTx/>
                <a:uFillTx/>
                <a:latin typeface="+mj-lt"/>
                <a:ea typeface="+mj-ea"/>
                <a:cs typeface="+mj-cs"/>
              </a:rPr>
              <a:t>Hardware Components</a:t>
            </a:r>
            <a:endParaRPr kumimoji="0" lang="fil-PH" sz="2800" b="0" i="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transition>
    <p:randomBar dir="vert"/>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0" y="838200"/>
            <a:ext cx="3810000" cy="609600"/>
          </a:xfrm>
        </p:spPr>
        <p:txBody>
          <a:bodyPr vert="horz" anchor="ctr">
            <a:normAutofit/>
          </a:bodyPr>
          <a:lstStyle/>
          <a:p>
            <a:pPr lvl="1" algn="l" rtl="0">
              <a:spcBef>
                <a:spcPct val="0"/>
              </a:spcBef>
            </a:pPr>
            <a:r>
              <a:rPr lang="fil-PH" sz="2800" b="1" kern="1200" dirty="0" smtClean="0">
                <a:solidFill>
                  <a:schemeClr val="tx2"/>
                </a:solidFill>
                <a:latin typeface="+mj-lt"/>
                <a:ea typeface="+mj-ea"/>
                <a:cs typeface="+mj-cs"/>
              </a:rPr>
              <a:t>Training Kit Modules</a:t>
            </a:r>
            <a:endParaRPr lang="en-US" sz="2800" b="1" kern="1200" dirty="0">
              <a:solidFill>
                <a:schemeClr val="tx2"/>
              </a:solidFill>
              <a:latin typeface="+mj-lt"/>
              <a:ea typeface="+mj-ea"/>
              <a:cs typeface="+mj-cs"/>
            </a:endParaRPr>
          </a:p>
        </p:txBody>
      </p:sp>
      <p:sp>
        <p:nvSpPr>
          <p:cNvPr id="5" name="Title 1"/>
          <p:cNvSpPr txBox="1">
            <a:spLocks/>
          </p:cNvSpPr>
          <p:nvPr/>
        </p:nvSpPr>
        <p:spPr>
          <a:xfrm>
            <a:off x="228600" y="533400"/>
            <a:ext cx="3657600" cy="685800"/>
          </a:xfrm>
          <a:prstGeom prst="rect">
            <a:avLst/>
          </a:prstGeom>
        </p:spPr>
        <p:txBody>
          <a:bodyPr vert="horz" anchor="ctr">
            <a:normAutofit fontScale="925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fil-PH" sz="2800" b="0" i="0" u="none" strike="noStrike" kern="1200" cap="none" spc="0" normalizeH="0" baseline="0" noProof="0" dirty="0" smtClean="0">
                <a:ln>
                  <a:noFill/>
                </a:ln>
                <a:solidFill>
                  <a:schemeClr val="tx2"/>
                </a:solidFill>
                <a:effectLst/>
                <a:uLnTx/>
                <a:uFillTx/>
                <a:latin typeface="+mj-lt"/>
                <a:ea typeface="+mj-ea"/>
                <a:cs typeface="+mj-cs"/>
              </a:rPr>
              <a:t>Hardware Components</a:t>
            </a:r>
            <a:endParaRPr kumimoji="0" lang="fil-PH" sz="2800" b="0" i="0" u="none" strike="noStrike" kern="1200" cap="none" spc="0" normalizeH="0" baseline="0" noProof="0" dirty="0">
              <a:ln>
                <a:noFill/>
              </a:ln>
              <a:solidFill>
                <a:schemeClr val="tx2"/>
              </a:solidFill>
              <a:effectLst/>
              <a:uLnTx/>
              <a:uFillTx/>
              <a:latin typeface="+mj-lt"/>
              <a:ea typeface="+mj-ea"/>
              <a:cs typeface="+mj-cs"/>
            </a:endParaRPr>
          </a:p>
        </p:txBody>
      </p:sp>
      <p:pic>
        <p:nvPicPr>
          <p:cNvPr id="3074" name="Picture 2"/>
          <p:cNvPicPr>
            <a:picLocks noChangeAspect="1" noChangeArrowheads="1"/>
          </p:cNvPicPr>
          <p:nvPr/>
        </p:nvPicPr>
        <p:blipFill>
          <a:blip r:embed="rId2" cstate="print"/>
          <a:srcRect/>
          <a:stretch>
            <a:fillRect/>
          </a:stretch>
        </p:blipFill>
        <p:spPr bwMode="auto">
          <a:xfrm>
            <a:off x="990600" y="2209800"/>
            <a:ext cx="7465541" cy="3810000"/>
          </a:xfrm>
          <a:prstGeom prst="rect">
            <a:avLst/>
          </a:prstGeom>
          <a:noFill/>
          <a:ln w="9525">
            <a:noFill/>
            <a:miter lim="800000"/>
            <a:headEnd/>
            <a:tailEnd/>
          </a:ln>
          <a:effectLst/>
        </p:spPr>
      </p:pic>
    </p:spTree>
  </p:cSld>
  <p:clrMapOvr>
    <a:masterClrMapping/>
  </p:clrMapOvr>
  <p:transition>
    <p:randomBar dir="vert"/>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p:cNvSpPr>
            <a:spLocks noGrp="1"/>
          </p:cNvSpPr>
          <p:nvPr>
            <p:ph type="title"/>
          </p:nvPr>
        </p:nvSpPr>
        <p:spPr>
          <a:xfrm>
            <a:off x="381000" y="533400"/>
            <a:ext cx="3200400" cy="533400"/>
          </a:xfrm>
        </p:spPr>
        <p:txBody>
          <a:bodyPr>
            <a:noAutofit/>
          </a:bodyPr>
          <a:lstStyle/>
          <a:p>
            <a:r>
              <a:rPr lang="fil-PH" sz="2800" dirty="0" smtClean="0"/>
              <a:t>Project Software</a:t>
            </a:r>
            <a:endParaRPr lang="fil-PH" sz="2800" dirty="0"/>
          </a:p>
        </p:txBody>
      </p:sp>
      <p:pic>
        <p:nvPicPr>
          <p:cNvPr id="3074" name="Picture 2"/>
          <p:cNvPicPr>
            <a:picLocks noChangeAspect="1" noChangeArrowheads="1"/>
          </p:cNvPicPr>
          <p:nvPr/>
        </p:nvPicPr>
        <p:blipFill>
          <a:blip r:embed="rId2" cstate="print"/>
          <a:srcRect/>
          <a:stretch>
            <a:fillRect/>
          </a:stretch>
        </p:blipFill>
        <p:spPr bwMode="auto">
          <a:xfrm>
            <a:off x="381000" y="1371600"/>
            <a:ext cx="8266867" cy="4638675"/>
          </a:xfrm>
          <a:prstGeom prst="rect">
            <a:avLst/>
          </a:prstGeom>
          <a:noFill/>
          <a:ln w="9525">
            <a:noFill/>
            <a:miter lim="800000"/>
            <a:headEnd/>
            <a:tailEnd/>
          </a:ln>
          <a:effectLst/>
        </p:spPr>
      </p:pic>
    </p:spTree>
  </p:cSld>
  <p:clrMapOvr>
    <a:masterClrMapping/>
  </p:clrMapOvr>
  <p:transition>
    <p:randomBar dir="vert"/>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p:cNvSpPr>
            <a:spLocks noGrp="1"/>
          </p:cNvSpPr>
          <p:nvPr>
            <p:ph type="title"/>
          </p:nvPr>
        </p:nvSpPr>
        <p:spPr>
          <a:xfrm>
            <a:off x="381000" y="533400"/>
            <a:ext cx="3200400" cy="533400"/>
          </a:xfrm>
        </p:spPr>
        <p:txBody>
          <a:bodyPr>
            <a:noAutofit/>
          </a:bodyPr>
          <a:lstStyle/>
          <a:p>
            <a:r>
              <a:rPr lang="fil-PH" sz="2800" dirty="0" smtClean="0"/>
              <a:t>Project Software</a:t>
            </a:r>
            <a:endParaRPr lang="fil-PH" sz="2800" dirty="0"/>
          </a:p>
        </p:txBody>
      </p:sp>
      <p:pic>
        <p:nvPicPr>
          <p:cNvPr id="4098" name="Picture 2"/>
          <p:cNvPicPr>
            <a:picLocks noChangeAspect="1" noChangeArrowheads="1"/>
          </p:cNvPicPr>
          <p:nvPr/>
        </p:nvPicPr>
        <p:blipFill>
          <a:blip r:embed="rId2" cstate="print"/>
          <a:srcRect/>
          <a:stretch>
            <a:fillRect/>
          </a:stretch>
        </p:blipFill>
        <p:spPr bwMode="auto">
          <a:xfrm>
            <a:off x="1828800" y="1143000"/>
            <a:ext cx="5915025" cy="4924425"/>
          </a:xfrm>
          <a:prstGeom prst="rect">
            <a:avLst/>
          </a:prstGeom>
          <a:noFill/>
          <a:ln w="9525">
            <a:noFill/>
            <a:miter lim="800000"/>
            <a:headEnd/>
            <a:tailEnd/>
          </a:ln>
          <a:effectLst/>
        </p:spPr>
      </p:pic>
      <p:sp>
        <p:nvSpPr>
          <p:cNvPr id="5" name="Title 1"/>
          <p:cNvSpPr txBox="1">
            <a:spLocks/>
          </p:cNvSpPr>
          <p:nvPr/>
        </p:nvSpPr>
        <p:spPr>
          <a:xfrm>
            <a:off x="3276600" y="6172200"/>
            <a:ext cx="3048000" cy="533400"/>
          </a:xfrm>
          <a:prstGeom prst="rect">
            <a:avLst/>
          </a:prstGeom>
        </p:spPr>
        <p:txBody>
          <a:bodyPr vert="horz" anchor="ctr">
            <a:normAutofit fontScale="92500"/>
          </a:bodyPr>
          <a:lstStyle/>
          <a:p>
            <a:pPr marL="0" marR="0" lvl="1" indent="0" algn="l" defTabSz="914400" rtl="0" eaLnBrk="1" fontAlgn="auto" latinLnBrk="0" hangingPunct="1">
              <a:lnSpc>
                <a:spcPct val="100000"/>
              </a:lnSpc>
              <a:spcBef>
                <a:spcPct val="0"/>
              </a:spcBef>
              <a:spcAft>
                <a:spcPts val="0"/>
              </a:spcAft>
              <a:buClrTx/>
              <a:buSzTx/>
              <a:buFontTx/>
              <a:buNone/>
              <a:tabLst/>
              <a:defRPr/>
            </a:pPr>
            <a:r>
              <a:rPr kumimoji="0" lang="fil-PH" sz="2800" b="1" i="0" u="none" strike="noStrike" kern="1200" cap="none" spc="0" normalizeH="0" baseline="0" noProof="0" dirty="0" smtClean="0">
                <a:ln>
                  <a:noFill/>
                </a:ln>
                <a:solidFill>
                  <a:schemeClr val="tx2"/>
                </a:solidFill>
                <a:effectLst/>
                <a:uLnTx/>
                <a:uFillTx/>
                <a:latin typeface="+mj-lt"/>
                <a:ea typeface="+mj-ea"/>
                <a:cs typeface="+mj-cs"/>
              </a:rPr>
              <a:t>Main GUI Window</a:t>
            </a:r>
            <a:endParaRPr kumimoji="0" lang="en-US" sz="2800" b="1" i="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transition>
    <p:randomBar dir="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1066800"/>
          </a:xfrm>
        </p:spPr>
        <p:txBody>
          <a:bodyPr/>
          <a:lstStyle/>
          <a:p>
            <a:r>
              <a:rPr lang="en-US" dirty="0" smtClean="0"/>
              <a:t>Introduction</a:t>
            </a:r>
            <a:endParaRPr lang="en-US" dirty="0"/>
          </a:p>
        </p:txBody>
      </p:sp>
      <p:sp>
        <p:nvSpPr>
          <p:cNvPr id="3" name="Content Placeholder 2"/>
          <p:cNvSpPr>
            <a:spLocks noGrp="1"/>
          </p:cNvSpPr>
          <p:nvPr>
            <p:ph idx="1"/>
          </p:nvPr>
        </p:nvSpPr>
        <p:spPr>
          <a:xfrm>
            <a:off x="457200" y="1981200"/>
            <a:ext cx="8229600" cy="4593336"/>
          </a:xfrm>
        </p:spPr>
        <p:txBody>
          <a:bodyPr>
            <a:normAutofit fontScale="85000" lnSpcReduction="20000"/>
          </a:bodyPr>
          <a:lstStyle/>
          <a:p>
            <a:r>
              <a:rPr lang="en-US" dirty="0" smtClean="0"/>
              <a:t>A microcontroller unit (MCU) is a single-chip computer.</a:t>
            </a:r>
          </a:p>
          <a:p>
            <a:endParaRPr lang="en-US" dirty="0" smtClean="0"/>
          </a:p>
          <a:p>
            <a:r>
              <a:rPr lang="en-US" dirty="0" smtClean="0"/>
              <a:t>Microcontroller units (MCU) are one of the most significant integrated circuits (IC) in the technological evolution. </a:t>
            </a:r>
          </a:p>
          <a:p>
            <a:endParaRPr lang="en-US" dirty="0" smtClean="0"/>
          </a:p>
          <a:p>
            <a:r>
              <a:rPr lang="en-US" dirty="0" smtClean="0"/>
              <a:t>Among the competing microcontroller products, the </a:t>
            </a:r>
            <a:r>
              <a:rPr lang="en-US" dirty="0" smtClean="0"/>
              <a:t>PIC (</a:t>
            </a:r>
            <a:r>
              <a:rPr lang="en-US" i="1" dirty="0" smtClean="0"/>
              <a:t>Peripheral Interface Controller)</a:t>
            </a:r>
            <a:r>
              <a:rPr lang="en-US" dirty="0" smtClean="0"/>
              <a:t> </a:t>
            </a:r>
            <a:r>
              <a:rPr lang="en-US" dirty="0" smtClean="0"/>
              <a:t>Microcontroller by Microchip Inc. has been very popular</a:t>
            </a:r>
          </a:p>
          <a:p>
            <a:endParaRPr lang="en-US" dirty="0" smtClean="0"/>
          </a:p>
          <a:p>
            <a:r>
              <a:rPr lang="en-US" dirty="0" smtClean="0"/>
              <a:t>MCU programmers are important tools today, as well as demo boards, or learning kits especially for those new in MCU interfacing. </a:t>
            </a:r>
          </a:p>
          <a:p>
            <a:endParaRPr lang="en-US" dirty="0"/>
          </a:p>
        </p:txBody>
      </p:sp>
      <p:pic>
        <p:nvPicPr>
          <p:cNvPr id="4" name="Picture 3" descr="http://www.clintscomponents.com.au/product_images/product_42_1.jpg"/>
          <p:cNvPicPr/>
          <p:nvPr/>
        </p:nvPicPr>
        <p:blipFill>
          <a:blip r:embed="rId2" cstate="print"/>
          <a:srcRect l="13301" t="8670" r="10897" b="9197"/>
          <a:stretch>
            <a:fillRect/>
          </a:stretch>
        </p:blipFill>
        <p:spPr bwMode="auto">
          <a:xfrm>
            <a:off x="7848600" y="838200"/>
            <a:ext cx="895350" cy="1023582"/>
          </a:xfrm>
          <a:prstGeom prst="rect">
            <a:avLst/>
          </a:prstGeom>
          <a:noFill/>
          <a:ln w="9525">
            <a:noFill/>
            <a:miter lim="800000"/>
            <a:headEnd/>
            <a:tailEnd/>
          </a:ln>
        </p:spPr>
      </p:pic>
    </p:spTree>
  </p:cSld>
  <p:clrMapOvr>
    <a:masterClrMapping/>
  </p:clrMapOvr>
  <p:transition>
    <p:randomBar dir="vert"/>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p:cNvSpPr>
            <a:spLocks noGrp="1"/>
          </p:cNvSpPr>
          <p:nvPr>
            <p:ph type="title"/>
          </p:nvPr>
        </p:nvSpPr>
        <p:spPr>
          <a:xfrm>
            <a:off x="381000" y="533400"/>
            <a:ext cx="3200400" cy="533400"/>
          </a:xfrm>
        </p:spPr>
        <p:txBody>
          <a:bodyPr>
            <a:noAutofit/>
          </a:bodyPr>
          <a:lstStyle/>
          <a:p>
            <a:r>
              <a:rPr lang="fil-PH" sz="2800" dirty="0" smtClean="0"/>
              <a:t>Project Software</a:t>
            </a:r>
            <a:endParaRPr lang="fil-PH" sz="2800" dirty="0"/>
          </a:p>
        </p:txBody>
      </p:sp>
      <p:sp>
        <p:nvSpPr>
          <p:cNvPr id="5" name="Title 1"/>
          <p:cNvSpPr txBox="1">
            <a:spLocks/>
          </p:cNvSpPr>
          <p:nvPr/>
        </p:nvSpPr>
        <p:spPr>
          <a:xfrm>
            <a:off x="3276600" y="6172200"/>
            <a:ext cx="3048000" cy="533400"/>
          </a:xfrm>
          <a:prstGeom prst="rect">
            <a:avLst/>
          </a:prstGeom>
        </p:spPr>
        <p:txBody>
          <a:bodyPr vert="horz" anchor="ctr">
            <a:normAutofit/>
          </a:bodyPr>
          <a:lstStyle/>
          <a:p>
            <a:pPr marL="0" marR="0" lvl="1" indent="0" algn="l" defTabSz="914400" rtl="0" eaLnBrk="1" fontAlgn="auto" latinLnBrk="0" hangingPunct="1">
              <a:lnSpc>
                <a:spcPct val="100000"/>
              </a:lnSpc>
              <a:spcBef>
                <a:spcPct val="0"/>
              </a:spcBef>
              <a:spcAft>
                <a:spcPts val="0"/>
              </a:spcAft>
              <a:buClrTx/>
              <a:buSzTx/>
              <a:buFontTx/>
              <a:buNone/>
              <a:tabLst/>
              <a:defRPr/>
            </a:pPr>
            <a:r>
              <a:rPr kumimoji="0" lang="fil-PH" sz="2800" b="1" i="0" u="none" strike="noStrike" kern="1200" cap="none" spc="0" normalizeH="0" baseline="0" noProof="0" dirty="0" smtClean="0">
                <a:ln>
                  <a:noFill/>
                </a:ln>
                <a:solidFill>
                  <a:schemeClr val="tx2"/>
                </a:solidFill>
                <a:effectLst/>
                <a:uLnTx/>
                <a:uFillTx/>
                <a:latin typeface="+mj-lt"/>
                <a:ea typeface="+mj-ea"/>
                <a:cs typeface="+mj-cs"/>
              </a:rPr>
              <a:t>Guide Window</a:t>
            </a:r>
            <a:endParaRPr kumimoji="0" lang="en-US" sz="2800" b="1" i="0" u="none" strike="noStrike" kern="1200" cap="none" spc="0" normalizeH="0" baseline="0" noProof="0" dirty="0">
              <a:ln>
                <a:noFill/>
              </a:ln>
              <a:solidFill>
                <a:schemeClr val="tx2"/>
              </a:solidFill>
              <a:effectLst/>
              <a:uLnTx/>
              <a:uFillTx/>
              <a:latin typeface="+mj-lt"/>
              <a:ea typeface="+mj-ea"/>
              <a:cs typeface="+mj-cs"/>
            </a:endParaRPr>
          </a:p>
        </p:txBody>
      </p:sp>
      <p:pic>
        <p:nvPicPr>
          <p:cNvPr id="7170" name="Picture 2"/>
          <p:cNvPicPr>
            <a:picLocks noChangeAspect="1" noChangeArrowheads="1"/>
          </p:cNvPicPr>
          <p:nvPr/>
        </p:nvPicPr>
        <p:blipFill>
          <a:blip r:embed="rId2" cstate="print"/>
          <a:srcRect/>
          <a:stretch>
            <a:fillRect/>
          </a:stretch>
        </p:blipFill>
        <p:spPr bwMode="auto">
          <a:xfrm>
            <a:off x="2667000" y="1143000"/>
            <a:ext cx="3886200" cy="4933950"/>
          </a:xfrm>
          <a:prstGeom prst="rect">
            <a:avLst/>
          </a:prstGeom>
          <a:noFill/>
          <a:ln w="9525">
            <a:noFill/>
            <a:miter lim="800000"/>
            <a:headEnd/>
            <a:tailEnd/>
          </a:ln>
          <a:effectLst/>
        </p:spPr>
      </p:pic>
    </p:spTree>
  </p:cSld>
  <p:clrMapOvr>
    <a:masterClrMapping/>
  </p:clrMapOvr>
  <p:transition>
    <p:randomBar dir="vert"/>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p:cNvSpPr>
            <a:spLocks noGrp="1"/>
          </p:cNvSpPr>
          <p:nvPr>
            <p:ph type="title"/>
          </p:nvPr>
        </p:nvSpPr>
        <p:spPr>
          <a:xfrm>
            <a:off x="381000" y="457200"/>
            <a:ext cx="3200400" cy="533400"/>
          </a:xfrm>
        </p:spPr>
        <p:txBody>
          <a:bodyPr>
            <a:noAutofit/>
          </a:bodyPr>
          <a:lstStyle/>
          <a:p>
            <a:r>
              <a:rPr lang="fil-PH" sz="2800" dirty="0" smtClean="0"/>
              <a:t>Project Software</a:t>
            </a:r>
            <a:endParaRPr lang="fil-PH" sz="2800" dirty="0"/>
          </a:p>
        </p:txBody>
      </p:sp>
      <p:sp>
        <p:nvSpPr>
          <p:cNvPr id="5" name="Title 1"/>
          <p:cNvSpPr txBox="1">
            <a:spLocks/>
          </p:cNvSpPr>
          <p:nvPr/>
        </p:nvSpPr>
        <p:spPr>
          <a:xfrm>
            <a:off x="2819400" y="6248400"/>
            <a:ext cx="3429000" cy="533400"/>
          </a:xfrm>
          <a:prstGeom prst="rect">
            <a:avLst/>
          </a:prstGeom>
        </p:spPr>
        <p:txBody>
          <a:bodyPr vert="horz" anchor="ctr">
            <a:normAutofit fontScale="62500" lnSpcReduction="20000"/>
          </a:bodyPr>
          <a:lstStyle/>
          <a:p>
            <a:pPr marL="0" marR="0" lvl="1" indent="0" algn="l" defTabSz="914400" rtl="0" eaLnBrk="1" fontAlgn="auto" latinLnBrk="0" hangingPunct="1">
              <a:lnSpc>
                <a:spcPct val="100000"/>
              </a:lnSpc>
              <a:spcBef>
                <a:spcPct val="0"/>
              </a:spcBef>
              <a:spcAft>
                <a:spcPts val="0"/>
              </a:spcAft>
              <a:buClrTx/>
              <a:buSzTx/>
              <a:buFontTx/>
              <a:buNone/>
              <a:tabLst/>
              <a:defRPr/>
            </a:pPr>
            <a:r>
              <a:rPr kumimoji="0" lang="fil-PH" sz="2800" b="1" i="0" u="none" strike="noStrike" kern="1200" cap="none" spc="0" normalizeH="0" baseline="0" noProof="0" dirty="0" smtClean="0">
                <a:ln>
                  <a:noFill/>
                </a:ln>
                <a:solidFill>
                  <a:schemeClr val="tx2"/>
                </a:solidFill>
                <a:effectLst/>
                <a:uLnTx/>
                <a:uFillTx/>
                <a:latin typeface="+mj-lt"/>
                <a:ea typeface="+mj-ea"/>
                <a:cs typeface="+mj-cs"/>
              </a:rPr>
              <a:t>Advanced mode – code editor</a:t>
            </a:r>
            <a:endParaRPr kumimoji="0" lang="en-US" sz="2800" b="1" i="0" u="none" strike="noStrike" kern="1200" cap="none" spc="0" normalizeH="0" baseline="0" noProof="0" dirty="0">
              <a:ln>
                <a:noFill/>
              </a:ln>
              <a:solidFill>
                <a:schemeClr val="tx2"/>
              </a:solidFill>
              <a:effectLst/>
              <a:uLnTx/>
              <a:uFillTx/>
              <a:latin typeface="+mj-lt"/>
              <a:ea typeface="+mj-ea"/>
              <a:cs typeface="+mj-cs"/>
            </a:endParaRPr>
          </a:p>
        </p:txBody>
      </p:sp>
      <p:pic>
        <p:nvPicPr>
          <p:cNvPr id="5122" name="Picture 2"/>
          <p:cNvPicPr>
            <a:picLocks noChangeAspect="1" noChangeArrowheads="1"/>
          </p:cNvPicPr>
          <p:nvPr/>
        </p:nvPicPr>
        <p:blipFill>
          <a:blip r:embed="rId2" cstate="print"/>
          <a:srcRect/>
          <a:stretch>
            <a:fillRect/>
          </a:stretch>
        </p:blipFill>
        <p:spPr bwMode="auto">
          <a:xfrm>
            <a:off x="457200" y="2286000"/>
            <a:ext cx="8058150" cy="3972555"/>
          </a:xfrm>
          <a:prstGeom prst="rect">
            <a:avLst/>
          </a:prstGeom>
          <a:noFill/>
          <a:ln w="9525">
            <a:noFill/>
            <a:miter lim="800000"/>
            <a:headEnd/>
            <a:tailEnd/>
          </a:ln>
          <a:effectLst/>
        </p:spPr>
      </p:pic>
      <p:pic>
        <p:nvPicPr>
          <p:cNvPr id="5123" name="Picture 3"/>
          <p:cNvPicPr>
            <a:picLocks noChangeAspect="1" noChangeArrowheads="1"/>
          </p:cNvPicPr>
          <p:nvPr/>
        </p:nvPicPr>
        <p:blipFill>
          <a:blip r:embed="rId3" cstate="print"/>
          <a:srcRect/>
          <a:stretch>
            <a:fillRect/>
          </a:stretch>
        </p:blipFill>
        <p:spPr bwMode="auto">
          <a:xfrm>
            <a:off x="304800" y="1447800"/>
            <a:ext cx="3362325" cy="666750"/>
          </a:xfrm>
          <a:prstGeom prst="rect">
            <a:avLst/>
          </a:prstGeom>
          <a:noFill/>
          <a:ln w="9525">
            <a:noFill/>
            <a:miter lim="800000"/>
            <a:headEnd/>
            <a:tailEnd/>
          </a:ln>
          <a:effectLst/>
        </p:spPr>
      </p:pic>
      <p:sp>
        <p:nvSpPr>
          <p:cNvPr id="11" name="Bent-Up Arrow 10"/>
          <p:cNvSpPr/>
          <p:nvPr/>
        </p:nvSpPr>
        <p:spPr>
          <a:xfrm rot="10800000" flipH="1">
            <a:off x="3886200" y="1600200"/>
            <a:ext cx="1371600" cy="533400"/>
          </a:xfrm>
          <a:prstGeom prst="bentUpArrow">
            <a:avLst>
              <a:gd name="adj1" fmla="val 32229"/>
              <a:gd name="adj2" fmla="val 50000"/>
              <a:gd name="adj3" fmla="val 2981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l-PH"/>
          </a:p>
        </p:txBody>
      </p:sp>
      <p:sp>
        <p:nvSpPr>
          <p:cNvPr id="13" name="Title 1"/>
          <p:cNvSpPr txBox="1">
            <a:spLocks/>
          </p:cNvSpPr>
          <p:nvPr/>
        </p:nvSpPr>
        <p:spPr>
          <a:xfrm>
            <a:off x="6629400" y="1219200"/>
            <a:ext cx="1828800" cy="457200"/>
          </a:xfrm>
          <a:prstGeom prst="rect">
            <a:avLst/>
          </a:prstGeom>
        </p:spPr>
        <p:txBody>
          <a:bodyPr vert="horz" anchor="ctr">
            <a:normAutofit fontScale="92500" lnSpcReduction="10000"/>
          </a:bodyPr>
          <a:lstStyle/>
          <a:p>
            <a:pPr marL="0" marR="0" lvl="1" indent="0" algn="l" defTabSz="914400" rtl="0" eaLnBrk="1" fontAlgn="auto" latinLnBrk="0" hangingPunct="1">
              <a:lnSpc>
                <a:spcPct val="100000"/>
              </a:lnSpc>
              <a:spcBef>
                <a:spcPct val="0"/>
              </a:spcBef>
              <a:spcAft>
                <a:spcPts val="0"/>
              </a:spcAft>
              <a:buClrTx/>
              <a:buSzTx/>
              <a:buFontTx/>
              <a:buNone/>
              <a:tabLst/>
              <a:defRPr/>
            </a:pPr>
            <a:r>
              <a:rPr kumimoji="0" lang="fil-PH" sz="2800" b="1" i="0" u="none" strike="noStrike" kern="1200" cap="none" spc="0" normalizeH="0" baseline="0" noProof="0" dirty="0" smtClean="0">
                <a:ln>
                  <a:noFill/>
                </a:ln>
                <a:solidFill>
                  <a:schemeClr val="tx2"/>
                </a:solidFill>
                <a:effectLst/>
                <a:uLnTx/>
                <a:uFillTx/>
                <a:latin typeface="+mj-lt"/>
                <a:ea typeface="+mj-ea"/>
                <a:cs typeface="+mj-cs"/>
              </a:rPr>
              <a:t>Menu bar</a:t>
            </a:r>
            <a:endParaRPr kumimoji="0" lang="en-US" sz="2800" b="1" i="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transition>
    <p:randomBar dir="vert"/>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p:cNvSpPr>
            <a:spLocks noGrp="1"/>
          </p:cNvSpPr>
          <p:nvPr>
            <p:ph type="title"/>
          </p:nvPr>
        </p:nvSpPr>
        <p:spPr>
          <a:xfrm>
            <a:off x="381000" y="457200"/>
            <a:ext cx="3200400" cy="533400"/>
          </a:xfrm>
        </p:spPr>
        <p:txBody>
          <a:bodyPr>
            <a:noAutofit/>
          </a:bodyPr>
          <a:lstStyle/>
          <a:p>
            <a:r>
              <a:rPr lang="fil-PH" sz="2800" dirty="0" smtClean="0"/>
              <a:t>Project Software</a:t>
            </a:r>
            <a:endParaRPr lang="fil-PH" sz="2800" dirty="0"/>
          </a:p>
        </p:txBody>
      </p:sp>
      <p:sp>
        <p:nvSpPr>
          <p:cNvPr id="8" name="Title 1"/>
          <p:cNvSpPr txBox="1">
            <a:spLocks/>
          </p:cNvSpPr>
          <p:nvPr/>
        </p:nvSpPr>
        <p:spPr>
          <a:xfrm>
            <a:off x="533400" y="1219200"/>
            <a:ext cx="1828800" cy="457200"/>
          </a:xfrm>
          <a:prstGeom prst="rect">
            <a:avLst/>
          </a:prstGeom>
        </p:spPr>
        <p:txBody>
          <a:bodyPr vert="horz" anchor="ctr">
            <a:normAutofit fontScale="92500" lnSpcReduction="10000"/>
          </a:bodyPr>
          <a:lstStyle/>
          <a:p>
            <a:pPr marL="0" marR="0" lvl="1" indent="0" algn="l" defTabSz="914400" rtl="0" eaLnBrk="1" fontAlgn="auto" latinLnBrk="0" hangingPunct="1">
              <a:lnSpc>
                <a:spcPct val="100000"/>
              </a:lnSpc>
              <a:spcBef>
                <a:spcPct val="0"/>
              </a:spcBef>
              <a:spcAft>
                <a:spcPts val="0"/>
              </a:spcAft>
              <a:buClrTx/>
              <a:buSzTx/>
              <a:buFontTx/>
              <a:buNone/>
              <a:tabLst/>
              <a:defRPr/>
            </a:pPr>
            <a:r>
              <a:rPr kumimoji="0" lang="fil-PH" sz="2800" b="1" i="0" u="none" strike="noStrike" kern="1200" cap="none" spc="0" normalizeH="0" baseline="0" noProof="0" dirty="0" smtClean="0">
                <a:ln>
                  <a:noFill/>
                </a:ln>
                <a:solidFill>
                  <a:schemeClr val="tx2"/>
                </a:solidFill>
                <a:effectLst/>
                <a:uLnTx/>
                <a:uFillTx/>
                <a:latin typeface="+mj-lt"/>
                <a:ea typeface="+mj-ea"/>
                <a:cs typeface="+mj-cs"/>
              </a:rPr>
              <a:t>Menu bar</a:t>
            </a:r>
            <a:endParaRPr kumimoji="0" lang="en-US" sz="2800" b="1" i="0" u="none" strike="noStrike" kern="1200" cap="none" spc="0" normalizeH="0" baseline="0" noProof="0" dirty="0">
              <a:ln>
                <a:noFill/>
              </a:ln>
              <a:solidFill>
                <a:schemeClr val="tx2"/>
              </a:solidFill>
              <a:effectLst/>
              <a:uLnTx/>
              <a:uFillTx/>
              <a:latin typeface="+mj-lt"/>
              <a:ea typeface="+mj-ea"/>
              <a:cs typeface="+mj-cs"/>
            </a:endParaRPr>
          </a:p>
        </p:txBody>
      </p:sp>
      <p:pic>
        <p:nvPicPr>
          <p:cNvPr id="8195" name="Picture 3"/>
          <p:cNvPicPr>
            <a:picLocks noChangeAspect="1" noChangeArrowheads="1"/>
          </p:cNvPicPr>
          <p:nvPr/>
        </p:nvPicPr>
        <p:blipFill>
          <a:blip r:embed="rId2" cstate="print"/>
          <a:srcRect/>
          <a:stretch>
            <a:fillRect/>
          </a:stretch>
        </p:blipFill>
        <p:spPr bwMode="auto">
          <a:xfrm>
            <a:off x="1600200" y="1752600"/>
            <a:ext cx="6363586" cy="685800"/>
          </a:xfrm>
          <a:prstGeom prst="rect">
            <a:avLst/>
          </a:prstGeom>
          <a:noFill/>
          <a:ln w="9525">
            <a:noFill/>
            <a:miter lim="800000"/>
            <a:headEnd/>
            <a:tailEnd/>
          </a:ln>
          <a:effectLst/>
        </p:spPr>
      </p:pic>
      <p:sp>
        <p:nvSpPr>
          <p:cNvPr id="10" name="Down Arrow 9"/>
          <p:cNvSpPr/>
          <p:nvPr/>
        </p:nvSpPr>
        <p:spPr>
          <a:xfrm>
            <a:off x="2590800" y="2514600"/>
            <a:ext cx="304800" cy="609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l-PH"/>
          </a:p>
        </p:txBody>
      </p:sp>
      <p:sp>
        <p:nvSpPr>
          <p:cNvPr id="12" name="TextBox 11"/>
          <p:cNvSpPr txBox="1"/>
          <p:nvPr/>
        </p:nvSpPr>
        <p:spPr>
          <a:xfrm>
            <a:off x="457200" y="3200400"/>
            <a:ext cx="2895600" cy="338554"/>
          </a:xfrm>
          <a:prstGeom prst="rect">
            <a:avLst/>
          </a:prstGeom>
          <a:noFill/>
        </p:spPr>
        <p:txBody>
          <a:bodyPr wrap="square" rtlCol="0">
            <a:spAutoFit/>
          </a:bodyPr>
          <a:lstStyle/>
          <a:p>
            <a:pPr algn="ctr"/>
            <a:r>
              <a:rPr lang="fil-PH" sz="1600" dirty="0" smtClean="0"/>
              <a:t>Burn hex file to EEPROM</a:t>
            </a:r>
            <a:endParaRPr lang="fil-PH" sz="1600" dirty="0"/>
          </a:p>
        </p:txBody>
      </p:sp>
      <p:sp>
        <p:nvSpPr>
          <p:cNvPr id="13" name="Down Arrow 12"/>
          <p:cNvSpPr/>
          <p:nvPr/>
        </p:nvSpPr>
        <p:spPr>
          <a:xfrm>
            <a:off x="3657600" y="2514600"/>
            <a:ext cx="304800" cy="1295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l-PH"/>
          </a:p>
        </p:txBody>
      </p:sp>
      <p:sp>
        <p:nvSpPr>
          <p:cNvPr id="14" name="TextBox 13"/>
          <p:cNvSpPr txBox="1"/>
          <p:nvPr/>
        </p:nvSpPr>
        <p:spPr>
          <a:xfrm>
            <a:off x="1524000" y="3886200"/>
            <a:ext cx="2590800" cy="584775"/>
          </a:xfrm>
          <a:prstGeom prst="rect">
            <a:avLst/>
          </a:prstGeom>
          <a:noFill/>
        </p:spPr>
        <p:txBody>
          <a:bodyPr wrap="square" rtlCol="0">
            <a:spAutoFit/>
          </a:bodyPr>
          <a:lstStyle/>
          <a:p>
            <a:pPr algn="ctr"/>
            <a:r>
              <a:rPr lang="fil-PH" sz="1600" dirty="0" smtClean="0"/>
              <a:t>Use 2 or 3 modules for interfacing</a:t>
            </a:r>
            <a:endParaRPr lang="fil-PH" sz="1600" dirty="0"/>
          </a:p>
        </p:txBody>
      </p:sp>
      <p:sp>
        <p:nvSpPr>
          <p:cNvPr id="15" name="Down Arrow 14"/>
          <p:cNvSpPr/>
          <p:nvPr/>
        </p:nvSpPr>
        <p:spPr>
          <a:xfrm>
            <a:off x="4495800" y="2514600"/>
            <a:ext cx="304800" cy="1981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l-PH"/>
          </a:p>
        </p:txBody>
      </p:sp>
      <p:sp>
        <p:nvSpPr>
          <p:cNvPr id="16" name="TextBox 15"/>
          <p:cNvSpPr txBox="1"/>
          <p:nvPr/>
        </p:nvSpPr>
        <p:spPr>
          <a:xfrm>
            <a:off x="2362200" y="4648200"/>
            <a:ext cx="2590800" cy="584775"/>
          </a:xfrm>
          <a:prstGeom prst="rect">
            <a:avLst/>
          </a:prstGeom>
          <a:noFill/>
        </p:spPr>
        <p:txBody>
          <a:bodyPr wrap="square" rtlCol="0">
            <a:spAutoFit/>
          </a:bodyPr>
          <a:lstStyle/>
          <a:p>
            <a:pPr algn="ctr"/>
            <a:r>
              <a:rPr lang="fil-PH" sz="1600" dirty="0" smtClean="0"/>
              <a:t>Burn a hex directly to a PIC MCU</a:t>
            </a:r>
            <a:endParaRPr lang="fil-PH" sz="1600" dirty="0"/>
          </a:p>
        </p:txBody>
      </p:sp>
      <p:sp>
        <p:nvSpPr>
          <p:cNvPr id="17" name="Down Arrow 16"/>
          <p:cNvSpPr/>
          <p:nvPr/>
        </p:nvSpPr>
        <p:spPr>
          <a:xfrm>
            <a:off x="5562600" y="2514600"/>
            <a:ext cx="304800" cy="2743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l-PH"/>
          </a:p>
        </p:txBody>
      </p:sp>
      <p:sp>
        <p:nvSpPr>
          <p:cNvPr id="18" name="TextBox 17"/>
          <p:cNvSpPr txBox="1"/>
          <p:nvPr/>
        </p:nvSpPr>
        <p:spPr>
          <a:xfrm>
            <a:off x="3276600" y="5410200"/>
            <a:ext cx="2895600" cy="338554"/>
          </a:xfrm>
          <a:prstGeom prst="rect">
            <a:avLst/>
          </a:prstGeom>
          <a:noFill/>
        </p:spPr>
        <p:txBody>
          <a:bodyPr wrap="square" rtlCol="0">
            <a:spAutoFit/>
          </a:bodyPr>
          <a:lstStyle/>
          <a:p>
            <a:pPr algn="ctr"/>
            <a:r>
              <a:rPr lang="fil-PH" sz="1600" dirty="0" smtClean="0"/>
              <a:t>View experiment documents</a:t>
            </a:r>
            <a:endParaRPr lang="fil-PH" sz="1600" dirty="0"/>
          </a:p>
        </p:txBody>
      </p:sp>
      <p:sp>
        <p:nvSpPr>
          <p:cNvPr id="20" name="Down Arrow 19"/>
          <p:cNvSpPr/>
          <p:nvPr/>
        </p:nvSpPr>
        <p:spPr>
          <a:xfrm>
            <a:off x="6477000" y="2590800"/>
            <a:ext cx="304800" cy="3124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l-PH"/>
          </a:p>
        </p:txBody>
      </p:sp>
      <p:sp>
        <p:nvSpPr>
          <p:cNvPr id="21" name="TextBox 20"/>
          <p:cNvSpPr txBox="1"/>
          <p:nvPr/>
        </p:nvSpPr>
        <p:spPr>
          <a:xfrm>
            <a:off x="4267200" y="5867400"/>
            <a:ext cx="2895600" cy="338554"/>
          </a:xfrm>
          <a:prstGeom prst="rect">
            <a:avLst/>
          </a:prstGeom>
          <a:noFill/>
        </p:spPr>
        <p:txBody>
          <a:bodyPr wrap="square" rtlCol="0">
            <a:spAutoFit/>
          </a:bodyPr>
          <a:lstStyle/>
          <a:p>
            <a:pPr algn="ctr"/>
            <a:r>
              <a:rPr lang="fil-PH" sz="1600" dirty="0" smtClean="0"/>
              <a:t>View help documents</a:t>
            </a:r>
            <a:endParaRPr lang="fil-PH" sz="1600" dirty="0"/>
          </a:p>
        </p:txBody>
      </p:sp>
    </p:spTree>
  </p:cSld>
  <p:clrMapOvr>
    <a:masterClrMapping/>
  </p:clrMapOvr>
  <p:transition>
    <p:randomBar dir="vert"/>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p:cNvSpPr>
            <a:spLocks noGrp="1"/>
          </p:cNvSpPr>
          <p:nvPr>
            <p:ph type="title"/>
          </p:nvPr>
        </p:nvSpPr>
        <p:spPr>
          <a:xfrm>
            <a:off x="457200" y="914400"/>
            <a:ext cx="8229600" cy="685800"/>
          </a:xfrm>
        </p:spPr>
        <p:txBody>
          <a:bodyPr>
            <a:noAutofit/>
          </a:bodyPr>
          <a:lstStyle/>
          <a:p>
            <a:r>
              <a:rPr lang="fil-PH" sz="2800" dirty="0" smtClean="0"/>
              <a:t>Workbook and Manual</a:t>
            </a:r>
            <a:endParaRPr lang="fil-PH" sz="2800" dirty="0"/>
          </a:p>
        </p:txBody>
      </p:sp>
      <p:sp>
        <p:nvSpPr>
          <p:cNvPr id="8" name="Content Placeholder 7"/>
          <p:cNvSpPr>
            <a:spLocks noGrp="1"/>
          </p:cNvSpPr>
          <p:nvPr>
            <p:ph idx="1"/>
          </p:nvPr>
        </p:nvSpPr>
        <p:spPr>
          <a:xfrm>
            <a:off x="457200" y="2057400"/>
            <a:ext cx="8229600" cy="4325112"/>
          </a:xfrm>
        </p:spPr>
        <p:txBody>
          <a:bodyPr/>
          <a:lstStyle/>
          <a:p>
            <a:r>
              <a:rPr lang="fil-PH" dirty="0" smtClean="0"/>
              <a:t>The project also includes a document that consists of the user manual and workbook</a:t>
            </a:r>
          </a:p>
          <a:p>
            <a:endParaRPr lang="fil-PH" dirty="0" smtClean="0"/>
          </a:p>
          <a:p>
            <a:r>
              <a:rPr lang="fil-PH" dirty="0" smtClean="0"/>
              <a:t>The user manual contains guides on installation and general use of the project</a:t>
            </a:r>
          </a:p>
          <a:p>
            <a:endParaRPr lang="fil-PH" dirty="0" smtClean="0"/>
          </a:p>
          <a:p>
            <a:r>
              <a:rPr lang="fil-PH" dirty="0" smtClean="0"/>
              <a:t>The workbook consists of experiments that can be followed by the user in the course of MCU programming and interfacing</a:t>
            </a:r>
          </a:p>
          <a:p>
            <a:endParaRPr lang="fil-PH" dirty="0" smtClean="0"/>
          </a:p>
          <a:p>
            <a:endParaRPr lang="fil-PH" dirty="0" smtClean="0"/>
          </a:p>
        </p:txBody>
      </p:sp>
    </p:spTree>
  </p:cSld>
  <p:clrMapOvr>
    <a:masterClrMapping/>
  </p:clrMapOvr>
  <p:transition>
    <p:randomBar dir="vert"/>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p:cNvSpPr>
            <a:spLocks noGrp="1"/>
          </p:cNvSpPr>
          <p:nvPr>
            <p:ph type="title"/>
          </p:nvPr>
        </p:nvSpPr>
        <p:spPr>
          <a:xfrm>
            <a:off x="381000" y="609600"/>
            <a:ext cx="4191000" cy="533400"/>
          </a:xfrm>
        </p:spPr>
        <p:txBody>
          <a:bodyPr>
            <a:noAutofit/>
          </a:bodyPr>
          <a:lstStyle/>
          <a:p>
            <a:r>
              <a:rPr lang="fil-PH" sz="2800" dirty="0" smtClean="0"/>
              <a:t>Conceptual Framework</a:t>
            </a:r>
            <a:endParaRPr lang="fil-PH" sz="2800" dirty="0"/>
          </a:p>
        </p:txBody>
      </p:sp>
      <p:pic>
        <p:nvPicPr>
          <p:cNvPr id="9218" name="Picture 2"/>
          <p:cNvPicPr>
            <a:picLocks noChangeAspect="1" noChangeArrowheads="1"/>
          </p:cNvPicPr>
          <p:nvPr/>
        </p:nvPicPr>
        <p:blipFill>
          <a:blip r:embed="rId2" cstate="print"/>
          <a:srcRect/>
          <a:stretch>
            <a:fillRect/>
          </a:stretch>
        </p:blipFill>
        <p:spPr bwMode="auto">
          <a:xfrm>
            <a:off x="3124200" y="1143000"/>
            <a:ext cx="2895600" cy="5476875"/>
          </a:xfrm>
          <a:prstGeom prst="rect">
            <a:avLst/>
          </a:prstGeom>
          <a:noFill/>
          <a:ln w="9525">
            <a:noFill/>
            <a:miter lim="800000"/>
            <a:headEnd/>
            <a:tailEnd/>
          </a:ln>
          <a:effectLst/>
        </p:spPr>
      </p:pic>
    </p:spTree>
  </p:cSld>
  <p:clrMapOvr>
    <a:masterClrMapping/>
  </p:clrMapOvr>
  <p:transition>
    <p:randomBar dir="vert"/>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fil-PH" dirty="0" smtClean="0"/>
              <a:t>Performance Analysis</a:t>
            </a:r>
            <a:endParaRPr lang="en-US" dirty="0"/>
          </a:p>
        </p:txBody>
      </p:sp>
      <p:sp>
        <p:nvSpPr>
          <p:cNvPr id="5" name="Text Placeholder 4"/>
          <p:cNvSpPr>
            <a:spLocks noGrp="1"/>
          </p:cNvSpPr>
          <p:nvPr>
            <p:ph type="body" idx="1"/>
          </p:nvPr>
        </p:nvSpPr>
        <p:spPr/>
        <p:txBody>
          <a:bodyPr/>
          <a:lstStyle/>
          <a:p>
            <a:r>
              <a:rPr lang="en-US" dirty="0" smtClean="0"/>
              <a:t>PC-Based Microcontroller Programmer and Training Kit</a:t>
            </a:r>
            <a:endParaRPr lang="en-US" b="1" dirty="0"/>
          </a:p>
        </p:txBody>
      </p:sp>
    </p:spTree>
  </p:cSld>
  <p:clrMapOvr>
    <a:masterClrMapping/>
  </p:clrMapOvr>
  <p:transition>
    <p:randomBar dir="vert"/>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l-PH" b="1" dirty="0" smtClean="0"/>
              <a:t>Experimental</a:t>
            </a:r>
            <a:endParaRPr lang="en-US" dirty="0"/>
          </a:p>
        </p:txBody>
      </p:sp>
      <p:sp>
        <p:nvSpPr>
          <p:cNvPr id="3" name="Content Placeholder 2"/>
          <p:cNvSpPr>
            <a:spLocks noGrp="1"/>
          </p:cNvSpPr>
          <p:nvPr>
            <p:ph idx="1"/>
          </p:nvPr>
        </p:nvSpPr>
        <p:spPr/>
        <p:txBody>
          <a:bodyPr>
            <a:normAutofit/>
          </a:bodyPr>
          <a:lstStyle/>
          <a:p>
            <a:r>
              <a:rPr lang="fil-PH" dirty="0" smtClean="0"/>
              <a:t>The project was tested continuously to measure its efficiency and reliability. The initial testing consists of using each of the module for 30 times with different experiments and PIC MCU used.</a:t>
            </a:r>
            <a:endParaRPr lang="en-US" dirty="0" smtClean="0"/>
          </a:p>
          <a:p>
            <a:endParaRPr lang="fil-PH" dirty="0" smtClean="0"/>
          </a:p>
          <a:p>
            <a:endParaRPr lang="fil-PH" b="1" dirty="0" smtClean="0"/>
          </a:p>
          <a:p>
            <a:pPr>
              <a:buNone/>
            </a:pPr>
            <a:r>
              <a:rPr lang="fil-PH" sz="2000" dirty="0" smtClean="0"/>
              <a:t>        Percent error =   (</a:t>
            </a:r>
            <a:r>
              <a:rPr lang="fil-PH" sz="2000" u="sng" dirty="0" smtClean="0"/>
              <a:t>total no. of trials – successful  trials)</a:t>
            </a:r>
            <a:r>
              <a:rPr lang="fil-PH" sz="2000" dirty="0" smtClean="0"/>
              <a:t>  x  100 </a:t>
            </a:r>
            <a:endParaRPr lang="en-US" sz="2000" dirty="0" smtClean="0"/>
          </a:p>
          <a:p>
            <a:pPr>
              <a:buNone/>
            </a:pPr>
            <a:r>
              <a:rPr lang="fil-PH" sz="2000" dirty="0" smtClean="0"/>
              <a:t>			 	             Total no. of trials	</a:t>
            </a:r>
            <a:r>
              <a:rPr lang="fil-PH" dirty="0" smtClean="0"/>
              <a:t>	          </a:t>
            </a:r>
            <a:endParaRPr lang="en-US" dirty="0" smtClean="0"/>
          </a:p>
          <a:p>
            <a:endParaRPr lang="fil-PH" dirty="0" smtClean="0"/>
          </a:p>
          <a:p>
            <a:endParaRPr lang="en-US" dirty="0"/>
          </a:p>
        </p:txBody>
      </p:sp>
    </p:spTree>
  </p:cSld>
  <p:clrMapOvr>
    <a:masterClrMapping/>
  </p:clrMapOvr>
  <p:transition>
    <p:randomBar dir="vert"/>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28800" y="6324600"/>
            <a:ext cx="6400800" cy="646331"/>
          </a:xfrm>
          <a:prstGeom prst="rect">
            <a:avLst/>
          </a:prstGeom>
          <a:noFill/>
        </p:spPr>
        <p:txBody>
          <a:bodyPr wrap="square" rtlCol="0">
            <a:spAutoFit/>
          </a:bodyPr>
          <a:lstStyle/>
          <a:p>
            <a:r>
              <a:rPr lang="fil-PH" dirty="0" smtClean="0"/>
              <a:t>Table 4.1</a:t>
            </a:r>
            <a:r>
              <a:rPr lang="fil-PH" b="1" dirty="0" smtClean="0"/>
              <a:t>   Percent error of each training kit module</a:t>
            </a:r>
            <a:endParaRPr lang="en-US" dirty="0" smtClean="0"/>
          </a:p>
          <a:p>
            <a:endParaRPr lang="en-US" dirty="0"/>
          </a:p>
        </p:txBody>
      </p:sp>
      <p:graphicFrame>
        <p:nvGraphicFramePr>
          <p:cNvPr id="7" name="Table 6"/>
          <p:cNvGraphicFramePr>
            <a:graphicFrameLocks noGrp="1"/>
          </p:cNvGraphicFramePr>
          <p:nvPr/>
        </p:nvGraphicFramePr>
        <p:xfrm>
          <a:off x="381000" y="685800"/>
          <a:ext cx="8534402" cy="5569629"/>
        </p:xfrm>
        <a:graphic>
          <a:graphicData uri="http://schemas.openxmlformats.org/drawingml/2006/table">
            <a:tbl>
              <a:tblPr/>
              <a:tblGrid>
                <a:gridCol w="2368732"/>
                <a:gridCol w="1889761"/>
                <a:gridCol w="2059094"/>
                <a:gridCol w="2216815"/>
              </a:tblGrid>
              <a:tr h="806850">
                <a:tc>
                  <a:txBody>
                    <a:bodyPr/>
                    <a:lstStyle/>
                    <a:p>
                      <a:pPr marL="0" marR="0" algn="ctr">
                        <a:lnSpc>
                          <a:spcPct val="250000"/>
                        </a:lnSpc>
                        <a:spcBef>
                          <a:spcPts val="0"/>
                        </a:spcBef>
                        <a:spcAft>
                          <a:spcPts val="0"/>
                        </a:spcAft>
                      </a:pPr>
                      <a:r>
                        <a:rPr lang="en-US" sz="1800" b="1" dirty="0">
                          <a:latin typeface="Times New Roman"/>
                          <a:ea typeface="Calibri"/>
                          <a:cs typeface="Times New Roman"/>
                        </a:rPr>
                        <a:t>Module</a:t>
                      </a:r>
                      <a:endParaRPr lang="en-US" sz="16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800" b="1" dirty="0">
                          <a:latin typeface="Times New Roman"/>
                          <a:ea typeface="Calibri"/>
                          <a:cs typeface="Times New Roman"/>
                        </a:rPr>
                        <a:t>Total no. of trials</a:t>
                      </a:r>
                      <a:endParaRPr lang="en-US" sz="16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800" b="1" dirty="0">
                          <a:latin typeface="Times New Roman"/>
                          <a:ea typeface="Calibri"/>
                          <a:cs typeface="Times New Roman"/>
                        </a:rPr>
                        <a:t>No. of successful trials</a:t>
                      </a:r>
                      <a:endParaRPr lang="en-US" sz="16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250000"/>
                        </a:lnSpc>
                        <a:spcBef>
                          <a:spcPts val="0"/>
                        </a:spcBef>
                        <a:spcAft>
                          <a:spcPts val="0"/>
                        </a:spcAft>
                      </a:pPr>
                      <a:r>
                        <a:rPr lang="en-US" sz="1800" b="1" dirty="0">
                          <a:latin typeface="Times New Roman"/>
                          <a:ea typeface="Calibri"/>
                          <a:cs typeface="Times New Roman"/>
                        </a:rPr>
                        <a:t>Percent error</a:t>
                      </a:r>
                      <a:endParaRPr lang="en-US" sz="16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72376">
                <a:tc>
                  <a:txBody>
                    <a:bodyPr/>
                    <a:lstStyle/>
                    <a:p>
                      <a:pPr marL="0" marR="0" algn="just">
                        <a:lnSpc>
                          <a:spcPct val="250000"/>
                        </a:lnSpc>
                        <a:spcBef>
                          <a:spcPts val="0"/>
                        </a:spcBef>
                        <a:spcAft>
                          <a:spcPts val="0"/>
                        </a:spcAft>
                      </a:pPr>
                      <a:r>
                        <a:rPr lang="en-US" sz="1800" dirty="0">
                          <a:latin typeface="Times New Roman"/>
                          <a:ea typeface="Calibri"/>
                          <a:cs typeface="Times New Roman"/>
                        </a:rPr>
                        <a:t>LEDs</a:t>
                      </a:r>
                      <a:endParaRPr lang="en-US" sz="16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250000"/>
                        </a:lnSpc>
                        <a:spcBef>
                          <a:spcPts val="0"/>
                        </a:spcBef>
                        <a:spcAft>
                          <a:spcPts val="0"/>
                        </a:spcAft>
                      </a:pPr>
                      <a:r>
                        <a:rPr lang="en-US" sz="1800" dirty="0">
                          <a:latin typeface="Times New Roman"/>
                          <a:ea typeface="Calibri"/>
                          <a:cs typeface="Times New Roman"/>
                        </a:rPr>
                        <a:t>30</a:t>
                      </a:r>
                      <a:endParaRPr lang="en-US" sz="16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250000"/>
                        </a:lnSpc>
                        <a:spcBef>
                          <a:spcPts val="0"/>
                        </a:spcBef>
                        <a:spcAft>
                          <a:spcPts val="0"/>
                        </a:spcAft>
                      </a:pPr>
                      <a:r>
                        <a:rPr lang="en-US" sz="1800" dirty="0">
                          <a:latin typeface="Times New Roman"/>
                          <a:ea typeface="Calibri"/>
                          <a:cs typeface="Times New Roman"/>
                        </a:rPr>
                        <a:t>29</a:t>
                      </a:r>
                      <a:endParaRPr lang="en-US" sz="16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250000"/>
                        </a:lnSpc>
                        <a:spcBef>
                          <a:spcPts val="0"/>
                        </a:spcBef>
                        <a:spcAft>
                          <a:spcPts val="0"/>
                        </a:spcAft>
                      </a:pPr>
                      <a:r>
                        <a:rPr lang="en-US" sz="1800" dirty="0">
                          <a:latin typeface="Times New Roman"/>
                          <a:ea typeface="Calibri"/>
                          <a:cs typeface="Times New Roman"/>
                        </a:rPr>
                        <a:t>3.33%</a:t>
                      </a:r>
                      <a:endParaRPr lang="en-US" sz="16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72376">
                <a:tc>
                  <a:txBody>
                    <a:bodyPr/>
                    <a:lstStyle/>
                    <a:p>
                      <a:pPr marL="0" marR="0" algn="just">
                        <a:lnSpc>
                          <a:spcPct val="250000"/>
                        </a:lnSpc>
                        <a:spcBef>
                          <a:spcPts val="0"/>
                        </a:spcBef>
                        <a:spcAft>
                          <a:spcPts val="0"/>
                        </a:spcAft>
                      </a:pPr>
                      <a:r>
                        <a:rPr lang="en-US" sz="1800" dirty="0">
                          <a:latin typeface="Times New Roman"/>
                          <a:ea typeface="Calibri"/>
                          <a:cs typeface="Times New Roman"/>
                        </a:rPr>
                        <a:t>7-segment</a:t>
                      </a:r>
                      <a:endParaRPr lang="en-US" sz="16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250000"/>
                        </a:lnSpc>
                        <a:spcBef>
                          <a:spcPts val="0"/>
                        </a:spcBef>
                        <a:spcAft>
                          <a:spcPts val="0"/>
                        </a:spcAft>
                      </a:pPr>
                      <a:r>
                        <a:rPr lang="en-US" sz="1800" dirty="0">
                          <a:latin typeface="Times New Roman"/>
                          <a:ea typeface="Calibri"/>
                          <a:cs typeface="Times New Roman"/>
                        </a:rPr>
                        <a:t>30</a:t>
                      </a:r>
                      <a:endParaRPr lang="en-US" sz="16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250000"/>
                        </a:lnSpc>
                        <a:spcBef>
                          <a:spcPts val="0"/>
                        </a:spcBef>
                        <a:spcAft>
                          <a:spcPts val="0"/>
                        </a:spcAft>
                      </a:pPr>
                      <a:r>
                        <a:rPr lang="en-US" sz="1800" dirty="0">
                          <a:latin typeface="Times New Roman"/>
                          <a:ea typeface="Calibri"/>
                          <a:cs typeface="Times New Roman"/>
                        </a:rPr>
                        <a:t>29</a:t>
                      </a:r>
                      <a:endParaRPr lang="en-US" sz="16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250000"/>
                        </a:lnSpc>
                        <a:spcBef>
                          <a:spcPts val="0"/>
                        </a:spcBef>
                        <a:spcAft>
                          <a:spcPts val="0"/>
                        </a:spcAft>
                      </a:pPr>
                      <a:r>
                        <a:rPr lang="en-US" sz="1800" dirty="0">
                          <a:latin typeface="Times New Roman"/>
                          <a:ea typeface="Calibri"/>
                          <a:cs typeface="Times New Roman"/>
                        </a:rPr>
                        <a:t>3.33%</a:t>
                      </a:r>
                      <a:endParaRPr lang="en-US" sz="16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72376">
                <a:tc>
                  <a:txBody>
                    <a:bodyPr/>
                    <a:lstStyle/>
                    <a:p>
                      <a:pPr marL="0" marR="0" algn="just">
                        <a:lnSpc>
                          <a:spcPct val="250000"/>
                        </a:lnSpc>
                        <a:spcBef>
                          <a:spcPts val="0"/>
                        </a:spcBef>
                        <a:spcAft>
                          <a:spcPts val="0"/>
                        </a:spcAft>
                      </a:pPr>
                      <a:r>
                        <a:rPr lang="en-US" sz="1800" dirty="0">
                          <a:latin typeface="Times New Roman"/>
                          <a:ea typeface="Calibri"/>
                          <a:cs typeface="Times New Roman"/>
                        </a:rPr>
                        <a:t>Dot Matrix</a:t>
                      </a:r>
                      <a:endParaRPr lang="en-US" sz="16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250000"/>
                        </a:lnSpc>
                        <a:spcBef>
                          <a:spcPts val="0"/>
                        </a:spcBef>
                        <a:spcAft>
                          <a:spcPts val="0"/>
                        </a:spcAft>
                      </a:pPr>
                      <a:r>
                        <a:rPr lang="en-US" sz="1800" dirty="0">
                          <a:latin typeface="Times New Roman"/>
                          <a:ea typeface="Calibri"/>
                          <a:cs typeface="Times New Roman"/>
                        </a:rPr>
                        <a:t>30</a:t>
                      </a:r>
                      <a:endParaRPr lang="en-US" sz="16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250000"/>
                        </a:lnSpc>
                        <a:spcBef>
                          <a:spcPts val="0"/>
                        </a:spcBef>
                        <a:spcAft>
                          <a:spcPts val="0"/>
                        </a:spcAft>
                      </a:pPr>
                      <a:r>
                        <a:rPr lang="en-US" sz="1800" dirty="0">
                          <a:latin typeface="Times New Roman"/>
                          <a:ea typeface="Calibri"/>
                          <a:cs typeface="Times New Roman"/>
                        </a:rPr>
                        <a:t>29</a:t>
                      </a:r>
                      <a:endParaRPr lang="en-US" sz="16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250000"/>
                        </a:lnSpc>
                        <a:spcBef>
                          <a:spcPts val="0"/>
                        </a:spcBef>
                        <a:spcAft>
                          <a:spcPts val="0"/>
                        </a:spcAft>
                      </a:pPr>
                      <a:r>
                        <a:rPr lang="en-US" sz="1800" dirty="0">
                          <a:latin typeface="Times New Roman"/>
                          <a:ea typeface="Calibri"/>
                          <a:cs typeface="Times New Roman"/>
                        </a:rPr>
                        <a:t>3.33%</a:t>
                      </a:r>
                      <a:endParaRPr lang="en-US" sz="16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72376">
                <a:tc>
                  <a:txBody>
                    <a:bodyPr/>
                    <a:lstStyle/>
                    <a:p>
                      <a:pPr marL="0" marR="0" algn="just">
                        <a:lnSpc>
                          <a:spcPct val="250000"/>
                        </a:lnSpc>
                        <a:spcBef>
                          <a:spcPts val="0"/>
                        </a:spcBef>
                        <a:spcAft>
                          <a:spcPts val="0"/>
                        </a:spcAft>
                      </a:pPr>
                      <a:r>
                        <a:rPr lang="en-US" sz="1800" dirty="0">
                          <a:latin typeface="Times New Roman"/>
                          <a:ea typeface="Calibri"/>
                          <a:cs typeface="Times New Roman"/>
                        </a:rPr>
                        <a:t>LCD</a:t>
                      </a:r>
                      <a:endParaRPr lang="en-US" sz="16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250000"/>
                        </a:lnSpc>
                        <a:spcBef>
                          <a:spcPts val="0"/>
                        </a:spcBef>
                        <a:spcAft>
                          <a:spcPts val="0"/>
                        </a:spcAft>
                      </a:pPr>
                      <a:r>
                        <a:rPr lang="en-US" sz="1800" dirty="0">
                          <a:latin typeface="Times New Roman"/>
                          <a:ea typeface="Calibri"/>
                          <a:cs typeface="Times New Roman"/>
                        </a:rPr>
                        <a:t>30</a:t>
                      </a:r>
                      <a:endParaRPr lang="en-US" sz="16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250000"/>
                        </a:lnSpc>
                        <a:spcBef>
                          <a:spcPts val="0"/>
                        </a:spcBef>
                        <a:spcAft>
                          <a:spcPts val="0"/>
                        </a:spcAft>
                      </a:pPr>
                      <a:r>
                        <a:rPr lang="en-US" sz="1800" dirty="0">
                          <a:latin typeface="Times New Roman"/>
                          <a:ea typeface="Calibri"/>
                          <a:cs typeface="Times New Roman"/>
                        </a:rPr>
                        <a:t>28</a:t>
                      </a:r>
                      <a:endParaRPr lang="en-US" sz="16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250000"/>
                        </a:lnSpc>
                        <a:spcBef>
                          <a:spcPts val="0"/>
                        </a:spcBef>
                        <a:spcAft>
                          <a:spcPts val="0"/>
                        </a:spcAft>
                      </a:pPr>
                      <a:r>
                        <a:rPr lang="en-US" sz="1800" dirty="0">
                          <a:latin typeface="Times New Roman"/>
                          <a:ea typeface="Calibri"/>
                          <a:cs typeface="Times New Roman"/>
                        </a:rPr>
                        <a:t>6.67%</a:t>
                      </a:r>
                      <a:endParaRPr lang="en-US" sz="16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72376">
                <a:tc>
                  <a:txBody>
                    <a:bodyPr/>
                    <a:lstStyle/>
                    <a:p>
                      <a:pPr marL="0" marR="0" algn="just">
                        <a:lnSpc>
                          <a:spcPct val="250000"/>
                        </a:lnSpc>
                        <a:spcBef>
                          <a:spcPts val="0"/>
                        </a:spcBef>
                        <a:spcAft>
                          <a:spcPts val="0"/>
                        </a:spcAft>
                      </a:pPr>
                      <a:r>
                        <a:rPr lang="en-US" sz="1800" dirty="0">
                          <a:latin typeface="Times New Roman"/>
                          <a:ea typeface="Calibri"/>
                          <a:cs typeface="Times New Roman"/>
                        </a:rPr>
                        <a:t>Motor</a:t>
                      </a:r>
                      <a:endParaRPr lang="en-US" sz="16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250000"/>
                        </a:lnSpc>
                        <a:spcBef>
                          <a:spcPts val="0"/>
                        </a:spcBef>
                        <a:spcAft>
                          <a:spcPts val="0"/>
                        </a:spcAft>
                      </a:pPr>
                      <a:r>
                        <a:rPr lang="en-US" sz="1800" dirty="0">
                          <a:latin typeface="Times New Roman"/>
                          <a:ea typeface="Calibri"/>
                          <a:cs typeface="Times New Roman"/>
                        </a:rPr>
                        <a:t>30</a:t>
                      </a:r>
                      <a:endParaRPr lang="en-US" sz="16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250000"/>
                        </a:lnSpc>
                        <a:spcBef>
                          <a:spcPts val="0"/>
                        </a:spcBef>
                        <a:spcAft>
                          <a:spcPts val="0"/>
                        </a:spcAft>
                      </a:pPr>
                      <a:r>
                        <a:rPr lang="en-US" sz="1800" dirty="0">
                          <a:latin typeface="Times New Roman"/>
                          <a:ea typeface="Calibri"/>
                          <a:cs typeface="Times New Roman"/>
                        </a:rPr>
                        <a:t>29</a:t>
                      </a:r>
                      <a:endParaRPr lang="en-US" sz="16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250000"/>
                        </a:lnSpc>
                        <a:spcBef>
                          <a:spcPts val="0"/>
                        </a:spcBef>
                        <a:spcAft>
                          <a:spcPts val="0"/>
                        </a:spcAft>
                      </a:pPr>
                      <a:r>
                        <a:rPr lang="en-US" sz="1800" dirty="0">
                          <a:latin typeface="Times New Roman"/>
                          <a:ea typeface="Calibri"/>
                          <a:cs typeface="Times New Roman"/>
                        </a:rPr>
                        <a:t>3.33%</a:t>
                      </a:r>
                      <a:endParaRPr lang="en-US" sz="16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71441">
                <a:tc>
                  <a:txBody>
                    <a:bodyPr/>
                    <a:lstStyle/>
                    <a:p>
                      <a:pPr marL="0" marR="0" algn="just">
                        <a:lnSpc>
                          <a:spcPct val="150000"/>
                        </a:lnSpc>
                        <a:spcBef>
                          <a:spcPts val="0"/>
                        </a:spcBef>
                        <a:spcAft>
                          <a:spcPts val="0"/>
                        </a:spcAft>
                      </a:pPr>
                      <a:r>
                        <a:rPr lang="en-US" sz="1800" dirty="0">
                          <a:latin typeface="Times New Roman"/>
                          <a:ea typeface="Calibri"/>
                          <a:cs typeface="Times New Roman"/>
                        </a:rPr>
                        <a:t>Temperature Sensor</a:t>
                      </a:r>
                      <a:endParaRPr lang="en-US" sz="16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800" dirty="0">
                          <a:latin typeface="Times New Roman"/>
                          <a:ea typeface="Calibri"/>
                          <a:cs typeface="Times New Roman"/>
                        </a:rPr>
                        <a:t>30</a:t>
                      </a:r>
                      <a:endParaRPr lang="en-US" sz="16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800" dirty="0">
                          <a:latin typeface="Times New Roman"/>
                          <a:ea typeface="Calibri"/>
                          <a:cs typeface="Times New Roman"/>
                        </a:rPr>
                        <a:t>27</a:t>
                      </a:r>
                      <a:endParaRPr lang="en-US" sz="16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800" dirty="0">
                          <a:latin typeface="Times New Roman"/>
                          <a:ea typeface="Calibri"/>
                          <a:cs typeface="Times New Roman"/>
                        </a:rPr>
                        <a:t>10%</a:t>
                      </a:r>
                      <a:endParaRPr lang="en-US" sz="16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46228">
                <a:tc>
                  <a:txBody>
                    <a:bodyPr/>
                    <a:lstStyle/>
                    <a:p>
                      <a:pPr marL="0" marR="0" algn="just">
                        <a:lnSpc>
                          <a:spcPct val="150000"/>
                        </a:lnSpc>
                        <a:spcBef>
                          <a:spcPts val="0"/>
                        </a:spcBef>
                        <a:spcAft>
                          <a:spcPts val="0"/>
                        </a:spcAft>
                      </a:pPr>
                      <a:r>
                        <a:rPr lang="en-US" sz="1800" b="1" dirty="0">
                          <a:latin typeface="Times New Roman"/>
                          <a:ea typeface="Calibri"/>
                          <a:cs typeface="Times New Roman"/>
                        </a:rPr>
                        <a:t>TOTAL</a:t>
                      </a:r>
                      <a:endParaRPr lang="en-US" sz="16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800" dirty="0">
                          <a:latin typeface="Times New Roman"/>
                          <a:ea typeface="Calibri"/>
                          <a:cs typeface="Times New Roman"/>
                        </a:rPr>
                        <a:t>180</a:t>
                      </a:r>
                      <a:endParaRPr lang="en-US" sz="16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800" dirty="0">
                          <a:latin typeface="Times New Roman"/>
                          <a:ea typeface="Calibri"/>
                          <a:cs typeface="Times New Roman"/>
                        </a:rPr>
                        <a:t>171</a:t>
                      </a:r>
                      <a:endParaRPr lang="en-US" sz="16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algn="l">
                        <a:lnSpc>
                          <a:spcPct val="150000"/>
                        </a:lnSpc>
                        <a:spcBef>
                          <a:spcPts val="0"/>
                        </a:spcBef>
                        <a:spcAft>
                          <a:spcPts val="0"/>
                        </a:spcAft>
                      </a:pPr>
                      <a:r>
                        <a:rPr lang="en-US" sz="1800" b="1" dirty="0">
                          <a:latin typeface="Times New Roman"/>
                          <a:ea typeface="Calibri"/>
                          <a:cs typeface="Times New Roman"/>
                        </a:rPr>
                        <a:t>  </a:t>
                      </a:r>
                      <a:r>
                        <a:rPr lang="en-US" sz="1800" b="1" dirty="0" smtClean="0">
                          <a:latin typeface="Times New Roman"/>
                          <a:ea typeface="Calibri"/>
                          <a:cs typeface="Times New Roman"/>
                        </a:rPr>
                        <a:t>    </a:t>
                      </a:r>
                      <a:r>
                        <a:rPr lang="en-US" sz="1800" b="1" dirty="0">
                          <a:latin typeface="Times New Roman"/>
                          <a:ea typeface="Calibri"/>
                          <a:cs typeface="Times New Roman"/>
                        </a:rPr>
                        <a:t>5 %</a:t>
                      </a:r>
                      <a:endParaRPr lang="en-US" sz="16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p:randomBar dir="vert"/>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l-PH" b="1" dirty="0" smtClean="0"/>
              <a:t>Results and Analysis</a:t>
            </a:r>
            <a:endParaRPr lang="fil-PH" dirty="0"/>
          </a:p>
        </p:txBody>
      </p:sp>
      <p:sp>
        <p:nvSpPr>
          <p:cNvPr id="3" name="Content Placeholder 2"/>
          <p:cNvSpPr>
            <a:spLocks noGrp="1"/>
          </p:cNvSpPr>
          <p:nvPr>
            <p:ph idx="1"/>
          </p:nvPr>
        </p:nvSpPr>
        <p:spPr/>
        <p:txBody>
          <a:bodyPr/>
          <a:lstStyle/>
          <a:p>
            <a:r>
              <a:rPr lang="en-US" dirty="0" smtClean="0"/>
              <a:t>The project was evaluated by 50 respondents consisting of BSCoE students from STI College Rosario and Cavite State University - Rosario. The evaluation consists of six different criteria. The following table presents the results of the evaluation.</a:t>
            </a:r>
          </a:p>
          <a:p>
            <a:endParaRPr lang="fil-PH" dirty="0"/>
          </a:p>
        </p:txBody>
      </p:sp>
    </p:spTree>
  </p:cSld>
  <p:clrMapOvr>
    <a:masterClrMapping/>
  </p:clrMapOvr>
  <p:transition>
    <p:randomBar dir="vert"/>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762000" y="838200"/>
          <a:ext cx="7467600" cy="5120640"/>
        </p:xfrm>
        <a:graphic>
          <a:graphicData uri="http://schemas.openxmlformats.org/drawingml/2006/table">
            <a:tbl>
              <a:tblPr/>
              <a:tblGrid>
                <a:gridCol w="2489200"/>
                <a:gridCol w="2489200"/>
                <a:gridCol w="2489200"/>
              </a:tblGrid>
              <a:tr h="685800">
                <a:tc>
                  <a:txBody>
                    <a:bodyPr/>
                    <a:lstStyle/>
                    <a:p>
                      <a:pPr marL="0" marR="0" algn="just">
                        <a:lnSpc>
                          <a:spcPct val="200000"/>
                        </a:lnSpc>
                        <a:spcBef>
                          <a:spcPts val="0"/>
                        </a:spcBef>
                        <a:spcAft>
                          <a:spcPts val="0"/>
                        </a:spcAft>
                      </a:pPr>
                      <a:r>
                        <a:rPr lang="fil-PH" sz="2400" b="1" dirty="0">
                          <a:latin typeface="Times New Roman"/>
                          <a:ea typeface="Calibri"/>
                          <a:cs typeface="Times New Roman"/>
                        </a:rPr>
                        <a:t>Criteria</a:t>
                      </a:r>
                      <a:endParaRPr lang="fil-PH" sz="20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200000"/>
                        </a:lnSpc>
                        <a:spcBef>
                          <a:spcPts val="0"/>
                        </a:spcBef>
                        <a:spcAft>
                          <a:spcPts val="0"/>
                        </a:spcAft>
                      </a:pPr>
                      <a:r>
                        <a:rPr lang="fil-PH" sz="2400" b="1" dirty="0">
                          <a:latin typeface="Times New Roman"/>
                          <a:ea typeface="Calibri"/>
                          <a:cs typeface="Times New Roman"/>
                        </a:rPr>
                        <a:t>Mean</a:t>
                      </a:r>
                      <a:endParaRPr lang="fil-PH" sz="20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200000"/>
                        </a:lnSpc>
                        <a:spcBef>
                          <a:spcPts val="0"/>
                        </a:spcBef>
                        <a:spcAft>
                          <a:spcPts val="0"/>
                        </a:spcAft>
                      </a:pPr>
                      <a:r>
                        <a:rPr lang="fil-PH" sz="2400" b="1">
                          <a:latin typeface="Times New Roman"/>
                          <a:ea typeface="Calibri"/>
                          <a:cs typeface="Times New Roman"/>
                        </a:rPr>
                        <a:t>Rating</a:t>
                      </a:r>
                      <a:endParaRPr lang="fil-PH" sz="20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85800">
                <a:tc>
                  <a:txBody>
                    <a:bodyPr/>
                    <a:lstStyle/>
                    <a:p>
                      <a:pPr marL="0" marR="0" algn="just">
                        <a:lnSpc>
                          <a:spcPct val="200000"/>
                        </a:lnSpc>
                        <a:spcBef>
                          <a:spcPts val="0"/>
                        </a:spcBef>
                        <a:spcAft>
                          <a:spcPts val="0"/>
                        </a:spcAft>
                      </a:pPr>
                      <a:r>
                        <a:rPr lang="fil-PH" sz="2400">
                          <a:latin typeface="Times New Roman"/>
                          <a:ea typeface="Calibri"/>
                          <a:cs typeface="Times New Roman"/>
                        </a:rPr>
                        <a:t>Functionality</a:t>
                      </a:r>
                      <a:endParaRPr lang="fil-PH" sz="20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200000"/>
                        </a:lnSpc>
                        <a:spcBef>
                          <a:spcPts val="0"/>
                        </a:spcBef>
                        <a:spcAft>
                          <a:spcPts val="0"/>
                        </a:spcAft>
                      </a:pPr>
                      <a:r>
                        <a:rPr lang="fil-PH" sz="2400" dirty="0" smtClean="0">
                          <a:latin typeface="Times New Roman"/>
                          <a:ea typeface="Calibri"/>
                          <a:cs typeface="Times New Roman"/>
                        </a:rPr>
                        <a:t>4.37</a:t>
                      </a:r>
                      <a:endParaRPr lang="fil-PH" sz="20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200000"/>
                        </a:lnSpc>
                        <a:spcBef>
                          <a:spcPts val="0"/>
                        </a:spcBef>
                        <a:spcAft>
                          <a:spcPts val="0"/>
                        </a:spcAft>
                      </a:pPr>
                      <a:r>
                        <a:rPr lang="fil-PH" sz="2400">
                          <a:latin typeface="Times New Roman"/>
                          <a:ea typeface="Calibri"/>
                          <a:cs typeface="Times New Roman"/>
                        </a:rPr>
                        <a:t>Very Good</a:t>
                      </a:r>
                      <a:endParaRPr lang="fil-PH" sz="20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85800">
                <a:tc>
                  <a:txBody>
                    <a:bodyPr/>
                    <a:lstStyle/>
                    <a:p>
                      <a:pPr marL="0" marR="0" algn="just">
                        <a:lnSpc>
                          <a:spcPct val="200000"/>
                        </a:lnSpc>
                        <a:spcBef>
                          <a:spcPts val="0"/>
                        </a:spcBef>
                        <a:spcAft>
                          <a:spcPts val="0"/>
                        </a:spcAft>
                      </a:pPr>
                      <a:r>
                        <a:rPr lang="fil-PH" sz="2400">
                          <a:latin typeface="Times New Roman"/>
                          <a:ea typeface="Calibri"/>
                          <a:cs typeface="Times New Roman"/>
                        </a:rPr>
                        <a:t>Reliability</a:t>
                      </a:r>
                      <a:endParaRPr lang="fil-PH" sz="20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200000"/>
                        </a:lnSpc>
                        <a:spcBef>
                          <a:spcPts val="0"/>
                        </a:spcBef>
                        <a:spcAft>
                          <a:spcPts val="0"/>
                        </a:spcAft>
                      </a:pPr>
                      <a:r>
                        <a:rPr lang="fil-PH" sz="2400" dirty="0" smtClean="0">
                          <a:latin typeface="Times New Roman"/>
                          <a:ea typeface="Calibri"/>
                          <a:cs typeface="Times New Roman"/>
                        </a:rPr>
                        <a:t>4.25</a:t>
                      </a:r>
                      <a:endParaRPr lang="fil-PH" sz="20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200000"/>
                        </a:lnSpc>
                        <a:spcBef>
                          <a:spcPts val="0"/>
                        </a:spcBef>
                        <a:spcAft>
                          <a:spcPts val="0"/>
                        </a:spcAft>
                      </a:pPr>
                      <a:r>
                        <a:rPr lang="fil-PH" sz="2400">
                          <a:latin typeface="Times New Roman"/>
                          <a:ea typeface="Calibri"/>
                          <a:cs typeface="Times New Roman"/>
                        </a:rPr>
                        <a:t>Very Good</a:t>
                      </a:r>
                      <a:endParaRPr lang="fil-PH" sz="20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85800">
                <a:tc>
                  <a:txBody>
                    <a:bodyPr/>
                    <a:lstStyle/>
                    <a:p>
                      <a:pPr marL="0" marR="0" algn="just">
                        <a:lnSpc>
                          <a:spcPct val="200000"/>
                        </a:lnSpc>
                        <a:spcBef>
                          <a:spcPts val="0"/>
                        </a:spcBef>
                        <a:spcAft>
                          <a:spcPts val="0"/>
                        </a:spcAft>
                      </a:pPr>
                      <a:r>
                        <a:rPr lang="fil-PH" sz="2400">
                          <a:latin typeface="Times New Roman"/>
                          <a:ea typeface="Calibri"/>
                          <a:cs typeface="Times New Roman"/>
                        </a:rPr>
                        <a:t>Aesthetics</a:t>
                      </a:r>
                      <a:endParaRPr lang="fil-PH" sz="20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200000"/>
                        </a:lnSpc>
                        <a:spcBef>
                          <a:spcPts val="0"/>
                        </a:spcBef>
                        <a:spcAft>
                          <a:spcPts val="0"/>
                        </a:spcAft>
                      </a:pPr>
                      <a:r>
                        <a:rPr lang="fil-PH" sz="2400" dirty="0" smtClean="0">
                          <a:latin typeface="Times New Roman"/>
                          <a:ea typeface="Calibri"/>
                          <a:cs typeface="Times New Roman"/>
                        </a:rPr>
                        <a:t>4.29</a:t>
                      </a:r>
                      <a:endParaRPr lang="fil-PH" sz="20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200000"/>
                        </a:lnSpc>
                        <a:spcBef>
                          <a:spcPts val="0"/>
                        </a:spcBef>
                        <a:spcAft>
                          <a:spcPts val="0"/>
                        </a:spcAft>
                      </a:pPr>
                      <a:r>
                        <a:rPr lang="fil-PH" sz="2400">
                          <a:latin typeface="Times New Roman"/>
                          <a:ea typeface="Calibri"/>
                          <a:cs typeface="Times New Roman"/>
                        </a:rPr>
                        <a:t>Very Good</a:t>
                      </a:r>
                      <a:endParaRPr lang="fil-PH" sz="20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85800">
                <a:tc>
                  <a:txBody>
                    <a:bodyPr/>
                    <a:lstStyle/>
                    <a:p>
                      <a:pPr marL="0" marR="0" algn="just">
                        <a:lnSpc>
                          <a:spcPct val="200000"/>
                        </a:lnSpc>
                        <a:spcBef>
                          <a:spcPts val="0"/>
                        </a:spcBef>
                        <a:spcAft>
                          <a:spcPts val="0"/>
                        </a:spcAft>
                      </a:pPr>
                      <a:r>
                        <a:rPr lang="fil-PH" sz="2400">
                          <a:latin typeface="Times New Roman"/>
                          <a:ea typeface="Calibri"/>
                          <a:cs typeface="Times New Roman"/>
                        </a:rPr>
                        <a:t>Durability</a:t>
                      </a:r>
                      <a:endParaRPr lang="fil-PH" sz="20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200000"/>
                        </a:lnSpc>
                        <a:spcBef>
                          <a:spcPts val="0"/>
                        </a:spcBef>
                        <a:spcAft>
                          <a:spcPts val="0"/>
                        </a:spcAft>
                      </a:pPr>
                      <a:r>
                        <a:rPr lang="fil-PH" sz="2400" dirty="0" smtClean="0">
                          <a:latin typeface="Times New Roman"/>
                          <a:ea typeface="Calibri"/>
                          <a:cs typeface="Times New Roman"/>
                        </a:rPr>
                        <a:t>4.37</a:t>
                      </a:r>
                      <a:endParaRPr lang="fil-PH" sz="20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200000"/>
                        </a:lnSpc>
                        <a:spcBef>
                          <a:spcPts val="0"/>
                        </a:spcBef>
                        <a:spcAft>
                          <a:spcPts val="0"/>
                        </a:spcAft>
                      </a:pPr>
                      <a:r>
                        <a:rPr lang="fil-PH" sz="2400">
                          <a:latin typeface="Times New Roman"/>
                          <a:ea typeface="Calibri"/>
                          <a:cs typeface="Times New Roman"/>
                        </a:rPr>
                        <a:t>Very Good</a:t>
                      </a:r>
                      <a:endParaRPr lang="fil-PH" sz="20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85800">
                <a:tc>
                  <a:txBody>
                    <a:bodyPr/>
                    <a:lstStyle/>
                    <a:p>
                      <a:pPr marL="0" marR="0" algn="just">
                        <a:lnSpc>
                          <a:spcPct val="200000"/>
                        </a:lnSpc>
                        <a:spcBef>
                          <a:spcPts val="0"/>
                        </a:spcBef>
                        <a:spcAft>
                          <a:spcPts val="0"/>
                        </a:spcAft>
                      </a:pPr>
                      <a:r>
                        <a:rPr lang="fil-PH" sz="2400">
                          <a:latin typeface="Times New Roman"/>
                          <a:ea typeface="Calibri"/>
                          <a:cs typeface="Times New Roman"/>
                        </a:rPr>
                        <a:t>Economy</a:t>
                      </a:r>
                      <a:endParaRPr lang="fil-PH" sz="20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200000"/>
                        </a:lnSpc>
                        <a:spcBef>
                          <a:spcPts val="0"/>
                        </a:spcBef>
                        <a:spcAft>
                          <a:spcPts val="0"/>
                        </a:spcAft>
                      </a:pPr>
                      <a:r>
                        <a:rPr lang="fil-PH" sz="2400" dirty="0" smtClean="0">
                          <a:latin typeface="Times New Roman"/>
                          <a:ea typeface="Calibri"/>
                          <a:cs typeface="Times New Roman"/>
                        </a:rPr>
                        <a:t>4.37</a:t>
                      </a:r>
                      <a:endParaRPr lang="fil-PH" sz="20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200000"/>
                        </a:lnSpc>
                        <a:spcBef>
                          <a:spcPts val="0"/>
                        </a:spcBef>
                        <a:spcAft>
                          <a:spcPts val="0"/>
                        </a:spcAft>
                      </a:pPr>
                      <a:r>
                        <a:rPr lang="fil-PH" sz="2400">
                          <a:latin typeface="Times New Roman"/>
                          <a:ea typeface="Calibri"/>
                          <a:cs typeface="Times New Roman"/>
                        </a:rPr>
                        <a:t>Very Good</a:t>
                      </a:r>
                      <a:endParaRPr lang="fil-PH" sz="20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85800">
                <a:tc>
                  <a:txBody>
                    <a:bodyPr/>
                    <a:lstStyle/>
                    <a:p>
                      <a:pPr marL="0" marR="0" algn="just">
                        <a:lnSpc>
                          <a:spcPct val="200000"/>
                        </a:lnSpc>
                        <a:spcBef>
                          <a:spcPts val="0"/>
                        </a:spcBef>
                        <a:spcAft>
                          <a:spcPts val="0"/>
                        </a:spcAft>
                      </a:pPr>
                      <a:r>
                        <a:rPr lang="fil-PH" sz="2400">
                          <a:latin typeface="Times New Roman"/>
                          <a:ea typeface="Calibri"/>
                          <a:cs typeface="Times New Roman"/>
                        </a:rPr>
                        <a:t>Safety</a:t>
                      </a:r>
                      <a:endParaRPr lang="fil-PH" sz="20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200000"/>
                        </a:lnSpc>
                        <a:spcBef>
                          <a:spcPts val="0"/>
                        </a:spcBef>
                        <a:spcAft>
                          <a:spcPts val="0"/>
                        </a:spcAft>
                      </a:pPr>
                      <a:r>
                        <a:rPr lang="fil-PH" sz="2400" dirty="0" smtClean="0">
                          <a:latin typeface="Times New Roman"/>
                          <a:ea typeface="Calibri"/>
                          <a:cs typeface="Times New Roman"/>
                        </a:rPr>
                        <a:t>4.35</a:t>
                      </a:r>
                      <a:endParaRPr lang="fil-PH" sz="20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200000"/>
                        </a:lnSpc>
                        <a:spcBef>
                          <a:spcPts val="0"/>
                        </a:spcBef>
                        <a:spcAft>
                          <a:spcPts val="0"/>
                        </a:spcAft>
                      </a:pPr>
                      <a:r>
                        <a:rPr lang="fil-PH" sz="2400" dirty="0">
                          <a:latin typeface="Times New Roman"/>
                          <a:ea typeface="Calibri"/>
                          <a:cs typeface="Times New Roman"/>
                        </a:rPr>
                        <a:t>Very Good</a:t>
                      </a:r>
                      <a:endParaRPr lang="fil-PH" sz="20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 name="Text Box 2"/>
          <p:cNvSpPr txBox="1">
            <a:spLocks noChangeArrowheads="1"/>
          </p:cNvSpPr>
          <p:nvPr/>
        </p:nvSpPr>
        <p:spPr bwMode="auto">
          <a:xfrm>
            <a:off x="685800" y="6172200"/>
            <a:ext cx="7772400" cy="4572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ts val="1000"/>
              </a:spcAft>
            </a:pPr>
            <a:r>
              <a:rPr kumimoji="0" lang="fil-PH" b="0" i="0" u="none" strike="noStrike" cap="none" normalizeH="0" baseline="0" dirty="0" smtClean="0">
                <a:ln>
                  <a:noFill/>
                </a:ln>
                <a:solidFill>
                  <a:schemeClr val="tx1"/>
                </a:solidFill>
                <a:effectLst/>
                <a:latin typeface="Times New Roman" pitchFamily="18" charset="0"/>
                <a:cs typeface="Arial" pitchFamily="34" charset="0"/>
              </a:rPr>
              <a:t>Table 4.2</a:t>
            </a:r>
            <a:r>
              <a:rPr kumimoji="0" lang="fil-PH" b="0" i="0" u="none" strike="noStrike" cap="none" normalizeH="0" dirty="0" smtClean="0">
                <a:ln>
                  <a:noFill/>
                </a:ln>
                <a:solidFill>
                  <a:schemeClr val="tx1"/>
                </a:solidFill>
                <a:effectLst/>
                <a:latin typeface="Times New Roman" pitchFamily="18" charset="0"/>
                <a:cs typeface="Arial" pitchFamily="34" charset="0"/>
              </a:rPr>
              <a:t> </a:t>
            </a:r>
            <a:r>
              <a:rPr lang="fil-PH" b="1" dirty="0" smtClean="0"/>
              <a:t>The Overall Rating of the Prototype for each Criteria</a:t>
            </a:r>
            <a:endParaRPr lang="fil-PH" dirty="0" smtClean="0"/>
          </a:p>
          <a:p>
            <a:pPr marL="0" marR="0" lvl="0" indent="0" algn="l" defTabSz="914400" rtl="0" eaLnBrk="1" fontAlgn="base" latinLnBrk="0" hangingPunct="1">
              <a:lnSpc>
                <a:spcPct val="100000"/>
              </a:lnSpc>
              <a:spcBef>
                <a:spcPct val="0"/>
              </a:spcBef>
              <a:spcAft>
                <a:spcPts val="1000"/>
              </a:spcAft>
              <a:buClrTx/>
              <a:buSzTx/>
              <a:buFontTx/>
              <a:buNone/>
              <a:tabLst/>
            </a:pPr>
            <a:endParaRPr kumimoji="0" lang="fil-PH" sz="2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ransition>
    <p:randomBar dir="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1066800"/>
          </a:xfrm>
        </p:spPr>
        <p:txBody>
          <a:bodyPr/>
          <a:lstStyle/>
          <a:p>
            <a:r>
              <a:rPr lang="en-US" dirty="0" smtClean="0"/>
              <a:t>Introduction</a:t>
            </a:r>
            <a:endParaRPr lang="en-US" dirty="0"/>
          </a:p>
        </p:txBody>
      </p:sp>
      <p:sp>
        <p:nvSpPr>
          <p:cNvPr id="8" name="Content Placeholder 7"/>
          <p:cNvSpPr>
            <a:spLocks noGrp="1"/>
          </p:cNvSpPr>
          <p:nvPr>
            <p:ph idx="1"/>
          </p:nvPr>
        </p:nvSpPr>
        <p:spPr>
          <a:xfrm>
            <a:off x="533400" y="1828800"/>
            <a:ext cx="8229600" cy="990600"/>
          </a:xfrm>
        </p:spPr>
        <p:txBody>
          <a:bodyPr>
            <a:normAutofit fontScale="85000" lnSpcReduction="10000"/>
          </a:bodyPr>
          <a:lstStyle/>
          <a:p>
            <a:r>
              <a:rPr lang="en-US" dirty="0" smtClean="0"/>
              <a:t>The developers conducted a survey and some interviews to BSECE and BSCoE Students regarding MCUs</a:t>
            </a:r>
          </a:p>
          <a:p>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170481" y="2895600"/>
            <a:ext cx="4553919" cy="327660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cstate="print"/>
          <a:srcRect/>
          <a:stretch>
            <a:fillRect/>
          </a:stretch>
        </p:blipFill>
        <p:spPr bwMode="auto">
          <a:xfrm>
            <a:off x="4800600" y="2895600"/>
            <a:ext cx="4191000" cy="3256243"/>
          </a:xfrm>
          <a:prstGeom prst="rect">
            <a:avLst/>
          </a:prstGeom>
          <a:noFill/>
          <a:ln w="9525">
            <a:noFill/>
            <a:miter lim="800000"/>
            <a:headEnd/>
            <a:tailEnd/>
          </a:ln>
          <a:effectLst/>
        </p:spPr>
      </p:pic>
    </p:spTree>
  </p:cSld>
  <p:clrMapOvr>
    <a:masterClrMapping/>
  </p:clrMapOvr>
  <p:transition>
    <p:randomBar dir="vert"/>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066800"/>
          </a:xfrm>
        </p:spPr>
        <p:txBody>
          <a:bodyPr/>
          <a:lstStyle/>
          <a:p>
            <a:r>
              <a:rPr lang="fil-PH" b="1" dirty="0" smtClean="0"/>
              <a:t>Overall Mean</a:t>
            </a:r>
            <a:endParaRPr lang="fil-PH" b="1" dirty="0"/>
          </a:p>
        </p:txBody>
      </p:sp>
      <p:sp>
        <p:nvSpPr>
          <p:cNvPr id="5" name="Content Placeholder 4"/>
          <p:cNvSpPr>
            <a:spLocks noGrp="1"/>
          </p:cNvSpPr>
          <p:nvPr>
            <p:ph idx="1"/>
          </p:nvPr>
        </p:nvSpPr>
        <p:spPr>
          <a:xfrm>
            <a:off x="457200" y="4343400"/>
            <a:ext cx="8229600" cy="2231136"/>
          </a:xfrm>
        </p:spPr>
        <p:txBody>
          <a:bodyPr>
            <a:normAutofit/>
          </a:bodyPr>
          <a:lstStyle/>
          <a:p>
            <a:pPr>
              <a:buNone/>
            </a:pPr>
            <a:r>
              <a:rPr lang="fil-PH" dirty="0" smtClean="0"/>
              <a:t>Based on all of the criterias, it showed that the student evaluators recognized the good qualities of the project, as well as its potential for improvement. It is indicated by the overall mean of 4.33, which means a Very Good rating.</a:t>
            </a:r>
            <a:endParaRPr lang="fil-PH" dirty="0"/>
          </a:p>
        </p:txBody>
      </p:sp>
      <p:pic>
        <p:nvPicPr>
          <p:cNvPr id="1026" name="Picture 2"/>
          <p:cNvPicPr>
            <a:picLocks noChangeAspect="1" noChangeArrowheads="1"/>
          </p:cNvPicPr>
          <p:nvPr/>
        </p:nvPicPr>
        <p:blipFill>
          <a:blip r:embed="rId2" cstate="print">
            <a:lum bright="-10000"/>
          </a:blip>
          <a:srcRect/>
          <a:stretch>
            <a:fillRect/>
          </a:stretch>
        </p:blipFill>
        <p:spPr bwMode="auto">
          <a:xfrm>
            <a:off x="838200" y="1676400"/>
            <a:ext cx="7086600" cy="2273714"/>
          </a:xfrm>
          <a:prstGeom prst="rect">
            <a:avLst/>
          </a:prstGeom>
          <a:noFill/>
          <a:ln w="9525">
            <a:noFill/>
            <a:miter lim="800000"/>
            <a:headEnd/>
            <a:tailEnd/>
          </a:ln>
          <a:effectLst/>
        </p:spPr>
      </p:pic>
    </p:spTree>
  </p:cSld>
  <p:clrMapOvr>
    <a:masterClrMapping/>
  </p:clrMapOvr>
  <p:transition>
    <p:randomBar dir="vert"/>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838200"/>
          </a:xfrm>
        </p:spPr>
        <p:txBody>
          <a:bodyPr/>
          <a:lstStyle/>
          <a:p>
            <a:r>
              <a:rPr lang="fil-PH" b="1" dirty="0" smtClean="0"/>
              <a:t>Results and Analysis</a:t>
            </a:r>
            <a:endParaRPr lang="en-US" dirty="0"/>
          </a:p>
        </p:txBody>
      </p:sp>
      <p:sp>
        <p:nvSpPr>
          <p:cNvPr id="3" name="Content Placeholder 2"/>
          <p:cNvSpPr>
            <a:spLocks noGrp="1"/>
          </p:cNvSpPr>
          <p:nvPr>
            <p:ph idx="1"/>
          </p:nvPr>
        </p:nvSpPr>
        <p:spPr>
          <a:xfrm>
            <a:off x="457200" y="1676400"/>
            <a:ext cx="8229600" cy="4876800"/>
          </a:xfrm>
        </p:spPr>
        <p:txBody>
          <a:bodyPr>
            <a:normAutofit fontScale="77500" lnSpcReduction="20000"/>
          </a:bodyPr>
          <a:lstStyle/>
          <a:p>
            <a:r>
              <a:rPr lang="en-US" dirty="0" smtClean="0"/>
              <a:t>The developers also gathered feedback from the faculty members from STI, PUP and </a:t>
            </a:r>
            <a:r>
              <a:rPr lang="en-US" dirty="0" err="1" smtClean="0"/>
              <a:t>CvSU</a:t>
            </a:r>
            <a:r>
              <a:rPr lang="en-US" dirty="0" smtClean="0"/>
              <a:t>.</a:t>
            </a:r>
          </a:p>
          <a:p>
            <a:endParaRPr lang="en-US" dirty="0" smtClean="0"/>
          </a:p>
          <a:p>
            <a:r>
              <a:rPr lang="en-US" dirty="0" smtClean="0"/>
              <a:t>The responses generally show that they are interested with the project, especially regarding its functionality in programming the MCU and how it is interfaced to the training kit modules.</a:t>
            </a:r>
          </a:p>
          <a:p>
            <a:endParaRPr lang="en-US" dirty="0" smtClean="0"/>
          </a:p>
          <a:p>
            <a:r>
              <a:rPr lang="en-US" dirty="0" smtClean="0"/>
              <a:t>According to them, the project can also be competitive in the market, for it is advantageous to beginners in MCUs, and an effective tool in testing MCU programs. </a:t>
            </a:r>
          </a:p>
          <a:p>
            <a:endParaRPr lang="en-US" dirty="0" smtClean="0"/>
          </a:p>
          <a:p>
            <a:r>
              <a:rPr lang="en-US" dirty="0" smtClean="0"/>
              <a:t>The faculty respondents also expressed that the project can be beneficial to the institution with its usefulness. They also gave suggestions that are essential in improving the project.</a:t>
            </a:r>
          </a:p>
        </p:txBody>
      </p:sp>
    </p:spTree>
  </p:cSld>
  <p:clrMapOvr>
    <a:masterClrMapping/>
  </p:clrMapOvr>
  <p:transition>
    <p:randomBar dir="vert"/>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fil-PH" dirty="0" smtClean="0"/>
              <a:t>Demonstration</a:t>
            </a:r>
            <a:endParaRPr lang="fil-PH" dirty="0"/>
          </a:p>
        </p:txBody>
      </p:sp>
      <p:sp>
        <p:nvSpPr>
          <p:cNvPr id="5" name="Text Placeholder 4"/>
          <p:cNvSpPr>
            <a:spLocks noGrp="1"/>
          </p:cNvSpPr>
          <p:nvPr>
            <p:ph type="body" idx="1"/>
          </p:nvPr>
        </p:nvSpPr>
        <p:spPr/>
        <p:txBody>
          <a:bodyPr/>
          <a:lstStyle/>
          <a:p>
            <a:r>
              <a:rPr lang="en-US" dirty="0" smtClean="0"/>
              <a:t>PC-Based Microcontroller Programmer and Training Kit</a:t>
            </a:r>
            <a:endParaRPr lang="en-US" b="1" dirty="0" smtClean="0"/>
          </a:p>
          <a:p>
            <a:endParaRPr lang="fil-PH" dirty="0"/>
          </a:p>
        </p:txBody>
      </p:sp>
    </p:spTree>
  </p:cSld>
  <p:clrMapOvr>
    <a:masterClrMapping/>
  </p:clrMapOvr>
  <p:transition>
    <p:randomBar dir="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762000"/>
          </a:xfrm>
        </p:spPr>
        <p:txBody>
          <a:bodyPr/>
          <a:lstStyle/>
          <a:p>
            <a:r>
              <a:rPr lang="en-US" dirty="0" smtClean="0"/>
              <a:t>Introduction</a:t>
            </a:r>
            <a:endParaRPr lang="en-US" dirty="0"/>
          </a:p>
        </p:txBody>
      </p:sp>
      <p:sp>
        <p:nvSpPr>
          <p:cNvPr id="3" name="Content Placeholder 2"/>
          <p:cNvSpPr>
            <a:spLocks noGrp="1"/>
          </p:cNvSpPr>
          <p:nvPr>
            <p:ph idx="1"/>
          </p:nvPr>
        </p:nvSpPr>
        <p:spPr>
          <a:xfrm>
            <a:off x="457200" y="1981200"/>
            <a:ext cx="8229600" cy="4593336"/>
          </a:xfrm>
        </p:spPr>
        <p:txBody>
          <a:bodyPr>
            <a:normAutofit/>
          </a:bodyPr>
          <a:lstStyle/>
          <a:p>
            <a:r>
              <a:rPr lang="en-US" dirty="0" smtClean="0"/>
              <a:t>Interviews show that they have to deal with MCUs in their projects and thesis proposals despite of the deficiency of related knowledge and resources.</a:t>
            </a:r>
          </a:p>
          <a:p>
            <a:endParaRPr lang="en-US" dirty="0" smtClean="0"/>
          </a:p>
          <a:p>
            <a:r>
              <a:rPr lang="en-US" dirty="0" smtClean="0"/>
              <a:t>If the students have a MCU programming device and training kit, they can gain the necessary knowledge and experiences about MCUs through experiments. </a:t>
            </a:r>
          </a:p>
          <a:p>
            <a:endParaRPr lang="en-US" dirty="0" smtClean="0"/>
          </a:p>
          <a:p>
            <a:endParaRPr lang="en-US" dirty="0"/>
          </a:p>
        </p:txBody>
      </p:sp>
    </p:spTree>
  </p:cSld>
  <p:clrMapOvr>
    <a:masterClrMapping/>
  </p:clrMapOvr>
  <p:transition>
    <p:randomBar dir="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1000" y="685800"/>
            <a:ext cx="8229600" cy="1066800"/>
          </a:xfrm>
        </p:spPr>
        <p:txBody>
          <a:bodyPr/>
          <a:lstStyle/>
          <a:p>
            <a:r>
              <a:rPr lang="en-US" dirty="0" smtClean="0"/>
              <a:t>Statement of the Problem</a:t>
            </a:r>
            <a:endParaRPr lang="en-US" dirty="0"/>
          </a:p>
        </p:txBody>
      </p:sp>
      <p:sp>
        <p:nvSpPr>
          <p:cNvPr id="5" name="Content Placeholder 4"/>
          <p:cNvSpPr>
            <a:spLocks noGrp="1"/>
          </p:cNvSpPr>
          <p:nvPr>
            <p:ph idx="1"/>
          </p:nvPr>
        </p:nvSpPr>
        <p:spPr>
          <a:xfrm>
            <a:off x="457200" y="1828800"/>
            <a:ext cx="8229600" cy="4745736"/>
          </a:xfrm>
        </p:spPr>
        <p:txBody>
          <a:bodyPr>
            <a:normAutofit fontScale="92500" lnSpcReduction="20000"/>
          </a:bodyPr>
          <a:lstStyle/>
          <a:p>
            <a:r>
              <a:rPr lang="en-US" dirty="0" smtClean="0"/>
              <a:t>How to design and develop a PC- Based Microcontroller Programmer and Training Kit?</a:t>
            </a:r>
          </a:p>
          <a:p>
            <a:endParaRPr lang="en-US" dirty="0" smtClean="0"/>
          </a:p>
          <a:p>
            <a:pPr lvl="1"/>
            <a:r>
              <a:rPr lang="en-US" dirty="0" smtClean="0"/>
              <a:t>How to develop a microcontroller programmer for a variety of PIC Microcontrollers?</a:t>
            </a:r>
          </a:p>
          <a:p>
            <a:pPr lvl="1"/>
            <a:endParaRPr lang="en-US" dirty="0" smtClean="0"/>
          </a:p>
          <a:p>
            <a:pPr lvl="1"/>
            <a:r>
              <a:rPr lang="en-US" dirty="0" smtClean="0"/>
              <a:t>How to develop a MCU training kit with a variety of electronic devices for interfacing?</a:t>
            </a:r>
          </a:p>
          <a:p>
            <a:pPr lvl="1"/>
            <a:endParaRPr lang="en-US" dirty="0" smtClean="0"/>
          </a:p>
          <a:p>
            <a:pPr lvl="1"/>
            <a:r>
              <a:rPr lang="en-US" dirty="0" smtClean="0"/>
              <a:t>How to develop a beginner-oriented software?</a:t>
            </a:r>
          </a:p>
          <a:p>
            <a:pPr lvl="1"/>
            <a:endParaRPr lang="en-US" dirty="0" smtClean="0"/>
          </a:p>
          <a:p>
            <a:pPr lvl="1"/>
            <a:r>
              <a:rPr lang="en-US" dirty="0" smtClean="0"/>
              <a:t>How to develop an efficient communication link between the host PC and the device?</a:t>
            </a:r>
          </a:p>
          <a:p>
            <a:endParaRPr lang="en-US" dirty="0" smtClean="0"/>
          </a:p>
          <a:p>
            <a:endParaRPr lang="en-US" dirty="0"/>
          </a:p>
        </p:txBody>
      </p:sp>
    </p:spTree>
  </p:cSld>
  <p:clrMapOvr>
    <a:masterClrMapping/>
  </p:clrMapOvr>
  <p:transition>
    <p:randomBar dir="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3400" y="609600"/>
            <a:ext cx="8229600" cy="1066800"/>
          </a:xfrm>
        </p:spPr>
        <p:txBody>
          <a:bodyPr/>
          <a:lstStyle/>
          <a:p>
            <a:r>
              <a:rPr lang="en-US" dirty="0" smtClean="0"/>
              <a:t>Project Rationale</a:t>
            </a:r>
            <a:endParaRPr lang="en-US" dirty="0"/>
          </a:p>
        </p:txBody>
      </p:sp>
      <p:sp>
        <p:nvSpPr>
          <p:cNvPr id="5" name="Content Placeholder 4"/>
          <p:cNvSpPr>
            <a:spLocks noGrp="1"/>
          </p:cNvSpPr>
          <p:nvPr>
            <p:ph idx="1"/>
          </p:nvPr>
        </p:nvSpPr>
        <p:spPr>
          <a:xfrm>
            <a:off x="457200" y="1828800"/>
            <a:ext cx="8229600" cy="4745736"/>
          </a:xfrm>
        </p:spPr>
        <p:txBody>
          <a:bodyPr/>
          <a:lstStyle/>
          <a:p>
            <a:pPr>
              <a:buNone/>
            </a:pPr>
            <a:r>
              <a:rPr lang="en-US" dirty="0" smtClean="0"/>
              <a:t>This research would be beneficial to:</a:t>
            </a:r>
          </a:p>
          <a:p>
            <a:endParaRPr lang="en-US" dirty="0" smtClean="0"/>
          </a:p>
          <a:p>
            <a:pPr lvl="0"/>
            <a:r>
              <a:rPr lang="en-US" b="1" dirty="0" smtClean="0"/>
              <a:t>Electronics and Computer Engineering Students</a:t>
            </a:r>
          </a:p>
          <a:p>
            <a:pPr lvl="0"/>
            <a:endParaRPr lang="en-US" b="1" dirty="0" smtClean="0"/>
          </a:p>
          <a:p>
            <a:pPr lvl="0"/>
            <a:r>
              <a:rPr lang="en-US" b="1" dirty="0" smtClean="0"/>
              <a:t>Hobbyists and other Electronics Enthusiasts</a:t>
            </a:r>
          </a:p>
          <a:p>
            <a:pPr lvl="0"/>
            <a:endParaRPr lang="en-US" b="1" dirty="0" smtClean="0"/>
          </a:p>
          <a:p>
            <a:r>
              <a:rPr lang="en-US" b="1" dirty="0" smtClean="0"/>
              <a:t>Future Researchers</a:t>
            </a:r>
          </a:p>
          <a:p>
            <a:pPr lvl="0"/>
            <a:endParaRPr lang="en-US" b="1" dirty="0" smtClean="0"/>
          </a:p>
          <a:p>
            <a:pPr lvl="0"/>
            <a:endParaRPr lang="en-US" b="1" dirty="0" smtClean="0"/>
          </a:p>
          <a:p>
            <a:endParaRPr lang="en-US" dirty="0"/>
          </a:p>
        </p:txBody>
      </p:sp>
    </p:spTree>
  </p:cSld>
  <p:clrMapOvr>
    <a:masterClrMapping/>
  </p:clrMapOvr>
  <p:transition>
    <p:randomBar dir="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838200"/>
            <a:ext cx="8229600" cy="1066800"/>
          </a:xfrm>
        </p:spPr>
        <p:txBody>
          <a:bodyPr/>
          <a:lstStyle/>
          <a:p>
            <a:r>
              <a:rPr lang="en-US" dirty="0" smtClean="0"/>
              <a:t>Current State of Technology</a:t>
            </a:r>
            <a:endParaRPr lang="en-US" dirty="0"/>
          </a:p>
        </p:txBody>
      </p:sp>
      <p:sp>
        <p:nvSpPr>
          <p:cNvPr id="3" name="Content Placeholder 2"/>
          <p:cNvSpPr>
            <a:spLocks noGrp="1"/>
          </p:cNvSpPr>
          <p:nvPr>
            <p:ph idx="1"/>
          </p:nvPr>
        </p:nvSpPr>
        <p:spPr/>
        <p:txBody>
          <a:bodyPr>
            <a:normAutofit/>
          </a:bodyPr>
          <a:lstStyle/>
          <a:p>
            <a:pPr>
              <a:buNone/>
            </a:pPr>
            <a:r>
              <a:rPr lang="en-US" dirty="0" smtClean="0"/>
              <a:t>A variety of MCU programming devices with their corresponding development kits and software are available in the market. </a:t>
            </a:r>
          </a:p>
          <a:p>
            <a:endParaRPr lang="en-US" dirty="0" smtClean="0"/>
          </a:p>
        </p:txBody>
      </p:sp>
    </p:spTree>
  </p:cSld>
  <p:clrMapOvr>
    <a:masterClrMapping/>
  </p:clrMapOvr>
  <p:transition>
    <p:randomBar dir="vert"/>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3367</TotalTime>
  <Words>1538</Words>
  <Application>Microsoft Office PowerPoint</Application>
  <PresentationFormat>On-screen Show (4:3)</PresentationFormat>
  <Paragraphs>262</Paragraphs>
  <Slides>52</Slides>
  <Notes>3</Notes>
  <HiddenSlides>0</HiddenSlides>
  <MMClips>1</MMClips>
  <ScaleCrop>false</ScaleCrop>
  <HeadingPairs>
    <vt:vector size="4" baseType="variant">
      <vt:variant>
        <vt:lpstr>Theme</vt:lpstr>
      </vt:variant>
      <vt:variant>
        <vt:i4>1</vt:i4>
      </vt:variant>
      <vt:variant>
        <vt:lpstr>Slide Titles</vt:lpstr>
      </vt:variant>
      <vt:variant>
        <vt:i4>52</vt:i4>
      </vt:variant>
    </vt:vector>
  </HeadingPairs>
  <TitlesOfParts>
    <vt:vector size="53" baseType="lpstr">
      <vt:lpstr>Urban</vt:lpstr>
      <vt:lpstr>PC-Based Microcontroller Programmer and Training Kit</vt:lpstr>
      <vt:lpstr>Slide 2</vt:lpstr>
      <vt:lpstr>Introduction</vt:lpstr>
      <vt:lpstr>Introduction</vt:lpstr>
      <vt:lpstr>Introduction</vt:lpstr>
      <vt:lpstr>Introduction</vt:lpstr>
      <vt:lpstr>Statement of the Problem</vt:lpstr>
      <vt:lpstr>Project Rationale</vt:lpstr>
      <vt:lpstr>Current State of Technology</vt:lpstr>
      <vt:lpstr>Current State of Technology</vt:lpstr>
      <vt:lpstr>Current State of Technology</vt:lpstr>
      <vt:lpstr>Current State of Technology</vt:lpstr>
      <vt:lpstr>Current State of Technology</vt:lpstr>
      <vt:lpstr>Current State of Technology</vt:lpstr>
      <vt:lpstr>Current State of Technology</vt:lpstr>
      <vt:lpstr>Slide 16</vt:lpstr>
      <vt:lpstr>Objectives</vt:lpstr>
      <vt:lpstr>Scope</vt:lpstr>
      <vt:lpstr>Scope</vt:lpstr>
      <vt:lpstr>Limitations</vt:lpstr>
      <vt:lpstr>Theoretical Framework</vt:lpstr>
      <vt:lpstr>Microcontroller Units (MCU)</vt:lpstr>
      <vt:lpstr>PIC Microcontrollers</vt:lpstr>
      <vt:lpstr>PIC MCU Ports</vt:lpstr>
      <vt:lpstr>ICSP (In-Circuit Serial Programming™)</vt:lpstr>
      <vt:lpstr>C Programming Language</vt:lpstr>
      <vt:lpstr>GUI (Graphical User Interface)</vt:lpstr>
      <vt:lpstr>Emulation</vt:lpstr>
      <vt:lpstr>USB (Universal Serial Bus) </vt:lpstr>
      <vt:lpstr>Project Design</vt:lpstr>
      <vt:lpstr>Project Design</vt:lpstr>
      <vt:lpstr>Project Methodology</vt:lpstr>
      <vt:lpstr>Project Design</vt:lpstr>
      <vt:lpstr>Project Hardware</vt:lpstr>
      <vt:lpstr>USB PIC Programmer</vt:lpstr>
      <vt:lpstr>ZIF+Headers Block</vt:lpstr>
      <vt:lpstr>Training Kit Modules</vt:lpstr>
      <vt:lpstr>Project Software</vt:lpstr>
      <vt:lpstr>Project Software</vt:lpstr>
      <vt:lpstr>Project Software</vt:lpstr>
      <vt:lpstr>Project Software</vt:lpstr>
      <vt:lpstr>Project Software</vt:lpstr>
      <vt:lpstr>Workbook and Manual</vt:lpstr>
      <vt:lpstr>Conceptual Framework</vt:lpstr>
      <vt:lpstr>Performance Analysis</vt:lpstr>
      <vt:lpstr>Experimental</vt:lpstr>
      <vt:lpstr>Slide 47</vt:lpstr>
      <vt:lpstr>Results and Analysis</vt:lpstr>
      <vt:lpstr>Slide 49</vt:lpstr>
      <vt:lpstr>Overall Mean</vt:lpstr>
      <vt:lpstr>Results and Analysis</vt:lpstr>
      <vt:lpstr>Demonstration</vt:lpstr>
    </vt:vector>
  </TitlesOfParts>
  <Company>VashSoft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PC-Based Microcontroller Programmer and Training Kit</dc:title>
  <dc:creator>lenmor-XP</dc:creator>
  <cp:lastModifiedBy>lenmor</cp:lastModifiedBy>
  <cp:revision>277</cp:revision>
  <dcterms:created xsi:type="dcterms:W3CDTF">2011-09-05T05:34:19Z</dcterms:created>
  <dcterms:modified xsi:type="dcterms:W3CDTF">2012-05-02T08:18:43Z</dcterms:modified>
</cp:coreProperties>
</file>