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06"/>
  </p:handoutMasterIdLst>
  <p:sldIdLst>
    <p:sldId id="256" r:id="rId3"/>
    <p:sldId id="260" r:id="rId4"/>
    <p:sldId id="261" r:id="rId6"/>
    <p:sldId id="342" r:id="rId7"/>
    <p:sldId id="263" r:id="rId8"/>
    <p:sldId id="349" r:id="rId9"/>
    <p:sldId id="350" r:id="rId10"/>
    <p:sldId id="262" r:id="rId11"/>
    <p:sldId id="264" r:id="rId12"/>
    <p:sldId id="530" r:id="rId13"/>
    <p:sldId id="531" r:id="rId14"/>
    <p:sldId id="532" r:id="rId15"/>
    <p:sldId id="447" r:id="rId16"/>
    <p:sldId id="535" r:id="rId17"/>
    <p:sldId id="534" r:id="rId18"/>
    <p:sldId id="268" r:id="rId19"/>
    <p:sldId id="331" r:id="rId20"/>
    <p:sldId id="287" r:id="rId21"/>
    <p:sldId id="270" r:id="rId22"/>
    <p:sldId id="274" r:id="rId23"/>
    <p:sldId id="275" r:id="rId24"/>
    <p:sldId id="276" r:id="rId25"/>
    <p:sldId id="277" r:id="rId26"/>
    <p:sldId id="278" r:id="rId27"/>
    <p:sldId id="279" r:id="rId28"/>
    <p:sldId id="281" r:id="rId29"/>
    <p:sldId id="282" r:id="rId30"/>
    <p:sldId id="283" r:id="rId31"/>
    <p:sldId id="284" r:id="rId32"/>
    <p:sldId id="286" r:id="rId33"/>
    <p:sldId id="288" r:id="rId34"/>
    <p:sldId id="289" r:id="rId35"/>
    <p:sldId id="297" r:id="rId36"/>
    <p:sldId id="291" r:id="rId37"/>
    <p:sldId id="296" r:id="rId38"/>
    <p:sldId id="292" r:id="rId39"/>
    <p:sldId id="293" r:id="rId40"/>
    <p:sldId id="294" r:id="rId41"/>
    <p:sldId id="307" r:id="rId42"/>
    <p:sldId id="298" r:id="rId43"/>
    <p:sldId id="295" r:id="rId44"/>
    <p:sldId id="308" r:id="rId45"/>
    <p:sldId id="299" r:id="rId46"/>
    <p:sldId id="346" r:id="rId47"/>
    <p:sldId id="300" r:id="rId48"/>
    <p:sldId id="301" r:id="rId49"/>
    <p:sldId id="316" r:id="rId50"/>
    <p:sldId id="345" r:id="rId51"/>
    <p:sldId id="302" r:id="rId52"/>
    <p:sldId id="309" r:id="rId53"/>
    <p:sldId id="317" r:id="rId54"/>
    <p:sldId id="347" r:id="rId55"/>
    <p:sldId id="318" r:id="rId56"/>
    <p:sldId id="310" r:id="rId57"/>
    <p:sldId id="311" r:id="rId58"/>
    <p:sldId id="312" r:id="rId59"/>
    <p:sldId id="348" r:id="rId60"/>
    <p:sldId id="448" r:id="rId61"/>
    <p:sldId id="449" r:id="rId62"/>
    <p:sldId id="450" r:id="rId63"/>
    <p:sldId id="451" r:id="rId64"/>
    <p:sldId id="452" r:id="rId65"/>
    <p:sldId id="453" r:id="rId66"/>
    <p:sldId id="343" r:id="rId67"/>
    <p:sldId id="303" r:id="rId68"/>
    <p:sldId id="304" r:id="rId69"/>
    <p:sldId id="305" r:id="rId70"/>
    <p:sldId id="319" r:id="rId71"/>
    <p:sldId id="320" r:id="rId72"/>
    <p:sldId id="323" r:id="rId73"/>
    <p:sldId id="326" r:id="rId74"/>
    <p:sldId id="325" r:id="rId75"/>
    <p:sldId id="324" r:id="rId76"/>
    <p:sldId id="536" r:id="rId77"/>
    <p:sldId id="321" r:id="rId78"/>
    <p:sldId id="322" r:id="rId79"/>
    <p:sldId id="537" r:id="rId80"/>
    <p:sldId id="330" r:id="rId81"/>
    <p:sldId id="315" r:id="rId82"/>
    <p:sldId id="327" r:id="rId83"/>
    <p:sldId id="538" r:id="rId84"/>
    <p:sldId id="329" r:id="rId85"/>
    <p:sldId id="624" r:id="rId86"/>
    <p:sldId id="344" r:id="rId87"/>
    <p:sldId id="306" r:id="rId88"/>
    <p:sldId id="558" r:id="rId89"/>
    <p:sldId id="335" r:id="rId90"/>
    <p:sldId id="434" r:id="rId91"/>
    <p:sldId id="559" r:id="rId92"/>
    <p:sldId id="334" r:id="rId93"/>
    <p:sldId id="560" r:id="rId94"/>
    <p:sldId id="557" r:id="rId95"/>
    <p:sldId id="337" r:id="rId96"/>
    <p:sldId id="435" r:id="rId97"/>
    <p:sldId id="436" r:id="rId98"/>
    <p:sldId id="332" r:id="rId99"/>
    <p:sldId id="352" r:id="rId100"/>
    <p:sldId id="339" r:id="rId101"/>
    <p:sldId id="333" r:id="rId102"/>
    <p:sldId id="561" r:id="rId103"/>
    <p:sldId id="353" r:id="rId104"/>
    <p:sldId id="259" r:id="rId10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1A5FA81E-A4B7-724D-B9F2-466FE3CAB29A}">
          <p14:sldIdLst>
            <p14:sldId id="256"/>
          </p14:sldIdLst>
        </p14:section>
        <p14:section name="目标" id="{2A5F2195-D71A-7848-9AAC-1698009D9F47}">
          <p14:sldIdLst>
            <p14:sldId id="260"/>
          </p14:sldIdLst>
        </p14:section>
        <p14:section name="介绍" id="{0062A306-29C9-A845-A521-D039BC1917DC}">
          <p14:sldIdLst>
            <p14:sldId id="261"/>
            <p14:sldId id="263"/>
            <p14:sldId id="349"/>
            <p14:sldId id="350"/>
            <p14:sldId id="342"/>
            <p14:sldId id="262"/>
            <p14:sldId id="264"/>
          </p14:sldIdLst>
        </p14:section>
        <p14:section name="准备知识" id="{FE7E8A4F-E360-FA47-8E44-43FE4979C30E}">
          <p14:sldIdLst>
            <p14:sldId id="530"/>
            <p14:sldId id="532"/>
            <p14:sldId id="531"/>
          </p14:sldIdLst>
        </p14:section>
        <p14:section name="变量" id="{94569B4D-5501-C448-9EAC-494938ADB703}">
          <p14:sldIdLst>
            <p14:sldId id="447"/>
            <p14:sldId id="535"/>
            <p14:sldId id="534"/>
            <p14:sldId id="331"/>
            <p14:sldId id="268"/>
          </p14:sldIdLst>
        </p14:section>
        <p14:section name="数据类型" id="{C58027D0-9B70-FD49-A4CB-B6816EC39267}">
          <p14:sldIdLst>
            <p14:sldId id="287"/>
            <p14:sldId id="270"/>
            <p14:sldId id="274"/>
            <p14:sldId id="275"/>
            <p14:sldId id="276"/>
            <p14:sldId id="277"/>
            <p14:sldId id="278"/>
            <p14:sldId id="279"/>
            <p14:sldId id="281"/>
            <p14:sldId id="282"/>
            <p14:sldId id="283"/>
            <p14:sldId id="284"/>
            <p14:sldId id="286"/>
            <p14:sldId id="288"/>
            <p14:sldId id="289"/>
          </p14:sldIdLst>
        </p14:section>
        <p14:section name="类型转换" id="{8CE29FA0-BCF3-4C68-B48A-A40886D8371E}">
          <p14:sldIdLst>
            <p14:sldId id="297"/>
            <p14:sldId id="291"/>
            <p14:sldId id="296"/>
            <p14:sldId id="292"/>
            <p14:sldId id="293"/>
            <p14:sldId id="294"/>
            <p14:sldId id="307"/>
            <p14:sldId id="298"/>
            <p14:sldId id="295"/>
            <p14:sldId id="308"/>
          </p14:sldIdLst>
        </p14:section>
        <p14:section name="操作符" id="{AFBDEFDE-2DFE-FE42-91BF-627645CFDDB5}">
          <p14:sldIdLst>
            <p14:sldId id="299"/>
            <p14:sldId id="346"/>
            <p14:sldId id="300"/>
            <p14:sldId id="301"/>
            <p14:sldId id="316"/>
            <p14:sldId id="345"/>
            <p14:sldId id="302"/>
            <p14:sldId id="309"/>
            <p14:sldId id="317"/>
            <p14:sldId id="347"/>
            <p14:sldId id="318"/>
            <p14:sldId id="310"/>
            <p14:sldId id="311"/>
            <p14:sldId id="312"/>
            <p14:sldId id="348"/>
            <p14:sldId id="448"/>
            <p14:sldId id="449"/>
            <p14:sldId id="450"/>
            <p14:sldId id="451"/>
            <p14:sldId id="452"/>
            <p14:sldId id="453"/>
          </p14:sldIdLst>
        </p14:section>
        <p14:section name="流程控制" id="{6F20D598-4072-5144-85F9-6C6DD7B8CF4C}">
          <p14:sldIdLst>
            <p14:sldId id="343"/>
            <p14:sldId id="303"/>
            <p14:sldId id="304"/>
            <p14:sldId id="305"/>
            <p14:sldId id="319"/>
            <p14:sldId id="320"/>
            <p14:sldId id="323"/>
            <p14:sldId id="326"/>
            <p14:sldId id="325"/>
            <p14:sldId id="324"/>
            <p14:sldId id="536"/>
            <p14:sldId id="321"/>
            <p14:sldId id="322"/>
            <p14:sldId id="537"/>
          </p14:sldIdLst>
        </p14:section>
        <p14:section name="数组" id="{273AF79F-D5B7-9D4A-AA1E-182ECA5CE4B8}">
          <p14:sldIdLst>
            <p14:sldId id="330"/>
            <p14:sldId id="315"/>
            <p14:sldId id="327"/>
            <p14:sldId id="538"/>
            <p14:sldId id="329"/>
            <p14:sldId id="624"/>
            <p14:sldId id="344"/>
          </p14:sldIdLst>
        </p14:section>
        <p14:section name="函数" id="{8110E3BF-797D-CA4E-90CC-28BF9ED8DC7D}">
          <p14:sldIdLst>
            <p14:sldId id="306"/>
            <p14:sldId id="558"/>
            <p14:sldId id="335"/>
            <p14:sldId id="434"/>
            <p14:sldId id="559"/>
            <p14:sldId id="334"/>
            <p14:sldId id="560"/>
            <p14:sldId id="557"/>
            <p14:sldId id="337"/>
            <p14:sldId id="435"/>
            <p14:sldId id="436"/>
            <p14:sldId id="332"/>
            <p14:sldId id="352"/>
            <p14:sldId id="339"/>
            <p14:sldId id="333"/>
            <p14:sldId id="561"/>
            <p14:sldId id="353"/>
          </p14:sldIdLst>
        </p14:section>
        <p14:section name="结束" id="{0BE4149A-985D-CD42-9F06-A4BECB8B4129}">
          <p14:sldIdLst>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2" autoAdjust="0"/>
    <p:restoredTop sz="94807" autoAdjust="0"/>
  </p:normalViewPr>
  <p:slideViewPr>
    <p:cSldViewPr>
      <p:cViewPr varScale="1">
        <p:scale>
          <a:sx n="76" d="100"/>
          <a:sy n="76" d="100"/>
        </p:scale>
        <p:origin x="103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handoutMaster" Target="handoutMasters/handoutMaster1.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F4A1F9-B7CB-BC43-933B-40B2C6880DA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490BD-5A17-5D45-983F-98B096E3CDB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如何学习</a:t>
            </a:r>
            <a:r>
              <a:rPr kumimoji="1" lang="en-US" altLang="zh-CN" dirty="0"/>
              <a:t>JavaScript</a:t>
            </a:r>
            <a:endParaRPr kumimoji="1" lang="en-US" altLang="zh-CN" dirty="0"/>
          </a:p>
          <a:p>
            <a:r>
              <a:rPr kumimoji="1" lang="en-US" altLang="zh-CN" dirty="0"/>
              <a:t>http://kb.cnblogs.com/page/191787/</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t>
            </a:r>
            <a:r>
              <a:rPr kumimoji="1" lang="en-US" altLang="zh-CN" dirty="0" err="1" smtClean="0"/>
              <a:t>javascript</a:t>
            </a:r>
            <a:r>
              <a:rPr kumimoji="1" lang="en-US" altLang="zh-CN" dirty="0" smtClean="0"/>
              <a:t> </a:t>
            </a:r>
            <a:endParaRPr kumimoji="1" lang="en-US" altLang="zh-CN" dirty="0" smtClean="0"/>
          </a:p>
          <a:p>
            <a:r>
              <a:rPr kumimoji="1" lang="en-US" altLang="zh-CN" dirty="0" smtClean="0"/>
              <a:t>//JavaScript</a:t>
            </a:r>
            <a:r>
              <a:rPr kumimoji="1" lang="zh-CN" altLang="en-US" dirty="0" smtClean="0"/>
              <a:t>中所有的关键字如下： * 标记的关键字是 </a:t>
            </a:r>
            <a:r>
              <a:rPr kumimoji="1" lang="en-US" altLang="zh-CN" dirty="0" smtClean="0"/>
              <a:t>ECMAScript5 </a:t>
            </a:r>
            <a:r>
              <a:rPr kumimoji="1" lang="zh-CN" altLang="en-US" dirty="0" smtClean="0"/>
              <a:t>中新添加的。 </a:t>
            </a:r>
            <a:endParaRPr kumimoji="1" lang="zh-CN" altLang="en-US" dirty="0" smtClean="0"/>
          </a:p>
          <a:p>
            <a:r>
              <a:rPr kumimoji="1" lang="en-US" altLang="zh-CN" dirty="0" smtClean="0"/>
              <a:t>abstract arguments </a:t>
            </a:r>
            <a:r>
              <a:rPr kumimoji="1" lang="en-US" altLang="zh-CN" dirty="0" err="1" smtClean="0"/>
              <a:t>boolean</a:t>
            </a:r>
            <a:r>
              <a:rPr kumimoji="1" lang="en-US" altLang="zh-CN" dirty="0" smtClean="0"/>
              <a:t> break byte </a:t>
            </a:r>
            <a:endParaRPr kumimoji="1" lang="en-US" altLang="zh-CN" dirty="0" smtClean="0"/>
          </a:p>
          <a:p>
            <a:r>
              <a:rPr kumimoji="1" lang="en-US" altLang="zh-CN" dirty="0" smtClean="0"/>
              <a:t>case catch char class* </a:t>
            </a:r>
            <a:r>
              <a:rPr kumimoji="1" lang="en-US" altLang="zh-CN" dirty="0" err="1" smtClean="0"/>
              <a:t>const</a:t>
            </a:r>
            <a:r>
              <a:rPr kumimoji="1" lang="en-US" altLang="zh-CN" dirty="0" smtClean="0"/>
              <a:t> </a:t>
            </a:r>
            <a:endParaRPr kumimoji="1" lang="en-US" altLang="zh-CN" dirty="0" smtClean="0"/>
          </a:p>
          <a:p>
            <a:r>
              <a:rPr kumimoji="1" lang="en-US" altLang="zh-CN" dirty="0" smtClean="0"/>
              <a:t>continue debugger default delete do </a:t>
            </a:r>
            <a:endParaRPr kumimoji="1" lang="en-US" altLang="zh-CN" dirty="0" smtClean="0"/>
          </a:p>
          <a:p>
            <a:r>
              <a:rPr kumimoji="1" lang="en-US" altLang="zh-CN" dirty="0" smtClean="0"/>
              <a:t>double else </a:t>
            </a:r>
            <a:r>
              <a:rPr kumimoji="1" lang="en-US" altLang="zh-CN" dirty="0" err="1" smtClean="0"/>
              <a:t>enum</a:t>
            </a:r>
            <a:r>
              <a:rPr kumimoji="1" lang="en-US" altLang="zh-CN" dirty="0" smtClean="0"/>
              <a:t>* </a:t>
            </a:r>
            <a:r>
              <a:rPr kumimoji="1" lang="en-US" altLang="zh-CN" dirty="0" err="1" smtClean="0"/>
              <a:t>eval</a:t>
            </a:r>
            <a:r>
              <a:rPr kumimoji="1" lang="en-US" altLang="zh-CN" dirty="0" smtClean="0"/>
              <a:t> export* </a:t>
            </a:r>
            <a:endParaRPr kumimoji="1" lang="en-US" altLang="zh-CN" dirty="0" smtClean="0"/>
          </a:p>
          <a:p>
            <a:r>
              <a:rPr kumimoji="1" lang="en-US" altLang="zh-CN" dirty="0" smtClean="0"/>
              <a:t>extends* false final finally float </a:t>
            </a:r>
            <a:endParaRPr kumimoji="1" lang="en-US" altLang="zh-CN" dirty="0" smtClean="0"/>
          </a:p>
          <a:p>
            <a:r>
              <a:rPr kumimoji="1" lang="en-US" altLang="zh-CN" dirty="0" smtClean="0"/>
              <a:t>for function </a:t>
            </a:r>
            <a:r>
              <a:rPr kumimoji="1" lang="en-US" altLang="zh-CN" dirty="0" err="1" smtClean="0"/>
              <a:t>goto</a:t>
            </a:r>
            <a:r>
              <a:rPr kumimoji="1" lang="en-US" altLang="zh-CN" dirty="0" smtClean="0"/>
              <a:t> if implements </a:t>
            </a:r>
            <a:endParaRPr kumimoji="1" lang="en-US" altLang="zh-CN" dirty="0" smtClean="0"/>
          </a:p>
          <a:p>
            <a:r>
              <a:rPr kumimoji="1" lang="en-US" altLang="zh-CN" dirty="0" smtClean="0"/>
              <a:t>import* in </a:t>
            </a:r>
            <a:r>
              <a:rPr kumimoji="1" lang="en-US" altLang="zh-CN" dirty="0" err="1" smtClean="0"/>
              <a:t>instanceof</a:t>
            </a:r>
            <a:r>
              <a:rPr kumimoji="1" lang="en-US" altLang="zh-CN" dirty="0" smtClean="0"/>
              <a:t> </a:t>
            </a:r>
            <a:r>
              <a:rPr kumimoji="1" lang="en-US" altLang="zh-CN" dirty="0" err="1" smtClean="0"/>
              <a:t>int</a:t>
            </a:r>
            <a:r>
              <a:rPr kumimoji="1" lang="en-US" altLang="zh-CN" dirty="0" smtClean="0"/>
              <a:t> interface </a:t>
            </a:r>
            <a:endParaRPr kumimoji="1" lang="en-US" altLang="zh-CN" dirty="0" smtClean="0"/>
          </a:p>
          <a:p>
            <a:r>
              <a:rPr kumimoji="1" lang="en-US" altLang="zh-CN" dirty="0" smtClean="0"/>
              <a:t>let long native new null </a:t>
            </a:r>
            <a:endParaRPr kumimoji="1" lang="en-US" altLang="zh-CN" dirty="0" smtClean="0"/>
          </a:p>
          <a:p>
            <a:r>
              <a:rPr kumimoji="1" lang="en-US" altLang="zh-CN" dirty="0" smtClean="0"/>
              <a:t>package private protected public return </a:t>
            </a:r>
            <a:endParaRPr kumimoji="1" lang="en-US" altLang="zh-CN" dirty="0" smtClean="0"/>
          </a:p>
          <a:p>
            <a:r>
              <a:rPr kumimoji="1" lang="en-US" altLang="zh-CN" dirty="0" smtClean="0"/>
              <a:t>short static super* switch synchronized </a:t>
            </a:r>
            <a:endParaRPr kumimoji="1" lang="en-US" altLang="zh-CN" dirty="0" smtClean="0"/>
          </a:p>
          <a:p>
            <a:r>
              <a:rPr kumimoji="1" lang="en-US" altLang="zh-CN" dirty="0" smtClean="0"/>
              <a:t>this throw throws transient true </a:t>
            </a:r>
            <a:endParaRPr kumimoji="1" lang="en-US" altLang="zh-CN" dirty="0" smtClean="0"/>
          </a:p>
          <a:p>
            <a:r>
              <a:rPr kumimoji="1" lang="en-US" altLang="zh-CN" dirty="0" smtClean="0"/>
              <a:t>try </a:t>
            </a:r>
            <a:r>
              <a:rPr kumimoji="1" lang="en-US" altLang="zh-CN" dirty="0" err="1" smtClean="0"/>
              <a:t>typeof</a:t>
            </a:r>
            <a:r>
              <a:rPr kumimoji="1" lang="en-US" altLang="zh-CN" dirty="0" smtClean="0"/>
              <a:t> </a:t>
            </a:r>
            <a:r>
              <a:rPr kumimoji="1" lang="en-US" altLang="zh-CN" dirty="0" err="1" smtClean="0"/>
              <a:t>var</a:t>
            </a:r>
            <a:r>
              <a:rPr kumimoji="1" lang="en-US" altLang="zh-CN" dirty="0" smtClean="0"/>
              <a:t> void volatile </a:t>
            </a:r>
            <a:endParaRPr kumimoji="1" lang="en-US" altLang="zh-CN" dirty="0" smtClean="0"/>
          </a:p>
          <a:p>
            <a:r>
              <a:rPr kumimoji="1" lang="en-US" altLang="zh-CN" dirty="0" smtClean="0"/>
              <a:t>while with yield </a:t>
            </a:r>
            <a:endParaRPr kumimoji="1" lang="en-US" altLang="zh-CN" dirty="0" smtClean="0"/>
          </a:p>
          <a:p>
            <a:r>
              <a:rPr kumimoji="1" lang="en-US" altLang="zh-CN" dirty="0" smtClean="0"/>
              <a:t>``` </a:t>
            </a:r>
            <a:endParaRPr kumimoji="1" lang="en-US" altLang="zh-CN" dirty="0" smtClean="0"/>
          </a:p>
          <a:p>
            <a:endParaRPr kumimoji="1" lang="en-US" altLang="zh-CN" dirty="0" smtClean="0"/>
          </a:p>
          <a:p>
            <a:r>
              <a:rPr kumimoji="1" lang="en-US" altLang="zh-CN" dirty="0" smtClean="0"/>
              <a:t>```</a:t>
            </a:r>
            <a:r>
              <a:rPr kumimoji="1" lang="en-US" altLang="zh-CN" dirty="0" err="1" smtClean="0"/>
              <a:t>javascript</a:t>
            </a:r>
            <a:r>
              <a:rPr kumimoji="1" lang="en-US" altLang="zh-CN" dirty="0" smtClean="0"/>
              <a:t> </a:t>
            </a:r>
            <a:endParaRPr kumimoji="1" lang="en-US" altLang="zh-CN" dirty="0" smtClean="0"/>
          </a:p>
          <a:p>
            <a:r>
              <a:rPr kumimoji="1" lang="en-US" altLang="zh-CN" dirty="0" smtClean="0"/>
              <a:t>//</a:t>
            </a:r>
            <a:r>
              <a:rPr kumimoji="1" lang="zh-CN" altLang="en-US" dirty="0" smtClean="0"/>
              <a:t>保留字如下： </a:t>
            </a:r>
            <a:endParaRPr kumimoji="1" lang="zh-CN" altLang="en-US" dirty="0" smtClean="0"/>
          </a:p>
          <a:p>
            <a:r>
              <a:rPr kumimoji="1" lang="en-US" altLang="zh-CN" dirty="0" smtClean="0"/>
              <a:t>alert all anchor anchors area </a:t>
            </a:r>
            <a:endParaRPr kumimoji="1" lang="en-US" altLang="zh-CN" dirty="0" smtClean="0"/>
          </a:p>
          <a:p>
            <a:r>
              <a:rPr kumimoji="1" lang="en-US" altLang="zh-CN" dirty="0" smtClean="0"/>
              <a:t>assign blur button checkbox </a:t>
            </a:r>
            <a:r>
              <a:rPr kumimoji="1" lang="en-US" altLang="zh-CN" dirty="0" err="1" smtClean="0"/>
              <a:t>clearInterval</a:t>
            </a:r>
            <a:r>
              <a:rPr kumimoji="1" lang="en-US" altLang="zh-CN" dirty="0" smtClean="0"/>
              <a:t> </a:t>
            </a:r>
            <a:endParaRPr kumimoji="1" lang="en-US" altLang="zh-CN" dirty="0" smtClean="0"/>
          </a:p>
          <a:p>
            <a:r>
              <a:rPr kumimoji="1" lang="en-US" altLang="zh-CN" dirty="0" err="1" smtClean="0"/>
              <a:t>clearTimeout</a:t>
            </a:r>
            <a:r>
              <a:rPr kumimoji="1" lang="en-US" altLang="zh-CN" dirty="0" smtClean="0"/>
              <a:t> </a:t>
            </a:r>
            <a:r>
              <a:rPr kumimoji="1" lang="en-US" altLang="zh-CN" dirty="0" err="1" smtClean="0"/>
              <a:t>clientInformation</a:t>
            </a:r>
            <a:r>
              <a:rPr kumimoji="1" lang="en-US" altLang="zh-CN" dirty="0" smtClean="0"/>
              <a:t> close closed confirm </a:t>
            </a:r>
            <a:endParaRPr kumimoji="1" lang="en-US" altLang="zh-CN" dirty="0" smtClean="0"/>
          </a:p>
          <a:p>
            <a:r>
              <a:rPr kumimoji="1" lang="en-US" altLang="zh-CN" dirty="0" smtClean="0"/>
              <a:t>constructor crypto </a:t>
            </a:r>
            <a:r>
              <a:rPr kumimoji="1" lang="en-US" altLang="zh-CN" dirty="0" err="1" smtClean="0"/>
              <a:t>decodeURI</a:t>
            </a:r>
            <a:r>
              <a:rPr kumimoji="1" lang="en-US" altLang="zh-CN" dirty="0" smtClean="0"/>
              <a:t> </a:t>
            </a:r>
            <a:r>
              <a:rPr kumimoji="1" lang="en-US" altLang="zh-CN" dirty="0" err="1" smtClean="0"/>
              <a:t>decodeURIComponent</a:t>
            </a:r>
            <a:r>
              <a:rPr kumimoji="1" lang="en-US" altLang="zh-CN" dirty="0" smtClean="0"/>
              <a:t> </a:t>
            </a:r>
            <a:r>
              <a:rPr kumimoji="1" lang="en-US" altLang="zh-CN" dirty="0" err="1" smtClean="0"/>
              <a:t>defaultStatus</a:t>
            </a:r>
            <a:r>
              <a:rPr kumimoji="1" lang="en-US" altLang="zh-CN" dirty="0" smtClean="0"/>
              <a:t> </a:t>
            </a:r>
            <a:endParaRPr kumimoji="1" lang="en-US" altLang="zh-CN" dirty="0" smtClean="0"/>
          </a:p>
          <a:p>
            <a:r>
              <a:rPr kumimoji="1" lang="en-US" altLang="zh-CN" dirty="0" smtClean="0"/>
              <a:t>document element elements embed embeds </a:t>
            </a:r>
            <a:endParaRPr kumimoji="1" lang="en-US" altLang="zh-CN" dirty="0" smtClean="0"/>
          </a:p>
          <a:p>
            <a:r>
              <a:rPr kumimoji="1" lang="en-US" altLang="zh-CN" dirty="0" err="1" smtClean="0"/>
              <a:t>encodeURI</a:t>
            </a:r>
            <a:r>
              <a:rPr kumimoji="1" lang="en-US" altLang="zh-CN" dirty="0" smtClean="0"/>
              <a:t> </a:t>
            </a:r>
            <a:r>
              <a:rPr kumimoji="1" lang="en-US" altLang="zh-CN" dirty="0" err="1" smtClean="0"/>
              <a:t>encodeURIComponent</a:t>
            </a:r>
            <a:r>
              <a:rPr kumimoji="1" lang="en-US" altLang="zh-CN" dirty="0" smtClean="0"/>
              <a:t> escape event </a:t>
            </a:r>
            <a:r>
              <a:rPr kumimoji="1" lang="en-US" altLang="zh-CN" dirty="0" err="1" smtClean="0"/>
              <a:t>fileUpload</a:t>
            </a:r>
            <a:r>
              <a:rPr kumimoji="1" lang="en-US" altLang="zh-CN" dirty="0" smtClean="0"/>
              <a:t> </a:t>
            </a:r>
            <a:endParaRPr kumimoji="1" lang="en-US" altLang="zh-CN" dirty="0" smtClean="0"/>
          </a:p>
          <a:p>
            <a:r>
              <a:rPr kumimoji="1" lang="en-US" altLang="zh-CN" dirty="0" smtClean="0"/>
              <a:t>focus form forms frame </a:t>
            </a:r>
            <a:r>
              <a:rPr kumimoji="1" lang="en-US" altLang="zh-CN" dirty="0" err="1" smtClean="0"/>
              <a:t>innerHeight</a:t>
            </a:r>
            <a:r>
              <a:rPr kumimoji="1" lang="en-US" altLang="zh-CN" dirty="0" smtClean="0"/>
              <a:t> </a:t>
            </a:r>
            <a:endParaRPr kumimoji="1" lang="en-US" altLang="zh-CN" dirty="0" smtClean="0"/>
          </a:p>
          <a:p>
            <a:r>
              <a:rPr kumimoji="1" lang="en-US" altLang="zh-CN" dirty="0" err="1" smtClean="0"/>
              <a:t>innerWidth</a:t>
            </a:r>
            <a:r>
              <a:rPr kumimoji="1" lang="en-US" altLang="zh-CN" dirty="0" smtClean="0"/>
              <a:t> layer layers link location </a:t>
            </a:r>
            <a:endParaRPr kumimoji="1" lang="en-US" altLang="zh-CN" dirty="0" smtClean="0"/>
          </a:p>
          <a:p>
            <a:r>
              <a:rPr kumimoji="1" lang="en-US" altLang="zh-CN" dirty="0" err="1" smtClean="0"/>
              <a:t>mimeTypes</a:t>
            </a:r>
            <a:r>
              <a:rPr kumimoji="1" lang="en-US" altLang="zh-CN" dirty="0" smtClean="0"/>
              <a:t> navigate navigator frames </a:t>
            </a:r>
            <a:r>
              <a:rPr kumimoji="1" lang="en-US" altLang="zh-CN" dirty="0" err="1" smtClean="0"/>
              <a:t>frameRate</a:t>
            </a:r>
            <a:r>
              <a:rPr kumimoji="1" lang="en-US" altLang="zh-CN" dirty="0" smtClean="0"/>
              <a:t> </a:t>
            </a:r>
            <a:endParaRPr kumimoji="1" lang="en-US" altLang="zh-CN" dirty="0" smtClean="0"/>
          </a:p>
          <a:p>
            <a:r>
              <a:rPr kumimoji="1" lang="en-US" altLang="zh-CN" dirty="0" smtClean="0"/>
              <a:t>hidden history image images </a:t>
            </a:r>
            <a:r>
              <a:rPr kumimoji="1" lang="en-US" altLang="zh-CN" dirty="0" err="1" smtClean="0"/>
              <a:t>offscreenBuffering</a:t>
            </a:r>
            <a:r>
              <a:rPr kumimoji="1" lang="en-US" altLang="zh-CN" dirty="0" smtClean="0"/>
              <a:t> </a:t>
            </a:r>
            <a:endParaRPr kumimoji="1" lang="en-US" altLang="zh-CN" dirty="0" smtClean="0"/>
          </a:p>
          <a:p>
            <a:r>
              <a:rPr kumimoji="1" lang="en-US" altLang="zh-CN" dirty="0" smtClean="0"/>
              <a:t>open opener option </a:t>
            </a:r>
            <a:r>
              <a:rPr kumimoji="1" lang="en-US" altLang="zh-CN" dirty="0" err="1" smtClean="0"/>
              <a:t>outerHeight</a:t>
            </a:r>
            <a:r>
              <a:rPr kumimoji="1" lang="en-US" altLang="zh-CN" dirty="0" smtClean="0"/>
              <a:t> </a:t>
            </a:r>
            <a:r>
              <a:rPr kumimoji="1" lang="en-US" altLang="zh-CN" dirty="0" err="1" smtClean="0"/>
              <a:t>outerWidth</a:t>
            </a:r>
            <a:r>
              <a:rPr kumimoji="1" lang="en-US" altLang="zh-CN" dirty="0" smtClean="0"/>
              <a:t> </a:t>
            </a:r>
            <a:endParaRPr kumimoji="1" lang="en-US" altLang="zh-CN" dirty="0" smtClean="0"/>
          </a:p>
          <a:p>
            <a:r>
              <a:rPr kumimoji="1" lang="en-US" altLang="zh-CN" dirty="0" smtClean="0"/>
              <a:t>packages </a:t>
            </a:r>
            <a:r>
              <a:rPr kumimoji="1" lang="en-US" altLang="zh-CN" dirty="0" err="1" smtClean="0"/>
              <a:t>pageXOffset</a:t>
            </a:r>
            <a:r>
              <a:rPr kumimoji="1" lang="en-US" altLang="zh-CN" dirty="0" smtClean="0"/>
              <a:t> </a:t>
            </a:r>
            <a:r>
              <a:rPr kumimoji="1" lang="en-US" altLang="zh-CN" dirty="0" err="1" smtClean="0"/>
              <a:t>pageYOffset</a:t>
            </a:r>
            <a:r>
              <a:rPr kumimoji="1" lang="en-US" altLang="zh-CN" dirty="0" smtClean="0"/>
              <a:t> parent </a:t>
            </a:r>
            <a:r>
              <a:rPr kumimoji="1" lang="en-US" altLang="zh-CN" dirty="0" err="1" smtClean="0"/>
              <a:t>parseFloat</a:t>
            </a:r>
            <a:r>
              <a:rPr kumimoji="1" lang="en-US" altLang="zh-CN" dirty="0" smtClean="0"/>
              <a:t> </a:t>
            </a:r>
            <a:endParaRPr kumimoji="1" lang="en-US" altLang="zh-CN" dirty="0" smtClean="0"/>
          </a:p>
          <a:p>
            <a:r>
              <a:rPr kumimoji="1" lang="en-US" altLang="zh-CN" dirty="0" err="1" smtClean="0"/>
              <a:t>parseInt</a:t>
            </a:r>
            <a:r>
              <a:rPr kumimoji="1" lang="en-US" altLang="zh-CN" dirty="0" smtClean="0"/>
              <a:t> password pkcs11 plugin prompt </a:t>
            </a:r>
            <a:endParaRPr kumimoji="1" lang="en-US" altLang="zh-CN" dirty="0" smtClean="0"/>
          </a:p>
          <a:p>
            <a:r>
              <a:rPr kumimoji="1" lang="en-US" altLang="zh-CN" dirty="0" err="1" smtClean="0"/>
              <a:t>propertyIsEnum</a:t>
            </a:r>
            <a:r>
              <a:rPr kumimoji="1" lang="en-US" altLang="zh-CN" dirty="0" smtClean="0"/>
              <a:t> radio reset </a:t>
            </a:r>
            <a:r>
              <a:rPr kumimoji="1" lang="en-US" altLang="zh-CN" dirty="0" err="1" smtClean="0"/>
              <a:t>screenX</a:t>
            </a:r>
            <a:r>
              <a:rPr kumimoji="1" lang="en-US" altLang="zh-CN" dirty="0" smtClean="0"/>
              <a:t> </a:t>
            </a:r>
            <a:r>
              <a:rPr kumimoji="1" lang="en-US" altLang="zh-CN" dirty="0" err="1" smtClean="0"/>
              <a:t>screenY</a:t>
            </a:r>
            <a:r>
              <a:rPr kumimoji="1" lang="en-US" altLang="zh-CN" dirty="0" smtClean="0"/>
              <a:t> </a:t>
            </a:r>
            <a:endParaRPr kumimoji="1" lang="en-US" altLang="zh-CN" dirty="0" smtClean="0"/>
          </a:p>
          <a:p>
            <a:r>
              <a:rPr kumimoji="1" lang="en-US" altLang="zh-CN" dirty="0" smtClean="0"/>
              <a:t>scroll secure select self </a:t>
            </a:r>
            <a:r>
              <a:rPr kumimoji="1" lang="en-US" altLang="zh-CN" dirty="0" err="1" smtClean="0"/>
              <a:t>setInterval</a:t>
            </a:r>
            <a:r>
              <a:rPr kumimoji="1" lang="en-US" altLang="zh-CN" dirty="0" smtClean="0"/>
              <a:t> </a:t>
            </a:r>
            <a:endParaRPr kumimoji="1" lang="en-US" altLang="zh-CN" dirty="0" smtClean="0"/>
          </a:p>
          <a:p>
            <a:r>
              <a:rPr kumimoji="1" lang="en-US" altLang="zh-CN" dirty="0" err="1" smtClean="0"/>
              <a:t>setTimeout</a:t>
            </a:r>
            <a:r>
              <a:rPr kumimoji="1" lang="en-US" altLang="zh-CN" dirty="0" smtClean="0"/>
              <a:t> status submit taint text </a:t>
            </a:r>
            <a:endParaRPr kumimoji="1" lang="en-US" altLang="zh-CN" dirty="0" smtClean="0"/>
          </a:p>
          <a:p>
            <a:r>
              <a:rPr kumimoji="1" lang="en-US" altLang="zh-CN" dirty="0" err="1" smtClean="0"/>
              <a:t>textarea</a:t>
            </a:r>
            <a:r>
              <a:rPr kumimoji="1" lang="en-US" altLang="zh-CN" dirty="0" smtClean="0"/>
              <a:t> top </a:t>
            </a:r>
            <a:r>
              <a:rPr kumimoji="1" lang="en-US" altLang="zh-CN" dirty="0" err="1" smtClean="0"/>
              <a:t>unescape</a:t>
            </a:r>
            <a:r>
              <a:rPr kumimoji="1" lang="en-US" altLang="zh-CN" dirty="0" smtClean="0"/>
              <a:t> </a:t>
            </a:r>
            <a:r>
              <a:rPr kumimoji="1" lang="en-US" altLang="zh-CN" dirty="0" err="1" smtClean="0"/>
              <a:t>untaint</a:t>
            </a:r>
            <a:r>
              <a:rPr kumimoji="1" lang="en-US" altLang="zh-CN" dirty="0" smtClean="0"/>
              <a:t> window </a:t>
            </a:r>
            <a:endParaRPr kumimoji="1" lang="en-US" altLang="zh-CN" dirty="0" smtClean="0"/>
          </a:p>
          <a:p>
            <a:r>
              <a:rPr kumimoji="1" lang="en-US" altLang="zh-CN" dirty="0" smtClean="0"/>
              <a:t>```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t>
            </a:r>
            <a:r>
              <a:rPr kumimoji="1" lang="en-US" altLang="zh-CN" dirty="0" err="1" smtClean="0"/>
              <a:t>javascript</a:t>
            </a:r>
            <a:r>
              <a:rPr kumimoji="1" lang="en-US" altLang="zh-CN" dirty="0" smtClean="0"/>
              <a:t> </a:t>
            </a:r>
            <a:endParaRPr kumimoji="1" lang="en-US" altLang="zh-CN" dirty="0" smtClean="0"/>
          </a:p>
          <a:p>
            <a:r>
              <a:rPr kumimoji="1" lang="en-US" altLang="zh-CN" dirty="0" smtClean="0"/>
              <a:t>//JavaScript</a:t>
            </a:r>
            <a:r>
              <a:rPr kumimoji="1" lang="zh-CN" altLang="en-US" dirty="0" smtClean="0"/>
              <a:t>中所有的关键字如下： * 标记的关键字是 </a:t>
            </a:r>
            <a:r>
              <a:rPr kumimoji="1" lang="en-US" altLang="zh-CN" dirty="0" smtClean="0"/>
              <a:t>ECMAScript5 </a:t>
            </a:r>
            <a:r>
              <a:rPr kumimoji="1" lang="zh-CN" altLang="en-US" dirty="0" smtClean="0"/>
              <a:t>中新添加的。 </a:t>
            </a:r>
            <a:endParaRPr kumimoji="1" lang="zh-CN" altLang="en-US" dirty="0" smtClean="0"/>
          </a:p>
          <a:p>
            <a:r>
              <a:rPr kumimoji="1" lang="en-US" altLang="zh-CN" dirty="0" smtClean="0"/>
              <a:t>abstract arguments </a:t>
            </a:r>
            <a:r>
              <a:rPr kumimoji="1" lang="en-US" altLang="zh-CN" dirty="0" err="1" smtClean="0"/>
              <a:t>boolean</a:t>
            </a:r>
            <a:r>
              <a:rPr kumimoji="1" lang="en-US" altLang="zh-CN" dirty="0" smtClean="0"/>
              <a:t> break byte </a:t>
            </a:r>
            <a:endParaRPr kumimoji="1" lang="en-US" altLang="zh-CN" dirty="0" smtClean="0"/>
          </a:p>
          <a:p>
            <a:r>
              <a:rPr kumimoji="1" lang="en-US" altLang="zh-CN" dirty="0" smtClean="0"/>
              <a:t>case catch char class* </a:t>
            </a:r>
            <a:r>
              <a:rPr kumimoji="1" lang="en-US" altLang="zh-CN" dirty="0" err="1" smtClean="0"/>
              <a:t>const</a:t>
            </a:r>
            <a:r>
              <a:rPr kumimoji="1" lang="en-US" altLang="zh-CN" dirty="0" smtClean="0"/>
              <a:t> </a:t>
            </a:r>
            <a:endParaRPr kumimoji="1" lang="en-US" altLang="zh-CN" dirty="0" smtClean="0"/>
          </a:p>
          <a:p>
            <a:r>
              <a:rPr kumimoji="1" lang="en-US" altLang="zh-CN" dirty="0" smtClean="0"/>
              <a:t>continue debugger default delete do </a:t>
            </a:r>
            <a:endParaRPr kumimoji="1" lang="en-US" altLang="zh-CN" dirty="0" smtClean="0"/>
          </a:p>
          <a:p>
            <a:r>
              <a:rPr kumimoji="1" lang="en-US" altLang="zh-CN" dirty="0" smtClean="0"/>
              <a:t>double else </a:t>
            </a:r>
            <a:r>
              <a:rPr kumimoji="1" lang="en-US" altLang="zh-CN" dirty="0" err="1" smtClean="0"/>
              <a:t>enum</a:t>
            </a:r>
            <a:r>
              <a:rPr kumimoji="1" lang="en-US" altLang="zh-CN" dirty="0" smtClean="0"/>
              <a:t>* </a:t>
            </a:r>
            <a:r>
              <a:rPr kumimoji="1" lang="en-US" altLang="zh-CN" dirty="0" err="1" smtClean="0"/>
              <a:t>eval</a:t>
            </a:r>
            <a:r>
              <a:rPr kumimoji="1" lang="en-US" altLang="zh-CN" dirty="0" smtClean="0"/>
              <a:t> export* </a:t>
            </a:r>
            <a:endParaRPr kumimoji="1" lang="en-US" altLang="zh-CN" dirty="0" smtClean="0"/>
          </a:p>
          <a:p>
            <a:r>
              <a:rPr kumimoji="1" lang="en-US" altLang="zh-CN" dirty="0" smtClean="0"/>
              <a:t>extends* false final finally float </a:t>
            </a:r>
            <a:endParaRPr kumimoji="1" lang="en-US" altLang="zh-CN" dirty="0" smtClean="0"/>
          </a:p>
          <a:p>
            <a:r>
              <a:rPr kumimoji="1" lang="en-US" altLang="zh-CN" dirty="0" smtClean="0"/>
              <a:t>for function </a:t>
            </a:r>
            <a:r>
              <a:rPr kumimoji="1" lang="en-US" altLang="zh-CN" dirty="0" err="1" smtClean="0"/>
              <a:t>goto</a:t>
            </a:r>
            <a:r>
              <a:rPr kumimoji="1" lang="en-US" altLang="zh-CN" dirty="0" smtClean="0"/>
              <a:t> if implements </a:t>
            </a:r>
            <a:endParaRPr kumimoji="1" lang="en-US" altLang="zh-CN" dirty="0" smtClean="0"/>
          </a:p>
          <a:p>
            <a:r>
              <a:rPr kumimoji="1" lang="en-US" altLang="zh-CN" dirty="0" smtClean="0"/>
              <a:t>import* in </a:t>
            </a:r>
            <a:r>
              <a:rPr kumimoji="1" lang="en-US" altLang="zh-CN" dirty="0" err="1" smtClean="0"/>
              <a:t>instanceof</a:t>
            </a:r>
            <a:r>
              <a:rPr kumimoji="1" lang="en-US" altLang="zh-CN" dirty="0" smtClean="0"/>
              <a:t> </a:t>
            </a:r>
            <a:r>
              <a:rPr kumimoji="1" lang="en-US" altLang="zh-CN" dirty="0" err="1" smtClean="0"/>
              <a:t>int</a:t>
            </a:r>
            <a:r>
              <a:rPr kumimoji="1" lang="en-US" altLang="zh-CN" dirty="0" smtClean="0"/>
              <a:t> interface </a:t>
            </a:r>
            <a:endParaRPr kumimoji="1" lang="en-US" altLang="zh-CN" dirty="0" smtClean="0"/>
          </a:p>
          <a:p>
            <a:r>
              <a:rPr kumimoji="1" lang="en-US" altLang="zh-CN" dirty="0" smtClean="0"/>
              <a:t>let long native new null </a:t>
            </a:r>
            <a:endParaRPr kumimoji="1" lang="en-US" altLang="zh-CN" dirty="0" smtClean="0"/>
          </a:p>
          <a:p>
            <a:r>
              <a:rPr kumimoji="1" lang="en-US" altLang="zh-CN" dirty="0" smtClean="0"/>
              <a:t>package private protected public return </a:t>
            </a:r>
            <a:endParaRPr kumimoji="1" lang="en-US" altLang="zh-CN" dirty="0" smtClean="0"/>
          </a:p>
          <a:p>
            <a:r>
              <a:rPr kumimoji="1" lang="en-US" altLang="zh-CN" dirty="0" smtClean="0"/>
              <a:t>short static super* switch synchronized </a:t>
            </a:r>
            <a:endParaRPr kumimoji="1" lang="en-US" altLang="zh-CN" dirty="0" smtClean="0"/>
          </a:p>
          <a:p>
            <a:r>
              <a:rPr kumimoji="1" lang="en-US" altLang="zh-CN" dirty="0" smtClean="0"/>
              <a:t>this throw throws transient true </a:t>
            </a:r>
            <a:endParaRPr kumimoji="1" lang="en-US" altLang="zh-CN" dirty="0" smtClean="0"/>
          </a:p>
          <a:p>
            <a:r>
              <a:rPr kumimoji="1" lang="en-US" altLang="zh-CN" dirty="0" smtClean="0"/>
              <a:t>try </a:t>
            </a:r>
            <a:r>
              <a:rPr kumimoji="1" lang="en-US" altLang="zh-CN" dirty="0" err="1" smtClean="0"/>
              <a:t>typeof</a:t>
            </a:r>
            <a:r>
              <a:rPr kumimoji="1" lang="en-US" altLang="zh-CN" dirty="0" smtClean="0"/>
              <a:t> </a:t>
            </a:r>
            <a:r>
              <a:rPr kumimoji="1" lang="en-US" altLang="zh-CN" dirty="0" err="1" smtClean="0"/>
              <a:t>var</a:t>
            </a:r>
            <a:r>
              <a:rPr kumimoji="1" lang="en-US" altLang="zh-CN" dirty="0" smtClean="0"/>
              <a:t> void volatile </a:t>
            </a:r>
            <a:endParaRPr kumimoji="1" lang="en-US" altLang="zh-CN" dirty="0" smtClean="0"/>
          </a:p>
          <a:p>
            <a:r>
              <a:rPr kumimoji="1" lang="en-US" altLang="zh-CN" dirty="0" smtClean="0"/>
              <a:t>while with yield </a:t>
            </a:r>
            <a:endParaRPr kumimoji="1" lang="en-US" altLang="zh-CN" dirty="0" smtClean="0"/>
          </a:p>
          <a:p>
            <a:r>
              <a:rPr kumimoji="1" lang="en-US" altLang="zh-CN" dirty="0" smtClean="0"/>
              <a:t>``` </a:t>
            </a:r>
            <a:endParaRPr kumimoji="1" lang="en-US" altLang="zh-CN" dirty="0" smtClean="0"/>
          </a:p>
          <a:p>
            <a:endParaRPr kumimoji="1" lang="en-US" altLang="zh-CN" dirty="0" smtClean="0"/>
          </a:p>
          <a:p>
            <a:r>
              <a:rPr kumimoji="1" lang="en-US" altLang="zh-CN" dirty="0" smtClean="0"/>
              <a:t>```</a:t>
            </a:r>
            <a:r>
              <a:rPr kumimoji="1" lang="en-US" altLang="zh-CN" dirty="0" err="1" smtClean="0"/>
              <a:t>javascript</a:t>
            </a:r>
            <a:r>
              <a:rPr kumimoji="1" lang="en-US" altLang="zh-CN" dirty="0" smtClean="0"/>
              <a:t> </a:t>
            </a:r>
            <a:endParaRPr kumimoji="1" lang="en-US" altLang="zh-CN" dirty="0" smtClean="0"/>
          </a:p>
          <a:p>
            <a:r>
              <a:rPr kumimoji="1" lang="en-US" altLang="zh-CN" dirty="0" smtClean="0"/>
              <a:t>//</a:t>
            </a:r>
            <a:r>
              <a:rPr kumimoji="1" lang="zh-CN" altLang="en-US" dirty="0" smtClean="0"/>
              <a:t>保留字如下： </a:t>
            </a:r>
            <a:endParaRPr kumimoji="1" lang="zh-CN" altLang="en-US" dirty="0" smtClean="0"/>
          </a:p>
          <a:p>
            <a:r>
              <a:rPr kumimoji="1" lang="en-US" altLang="zh-CN" dirty="0" smtClean="0"/>
              <a:t>alert all anchor anchors area </a:t>
            </a:r>
            <a:endParaRPr kumimoji="1" lang="en-US" altLang="zh-CN" dirty="0" smtClean="0"/>
          </a:p>
          <a:p>
            <a:r>
              <a:rPr kumimoji="1" lang="en-US" altLang="zh-CN" dirty="0" smtClean="0"/>
              <a:t>assign blur button checkbox </a:t>
            </a:r>
            <a:r>
              <a:rPr kumimoji="1" lang="en-US" altLang="zh-CN" dirty="0" err="1" smtClean="0"/>
              <a:t>clearInterval</a:t>
            </a:r>
            <a:r>
              <a:rPr kumimoji="1" lang="en-US" altLang="zh-CN" dirty="0" smtClean="0"/>
              <a:t> </a:t>
            </a:r>
            <a:endParaRPr kumimoji="1" lang="en-US" altLang="zh-CN" dirty="0" smtClean="0"/>
          </a:p>
          <a:p>
            <a:r>
              <a:rPr kumimoji="1" lang="en-US" altLang="zh-CN" dirty="0" err="1" smtClean="0"/>
              <a:t>clearTimeout</a:t>
            </a:r>
            <a:r>
              <a:rPr kumimoji="1" lang="en-US" altLang="zh-CN" dirty="0" smtClean="0"/>
              <a:t> </a:t>
            </a:r>
            <a:r>
              <a:rPr kumimoji="1" lang="en-US" altLang="zh-CN" dirty="0" err="1" smtClean="0"/>
              <a:t>clientInformation</a:t>
            </a:r>
            <a:r>
              <a:rPr kumimoji="1" lang="en-US" altLang="zh-CN" dirty="0" smtClean="0"/>
              <a:t> close closed confirm </a:t>
            </a:r>
            <a:endParaRPr kumimoji="1" lang="en-US" altLang="zh-CN" dirty="0" smtClean="0"/>
          </a:p>
          <a:p>
            <a:r>
              <a:rPr kumimoji="1" lang="en-US" altLang="zh-CN" dirty="0" smtClean="0"/>
              <a:t>constructor crypto </a:t>
            </a:r>
            <a:r>
              <a:rPr kumimoji="1" lang="en-US" altLang="zh-CN" dirty="0" err="1" smtClean="0"/>
              <a:t>decodeURI</a:t>
            </a:r>
            <a:r>
              <a:rPr kumimoji="1" lang="en-US" altLang="zh-CN" dirty="0" smtClean="0"/>
              <a:t> </a:t>
            </a:r>
            <a:r>
              <a:rPr kumimoji="1" lang="en-US" altLang="zh-CN" dirty="0" err="1" smtClean="0"/>
              <a:t>decodeURIComponent</a:t>
            </a:r>
            <a:r>
              <a:rPr kumimoji="1" lang="en-US" altLang="zh-CN" dirty="0" smtClean="0"/>
              <a:t> </a:t>
            </a:r>
            <a:r>
              <a:rPr kumimoji="1" lang="en-US" altLang="zh-CN" dirty="0" err="1" smtClean="0"/>
              <a:t>defaultStatus</a:t>
            </a:r>
            <a:r>
              <a:rPr kumimoji="1" lang="en-US" altLang="zh-CN" dirty="0" smtClean="0"/>
              <a:t> </a:t>
            </a:r>
            <a:endParaRPr kumimoji="1" lang="en-US" altLang="zh-CN" dirty="0" smtClean="0"/>
          </a:p>
          <a:p>
            <a:r>
              <a:rPr kumimoji="1" lang="en-US" altLang="zh-CN" dirty="0" smtClean="0"/>
              <a:t>document element elements embed embeds </a:t>
            </a:r>
            <a:endParaRPr kumimoji="1" lang="en-US" altLang="zh-CN" dirty="0" smtClean="0"/>
          </a:p>
          <a:p>
            <a:r>
              <a:rPr kumimoji="1" lang="en-US" altLang="zh-CN" dirty="0" err="1" smtClean="0"/>
              <a:t>encodeURI</a:t>
            </a:r>
            <a:r>
              <a:rPr kumimoji="1" lang="en-US" altLang="zh-CN" dirty="0" smtClean="0"/>
              <a:t> </a:t>
            </a:r>
            <a:r>
              <a:rPr kumimoji="1" lang="en-US" altLang="zh-CN" dirty="0" err="1" smtClean="0"/>
              <a:t>encodeURIComponent</a:t>
            </a:r>
            <a:r>
              <a:rPr kumimoji="1" lang="en-US" altLang="zh-CN" dirty="0" smtClean="0"/>
              <a:t> escape event </a:t>
            </a:r>
            <a:r>
              <a:rPr kumimoji="1" lang="en-US" altLang="zh-CN" dirty="0" err="1" smtClean="0"/>
              <a:t>fileUpload</a:t>
            </a:r>
            <a:r>
              <a:rPr kumimoji="1" lang="en-US" altLang="zh-CN" dirty="0" smtClean="0"/>
              <a:t> </a:t>
            </a:r>
            <a:endParaRPr kumimoji="1" lang="en-US" altLang="zh-CN" dirty="0" smtClean="0"/>
          </a:p>
          <a:p>
            <a:r>
              <a:rPr kumimoji="1" lang="en-US" altLang="zh-CN" dirty="0" smtClean="0"/>
              <a:t>focus form forms frame </a:t>
            </a:r>
            <a:r>
              <a:rPr kumimoji="1" lang="en-US" altLang="zh-CN" dirty="0" err="1" smtClean="0"/>
              <a:t>innerHeight</a:t>
            </a:r>
            <a:r>
              <a:rPr kumimoji="1" lang="en-US" altLang="zh-CN" dirty="0" smtClean="0"/>
              <a:t> </a:t>
            </a:r>
            <a:endParaRPr kumimoji="1" lang="en-US" altLang="zh-CN" dirty="0" smtClean="0"/>
          </a:p>
          <a:p>
            <a:r>
              <a:rPr kumimoji="1" lang="en-US" altLang="zh-CN" dirty="0" err="1" smtClean="0"/>
              <a:t>innerWidth</a:t>
            </a:r>
            <a:r>
              <a:rPr kumimoji="1" lang="en-US" altLang="zh-CN" dirty="0" smtClean="0"/>
              <a:t> layer layers link location </a:t>
            </a:r>
            <a:endParaRPr kumimoji="1" lang="en-US" altLang="zh-CN" dirty="0" smtClean="0"/>
          </a:p>
          <a:p>
            <a:r>
              <a:rPr kumimoji="1" lang="en-US" altLang="zh-CN" dirty="0" err="1" smtClean="0"/>
              <a:t>mimeTypes</a:t>
            </a:r>
            <a:r>
              <a:rPr kumimoji="1" lang="en-US" altLang="zh-CN" dirty="0" smtClean="0"/>
              <a:t> navigate navigator frames </a:t>
            </a:r>
            <a:r>
              <a:rPr kumimoji="1" lang="en-US" altLang="zh-CN" dirty="0" err="1" smtClean="0"/>
              <a:t>frameRate</a:t>
            </a:r>
            <a:r>
              <a:rPr kumimoji="1" lang="en-US" altLang="zh-CN" dirty="0" smtClean="0"/>
              <a:t> </a:t>
            </a:r>
            <a:endParaRPr kumimoji="1" lang="en-US" altLang="zh-CN" dirty="0" smtClean="0"/>
          </a:p>
          <a:p>
            <a:r>
              <a:rPr kumimoji="1" lang="en-US" altLang="zh-CN" dirty="0" smtClean="0"/>
              <a:t>hidden history image images </a:t>
            </a:r>
            <a:r>
              <a:rPr kumimoji="1" lang="en-US" altLang="zh-CN" dirty="0" err="1" smtClean="0"/>
              <a:t>offscreenBuffering</a:t>
            </a:r>
            <a:r>
              <a:rPr kumimoji="1" lang="en-US" altLang="zh-CN" dirty="0" smtClean="0"/>
              <a:t> </a:t>
            </a:r>
            <a:endParaRPr kumimoji="1" lang="en-US" altLang="zh-CN" dirty="0" smtClean="0"/>
          </a:p>
          <a:p>
            <a:r>
              <a:rPr kumimoji="1" lang="en-US" altLang="zh-CN" dirty="0" smtClean="0"/>
              <a:t>open opener option </a:t>
            </a:r>
            <a:r>
              <a:rPr kumimoji="1" lang="en-US" altLang="zh-CN" dirty="0" err="1" smtClean="0"/>
              <a:t>outerHeight</a:t>
            </a:r>
            <a:r>
              <a:rPr kumimoji="1" lang="en-US" altLang="zh-CN" dirty="0" smtClean="0"/>
              <a:t> </a:t>
            </a:r>
            <a:r>
              <a:rPr kumimoji="1" lang="en-US" altLang="zh-CN" dirty="0" err="1" smtClean="0"/>
              <a:t>outerWidth</a:t>
            </a:r>
            <a:r>
              <a:rPr kumimoji="1" lang="en-US" altLang="zh-CN" dirty="0" smtClean="0"/>
              <a:t> </a:t>
            </a:r>
            <a:endParaRPr kumimoji="1" lang="en-US" altLang="zh-CN" dirty="0" smtClean="0"/>
          </a:p>
          <a:p>
            <a:r>
              <a:rPr kumimoji="1" lang="en-US" altLang="zh-CN" dirty="0" smtClean="0"/>
              <a:t>packages </a:t>
            </a:r>
            <a:r>
              <a:rPr kumimoji="1" lang="en-US" altLang="zh-CN" dirty="0" err="1" smtClean="0"/>
              <a:t>pageXOffset</a:t>
            </a:r>
            <a:r>
              <a:rPr kumimoji="1" lang="en-US" altLang="zh-CN" dirty="0" smtClean="0"/>
              <a:t> </a:t>
            </a:r>
            <a:r>
              <a:rPr kumimoji="1" lang="en-US" altLang="zh-CN" dirty="0" err="1" smtClean="0"/>
              <a:t>pageYOffset</a:t>
            </a:r>
            <a:r>
              <a:rPr kumimoji="1" lang="en-US" altLang="zh-CN" dirty="0" smtClean="0"/>
              <a:t> parent </a:t>
            </a:r>
            <a:r>
              <a:rPr kumimoji="1" lang="en-US" altLang="zh-CN" dirty="0" err="1" smtClean="0"/>
              <a:t>parseFloat</a:t>
            </a:r>
            <a:r>
              <a:rPr kumimoji="1" lang="en-US" altLang="zh-CN" dirty="0" smtClean="0"/>
              <a:t> </a:t>
            </a:r>
            <a:endParaRPr kumimoji="1" lang="en-US" altLang="zh-CN" dirty="0" smtClean="0"/>
          </a:p>
          <a:p>
            <a:r>
              <a:rPr kumimoji="1" lang="en-US" altLang="zh-CN" dirty="0" err="1" smtClean="0"/>
              <a:t>parseInt</a:t>
            </a:r>
            <a:r>
              <a:rPr kumimoji="1" lang="en-US" altLang="zh-CN" dirty="0" smtClean="0"/>
              <a:t> password pkcs11 plugin prompt </a:t>
            </a:r>
            <a:endParaRPr kumimoji="1" lang="en-US" altLang="zh-CN" dirty="0" smtClean="0"/>
          </a:p>
          <a:p>
            <a:r>
              <a:rPr kumimoji="1" lang="en-US" altLang="zh-CN" dirty="0" err="1" smtClean="0"/>
              <a:t>propertyIsEnum</a:t>
            </a:r>
            <a:r>
              <a:rPr kumimoji="1" lang="en-US" altLang="zh-CN" dirty="0" smtClean="0"/>
              <a:t> radio reset </a:t>
            </a:r>
            <a:r>
              <a:rPr kumimoji="1" lang="en-US" altLang="zh-CN" dirty="0" err="1" smtClean="0"/>
              <a:t>screenX</a:t>
            </a:r>
            <a:r>
              <a:rPr kumimoji="1" lang="en-US" altLang="zh-CN" dirty="0" smtClean="0"/>
              <a:t> </a:t>
            </a:r>
            <a:r>
              <a:rPr kumimoji="1" lang="en-US" altLang="zh-CN" dirty="0" err="1" smtClean="0"/>
              <a:t>screenY</a:t>
            </a:r>
            <a:r>
              <a:rPr kumimoji="1" lang="en-US" altLang="zh-CN" dirty="0" smtClean="0"/>
              <a:t> </a:t>
            </a:r>
            <a:endParaRPr kumimoji="1" lang="en-US" altLang="zh-CN" dirty="0" smtClean="0"/>
          </a:p>
          <a:p>
            <a:r>
              <a:rPr kumimoji="1" lang="en-US" altLang="zh-CN" dirty="0" smtClean="0"/>
              <a:t>scroll secure select self </a:t>
            </a:r>
            <a:r>
              <a:rPr kumimoji="1" lang="en-US" altLang="zh-CN" dirty="0" err="1" smtClean="0"/>
              <a:t>setInterval</a:t>
            </a:r>
            <a:r>
              <a:rPr kumimoji="1" lang="en-US" altLang="zh-CN" dirty="0" smtClean="0"/>
              <a:t> </a:t>
            </a:r>
            <a:endParaRPr kumimoji="1" lang="en-US" altLang="zh-CN" dirty="0" smtClean="0"/>
          </a:p>
          <a:p>
            <a:r>
              <a:rPr kumimoji="1" lang="en-US" altLang="zh-CN" dirty="0" err="1" smtClean="0"/>
              <a:t>setTimeout</a:t>
            </a:r>
            <a:r>
              <a:rPr kumimoji="1" lang="en-US" altLang="zh-CN" dirty="0" smtClean="0"/>
              <a:t> status submit taint text </a:t>
            </a:r>
            <a:endParaRPr kumimoji="1" lang="en-US" altLang="zh-CN" dirty="0" smtClean="0"/>
          </a:p>
          <a:p>
            <a:r>
              <a:rPr kumimoji="1" lang="en-US" altLang="zh-CN" dirty="0" err="1" smtClean="0"/>
              <a:t>textarea</a:t>
            </a:r>
            <a:r>
              <a:rPr kumimoji="1" lang="en-US" altLang="zh-CN" dirty="0" smtClean="0"/>
              <a:t> top </a:t>
            </a:r>
            <a:r>
              <a:rPr kumimoji="1" lang="en-US" altLang="zh-CN" dirty="0" err="1" smtClean="0"/>
              <a:t>unescape</a:t>
            </a:r>
            <a:r>
              <a:rPr kumimoji="1" lang="en-US" altLang="zh-CN" dirty="0" smtClean="0"/>
              <a:t> </a:t>
            </a:r>
            <a:r>
              <a:rPr kumimoji="1" lang="en-US" altLang="zh-CN" dirty="0" err="1" smtClean="0"/>
              <a:t>untaint</a:t>
            </a:r>
            <a:r>
              <a:rPr kumimoji="1" lang="en-US" altLang="zh-CN" dirty="0" smtClean="0"/>
              <a:t> window </a:t>
            </a:r>
            <a:endParaRPr kumimoji="1" lang="en-US" altLang="zh-CN" dirty="0" smtClean="0"/>
          </a:p>
          <a:p>
            <a:r>
              <a:rPr kumimoji="1" lang="en-US" altLang="zh-CN" dirty="0" smtClean="0"/>
              <a:t>```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ro-RO"/>
              <a:t>	</a:t>
            </a:r>
            <a:r>
              <a:rPr kumimoji="1" lang="ro-RO" altLang="zh-CN"/>
              <a:t>var a = 10;</a:t>
            </a:r>
            <a:endParaRPr kumimoji="1" lang="ro-RO" altLang="zh-CN"/>
          </a:p>
          <a:p>
            <a:r>
              <a:rPr kumimoji="1" lang="ro-RO" altLang="zh-CN"/>
              <a:t>        var b = 5;</a:t>
            </a:r>
            <a:endParaRPr kumimoji="1" lang="ro-RO" altLang="zh-CN"/>
          </a:p>
          <a:p>
            <a:endParaRPr kumimoji="1" lang="ro-RO" altLang="zh-CN"/>
          </a:p>
          <a:p>
            <a:r>
              <a:rPr kumimoji="1" lang="ro-RO" altLang="zh-CN"/>
              <a:t>        a = b - a;  //</a:t>
            </a:r>
            <a:endParaRPr kumimoji="1" lang="ro-RO" altLang="zh-CN"/>
          </a:p>
          <a:p>
            <a:r>
              <a:rPr kumimoji="1" lang="ro-RO" altLang="zh-CN"/>
              <a:t>        b = b - a;  //</a:t>
            </a:r>
            <a:endParaRPr kumimoji="1" lang="ro-RO" altLang="zh-CN"/>
          </a:p>
          <a:p>
            <a:r>
              <a:rPr kumimoji="1" lang="ro-RO" altLang="zh-CN"/>
              <a:t>        a = a + b;</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mtClean="0"/>
              <a:t>IEEE754</a:t>
            </a:r>
            <a:endParaRPr kumimoji="1" lang="en-US" altLang="zh-CN" smtClean="0"/>
          </a:p>
          <a:p>
            <a:r>
              <a:rPr kumimoji="1" lang="en-US" altLang="zh-CN" smtClean="0"/>
              <a:t>http://baike.baidu.com/link?url=_v_mUgav1bFZar2HO1D7AeBgH7in5TMluoLmXSIkUPa7qY-kVUau-YLvnoQQ2LY4c0-ZwOxpOrlonzgCkYOVE_</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var</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"hello";</a:t>
            </a:r>
            <a:endParaRPr kumimoji="1" lang="en-US" altLang="zh-CN"/>
          </a:p>
          <a:p>
            <a:r>
              <a:rPr kumimoji="1" lang="en-US" altLang="zh-CN"/>
              <a:t>var</a:t>
            </a:r>
            <a:r>
              <a:rPr kumimoji="1" lang="zh-CN" altLang="en-US"/>
              <a:t> </a:t>
            </a:r>
            <a:r>
              <a:rPr kumimoji="1" lang="en-US" altLang="zh-CN"/>
              <a:t>b</a:t>
            </a:r>
            <a:r>
              <a:rPr kumimoji="1" lang="zh-CN" altLang="en-US"/>
              <a:t> </a:t>
            </a:r>
            <a:r>
              <a:rPr kumimoji="1" lang="en-US" altLang="zh-CN"/>
              <a:t>=</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"itcast";</a:t>
            </a:r>
            <a:endParaRPr kumimoji="1" lang="en-US" altLang="zh-CN"/>
          </a:p>
          <a:p>
            <a:endParaRPr kumimoji="1" lang="en-US" altLang="zh-CN"/>
          </a:p>
          <a:p>
            <a:endParaRPr kumimoji="1" lang="en-US" altLang="zh-CN"/>
          </a:p>
          <a:p>
            <a:r>
              <a:rPr kumimoji="1" lang="en-US" altLang="zh-CN"/>
              <a:t>var</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"hello";</a:t>
            </a:r>
            <a:endParaRPr kumimoji="1" lang="en-US" altLang="zh-CN"/>
          </a:p>
          <a:p>
            <a:r>
              <a:rPr kumimoji="1" lang="en-US" altLang="zh-CN"/>
              <a:t>var</a:t>
            </a:r>
            <a:r>
              <a:rPr kumimoji="1" lang="zh-CN" altLang="en-US"/>
              <a:t> </a:t>
            </a:r>
            <a:r>
              <a:rPr kumimoji="1" lang="en-US" altLang="zh-CN"/>
              <a:t>b</a:t>
            </a:r>
            <a:r>
              <a:rPr kumimoji="1" lang="zh-CN" altLang="en-US"/>
              <a:t> </a:t>
            </a:r>
            <a:r>
              <a:rPr kumimoji="1" lang="en-US" altLang="zh-CN"/>
              <a:t>=</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100;</a:t>
            </a:r>
            <a:r>
              <a:rPr kumimoji="1" lang="zh-CN" altLang="en-US"/>
              <a:t>    </a:t>
            </a:r>
            <a:r>
              <a:rPr kumimoji="1" lang="en-US" altLang="zh-CN"/>
              <a:t>//hello100</a:t>
            </a:r>
            <a:endParaRPr kumimoji="1" lang="en-US" altLang="zh-CN"/>
          </a:p>
          <a:p>
            <a:endParaRPr kumimoji="1" lang="en-US" altLang="zh-CN"/>
          </a:p>
          <a:p>
            <a:r>
              <a:rPr kumimoji="1" lang="es-ES_tradnl" altLang="zh-CN"/>
              <a:t>var x = "50";</a:t>
            </a:r>
            <a:endParaRPr kumimoji="1" lang="es-ES_tradnl" altLang="zh-CN"/>
          </a:p>
          <a:p>
            <a:r>
              <a:rPr kumimoji="1" lang="es-ES_tradnl" altLang="zh-CN"/>
              <a:t>var y = x + 100;</a:t>
            </a:r>
            <a:r>
              <a:rPr kumimoji="1" lang="zh-CN" altLang="en-US"/>
              <a:t>  </a:t>
            </a:r>
            <a:r>
              <a:rPr kumimoji="1" lang="en-US" altLang="zh-CN"/>
              <a:t>//</a:t>
            </a:r>
            <a:r>
              <a:rPr kumimoji="1" lang="zh-CN" altLang="en-US"/>
              <a:t> </a:t>
            </a:r>
            <a:r>
              <a:rPr kumimoji="1" lang="en-US" altLang="zh-CN"/>
              <a:t>50100</a:t>
            </a:r>
            <a:endParaRPr kumimoji="1" lang="en-US" altLang="zh-CN"/>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空字符串，</a:t>
            </a:r>
            <a:r>
              <a:rPr lang="en-US" altLang="zh-CN" dirty="0" smtClean="0"/>
              <a:t>0</a:t>
            </a:r>
            <a:r>
              <a:rPr lang="zh-CN" altLang="en-US" dirty="0" smtClean="0"/>
              <a:t>，</a:t>
            </a:r>
            <a:r>
              <a:rPr lang="en-US" altLang="zh-CN" dirty="0" err="1" smtClean="0"/>
              <a:t>NaN</a:t>
            </a:r>
            <a:r>
              <a:rPr lang="zh-CN" altLang="en-US" dirty="0" smtClean="0"/>
              <a:t>，</a:t>
            </a:r>
            <a:r>
              <a:rPr lang="en-US" altLang="zh-CN" dirty="0" smtClean="0"/>
              <a:t>null</a:t>
            </a:r>
            <a:r>
              <a:rPr lang="zh-CN" altLang="en-US" dirty="0" smtClean="0"/>
              <a:t>，</a:t>
            </a:r>
            <a:r>
              <a:rPr lang="en-US" altLang="zh-CN" dirty="0" smtClean="0"/>
              <a:t>undefined---</a:t>
            </a:r>
            <a:r>
              <a:rPr lang="zh-CN" altLang="en-US" dirty="0" smtClean="0"/>
              <a:t>转换为</a:t>
            </a:r>
            <a:r>
              <a:rPr lang="en-US" altLang="zh-CN" dirty="0" smtClean="0"/>
              <a:t>false</a:t>
            </a:r>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it-IT" altLang="zh-CN"/>
              <a:t>	console.log(Number(null));  //</a:t>
            </a:r>
            <a:r>
              <a:rPr kumimoji="1" lang="zh-CN" altLang="it-IT"/>
              <a:t>返回</a:t>
            </a:r>
            <a:r>
              <a:rPr kumimoji="1" lang="it-IT" altLang="zh-CN"/>
              <a:t>0</a:t>
            </a:r>
            <a:endParaRPr kumimoji="1" lang="it-IT" altLang="zh-CN"/>
          </a:p>
          <a:p>
            <a:r>
              <a:rPr kumimoji="1" lang="it-IT" altLang="zh-CN"/>
              <a:t>      console.log(Number(undefined));  //</a:t>
            </a:r>
            <a:r>
              <a:rPr kumimoji="1" lang="zh-CN" altLang="it-IT"/>
              <a:t>返回</a:t>
            </a:r>
            <a:r>
              <a:rPr kumimoji="1" lang="it-IT" altLang="zh-CN"/>
              <a:t>NaN</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演示配置</a:t>
            </a:r>
            <a:r>
              <a:rPr kumimoji="1" lang="en-US" altLang="zh-CN" dirty="0" smtClean="0"/>
              <a:t>Apache</a:t>
            </a:r>
            <a:endParaRPr kumimoji="1" lang="en-US" altLang="zh-CN" dirty="0" smtClean="0"/>
          </a:p>
          <a:p>
            <a:r>
              <a:rPr kumimoji="1" lang="zh-CN" altLang="en-US" dirty="0" smtClean="0"/>
              <a:t>演示 </a:t>
            </a:r>
            <a:r>
              <a:rPr kumimoji="1" lang="zh-CN" altLang="en-US" dirty="0"/>
              <a:t>最初的目的</a:t>
            </a:r>
            <a:endParaRPr kumimoji="1" lang="en-US" altLang="zh-CN" dirty="0"/>
          </a:p>
          <a:p>
            <a:r>
              <a:rPr kumimoji="1" lang="en-US" altLang="zh-CN" dirty="0"/>
              <a:t>	</a:t>
            </a:r>
            <a:r>
              <a:rPr kumimoji="1" lang="en-US" altLang="zh-CN" dirty="0" err="1"/>
              <a:t>login.php</a:t>
            </a:r>
            <a:endParaRPr kumimoji="1" lang="en-US" altLang="zh-CN" dirty="0"/>
          </a:p>
          <a:p>
            <a:r>
              <a:rPr kumimoji="1" lang="zh-CN" altLang="en-US" dirty="0"/>
              <a:t>演示页面特效</a:t>
            </a:r>
            <a:endParaRPr kumimoji="1" lang="en-US" altLang="zh-CN" dirty="0"/>
          </a:p>
          <a:p>
            <a:endParaRPr kumimoji="1" lang="en-US" altLang="zh-CN" dirty="0"/>
          </a:p>
          <a:p>
            <a:r>
              <a:rPr kumimoji="1" lang="en-US" altLang="zh-CN" dirty="0"/>
              <a:t>JavaScript</a:t>
            </a:r>
            <a:r>
              <a:rPr kumimoji="1" lang="zh-CN" altLang="en-US" dirty="0"/>
              <a:t>的游戏</a:t>
            </a:r>
            <a:endParaRPr kumimoji="1" lang="en-US" altLang="zh-CN" dirty="0"/>
          </a:p>
          <a:p>
            <a:r>
              <a:rPr kumimoji="1" lang="en-US" altLang="zh-CN" dirty="0"/>
              <a:t>	http://www.7k7k.com/tag/3271/</a:t>
            </a:r>
            <a:endParaRPr kumimoji="1" lang="en-US" altLang="zh-CN" dirty="0"/>
          </a:p>
          <a:p>
            <a:r>
              <a:rPr kumimoji="1" lang="en-US" altLang="zh-CN" dirty="0"/>
              <a:t>	</a:t>
            </a:r>
            <a:r>
              <a:rPr kumimoji="1" lang="zh-CN" altLang="en-US" dirty="0"/>
              <a:t>打飞机</a:t>
            </a:r>
            <a:endParaRPr kumimoji="1" lang="en-US" altLang="zh-CN" dirty="0"/>
          </a:p>
          <a:p>
            <a:r>
              <a:rPr kumimoji="1" lang="zh-CN" altLang="en-US" dirty="0"/>
              <a:t>炫酷</a:t>
            </a:r>
            <a:endParaRPr kumimoji="1" lang="en-US" altLang="zh-CN" dirty="0"/>
          </a:p>
          <a:p>
            <a:r>
              <a:rPr kumimoji="1" lang="en-US" altLang="zh-CN" dirty="0"/>
              <a:t>	http://www.webhek.com/</a:t>
            </a:r>
            <a:endParaRPr kumimoji="1" lang="en-US" altLang="zh-CN" dirty="0"/>
          </a:p>
          <a:p>
            <a:endParaRPr kumimoji="1" lang="en-US" altLang="zh-CN" dirty="0"/>
          </a:p>
          <a:p>
            <a:r>
              <a:rPr kumimoji="1" lang="en-US" altLang="zh-CN" dirty="0" err="1"/>
              <a:t>WebApp</a:t>
            </a:r>
            <a:endParaRPr kumimoji="1" lang="en-US" altLang="zh-CN" dirty="0"/>
          </a:p>
          <a:p>
            <a:r>
              <a:rPr kumimoji="1" lang="en-US" altLang="zh-CN" dirty="0"/>
              <a:t>	http://m.kuaidi100.com/</a:t>
            </a:r>
            <a:endParaRPr kumimoji="1" lang="en-US" altLang="zh-CN" dirty="0"/>
          </a:p>
          <a:p>
            <a:r>
              <a:rPr kumimoji="1" lang="en-US" altLang="zh-CN" dirty="0"/>
              <a:t>	http://m.kugou.com/index/index</a:t>
            </a:r>
            <a:endParaRPr kumimoji="1" lang="en-US" altLang="zh-CN"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de-DE" altLang="zh-CN" dirty="0"/>
              <a:t> //</a:t>
            </a:r>
            <a:r>
              <a:rPr kumimoji="1" lang="zh-CN" altLang="de-DE" dirty="0"/>
              <a:t>转换为</a:t>
            </a:r>
            <a:r>
              <a:rPr kumimoji="1" lang="de-DE" altLang="zh-CN" dirty="0"/>
              <a:t>true   </a:t>
            </a:r>
            <a:r>
              <a:rPr kumimoji="1" lang="zh-CN" altLang="de-DE" dirty="0"/>
              <a:t>非空字符串  非</a:t>
            </a:r>
            <a:r>
              <a:rPr kumimoji="1" lang="de-DE" altLang="zh-CN" dirty="0"/>
              <a:t>0</a:t>
            </a:r>
            <a:r>
              <a:rPr kumimoji="1" lang="zh-CN" altLang="de-DE" dirty="0"/>
              <a:t>数字  </a:t>
            </a:r>
            <a:r>
              <a:rPr kumimoji="1" lang="de-DE" altLang="zh-CN" dirty="0"/>
              <a:t>true </a:t>
            </a:r>
            <a:r>
              <a:rPr kumimoji="1" lang="zh-CN" altLang="de-DE" dirty="0"/>
              <a:t>任何对象</a:t>
            </a:r>
            <a:endParaRPr kumimoji="1" lang="zh-CN" altLang="de-DE" dirty="0"/>
          </a:p>
          <a:p>
            <a:r>
              <a:rPr kumimoji="1" lang="de-DE" altLang="zh-CN" dirty="0"/>
              <a:t>//</a:t>
            </a:r>
            <a:r>
              <a:rPr kumimoji="1" lang="zh-CN" altLang="de-DE" dirty="0"/>
              <a:t>转换成</a:t>
            </a:r>
            <a:r>
              <a:rPr kumimoji="1" lang="de-DE" altLang="zh-CN" dirty="0"/>
              <a:t>false  </a:t>
            </a:r>
            <a:r>
              <a:rPr kumimoji="1" lang="zh-CN" altLang="de-DE" dirty="0"/>
              <a:t>空字符串    </a:t>
            </a:r>
            <a:r>
              <a:rPr kumimoji="1" lang="de-DE" altLang="zh-CN" dirty="0"/>
              <a:t>0       false  null  undefined</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TW"/>
              <a:t>	</a:t>
            </a:r>
            <a:r>
              <a:rPr kumimoji="1" lang="zh-CN" altLang="en-US"/>
              <a:t>  </a:t>
            </a:r>
            <a:r>
              <a:rPr kumimoji="1" lang="en-US" altLang="zh-TW"/>
              <a:t>var a = 10;</a:t>
            </a:r>
            <a:endParaRPr kumimoji="1" lang="en-US" altLang="zh-TW"/>
          </a:p>
          <a:p>
            <a:r>
              <a:rPr kumimoji="1" lang="en-US" altLang="zh-TW"/>
              <a:t>        var b = ++a;   //</a:t>
            </a:r>
            <a:r>
              <a:rPr kumimoji="1" lang="zh-TW" altLang="en-US"/>
              <a:t>表达式的结果为</a:t>
            </a:r>
            <a:r>
              <a:rPr kumimoji="1" lang="en-US" altLang="zh-TW"/>
              <a:t>+1</a:t>
            </a:r>
            <a:r>
              <a:rPr kumimoji="1" lang="zh-TW" altLang="en-US"/>
              <a:t>后的结果，先进行</a:t>
            </a:r>
            <a:r>
              <a:rPr kumimoji="1" lang="en-US" altLang="zh-TW"/>
              <a:t>a</a:t>
            </a:r>
            <a:r>
              <a:rPr kumimoji="1" lang="zh-TW" altLang="en-US"/>
              <a:t>自身</a:t>
            </a:r>
            <a:r>
              <a:rPr kumimoji="1" lang="en-US" altLang="zh-TW"/>
              <a:t>+1</a:t>
            </a:r>
            <a:r>
              <a:rPr kumimoji="1" lang="zh-TW" altLang="en-US"/>
              <a:t>，再返回表达式的结果</a:t>
            </a:r>
            <a:endParaRPr kumimoji="1" lang="zh-TW" altLang="en-US"/>
          </a:p>
          <a:p>
            <a:r>
              <a:rPr kumimoji="1" lang="zh-TW" altLang="en-US"/>
              <a:t>        </a:t>
            </a:r>
            <a:r>
              <a:rPr kumimoji="1" lang="en-US" altLang="zh-TW"/>
              <a:t>var c = a--;   //</a:t>
            </a:r>
            <a:r>
              <a:rPr kumimoji="1" lang="zh-TW" altLang="en-US"/>
              <a:t>表达式的结果为</a:t>
            </a:r>
            <a:r>
              <a:rPr kumimoji="1" lang="en-US" altLang="zh-TW"/>
              <a:t>a</a:t>
            </a:r>
            <a:r>
              <a:rPr kumimoji="1" lang="zh-TW" altLang="en-US"/>
              <a:t>的结果，先返回表达式的结果，再进行</a:t>
            </a:r>
            <a:r>
              <a:rPr kumimoji="1" lang="en-US" altLang="zh-TW"/>
              <a:t>a</a:t>
            </a:r>
            <a:r>
              <a:rPr kumimoji="1" lang="zh-TW" altLang="en-US"/>
              <a:t>自身</a:t>
            </a:r>
            <a:r>
              <a:rPr kumimoji="1" lang="en-US" altLang="zh-TW"/>
              <a:t>+1</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//&amp;&amp;  </a:t>
            </a:r>
            <a:r>
              <a:rPr kumimoji="1" lang="zh-CN" altLang="en-US"/>
              <a:t>两个操作数同时为</a:t>
            </a:r>
            <a:r>
              <a:rPr kumimoji="1" lang="en-US" altLang="zh-CN"/>
              <a:t>true</a:t>
            </a:r>
            <a:r>
              <a:rPr kumimoji="1" lang="zh-CN" altLang="en-US"/>
              <a:t>，结果为</a:t>
            </a:r>
            <a:r>
              <a:rPr kumimoji="1" lang="en-US" altLang="zh-CN"/>
              <a:t>true</a:t>
            </a:r>
            <a:r>
              <a:rPr kumimoji="1" lang="zh-CN" altLang="en-US"/>
              <a:t>，否则都是</a:t>
            </a:r>
            <a:r>
              <a:rPr kumimoji="1" lang="en-US" altLang="zh-CN"/>
              <a:t>false</a:t>
            </a:r>
            <a:endParaRPr kumimoji="1" lang="en-US" altLang="zh-CN"/>
          </a:p>
          <a:p>
            <a:r>
              <a:rPr kumimoji="1" lang="en-US" altLang="zh-CN"/>
              <a:t>//||  </a:t>
            </a:r>
            <a:r>
              <a:rPr kumimoji="1" lang="zh-CN" altLang="en-US"/>
              <a:t>两个操作数有一个为</a:t>
            </a:r>
            <a:r>
              <a:rPr kumimoji="1" lang="en-US" altLang="zh-CN"/>
              <a:t>true</a:t>
            </a:r>
            <a:r>
              <a:rPr kumimoji="1" lang="zh-CN" altLang="en-US"/>
              <a:t>，结果为</a:t>
            </a:r>
            <a:r>
              <a:rPr kumimoji="1" lang="en-US" altLang="zh-CN"/>
              <a:t>true</a:t>
            </a:r>
            <a:r>
              <a:rPr kumimoji="1" lang="zh-CN" altLang="en-US"/>
              <a:t>，否则为</a:t>
            </a:r>
            <a:r>
              <a:rPr kumimoji="1" lang="en-US" altLang="zh-CN"/>
              <a:t>false</a:t>
            </a:r>
            <a:endParaRPr kumimoji="1" lang="en-US" altLang="zh-CN"/>
          </a:p>
          <a:p>
            <a:r>
              <a:rPr kumimoji="1" lang="en-US" altLang="zh-CN"/>
              <a:t>//!  </a:t>
            </a:r>
            <a:r>
              <a:rPr kumimoji="1" lang="zh-CN" altLang="en-US"/>
              <a:t>取反</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//&amp;&amp;  </a:t>
            </a:r>
            <a:r>
              <a:rPr kumimoji="1" lang="zh-CN" altLang="en-US"/>
              <a:t>两个操作数同时为</a:t>
            </a:r>
            <a:r>
              <a:rPr kumimoji="1" lang="en-US" altLang="zh-CN"/>
              <a:t>true</a:t>
            </a:r>
            <a:r>
              <a:rPr kumimoji="1" lang="zh-CN" altLang="en-US"/>
              <a:t>，结果为</a:t>
            </a:r>
            <a:r>
              <a:rPr kumimoji="1" lang="en-US" altLang="zh-CN"/>
              <a:t>true</a:t>
            </a:r>
            <a:r>
              <a:rPr kumimoji="1" lang="zh-CN" altLang="en-US"/>
              <a:t>，否则都是</a:t>
            </a:r>
            <a:r>
              <a:rPr kumimoji="1" lang="en-US" altLang="zh-CN"/>
              <a:t>false</a:t>
            </a:r>
            <a:endParaRPr kumimoji="1" lang="en-US" altLang="zh-CN"/>
          </a:p>
          <a:p>
            <a:r>
              <a:rPr kumimoji="1" lang="en-US" altLang="zh-CN"/>
              <a:t>//||  </a:t>
            </a:r>
            <a:r>
              <a:rPr kumimoji="1" lang="zh-CN" altLang="en-US"/>
              <a:t>两个操作数有一个为</a:t>
            </a:r>
            <a:r>
              <a:rPr kumimoji="1" lang="en-US" altLang="zh-CN"/>
              <a:t>true</a:t>
            </a:r>
            <a:r>
              <a:rPr kumimoji="1" lang="zh-CN" altLang="en-US"/>
              <a:t>，结果为</a:t>
            </a:r>
            <a:r>
              <a:rPr kumimoji="1" lang="en-US" altLang="zh-CN"/>
              <a:t>true</a:t>
            </a:r>
            <a:r>
              <a:rPr kumimoji="1" lang="zh-CN" altLang="en-US"/>
              <a:t>，否则为</a:t>
            </a:r>
            <a:r>
              <a:rPr kumimoji="1" lang="en-US" altLang="zh-CN"/>
              <a:t>false</a:t>
            </a:r>
            <a:endParaRPr kumimoji="1" lang="en-US" altLang="zh-CN"/>
          </a:p>
          <a:p>
            <a:r>
              <a:rPr kumimoji="1" lang="en-US" altLang="zh-CN"/>
              <a:t>//!  </a:t>
            </a:r>
            <a:r>
              <a:rPr kumimoji="1" lang="zh-CN" altLang="en-US"/>
              <a:t>取反</a:t>
            </a:r>
            <a:endParaRPr kumimoji="1" lang="zh-CN" altLang="en-US"/>
          </a:p>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smtClean="0">
                <a:solidFill>
                  <a:schemeClr val="tx1"/>
                </a:solidFill>
                <a:effectLst/>
                <a:latin typeface="+mn-lt"/>
                <a:ea typeface="+mn-ea"/>
                <a:cs typeface="+mn-cs"/>
              </a:rPr>
              <a:t>//&amp;&amp; </a:t>
            </a:r>
            <a:r>
              <a:rPr lang="zh-CN" altLang="en-US" sz="1200" i="1" kern="1200" dirty="0" smtClean="0">
                <a:solidFill>
                  <a:schemeClr val="tx1"/>
                </a:solidFill>
                <a:effectLst/>
                <a:latin typeface="+mn-lt"/>
                <a:ea typeface="+mn-ea"/>
                <a:cs typeface="+mn-cs"/>
              </a:rPr>
              <a:t>操作数两边如果都不是布尔类型，会先把操作数转换成布尔类型，返回，值是</a:t>
            </a:r>
            <a:r>
              <a:rPr lang="en-US" altLang="zh-CN" sz="1200" i="1" kern="1200" dirty="0" smtClean="0">
                <a:solidFill>
                  <a:schemeClr val="tx1"/>
                </a:solidFill>
                <a:effectLst/>
                <a:latin typeface="+mn-lt"/>
                <a:ea typeface="+mn-ea"/>
                <a:cs typeface="+mn-cs"/>
              </a:rPr>
              <a:t>false</a:t>
            </a:r>
            <a:r>
              <a:rPr lang="zh-CN" altLang="en-US" sz="1200" i="1" kern="1200" dirty="0" smtClean="0">
                <a:solidFill>
                  <a:schemeClr val="tx1"/>
                </a:solidFill>
                <a:effectLst/>
                <a:latin typeface="+mn-lt"/>
                <a:ea typeface="+mn-ea"/>
                <a:cs typeface="+mn-cs"/>
              </a:rPr>
              <a:t>的那个操作数</a:t>
            </a:r>
            <a:br>
              <a:rPr lang="zh-CN" altLang="en-US"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//&amp;&amp; </a:t>
            </a:r>
            <a:r>
              <a:rPr lang="zh-CN" altLang="en-US" sz="1200" i="1" kern="1200" dirty="0" smtClean="0">
                <a:solidFill>
                  <a:schemeClr val="tx1"/>
                </a:solidFill>
                <a:effectLst/>
                <a:latin typeface="+mn-lt"/>
                <a:ea typeface="+mn-ea"/>
                <a:cs typeface="+mn-cs"/>
              </a:rPr>
              <a:t>如果两边都是</a:t>
            </a:r>
            <a:r>
              <a:rPr lang="en-US" altLang="zh-CN" sz="1200" i="1" kern="1200" dirty="0" smtClean="0">
                <a:solidFill>
                  <a:schemeClr val="tx1"/>
                </a:solidFill>
                <a:effectLst/>
                <a:latin typeface="+mn-lt"/>
                <a:ea typeface="+mn-ea"/>
                <a:cs typeface="+mn-cs"/>
              </a:rPr>
              <a:t>false</a:t>
            </a:r>
            <a:r>
              <a:rPr lang="zh-CN" altLang="en-US" sz="1200" i="1" kern="1200" dirty="0" smtClean="0">
                <a:solidFill>
                  <a:schemeClr val="tx1"/>
                </a:solidFill>
                <a:effectLst/>
                <a:latin typeface="+mn-lt"/>
                <a:ea typeface="+mn-ea"/>
                <a:cs typeface="+mn-cs"/>
              </a:rPr>
              <a:t>返回第一个操作数</a:t>
            </a:r>
            <a:endParaRPr kumimoji="1" lang="en-US" altLang="zh-CN" dirty="0" smtClean="0"/>
          </a:p>
          <a:p>
            <a:endParaRPr kumimoji="1" lang="en-US" altLang="zh-CN" dirty="0" smtClean="0"/>
          </a:p>
          <a:p>
            <a:r>
              <a:rPr lang="en-US" altLang="zh-CN" dirty="0" smtClean="0"/>
              <a:t>//|| </a:t>
            </a:r>
            <a:r>
              <a:rPr lang="zh-CN" altLang="en-US" dirty="0" smtClean="0"/>
              <a:t>操作数两边都不是布尔类型，会先把操作数转换成布尔类型，返回，值是</a:t>
            </a:r>
            <a:r>
              <a:rPr lang="en-US" altLang="zh-CN" dirty="0" smtClean="0"/>
              <a:t>true</a:t>
            </a:r>
            <a:r>
              <a:rPr lang="zh-CN" altLang="en-US" dirty="0" smtClean="0"/>
              <a:t>的那个操作数 </a:t>
            </a:r>
            <a:endParaRPr lang="en-US" altLang="zh-CN" dirty="0" smtClean="0"/>
          </a:p>
          <a:p>
            <a:r>
              <a:rPr lang="en-US" altLang="zh-CN" dirty="0" smtClean="0"/>
              <a:t>//|| </a:t>
            </a:r>
            <a:r>
              <a:rPr lang="zh-CN" altLang="en-US" dirty="0" smtClean="0"/>
              <a:t>如果两边都是</a:t>
            </a:r>
            <a:r>
              <a:rPr lang="en-US" altLang="zh-CN" dirty="0" smtClean="0"/>
              <a:t>true</a:t>
            </a:r>
            <a:r>
              <a:rPr lang="zh-CN" altLang="en-US" dirty="0" smtClean="0"/>
              <a:t>，返回第一个操作数 </a:t>
            </a:r>
            <a:endParaRPr kumimoji="1" lang="en-US" altLang="zh-CN" dirty="0" smtClean="0"/>
          </a:p>
          <a:p>
            <a:r>
              <a:rPr kumimoji="1" lang="zh-CN" altLang="en-US" dirty="0" smtClean="0"/>
              <a:t>与</a:t>
            </a:r>
            <a:endParaRPr kumimoji="1" lang="en-US" altLang="zh-CN" dirty="0"/>
          </a:p>
          <a:p>
            <a:pPr lvl="2"/>
            <a:r>
              <a:rPr kumimoji="1" lang="en-US" altLang="zh-CN" dirty="0"/>
              <a:t>	</a:t>
            </a:r>
            <a:r>
              <a:rPr kumimoji="1" lang="zh-CN" altLang="en-US" dirty="0"/>
              <a:t>  </a:t>
            </a:r>
            <a:r>
              <a:rPr kumimoji="1" lang="ro-RO" altLang="zh-CN" dirty="0"/>
              <a:t>var b = true;</a:t>
            </a:r>
            <a:endParaRPr kumimoji="1" lang="ro-RO" altLang="zh-CN" dirty="0"/>
          </a:p>
          <a:p>
            <a:pPr lvl="2"/>
            <a:r>
              <a:rPr kumimoji="1" lang="ro-RO" altLang="zh-CN" dirty="0"/>
              <a:t>        var result = b &amp;&amp; "123abc";</a:t>
            </a:r>
            <a:endParaRPr kumimoji="1" lang="ro-RO" altLang="zh-CN" dirty="0"/>
          </a:p>
          <a:p>
            <a:pPr lvl="2"/>
            <a:r>
              <a:rPr kumimoji="1" lang="ro-RO" altLang="zh-CN" dirty="0"/>
              <a:t>        console.log(result); // 123abc</a:t>
            </a:r>
            <a:endParaRPr kumimoji="1" lang="ro-RO" altLang="zh-CN" dirty="0"/>
          </a:p>
          <a:p>
            <a:pPr lvl="2"/>
            <a:endParaRPr kumimoji="1" lang="ro-RO" altLang="zh-CN" dirty="0"/>
          </a:p>
          <a:p>
            <a:pPr lvl="2"/>
            <a:r>
              <a:rPr kumimoji="1" lang="ro-RO" altLang="zh-CN" dirty="0"/>
              <a:t>	</a:t>
            </a:r>
            <a:r>
              <a:rPr kumimoji="1" lang="zh-CN" altLang="en-US" dirty="0"/>
              <a:t>  </a:t>
            </a:r>
            <a:r>
              <a:rPr kumimoji="1" lang="ro-RO" altLang="zh-CN" dirty="0"/>
              <a:t>var b = true;</a:t>
            </a:r>
            <a:endParaRPr kumimoji="1" lang="ro-RO" altLang="zh-CN" dirty="0"/>
          </a:p>
          <a:p>
            <a:pPr lvl="2"/>
            <a:r>
              <a:rPr kumimoji="1" lang="ro-RO" altLang="zh-CN" dirty="0"/>
              <a:t>        var result =  "123abc"  &amp;&amp; "xyz";</a:t>
            </a:r>
            <a:endParaRPr kumimoji="1" lang="ro-RO" altLang="zh-CN" dirty="0"/>
          </a:p>
          <a:p>
            <a:pPr lvl="2"/>
            <a:r>
              <a:rPr kumimoji="1" lang="ro-RO" altLang="zh-CN" dirty="0"/>
              <a:t>        console.log(result); // "xyz"</a:t>
            </a:r>
            <a:endParaRPr kumimoji="1" lang="ro-RO" altLang="zh-CN" dirty="0"/>
          </a:p>
          <a:p>
            <a:pPr lvl="2"/>
            <a:endParaRPr kumimoji="1" lang="ro-RO" altLang="zh-CN" dirty="0"/>
          </a:p>
          <a:p>
            <a:pPr lvl="2"/>
            <a:r>
              <a:rPr kumimoji="1" lang="ro-RO" altLang="zh-CN" dirty="0"/>
              <a:t>        var b = false;</a:t>
            </a:r>
            <a:endParaRPr kumimoji="1" lang="ro-RO" altLang="zh-CN" dirty="0"/>
          </a:p>
          <a:p>
            <a:pPr lvl="2"/>
            <a:r>
              <a:rPr kumimoji="1" lang="ro-RO" altLang="zh-CN" dirty="0"/>
              <a:t>        var result = b &amp;&amp; "123abc";</a:t>
            </a:r>
            <a:endParaRPr kumimoji="1" lang="ro-RO" altLang="zh-CN" dirty="0"/>
          </a:p>
          <a:p>
            <a:pPr lvl="2"/>
            <a:r>
              <a:rPr kumimoji="1" lang="ro-RO" altLang="zh-CN" dirty="0"/>
              <a:t>        console.log(result); // false</a:t>
            </a:r>
            <a:endParaRPr kumimoji="1" lang="ro-RO" altLang="zh-CN" dirty="0"/>
          </a:p>
          <a:p>
            <a:pPr lvl="2"/>
            <a:endParaRPr kumimoji="1" lang="ro-RO" altLang="zh-CN" dirty="0"/>
          </a:p>
          <a:p>
            <a:pPr lvl="2"/>
            <a:r>
              <a:rPr kumimoji="1" lang="ro-RO" altLang="zh-CN" dirty="0"/>
              <a:t>		</a:t>
            </a:r>
            <a:endParaRPr kumimoji="1" lang="en-US" altLang="zh-CN" dirty="0"/>
          </a:p>
          <a:p>
            <a:r>
              <a:rPr kumimoji="1" lang="zh-CN" altLang="en-US" dirty="0"/>
              <a:t>或</a:t>
            </a:r>
            <a:endParaRPr kumimoji="1" lang="en-US" altLang="zh-CN" dirty="0"/>
          </a:p>
          <a:p>
            <a:r>
              <a:rPr kumimoji="1" lang="zh-CN" altLang="en-US" dirty="0"/>
              <a:t>非</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a:t>
            </a:r>
            <a:endParaRPr kumimoji="1" lang="en-US" altLang="zh-CN" dirty="0"/>
          </a:p>
          <a:p>
            <a:pPr lvl="2"/>
            <a:r>
              <a:rPr kumimoji="1" lang="en-US" altLang="zh-CN" dirty="0"/>
              <a:t>	</a:t>
            </a:r>
            <a:r>
              <a:rPr kumimoji="1" lang="zh-CN" altLang="en-US" dirty="0"/>
              <a:t>  </a:t>
            </a:r>
            <a:r>
              <a:rPr kumimoji="1" lang="ro-RO" altLang="zh-CN" dirty="0"/>
              <a:t>var b = true;</a:t>
            </a:r>
            <a:endParaRPr kumimoji="1" lang="ro-RO" altLang="zh-CN" dirty="0"/>
          </a:p>
          <a:p>
            <a:pPr lvl="2"/>
            <a:r>
              <a:rPr kumimoji="1" lang="ro-RO" altLang="zh-CN" dirty="0"/>
              <a:t>        var result = b &amp;&amp; "123abc";</a:t>
            </a:r>
            <a:endParaRPr kumimoji="1" lang="ro-RO" altLang="zh-CN" dirty="0"/>
          </a:p>
          <a:p>
            <a:pPr lvl="2"/>
            <a:r>
              <a:rPr kumimoji="1" lang="ro-RO" altLang="zh-CN" dirty="0"/>
              <a:t>        console.log(result); // 123abc</a:t>
            </a:r>
            <a:endParaRPr kumimoji="1" lang="ro-RO" altLang="zh-CN" dirty="0"/>
          </a:p>
          <a:p>
            <a:pPr lvl="2"/>
            <a:endParaRPr kumimoji="1" lang="ro-RO" altLang="zh-CN" dirty="0"/>
          </a:p>
          <a:p>
            <a:pPr lvl="2"/>
            <a:r>
              <a:rPr kumimoji="1" lang="ro-RO" altLang="zh-CN" dirty="0"/>
              <a:t>	</a:t>
            </a:r>
            <a:r>
              <a:rPr kumimoji="1" lang="zh-CN" altLang="en-US" dirty="0"/>
              <a:t>  </a:t>
            </a:r>
            <a:r>
              <a:rPr kumimoji="1" lang="ro-RO" altLang="zh-CN" dirty="0"/>
              <a:t>var b = true;</a:t>
            </a:r>
            <a:endParaRPr kumimoji="1" lang="ro-RO" altLang="zh-CN" dirty="0"/>
          </a:p>
          <a:p>
            <a:pPr lvl="2"/>
            <a:r>
              <a:rPr kumimoji="1" lang="ro-RO" altLang="zh-CN" dirty="0"/>
              <a:t>        var result =  "123abc"  &amp;&amp; "xyz";</a:t>
            </a:r>
            <a:endParaRPr kumimoji="1" lang="ro-RO" altLang="zh-CN" dirty="0"/>
          </a:p>
          <a:p>
            <a:pPr lvl="2"/>
            <a:r>
              <a:rPr kumimoji="1" lang="ro-RO" altLang="zh-CN" dirty="0"/>
              <a:t>        console.log(result); // "xyz"</a:t>
            </a:r>
            <a:endParaRPr kumimoji="1" lang="ro-RO" altLang="zh-CN" dirty="0"/>
          </a:p>
          <a:p>
            <a:pPr lvl="2"/>
            <a:endParaRPr kumimoji="1" lang="ro-RO" altLang="zh-CN" dirty="0"/>
          </a:p>
          <a:p>
            <a:pPr lvl="2"/>
            <a:r>
              <a:rPr kumimoji="1" lang="ro-RO" altLang="zh-CN" dirty="0"/>
              <a:t>        var b = false;</a:t>
            </a:r>
            <a:endParaRPr kumimoji="1" lang="ro-RO" altLang="zh-CN" dirty="0"/>
          </a:p>
          <a:p>
            <a:pPr lvl="2"/>
            <a:r>
              <a:rPr kumimoji="1" lang="ro-RO" altLang="zh-CN" dirty="0"/>
              <a:t>        var result = b &amp;&amp; "123abc";</a:t>
            </a:r>
            <a:endParaRPr kumimoji="1" lang="ro-RO" altLang="zh-CN" dirty="0"/>
          </a:p>
          <a:p>
            <a:pPr lvl="2"/>
            <a:r>
              <a:rPr kumimoji="1" lang="ro-RO" altLang="zh-CN" dirty="0"/>
              <a:t>        console.log(result); // false</a:t>
            </a:r>
            <a:endParaRPr kumimoji="1" lang="ro-RO" altLang="zh-CN" dirty="0"/>
          </a:p>
          <a:p>
            <a:pPr lvl="2"/>
            <a:endParaRPr kumimoji="1" lang="ro-RO" altLang="zh-CN" dirty="0"/>
          </a:p>
          <a:p>
            <a:pPr lvl="2"/>
            <a:r>
              <a:rPr kumimoji="1" lang="ro-RO" altLang="zh-CN" dirty="0"/>
              <a:t>		</a:t>
            </a:r>
            <a:endParaRPr kumimoji="1" lang="en-US" altLang="zh-CN" dirty="0"/>
          </a:p>
          <a:p>
            <a:r>
              <a:rPr kumimoji="1" lang="zh-CN" altLang="en-US" dirty="0"/>
              <a:t>或</a:t>
            </a:r>
            <a:endParaRPr kumimoji="1" lang="en-US" altLang="zh-CN" dirty="0"/>
          </a:p>
          <a:p>
            <a:r>
              <a:rPr kumimoji="1" lang="zh-CN" altLang="en-US" dirty="0"/>
              <a:t>非</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cs-CZ" altLang="zh-CN" dirty="0"/>
              <a:t>var z =a *(x/=y)*x;</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457200" rtl="0" eaLnBrk="1" latinLnBrk="0" hangingPunct="1">
              <a:spcBef>
                <a:spcPts val="0"/>
              </a:spcBef>
              <a:spcAft>
                <a:spcPts val="0"/>
              </a:spcAft>
              <a:buClrTx/>
              <a:buSzTx/>
              <a:buFontTx/>
              <a:buNone/>
              <a:defRPr/>
            </a:pPr>
            <a:r>
              <a:rPr lang="hr-HR" altLang="zh-CN"/>
              <a:t>((4 &gt;= 6) || (</a:t>
            </a:r>
            <a:r>
              <a:rPr lang="en-US" altLang="zh-CN"/>
              <a:t>"</a:t>
            </a:r>
            <a:r>
              <a:rPr lang="zh-CN" altLang="en-US"/>
              <a:t>人</a:t>
            </a:r>
            <a:r>
              <a:rPr lang="en-US" altLang="zh-CN"/>
              <a:t>"</a:t>
            </a:r>
            <a:r>
              <a:rPr lang="zh-CN" altLang="en-US"/>
              <a:t> </a:t>
            </a:r>
            <a:r>
              <a:rPr lang="ru-RU" altLang="zh-CN"/>
              <a:t>!=</a:t>
            </a:r>
            <a:r>
              <a:rPr lang="zh-CN" altLang="en-US"/>
              <a:t> </a:t>
            </a:r>
            <a:r>
              <a:rPr lang="en-US" altLang="zh-CN"/>
              <a:t>"</a:t>
            </a:r>
            <a:r>
              <a:rPr lang="zh-CN" altLang="en-US"/>
              <a:t>狗</a:t>
            </a:r>
            <a:r>
              <a:rPr lang="is-IS" altLang="zh-CN"/>
              <a:t>")) &amp;&amp; !(((12 * 2) == 144) &amp;&amp; true) </a:t>
            </a:r>
            <a:endParaRPr lang="is-IS" altLang="zh-CN"/>
          </a:p>
          <a:p>
            <a:pPr marL="0" marR="0" indent="0" algn="l" defTabSz="457200" rtl="0" eaLnBrk="1" latinLnBrk="0" hangingPunct="1">
              <a:spcBef>
                <a:spcPts val="0"/>
              </a:spcBef>
              <a:spcAft>
                <a:spcPts val="0"/>
              </a:spcAft>
              <a:buClrTx/>
              <a:buSzTx/>
              <a:buFontTx/>
              <a:buNone/>
              <a:defRPr/>
            </a:pPr>
            <a:endParaRPr lang="hr-HR"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r>
              <a:rPr lang="hr-HR" altLang="zh-CN" sz="1200" b="0" i="0" u="none" strike="noStrike" kern="1200" baseline="0" smtClean="0">
                <a:solidFill>
                  <a:schemeClr val="tx1"/>
                </a:solidFill>
                <a:latin typeface="+mn-lt"/>
                <a:ea typeface="+mn-ea"/>
                <a:cs typeface="+mn-cs"/>
              </a:rPr>
              <a:t>(4 &gt;= 6 || </a:t>
            </a:r>
            <a:r>
              <a:rPr lang="en-US" altLang="zh-CN"/>
              <a:t>"</a:t>
            </a:r>
            <a:r>
              <a:rPr lang="zh-CN" altLang="en-US"/>
              <a:t>人</a:t>
            </a:r>
            <a:r>
              <a:rPr lang="en-US" altLang="zh-CN"/>
              <a:t>"</a:t>
            </a:r>
            <a:r>
              <a:rPr lang="zh-CN" altLang="en-US" sz="1200" b="0" i="0" u="none" strike="noStrike" kern="1200" baseline="0" smtClean="0">
                <a:solidFill>
                  <a:schemeClr val="tx1"/>
                </a:solidFill>
                <a:latin typeface="+mn-lt"/>
                <a:ea typeface="+mn-ea"/>
                <a:cs typeface="+mn-cs"/>
              </a:rPr>
              <a:t> </a:t>
            </a:r>
            <a:r>
              <a:rPr lang="ru-RU" altLang="zh-CN" sz="1200" b="0" i="0" u="none" strike="noStrike" kern="1200" baseline="0" smtClean="0">
                <a:solidFill>
                  <a:schemeClr val="tx1"/>
                </a:solidFill>
                <a:latin typeface="+mn-lt"/>
                <a:ea typeface="+mn-ea"/>
                <a:cs typeface="+mn-cs"/>
              </a:rPr>
              <a:t>!= </a:t>
            </a:r>
            <a:r>
              <a:rPr lang="en-US" altLang="zh-CN"/>
              <a:t>"</a:t>
            </a:r>
            <a:r>
              <a:rPr lang="zh-CN" altLang="en-US"/>
              <a:t>狗</a:t>
            </a:r>
            <a:r>
              <a:rPr lang="is-IS" altLang="zh-CN"/>
              <a:t>"</a:t>
            </a:r>
            <a:r>
              <a:rPr lang="en-US" altLang="zh-CN" sz="1200" b="0" i="0" u="none" strike="noStrike" kern="1200" baseline="0" smtClean="0">
                <a:solidFill>
                  <a:schemeClr val="tx1"/>
                </a:solidFill>
                <a:latin typeface="+mn-lt"/>
                <a:ea typeface="+mn-ea"/>
                <a:cs typeface="+mn-cs"/>
              </a:rPr>
              <a:t>) &amp;&amp; !(12 * 2 == 144 &amp;&amp; true) </a:t>
            </a: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r>
              <a:rPr lang="en-US" altLang="zh-CN" sz="1200" b="0" i="0" u="none" strike="noStrike" kern="1200" baseline="0" smtClean="0">
                <a:solidFill>
                  <a:schemeClr val="tx1"/>
                </a:solidFill>
                <a:latin typeface="+mn-lt"/>
                <a:ea typeface="+mn-ea"/>
                <a:cs typeface="+mn-cs"/>
              </a:rPr>
              <a:t>(false || true) &amp;&amp; !(false &amp;&amp; true) </a:t>
            </a: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r>
              <a:rPr lang="en-US" altLang="zh-CN" sz="1200" b="0" i="0" u="none" strike="noStrike" kern="1200" baseline="0" smtClean="0">
                <a:solidFill>
                  <a:schemeClr val="tx1"/>
                </a:solidFill>
                <a:latin typeface="+mn-lt"/>
                <a:ea typeface="+mn-ea"/>
                <a:cs typeface="+mn-cs"/>
              </a:rPr>
              <a:t>true &amp;&amp; !false </a:t>
            </a: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r>
              <a:rPr lang="en-US" altLang="zh-CN" sz="1200" b="0" i="0" u="none" strike="noStrike" kern="1200" baseline="0" smtClean="0">
                <a:solidFill>
                  <a:schemeClr val="tx1"/>
                </a:solidFill>
                <a:latin typeface="+mn-lt"/>
                <a:ea typeface="+mn-ea"/>
                <a:cs typeface="+mn-cs"/>
              </a:rPr>
              <a:t>true </a:t>
            </a: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endParaRPr lang="en-US" altLang="zh-CN" sz="1200" b="0" i="0" u="none" strike="noStrike" kern="1200" baseline="0" smtClean="0">
              <a:solidFill>
                <a:schemeClr val="tx1"/>
              </a:solidFill>
              <a:latin typeface="+mn-lt"/>
              <a:ea typeface="+mn-ea"/>
              <a:cs typeface="+mn-cs"/>
            </a:endParaRPr>
          </a:p>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	var age = 20;</a:t>
            </a:r>
            <a:endParaRPr kumimoji="1" lang="ro-RO" altLang="zh-CN" dirty="0"/>
          </a:p>
          <a:p>
            <a:r>
              <a:rPr kumimoji="1" lang="ro-RO" altLang="zh-CN" dirty="0"/>
              <a:t>        if(age &gt;= 18) {</a:t>
            </a:r>
            <a:endParaRPr kumimoji="1" lang="ro-RO" altLang="zh-CN" dirty="0"/>
          </a:p>
          <a:p>
            <a:r>
              <a:rPr kumimoji="1" lang="ro-RO" altLang="zh-CN" dirty="0"/>
              <a:t>            console.log("</a:t>
            </a:r>
            <a:r>
              <a:rPr kumimoji="1" lang="zh-CN" altLang="ro-RO" dirty="0"/>
              <a:t>恭喜你成人了</a:t>
            </a:r>
            <a:r>
              <a:rPr kumimoji="1" lang="ro-RO" altLang="zh-CN" dirty="0"/>
              <a:t>");</a:t>
            </a:r>
            <a:endParaRPr kumimoji="1" lang="ro-RO" altLang="zh-CN" dirty="0"/>
          </a:p>
          <a:p>
            <a:r>
              <a:rPr kumimoji="1" lang="ro-RO" altLang="zh-CN" dirty="0"/>
              <a:t>        }else{</a:t>
            </a:r>
            <a:endParaRPr kumimoji="1" lang="ro-RO" altLang="zh-CN" dirty="0"/>
          </a:p>
          <a:p>
            <a:r>
              <a:rPr kumimoji="1" lang="ro-RO" altLang="zh-CN" dirty="0"/>
              <a:t>            console.log("</a:t>
            </a:r>
            <a:r>
              <a:rPr kumimoji="1" lang="zh-CN" altLang="ro-RO" dirty="0"/>
              <a:t>未成年</a:t>
            </a:r>
            <a:r>
              <a:rPr kumimoji="1" lang="ro-RO" altLang="zh-CN" dirty="0"/>
              <a:t>");</a:t>
            </a:r>
            <a:endParaRPr kumimoji="1" lang="ro-RO" altLang="zh-CN" dirty="0"/>
          </a:p>
          <a:p>
            <a:r>
              <a:rPr kumimoji="1" lang="ro-RO" altLang="zh-CN" dirty="0"/>
              <a:t>        }</a:t>
            </a:r>
            <a:endParaRPr kumimoji="1" lang="ro-RO" altLang="zh-CN" dirty="0"/>
          </a:p>
          <a:p>
            <a:endParaRPr kumimoji="1" lang="ro-RO" altLang="zh-CN" dirty="0"/>
          </a:p>
          <a:p>
            <a:r>
              <a:rPr kumimoji="1" lang="ro-RO" altLang="zh-CN" dirty="0"/>
              <a:t>	</a:t>
            </a:r>
            <a:r>
              <a:rPr kumimoji="1" lang="it-IT" altLang="zh-CN" dirty="0"/>
              <a:t>//</a:t>
            </a:r>
            <a:r>
              <a:rPr kumimoji="1" lang="zh-CN" altLang="it-IT" dirty="0"/>
              <a:t>星期转换</a:t>
            </a:r>
            <a:endParaRPr kumimoji="1" lang="zh-CN" altLang="it-IT" dirty="0"/>
          </a:p>
          <a:p>
            <a:r>
              <a:rPr kumimoji="1" lang="zh-CN" altLang="it-IT" dirty="0"/>
              <a:t>        </a:t>
            </a:r>
            <a:r>
              <a:rPr kumimoji="1" lang="it-IT" altLang="zh-CN" dirty="0"/>
              <a:t>var date = new Date();</a:t>
            </a:r>
            <a:endParaRPr kumimoji="1" lang="it-IT" altLang="zh-CN" dirty="0"/>
          </a:p>
          <a:p>
            <a:r>
              <a:rPr kumimoji="1" lang="it-IT" altLang="zh-CN" dirty="0"/>
              <a:t>        var week = date.getDay();</a:t>
            </a:r>
            <a:endParaRPr kumimoji="1" lang="it-IT" altLang="zh-CN" dirty="0"/>
          </a:p>
          <a:p>
            <a:r>
              <a:rPr kumimoji="1" lang="it-IT" altLang="zh-CN" dirty="0"/>
              <a:t>        if (week === 1) {</a:t>
            </a:r>
            <a:endParaRPr kumimoji="1" lang="it-IT" altLang="zh-CN" dirty="0"/>
          </a:p>
          <a:p>
            <a:r>
              <a:rPr kumimoji="1" lang="it-IT" altLang="zh-CN" dirty="0"/>
              <a:t>            console.log("</a:t>
            </a:r>
            <a:r>
              <a:rPr kumimoji="1" lang="zh-CN" altLang="it-IT" dirty="0"/>
              <a:t>星期一</a:t>
            </a:r>
            <a:r>
              <a:rPr kumimoji="1" lang="it-IT" altLang="zh-CN" dirty="0"/>
              <a:t>");</a:t>
            </a:r>
            <a:endParaRPr kumimoji="1" lang="it-IT" altLang="zh-CN" dirty="0"/>
          </a:p>
          <a:p>
            <a:r>
              <a:rPr kumimoji="1" lang="it-IT" altLang="zh-CN" dirty="0"/>
              <a:t>        }else if(week == 2) {</a:t>
            </a:r>
            <a:endParaRPr kumimoji="1" lang="it-IT" altLang="zh-CN" dirty="0"/>
          </a:p>
          <a:p>
            <a:r>
              <a:rPr kumimoji="1" lang="it-IT" altLang="zh-CN" dirty="0"/>
              <a:t>            console.log("</a:t>
            </a:r>
            <a:r>
              <a:rPr kumimoji="1" lang="zh-CN" altLang="it-IT" dirty="0"/>
              <a:t>星期二</a:t>
            </a:r>
            <a:r>
              <a:rPr kumimoji="1" lang="it-IT" altLang="zh-CN" dirty="0"/>
              <a:t>");</a:t>
            </a:r>
            <a:endParaRPr kumimoji="1" lang="it-IT" altLang="zh-CN" dirty="0"/>
          </a:p>
          <a:p>
            <a:r>
              <a:rPr kumimoji="1" lang="it-IT" altLang="zh-CN" dirty="0"/>
              <a:t>        }else if(week == 3) {</a:t>
            </a:r>
            <a:endParaRPr kumimoji="1" lang="it-IT" altLang="zh-CN" dirty="0"/>
          </a:p>
          <a:p>
            <a:r>
              <a:rPr kumimoji="1" lang="it-IT" altLang="zh-CN" dirty="0"/>
              <a:t>            console.log("</a:t>
            </a:r>
            <a:r>
              <a:rPr kumimoji="1" lang="zh-CN" altLang="it-IT" dirty="0"/>
              <a:t>星期三</a:t>
            </a:r>
            <a:r>
              <a:rPr kumimoji="1" lang="it-IT" altLang="zh-CN" dirty="0"/>
              <a:t>");</a:t>
            </a:r>
            <a:endParaRPr kumimoji="1" lang="it-IT" altLang="zh-CN" dirty="0"/>
          </a:p>
          <a:p>
            <a:r>
              <a:rPr kumimoji="1" lang="it-IT" altLang="zh-CN" dirty="0"/>
              <a:t>        }else if(week == 4) {</a:t>
            </a:r>
            <a:endParaRPr kumimoji="1" lang="it-IT" altLang="zh-CN" dirty="0"/>
          </a:p>
          <a:p>
            <a:r>
              <a:rPr kumimoji="1" lang="it-IT" altLang="zh-CN" dirty="0"/>
              <a:t>            console.log("</a:t>
            </a:r>
            <a:r>
              <a:rPr kumimoji="1" lang="zh-CN" altLang="it-IT" dirty="0"/>
              <a:t>星期四</a:t>
            </a:r>
            <a:r>
              <a:rPr kumimoji="1" lang="it-IT" altLang="zh-CN" dirty="0"/>
              <a:t>");</a:t>
            </a:r>
            <a:endParaRPr kumimoji="1" lang="it-IT" altLang="zh-CN" dirty="0"/>
          </a:p>
          <a:p>
            <a:r>
              <a:rPr kumimoji="1" lang="it-IT" altLang="zh-CN" dirty="0"/>
              <a:t>        }else if(week == 5) {</a:t>
            </a:r>
            <a:endParaRPr kumimoji="1" lang="it-IT" altLang="zh-CN" dirty="0"/>
          </a:p>
          <a:p>
            <a:r>
              <a:rPr kumimoji="1" lang="it-IT" altLang="zh-CN" dirty="0"/>
              <a:t>            console.log("</a:t>
            </a:r>
            <a:r>
              <a:rPr kumimoji="1" lang="zh-CN" altLang="it-IT" dirty="0"/>
              <a:t>星期五</a:t>
            </a:r>
            <a:r>
              <a:rPr kumimoji="1" lang="it-IT" altLang="zh-CN" dirty="0"/>
              <a:t>");</a:t>
            </a:r>
            <a:endParaRPr kumimoji="1" lang="it-IT" altLang="zh-CN" dirty="0"/>
          </a:p>
          <a:p>
            <a:r>
              <a:rPr kumimoji="1" lang="it-IT" altLang="zh-CN" dirty="0"/>
              <a:t>        }else if(week == 6) {</a:t>
            </a:r>
            <a:endParaRPr kumimoji="1" lang="it-IT" altLang="zh-CN" dirty="0"/>
          </a:p>
          <a:p>
            <a:r>
              <a:rPr kumimoji="1" lang="it-IT" altLang="zh-CN" dirty="0"/>
              <a:t>            console.log("</a:t>
            </a:r>
            <a:r>
              <a:rPr kumimoji="1" lang="zh-CN" altLang="it-IT" dirty="0"/>
              <a:t>星期六</a:t>
            </a:r>
            <a:r>
              <a:rPr kumimoji="1" lang="it-IT" altLang="zh-CN" dirty="0"/>
              <a:t>");</a:t>
            </a:r>
            <a:endParaRPr kumimoji="1" lang="it-IT" altLang="zh-CN" dirty="0"/>
          </a:p>
          <a:p>
            <a:r>
              <a:rPr kumimoji="1" lang="it-IT" altLang="zh-CN" dirty="0"/>
              <a:t>        }else if(week == 0) {</a:t>
            </a:r>
            <a:endParaRPr kumimoji="1" lang="it-IT" altLang="zh-CN" dirty="0"/>
          </a:p>
          <a:p>
            <a:r>
              <a:rPr kumimoji="1" lang="it-IT" altLang="zh-CN" dirty="0"/>
              <a:t>            console.log("</a:t>
            </a:r>
            <a:r>
              <a:rPr kumimoji="1" lang="zh-CN" altLang="it-IT" dirty="0"/>
              <a:t>星期日</a:t>
            </a:r>
            <a:r>
              <a:rPr kumimoji="1" lang="it-IT" altLang="zh-CN" dirty="0"/>
              <a:t>");</a:t>
            </a:r>
            <a:endParaRPr kumimoji="1" lang="it-IT" altLang="zh-CN" dirty="0"/>
          </a:p>
          <a:p>
            <a:r>
              <a:rPr kumimoji="1" lang="it-IT" altLang="zh-CN" dirty="0"/>
              <a:t>        }</a:t>
            </a:r>
            <a:endParaRPr kumimoji="1" lang="ro-RO" altLang="zh-CN" dirty="0"/>
          </a:p>
          <a:p>
            <a:endParaRPr kumimoji="1" lang="ro-RO" altLang="zh-CN" dirty="0"/>
          </a:p>
          <a:p>
            <a:endParaRPr kumimoji="1" lang="ro-RO" altLang="zh-CN" dirty="0"/>
          </a:p>
          <a:p>
            <a:r>
              <a:rPr kumimoji="1" lang="it-IT" altLang="zh-CN" dirty="0"/>
              <a:t>	//</a:t>
            </a:r>
            <a:r>
              <a:rPr kumimoji="1" lang="zh-CN" altLang="it-IT" dirty="0"/>
              <a:t>分数转换   </a:t>
            </a:r>
            <a:r>
              <a:rPr kumimoji="1" lang="it-IT" altLang="zh-CN" dirty="0"/>
              <a:t>&lt;60  E   60-70 D  70-80 C  80-90 B  90 - 100 A</a:t>
            </a:r>
            <a:endParaRPr kumimoji="1" lang="it-IT" altLang="zh-CN" dirty="0"/>
          </a:p>
          <a:p>
            <a:r>
              <a:rPr kumimoji="1" lang="it-IT" altLang="zh-CN" dirty="0"/>
              <a:t>        var score = 91;</a:t>
            </a:r>
            <a:endParaRPr kumimoji="1" lang="it-IT" altLang="zh-CN" dirty="0"/>
          </a:p>
          <a:p>
            <a:r>
              <a:rPr kumimoji="1" lang="it-IT" altLang="zh-CN" dirty="0"/>
              <a:t>        if (score &gt; 90) {</a:t>
            </a:r>
            <a:endParaRPr kumimoji="1" lang="it-IT" altLang="zh-CN" dirty="0"/>
          </a:p>
          <a:p>
            <a:r>
              <a:rPr kumimoji="1" lang="it-IT" altLang="zh-CN" dirty="0"/>
              <a:t>            console.log("A");</a:t>
            </a:r>
            <a:endParaRPr kumimoji="1" lang="it-IT" altLang="zh-CN" dirty="0"/>
          </a:p>
          <a:p>
            <a:r>
              <a:rPr kumimoji="1" lang="it-IT" altLang="zh-CN" dirty="0"/>
              <a:t>        }else if(score &gt; 80 &amp;&amp; score &lt;=90) {</a:t>
            </a:r>
            <a:endParaRPr kumimoji="1" lang="it-IT" altLang="zh-CN" dirty="0"/>
          </a:p>
          <a:p>
            <a:r>
              <a:rPr kumimoji="1" lang="it-IT" altLang="zh-CN" dirty="0"/>
              <a:t>            console.log("B");</a:t>
            </a:r>
            <a:endParaRPr kumimoji="1" lang="it-IT" altLang="zh-CN" dirty="0"/>
          </a:p>
          <a:p>
            <a:r>
              <a:rPr kumimoji="1" lang="it-IT" altLang="zh-CN" dirty="0"/>
              <a:t>        }else if(score &gt; 70 &amp;&amp; score &lt;=80) {</a:t>
            </a:r>
            <a:endParaRPr kumimoji="1" lang="it-IT" altLang="zh-CN" dirty="0"/>
          </a:p>
          <a:p>
            <a:r>
              <a:rPr kumimoji="1" lang="it-IT" altLang="zh-CN" dirty="0"/>
              <a:t>            console.log("C");</a:t>
            </a:r>
            <a:endParaRPr kumimoji="1" lang="it-IT" altLang="zh-CN" dirty="0"/>
          </a:p>
          <a:p>
            <a:r>
              <a:rPr kumimoji="1" lang="it-IT" altLang="zh-CN" dirty="0"/>
              <a:t>        }else if(score &gt; 60 &amp;&amp; score &lt;=70) {</a:t>
            </a:r>
            <a:endParaRPr kumimoji="1" lang="it-IT" altLang="zh-CN" dirty="0"/>
          </a:p>
          <a:p>
            <a:r>
              <a:rPr kumimoji="1" lang="it-IT" altLang="zh-CN" dirty="0"/>
              <a:t>            console.log("D");</a:t>
            </a:r>
            <a:endParaRPr kumimoji="1" lang="it-IT" altLang="zh-CN" dirty="0"/>
          </a:p>
          <a:p>
            <a:r>
              <a:rPr kumimoji="1" lang="it-IT" altLang="zh-CN" dirty="0"/>
              <a:t>        }else{</a:t>
            </a:r>
            <a:endParaRPr kumimoji="1" lang="it-IT" altLang="zh-CN" dirty="0"/>
          </a:p>
          <a:p>
            <a:r>
              <a:rPr kumimoji="1" lang="it-IT" altLang="zh-CN" dirty="0"/>
              <a:t>            console.log("E");</a:t>
            </a:r>
            <a:endParaRPr kumimoji="1" lang="it-IT" altLang="zh-CN" dirty="0"/>
          </a:p>
          <a:p>
            <a:r>
              <a:rPr kumimoji="1" lang="it-IT" altLang="zh-CN" dirty="0"/>
              <a:t>        }</a:t>
            </a:r>
            <a:endParaRPr kumimoji="1" lang="it-IT" altLang="zh-CN" dirty="0"/>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	var a = "a";</a:t>
            </a:r>
            <a:endParaRPr kumimoji="1" lang="ro-RO" altLang="zh-CN" dirty="0"/>
          </a:p>
          <a:p>
            <a:r>
              <a:rPr kumimoji="1" lang="ro-RO" altLang="zh-CN" dirty="0"/>
              <a:t>        switch (a) {</a:t>
            </a:r>
            <a:endParaRPr kumimoji="1" lang="ro-RO" altLang="zh-CN" dirty="0"/>
          </a:p>
          <a:p>
            <a:r>
              <a:rPr kumimoji="1" lang="ro-RO" altLang="zh-CN" dirty="0"/>
              <a:t>            case "a":</a:t>
            </a:r>
            <a:endParaRPr kumimoji="1" lang="ro-RO" altLang="zh-CN" dirty="0"/>
          </a:p>
          <a:p>
            <a:r>
              <a:rPr kumimoji="1" lang="ro-RO" altLang="zh-CN" dirty="0"/>
              <a:t>                console.log("a");</a:t>
            </a:r>
            <a:endParaRPr kumimoji="1" lang="ro-RO" altLang="zh-CN" dirty="0"/>
          </a:p>
          <a:p>
            <a:r>
              <a:rPr kumimoji="1" lang="ro-RO" altLang="zh-CN" dirty="0"/>
              <a:t>            case "c":</a:t>
            </a:r>
            <a:endParaRPr kumimoji="1" lang="ro-RO" altLang="zh-CN" dirty="0"/>
          </a:p>
          <a:p>
            <a:r>
              <a:rPr kumimoji="1" lang="ro-RO" altLang="zh-CN" dirty="0"/>
              <a:t>                console.log("c");</a:t>
            </a:r>
            <a:endParaRPr kumimoji="1" lang="ro-RO" altLang="zh-CN" dirty="0"/>
          </a:p>
          <a:p>
            <a:r>
              <a:rPr kumimoji="1" lang="ro-RO" altLang="zh-CN" dirty="0"/>
              <a:t>            default :</a:t>
            </a:r>
            <a:endParaRPr kumimoji="1" lang="ro-RO" altLang="zh-CN" dirty="0"/>
          </a:p>
          <a:p>
            <a:r>
              <a:rPr kumimoji="1" lang="ro-RO" altLang="zh-CN" dirty="0"/>
              <a:t>                console.log("default");</a:t>
            </a:r>
            <a:endParaRPr kumimoji="1" lang="ro-RO" altLang="zh-CN" dirty="0"/>
          </a:p>
          <a:p>
            <a:r>
              <a:rPr kumimoji="1" lang="ro-RO" altLang="zh-CN" dirty="0"/>
              <a:t>        }</a:t>
            </a:r>
            <a:endParaRPr kumimoji="1" lang="ro-RO" altLang="zh-CN" dirty="0"/>
          </a:p>
          <a:p>
            <a:endParaRPr kumimoji="1" lang="ro-RO" altLang="zh-CN" dirty="0"/>
          </a:p>
          <a:p>
            <a:endParaRPr kumimoji="1" lang="ro-RO" altLang="zh-CN" dirty="0"/>
          </a:p>
          <a:p>
            <a:r>
              <a:rPr kumimoji="1" lang="ro-RO" altLang="zh-CN" dirty="0"/>
              <a:t>//</a:t>
            </a:r>
            <a:r>
              <a:rPr kumimoji="1" lang="zh-CN" altLang="ro-RO" dirty="0"/>
              <a:t>把天数转换成星期</a:t>
            </a:r>
            <a:endParaRPr kumimoji="1" lang="zh-CN" altLang="ro-RO" dirty="0"/>
          </a:p>
          <a:p>
            <a:r>
              <a:rPr kumimoji="1" lang="zh-CN" altLang="ro-RO" dirty="0"/>
              <a:t>        </a:t>
            </a:r>
            <a:r>
              <a:rPr kumimoji="1" lang="ro-RO" altLang="zh-CN" dirty="0"/>
              <a:t>var date = new Date().getDay();</a:t>
            </a:r>
            <a:endParaRPr kumimoji="1" lang="ro-RO" altLang="zh-CN" dirty="0"/>
          </a:p>
          <a:p>
            <a:r>
              <a:rPr kumimoji="1" lang="ro-RO" altLang="zh-CN" dirty="0"/>
              <a:t>        switch (date) {</a:t>
            </a:r>
            <a:endParaRPr kumimoji="1" lang="ro-RO" altLang="zh-CN" dirty="0"/>
          </a:p>
          <a:p>
            <a:r>
              <a:rPr kumimoji="1" lang="ro-RO" altLang="zh-CN" dirty="0"/>
              <a:t>            case 0:</a:t>
            </a:r>
            <a:endParaRPr kumimoji="1" lang="ro-RO" altLang="zh-CN" dirty="0"/>
          </a:p>
          <a:p>
            <a:r>
              <a:rPr kumimoji="1" lang="ro-RO" altLang="zh-CN" dirty="0"/>
              <a:t>                console.log("</a:t>
            </a:r>
            <a:r>
              <a:rPr kumimoji="1" lang="zh-CN" altLang="ro-RO" dirty="0"/>
              <a:t>星期日</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1:</a:t>
            </a:r>
            <a:endParaRPr kumimoji="1" lang="ro-RO" altLang="zh-CN" dirty="0"/>
          </a:p>
          <a:p>
            <a:r>
              <a:rPr kumimoji="1" lang="ro-RO" altLang="zh-CN" dirty="0"/>
              <a:t>                console.log("</a:t>
            </a:r>
            <a:r>
              <a:rPr kumimoji="1" lang="zh-CN" altLang="ro-RO" dirty="0"/>
              <a:t>星期一</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2:</a:t>
            </a:r>
            <a:endParaRPr kumimoji="1" lang="ro-RO" altLang="zh-CN" dirty="0"/>
          </a:p>
          <a:p>
            <a:r>
              <a:rPr kumimoji="1" lang="ro-RO" altLang="zh-CN" dirty="0"/>
              <a:t>                console.log("</a:t>
            </a:r>
            <a:r>
              <a:rPr kumimoji="1" lang="zh-CN" altLang="ro-RO" dirty="0"/>
              <a:t>星期二</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3:</a:t>
            </a:r>
            <a:endParaRPr kumimoji="1" lang="ro-RO" altLang="zh-CN" dirty="0"/>
          </a:p>
          <a:p>
            <a:r>
              <a:rPr kumimoji="1" lang="ro-RO" altLang="zh-CN" dirty="0"/>
              <a:t>                console.log("</a:t>
            </a:r>
            <a:r>
              <a:rPr kumimoji="1" lang="zh-CN" altLang="ro-RO" dirty="0"/>
              <a:t>星期三</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4:</a:t>
            </a:r>
            <a:endParaRPr kumimoji="1" lang="ro-RO" altLang="zh-CN" dirty="0"/>
          </a:p>
          <a:p>
            <a:r>
              <a:rPr kumimoji="1" lang="ro-RO" altLang="zh-CN" dirty="0"/>
              <a:t>                console.log("</a:t>
            </a:r>
            <a:r>
              <a:rPr kumimoji="1" lang="zh-CN" altLang="ro-RO" dirty="0"/>
              <a:t>星期四</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5:</a:t>
            </a:r>
            <a:endParaRPr kumimoji="1" lang="ro-RO" altLang="zh-CN" dirty="0"/>
          </a:p>
          <a:p>
            <a:r>
              <a:rPr kumimoji="1" lang="ro-RO" altLang="zh-CN" dirty="0"/>
              <a:t>                console.log("</a:t>
            </a:r>
            <a:r>
              <a:rPr kumimoji="1" lang="zh-CN" altLang="ro-RO" dirty="0"/>
              <a:t>星期五</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6:</a:t>
            </a:r>
            <a:endParaRPr kumimoji="1" lang="ro-RO" altLang="zh-CN" dirty="0"/>
          </a:p>
          <a:p>
            <a:r>
              <a:rPr kumimoji="1" lang="ro-RO" altLang="zh-CN" dirty="0"/>
              <a:t>                console.log("</a:t>
            </a:r>
            <a:r>
              <a:rPr kumimoji="1" lang="zh-CN" altLang="ro-RO" dirty="0"/>
              <a:t>星期六</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a:t>
            </a:r>
            <a:endParaRPr kumimoji="1" lang="ro-RO" altLang="zh-CN" dirty="0"/>
          </a:p>
          <a:p>
            <a:endParaRPr kumimoji="1" lang="ro-RO" altLang="zh-CN" dirty="0"/>
          </a:p>
          <a:p>
            <a:endParaRPr kumimoji="1" lang="ro-RO" altLang="zh-CN" dirty="0"/>
          </a:p>
          <a:p>
            <a:endParaRPr kumimoji="1" lang="ro-RO" altLang="zh-CN" dirty="0"/>
          </a:p>
          <a:p>
            <a:endParaRPr kumimoji="1" lang="ro-RO" altLang="zh-CN" dirty="0"/>
          </a:p>
          <a:p>
            <a:r>
              <a:rPr kumimoji="1" lang="ro-RO" altLang="zh-CN" dirty="0"/>
              <a:t>//</a:t>
            </a:r>
            <a:r>
              <a:rPr kumimoji="1" lang="zh-CN" altLang="ro-RO" dirty="0"/>
              <a:t>百分制转换成素质教育</a:t>
            </a:r>
            <a:endParaRPr kumimoji="1" lang="zh-CN" altLang="ro-RO" dirty="0"/>
          </a:p>
          <a:p>
            <a:r>
              <a:rPr kumimoji="1" lang="zh-CN" altLang="ro-RO" dirty="0"/>
              <a:t>        </a:t>
            </a:r>
            <a:r>
              <a:rPr kumimoji="1" lang="ro-RO" altLang="zh-CN" dirty="0"/>
              <a:t>var score = 59;</a:t>
            </a:r>
            <a:endParaRPr kumimoji="1" lang="ro-RO" altLang="zh-CN" dirty="0"/>
          </a:p>
          <a:p>
            <a:r>
              <a:rPr kumimoji="1" lang="ro-RO" altLang="zh-CN" dirty="0"/>
              <a:t>        score = parseInt(score / 10) ; // 10 9 8 7 6</a:t>
            </a:r>
            <a:endParaRPr kumimoji="1" lang="ro-RO" altLang="zh-CN" dirty="0"/>
          </a:p>
          <a:p>
            <a:r>
              <a:rPr kumimoji="1" lang="ro-RO" altLang="zh-CN" dirty="0"/>
              <a:t>        switch (score) {</a:t>
            </a:r>
            <a:endParaRPr kumimoji="1" lang="ro-RO" altLang="zh-CN" dirty="0"/>
          </a:p>
          <a:p>
            <a:r>
              <a:rPr kumimoji="1" lang="ro-RO" altLang="zh-CN" dirty="0"/>
              <a:t>            case 10:</a:t>
            </a:r>
            <a:endParaRPr kumimoji="1" lang="ro-RO" altLang="zh-CN" dirty="0"/>
          </a:p>
          <a:p>
            <a:r>
              <a:rPr kumimoji="1" lang="ro-RO" altLang="zh-CN" dirty="0"/>
              <a:t>            case 9:</a:t>
            </a:r>
            <a:endParaRPr kumimoji="1" lang="ro-RO" altLang="zh-CN" dirty="0"/>
          </a:p>
          <a:p>
            <a:r>
              <a:rPr kumimoji="1" lang="ro-RO" altLang="zh-CN" dirty="0"/>
              <a:t>                console.log("A");</a:t>
            </a:r>
            <a:endParaRPr kumimoji="1" lang="ro-RO" altLang="zh-CN" dirty="0"/>
          </a:p>
          <a:p>
            <a:r>
              <a:rPr kumimoji="1" lang="ro-RO" altLang="zh-CN" dirty="0"/>
              <a:t>                break;</a:t>
            </a:r>
            <a:endParaRPr kumimoji="1" lang="ro-RO" altLang="zh-CN" dirty="0"/>
          </a:p>
          <a:p>
            <a:r>
              <a:rPr kumimoji="1" lang="ro-RO" altLang="zh-CN" dirty="0"/>
              <a:t>            case 8:</a:t>
            </a:r>
            <a:endParaRPr kumimoji="1" lang="ro-RO" altLang="zh-CN" dirty="0"/>
          </a:p>
          <a:p>
            <a:r>
              <a:rPr kumimoji="1" lang="ro-RO" altLang="zh-CN" dirty="0"/>
              <a:t>                console.log("B");</a:t>
            </a:r>
            <a:endParaRPr kumimoji="1" lang="ro-RO" altLang="zh-CN" dirty="0"/>
          </a:p>
          <a:p>
            <a:r>
              <a:rPr kumimoji="1" lang="ro-RO" altLang="zh-CN" dirty="0"/>
              <a:t>                break;</a:t>
            </a:r>
            <a:endParaRPr kumimoji="1" lang="ro-RO" altLang="zh-CN" dirty="0"/>
          </a:p>
          <a:p>
            <a:r>
              <a:rPr kumimoji="1" lang="ro-RO" altLang="zh-CN" dirty="0"/>
              <a:t>            case 7:</a:t>
            </a:r>
            <a:endParaRPr kumimoji="1" lang="ro-RO" altLang="zh-CN" dirty="0"/>
          </a:p>
          <a:p>
            <a:r>
              <a:rPr kumimoji="1" lang="ro-RO" altLang="zh-CN" dirty="0"/>
              <a:t>                console.log("C");</a:t>
            </a:r>
            <a:endParaRPr kumimoji="1" lang="ro-RO" altLang="zh-CN" dirty="0"/>
          </a:p>
          <a:p>
            <a:r>
              <a:rPr kumimoji="1" lang="ro-RO" altLang="zh-CN" dirty="0"/>
              <a:t>                break;</a:t>
            </a:r>
            <a:endParaRPr kumimoji="1" lang="ro-RO" altLang="zh-CN" dirty="0"/>
          </a:p>
          <a:p>
            <a:r>
              <a:rPr kumimoji="1" lang="ro-RO" altLang="zh-CN" dirty="0"/>
              <a:t>            case 6:</a:t>
            </a:r>
            <a:endParaRPr kumimoji="1" lang="ro-RO" altLang="zh-CN" dirty="0"/>
          </a:p>
          <a:p>
            <a:r>
              <a:rPr kumimoji="1" lang="ro-RO" altLang="zh-CN" dirty="0"/>
              <a:t>                console.log("D");</a:t>
            </a:r>
            <a:endParaRPr kumimoji="1" lang="ro-RO" altLang="zh-CN" dirty="0"/>
          </a:p>
          <a:p>
            <a:r>
              <a:rPr kumimoji="1" lang="ro-RO" altLang="zh-CN" dirty="0"/>
              <a:t>                break;</a:t>
            </a:r>
            <a:endParaRPr kumimoji="1" lang="ro-RO" altLang="zh-CN" dirty="0"/>
          </a:p>
          <a:p>
            <a:r>
              <a:rPr kumimoji="1" lang="ro-RO" altLang="zh-CN" dirty="0"/>
              <a:t>            default :</a:t>
            </a:r>
            <a:endParaRPr kumimoji="1" lang="ro-RO" altLang="zh-CN" dirty="0"/>
          </a:p>
          <a:p>
            <a:r>
              <a:rPr kumimoji="1" lang="ro-RO" altLang="zh-CN" dirty="0"/>
              <a:t>                console.log("E");</a:t>
            </a:r>
            <a:endParaRPr kumimoji="1" lang="ro-RO" altLang="zh-CN" dirty="0"/>
          </a:p>
          <a:p>
            <a:r>
              <a:rPr kumimoji="1" lang="ro-RO" altLang="zh-CN" dirty="0"/>
              <a:t>                break;</a:t>
            </a:r>
            <a:endParaRPr kumimoji="1" lang="ro-RO" altLang="zh-CN" dirty="0"/>
          </a:p>
          <a:p>
            <a:r>
              <a:rPr kumimoji="1" lang="ro-RO" altLang="zh-CN" dirty="0"/>
              <a:t>        }</a:t>
            </a:r>
            <a:endParaRPr kumimoji="1" lang="ro-RO" altLang="zh-CN" dirty="0"/>
          </a:p>
          <a:p>
            <a:endParaRPr kumimoji="1" lang="ro-RO" altLang="zh-CN" dirty="0"/>
          </a:p>
          <a:p>
            <a:r>
              <a:rPr kumimoji="1" lang="ro-RO" altLang="zh-CN" dirty="0"/>
              <a:t>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http://www.2cto.com/kf/201202/118111.html</a:t>
            </a:r>
            <a:endParaRPr kumimoji="1" lang="en-US" altLang="zh-CN" dirty="0"/>
          </a:p>
          <a:p>
            <a:endParaRPr kumimoji="1" lang="en-US" altLang="zh-CN" dirty="0"/>
          </a:p>
          <a:p>
            <a:r>
              <a:rPr kumimoji="1" lang="en-US" altLang="zh-CN" dirty="0"/>
              <a:t>1</a:t>
            </a:r>
            <a:r>
              <a:rPr kumimoji="1" lang="zh-CN" altLang="en-US" dirty="0"/>
              <a:t>、</a:t>
            </a:r>
            <a:r>
              <a:rPr kumimoji="1" lang="en-US" altLang="zh-CN" dirty="0"/>
              <a:t>User</a:t>
            </a:r>
            <a:r>
              <a:rPr kumimoji="1" lang="zh-CN" altLang="en-US" dirty="0"/>
              <a:t> </a:t>
            </a:r>
            <a:r>
              <a:rPr kumimoji="1" lang="en-US" altLang="zh-CN" dirty="0"/>
              <a:t>Interface</a:t>
            </a:r>
            <a:r>
              <a:rPr kumimoji="1" lang="zh-CN" altLang="en-US" dirty="0"/>
              <a:t>  用户界面，我们所看到的浏览器</a:t>
            </a:r>
            <a:endParaRPr kumimoji="1" lang="en-US" altLang="zh-CN" dirty="0"/>
          </a:p>
          <a:p>
            <a:r>
              <a:rPr kumimoji="1" lang="zh-CN" altLang="zh-CN" dirty="0"/>
              <a:t>2</a:t>
            </a:r>
            <a:r>
              <a:rPr kumimoji="1" lang="zh-CN" altLang="en-US" dirty="0"/>
              <a:t>、</a:t>
            </a:r>
            <a:r>
              <a:rPr kumimoji="1" lang="en-US" altLang="zh-CN" dirty="0"/>
              <a:t>Browser</a:t>
            </a:r>
            <a:r>
              <a:rPr kumimoji="1" lang="zh-CN" altLang="en-US" dirty="0"/>
              <a:t> </a:t>
            </a:r>
            <a:r>
              <a:rPr kumimoji="1" lang="en-US" altLang="zh-CN" dirty="0"/>
              <a:t>engine</a:t>
            </a:r>
            <a:r>
              <a:rPr kumimoji="1" lang="zh-CN" altLang="en-US" dirty="0"/>
              <a:t>  浏览器引擎，用来查询和操作渲染引擎</a:t>
            </a:r>
            <a:endParaRPr kumimoji="1" lang="en-US" altLang="zh-CN" dirty="0"/>
          </a:p>
          <a:p>
            <a:r>
              <a:rPr kumimoji="1" lang="zh-CN" altLang="zh-CN" dirty="0"/>
              <a:t>3、</a:t>
            </a:r>
            <a:r>
              <a:rPr kumimoji="1" lang="en-US" altLang="zh-CN" dirty="0"/>
              <a:t>Rendering</a:t>
            </a:r>
            <a:r>
              <a:rPr kumimoji="1" lang="zh-CN" altLang="en-US" dirty="0"/>
              <a:t> </a:t>
            </a:r>
            <a:r>
              <a:rPr kumimoji="1" lang="en-US" altLang="zh-CN" dirty="0"/>
              <a:t>engine</a:t>
            </a:r>
            <a:r>
              <a:rPr kumimoji="1" lang="zh-CN" altLang="en-US" dirty="0"/>
              <a:t> 用来显示请求的内容，负责解析</a:t>
            </a:r>
            <a:r>
              <a:rPr kumimoji="1" lang="en-US" altLang="zh-CN" dirty="0"/>
              <a:t>HTML</a:t>
            </a:r>
            <a:r>
              <a:rPr kumimoji="1" lang="zh-CN" altLang="en-US" dirty="0"/>
              <a:t>、</a:t>
            </a:r>
            <a:r>
              <a:rPr kumimoji="1" lang="en-US" altLang="zh-CN" dirty="0"/>
              <a:t>CSS</a:t>
            </a:r>
            <a:endParaRPr kumimoji="1" lang="en-US" altLang="zh-CN" dirty="0"/>
          </a:p>
          <a:p>
            <a:r>
              <a:rPr kumimoji="1" lang="zh-CN" altLang="zh-CN" dirty="0"/>
              <a:t>4</a:t>
            </a:r>
            <a:r>
              <a:rPr kumimoji="1" lang="zh-CN" altLang="en-US" dirty="0"/>
              <a:t>、</a:t>
            </a:r>
            <a:r>
              <a:rPr kumimoji="1" lang="en-US" altLang="zh-CN" dirty="0"/>
              <a:t>Networking</a:t>
            </a:r>
            <a:r>
              <a:rPr kumimoji="1" lang="zh-CN" altLang="en-US" dirty="0"/>
              <a:t>   网络，负责发送网络请求</a:t>
            </a:r>
            <a:endParaRPr kumimoji="1" lang="en-US" altLang="zh-CN" dirty="0"/>
          </a:p>
          <a:p>
            <a:r>
              <a:rPr kumimoji="1" lang="zh-CN" altLang="zh-CN" dirty="0"/>
              <a:t>5</a:t>
            </a:r>
            <a:r>
              <a:rPr kumimoji="1" lang="zh-CN" altLang="en-US" dirty="0"/>
              <a:t>、</a:t>
            </a:r>
            <a:r>
              <a:rPr kumimoji="1" lang="en-US" altLang="zh-CN" dirty="0"/>
              <a:t>JavaScript</a:t>
            </a:r>
            <a:r>
              <a:rPr kumimoji="1" lang="zh-CN" altLang="en-US" dirty="0"/>
              <a:t> </a:t>
            </a:r>
            <a:r>
              <a:rPr kumimoji="1" lang="en-US" altLang="zh-CN" dirty="0"/>
              <a:t>Interpreter(</a:t>
            </a:r>
            <a:r>
              <a:rPr kumimoji="1" lang="zh-CN" altLang="en-US" dirty="0"/>
              <a:t>解析者</a:t>
            </a:r>
            <a:r>
              <a:rPr kumimoji="1" lang="en-US" altLang="zh-CN" dirty="0"/>
              <a:t>)</a:t>
            </a:r>
            <a:r>
              <a:rPr kumimoji="1" lang="zh-CN" altLang="en-US" dirty="0"/>
              <a:t>   </a:t>
            </a:r>
            <a:r>
              <a:rPr kumimoji="1" lang="en-US" altLang="zh-CN" dirty="0"/>
              <a:t>JavaScript</a:t>
            </a:r>
            <a:r>
              <a:rPr kumimoji="1" lang="zh-CN" altLang="en-US" dirty="0"/>
              <a:t>解析器，负责执行</a:t>
            </a:r>
            <a:r>
              <a:rPr kumimoji="1" lang="en-US" altLang="zh-CN" dirty="0"/>
              <a:t>JavaScript</a:t>
            </a:r>
            <a:r>
              <a:rPr kumimoji="1" lang="zh-CN" altLang="en-US" dirty="0"/>
              <a:t>的代码</a:t>
            </a:r>
            <a:endParaRPr kumimoji="1" lang="en-US" altLang="zh-CN" dirty="0"/>
          </a:p>
          <a:p>
            <a:r>
              <a:rPr kumimoji="1" lang="zh-CN" altLang="zh-CN" dirty="0"/>
              <a:t>6</a:t>
            </a:r>
            <a:r>
              <a:rPr kumimoji="1" lang="zh-CN" altLang="en-US" dirty="0"/>
              <a:t>、</a:t>
            </a:r>
            <a:r>
              <a:rPr kumimoji="1" lang="en-US" altLang="zh-CN" dirty="0"/>
              <a:t>UI</a:t>
            </a:r>
            <a:r>
              <a:rPr kumimoji="1" lang="zh-CN" altLang="en-US" dirty="0"/>
              <a:t> </a:t>
            </a:r>
            <a:r>
              <a:rPr kumimoji="1" lang="en-US" altLang="zh-CN" dirty="0"/>
              <a:t>Backend</a:t>
            </a:r>
            <a:r>
              <a:rPr kumimoji="1" lang="zh-CN" altLang="en-US" dirty="0"/>
              <a:t>   </a:t>
            </a:r>
            <a:r>
              <a:rPr kumimoji="1" lang="en-US" altLang="zh-CN" dirty="0"/>
              <a:t>UI</a:t>
            </a:r>
            <a:r>
              <a:rPr kumimoji="1" lang="zh-CN" altLang="en-US" dirty="0"/>
              <a:t>后端，用来绘制类似组合框和弹出窗口</a:t>
            </a:r>
            <a:endParaRPr kumimoji="1" lang="en-US" altLang="zh-CN" dirty="0"/>
          </a:p>
          <a:p>
            <a:r>
              <a:rPr kumimoji="1" lang="zh-CN" altLang="zh-CN" dirty="0"/>
              <a:t>7</a:t>
            </a:r>
            <a:r>
              <a:rPr kumimoji="1" lang="zh-CN" altLang="en-US" dirty="0"/>
              <a:t>、</a:t>
            </a:r>
            <a:r>
              <a:rPr kumimoji="1" lang="en-US" altLang="zh-CN" dirty="0"/>
              <a:t>Data</a:t>
            </a:r>
            <a:r>
              <a:rPr kumimoji="1" lang="zh-CN" altLang="en-US" dirty="0"/>
              <a:t> </a:t>
            </a:r>
            <a:r>
              <a:rPr kumimoji="1" lang="en-US" altLang="zh-CN" dirty="0"/>
              <a:t>Persistence(</a:t>
            </a:r>
            <a:r>
              <a:rPr kumimoji="1" lang="zh-CN" altLang="en-US" dirty="0"/>
              <a:t>持久化</a:t>
            </a:r>
            <a:r>
              <a:rPr kumimoji="1" lang="en-US" altLang="zh-CN" dirty="0"/>
              <a:t>)</a:t>
            </a:r>
            <a:r>
              <a:rPr kumimoji="1" lang="zh-CN" altLang="en-US" dirty="0"/>
              <a:t>  数据持久化，数据存储  </a:t>
            </a:r>
            <a:r>
              <a:rPr kumimoji="1" lang="en-US" altLang="zh-CN" dirty="0"/>
              <a:t>cookie</a:t>
            </a:r>
            <a:r>
              <a:rPr kumimoji="1" lang="zh-CN" altLang="en-US" dirty="0"/>
              <a:t>、</a:t>
            </a:r>
            <a:r>
              <a:rPr kumimoji="1" lang="en-US" altLang="zh-CN" dirty="0"/>
              <a:t>HTML5</a:t>
            </a:r>
            <a:r>
              <a:rPr kumimoji="1" lang="zh-CN" altLang="en-US" dirty="0"/>
              <a:t>中的</a:t>
            </a:r>
            <a:r>
              <a:rPr kumimoji="1" lang="en-US" altLang="zh-CN" dirty="0" err="1"/>
              <a:t>sessionStorage</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a:t>----------------------------------------</a:t>
            </a:r>
            <a:endParaRPr kumimoji="1" lang="ro-RO" altLang="zh-CN"/>
          </a:p>
          <a:p>
            <a:r>
              <a:rPr kumimoji="1" lang="ro-RO" altLang="zh-CN"/>
              <a:t>var date = new Date().getDay();</a:t>
            </a:r>
            <a:endParaRPr kumimoji="1" lang="ro-RO" altLang="zh-CN"/>
          </a:p>
          <a:p>
            <a:r>
              <a:rPr kumimoji="1" lang="ro-RO" altLang="zh-CN"/>
              <a:t>        switch (date) {</a:t>
            </a:r>
            <a:endParaRPr kumimoji="1" lang="ro-RO" altLang="zh-CN"/>
          </a:p>
          <a:p>
            <a:r>
              <a:rPr kumimoji="1" lang="ro-RO" altLang="zh-CN"/>
              <a:t>            case 0:</a:t>
            </a:r>
            <a:endParaRPr kumimoji="1" lang="ro-RO" altLang="zh-CN"/>
          </a:p>
          <a:p>
            <a:r>
              <a:rPr kumimoji="1" lang="ro-RO" altLang="zh-CN"/>
              <a:t>                console.log("</a:t>
            </a:r>
            <a:r>
              <a:rPr kumimoji="1" lang="zh-CN" altLang="ro-RO"/>
              <a:t>星期日</a:t>
            </a:r>
            <a:r>
              <a:rPr kumimoji="1" lang="ro-RO" altLang="zh-CN"/>
              <a:t>");</a:t>
            </a:r>
            <a:endParaRPr kumimoji="1" lang="ro-RO" altLang="zh-CN"/>
          </a:p>
          <a:p>
            <a:r>
              <a:rPr kumimoji="1" lang="ro-RO" altLang="zh-CN"/>
              <a:t>                break;</a:t>
            </a:r>
            <a:endParaRPr kumimoji="1" lang="ro-RO" altLang="zh-CN"/>
          </a:p>
          <a:p>
            <a:r>
              <a:rPr kumimoji="1" lang="ro-RO" altLang="zh-CN"/>
              <a:t>            case 1:</a:t>
            </a:r>
            <a:endParaRPr kumimoji="1" lang="ro-RO" altLang="zh-CN"/>
          </a:p>
          <a:p>
            <a:r>
              <a:rPr kumimoji="1" lang="ro-RO" altLang="zh-CN"/>
              <a:t>                console.log("</a:t>
            </a:r>
            <a:r>
              <a:rPr kumimoji="1" lang="zh-CN" altLang="ro-RO"/>
              <a:t>星期一</a:t>
            </a:r>
            <a:r>
              <a:rPr kumimoji="1" lang="ro-RO" altLang="zh-CN"/>
              <a:t>");</a:t>
            </a:r>
            <a:endParaRPr kumimoji="1" lang="ro-RO" altLang="zh-CN"/>
          </a:p>
          <a:p>
            <a:r>
              <a:rPr kumimoji="1" lang="ro-RO" altLang="zh-CN"/>
              <a:t>                break;</a:t>
            </a:r>
            <a:endParaRPr kumimoji="1" lang="ro-RO" altLang="zh-CN"/>
          </a:p>
          <a:p>
            <a:r>
              <a:rPr kumimoji="1" lang="ro-RO" altLang="zh-CN"/>
              <a:t>            case 2:</a:t>
            </a:r>
            <a:endParaRPr kumimoji="1" lang="ro-RO" altLang="zh-CN"/>
          </a:p>
          <a:p>
            <a:r>
              <a:rPr kumimoji="1" lang="ro-RO" altLang="zh-CN"/>
              <a:t>                console.log("</a:t>
            </a:r>
            <a:r>
              <a:rPr kumimoji="1" lang="zh-CN" altLang="ro-RO"/>
              <a:t>星期二</a:t>
            </a:r>
            <a:r>
              <a:rPr kumimoji="1" lang="ro-RO" altLang="zh-CN"/>
              <a:t>");</a:t>
            </a:r>
            <a:endParaRPr kumimoji="1" lang="ro-RO" altLang="zh-CN"/>
          </a:p>
          <a:p>
            <a:r>
              <a:rPr kumimoji="1" lang="ro-RO" altLang="zh-CN"/>
              <a:t>                break;</a:t>
            </a:r>
            <a:endParaRPr kumimoji="1" lang="ro-RO" altLang="zh-CN"/>
          </a:p>
          <a:p>
            <a:r>
              <a:rPr kumimoji="1" lang="ro-RO" altLang="zh-CN"/>
              <a:t>            case 3:</a:t>
            </a:r>
            <a:endParaRPr kumimoji="1" lang="ro-RO" altLang="zh-CN"/>
          </a:p>
          <a:p>
            <a:r>
              <a:rPr kumimoji="1" lang="ro-RO" altLang="zh-CN"/>
              <a:t>                console.log("</a:t>
            </a:r>
            <a:r>
              <a:rPr kumimoji="1" lang="zh-CN" altLang="ro-RO"/>
              <a:t>星期三</a:t>
            </a:r>
            <a:r>
              <a:rPr kumimoji="1" lang="ro-RO" altLang="zh-CN"/>
              <a:t>");</a:t>
            </a:r>
            <a:endParaRPr kumimoji="1" lang="ro-RO" altLang="zh-CN"/>
          </a:p>
          <a:p>
            <a:r>
              <a:rPr kumimoji="1" lang="ro-RO" altLang="zh-CN"/>
              <a:t>                break;</a:t>
            </a:r>
            <a:endParaRPr kumimoji="1" lang="ro-RO" altLang="zh-CN"/>
          </a:p>
          <a:p>
            <a:r>
              <a:rPr kumimoji="1" lang="ro-RO" altLang="zh-CN"/>
              <a:t>            case 4:</a:t>
            </a:r>
            <a:endParaRPr kumimoji="1" lang="ro-RO" altLang="zh-CN"/>
          </a:p>
          <a:p>
            <a:r>
              <a:rPr kumimoji="1" lang="ro-RO" altLang="zh-CN"/>
              <a:t>                console.log("</a:t>
            </a:r>
            <a:r>
              <a:rPr kumimoji="1" lang="zh-CN" altLang="ro-RO"/>
              <a:t>星期四</a:t>
            </a:r>
            <a:r>
              <a:rPr kumimoji="1" lang="ro-RO" altLang="zh-CN"/>
              <a:t>");</a:t>
            </a:r>
            <a:endParaRPr kumimoji="1" lang="ro-RO" altLang="zh-CN"/>
          </a:p>
          <a:p>
            <a:r>
              <a:rPr kumimoji="1" lang="ro-RO" altLang="zh-CN"/>
              <a:t>                break;</a:t>
            </a:r>
            <a:endParaRPr kumimoji="1" lang="ro-RO" altLang="zh-CN"/>
          </a:p>
          <a:p>
            <a:r>
              <a:rPr kumimoji="1" lang="ro-RO" altLang="zh-CN"/>
              <a:t>            case 5:</a:t>
            </a:r>
            <a:endParaRPr kumimoji="1" lang="ro-RO" altLang="zh-CN"/>
          </a:p>
          <a:p>
            <a:r>
              <a:rPr kumimoji="1" lang="ro-RO" altLang="zh-CN"/>
              <a:t>                console.log("</a:t>
            </a:r>
            <a:r>
              <a:rPr kumimoji="1" lang="zh-CN" altLang="ro-RO"/>
              <a:t>星期五</a:t>
            </a:r>
            <a:r>
              <a:rPr kumimoji="1" lang="ro-RO" altLang="zh-CN"/>
              <a:t>");</a:t>
            </a:r>
            <a:endParaRPr kumimoji="1" lang="ro-RO" altLang="zh-CN"/>
          </a:p>
          <a:p>
            <a:r>
              <a:rPr kumimoji="1" lang="ro-RO" altLang="zh-CN"/>
              <a:t>                break;</a:t>
            </a:r>
            <a:endParaRPr kumimoji="1" lang="ro-RO" altLang="zh-CN"/>
          </a:p>
          <a:p>
            <a:r>
              <a:rPr kumimoji="1" lang="ro-RO" altLang="zh-CN"/>
              <a:t>            case 6:</a:t>
            </a:r>
            <a:endParaRPr kumimoji="1" lang="ro-RO" altLang="zh-CN"/>
          </a:p>
          <a:p>
            <a:r>
              <a:rPr kumimoji="1" lang="ro-RO" altLang="zh-CN"/>
              <a:t>                console.log("</a:t>
            </a:r>
            <a:r>
              <a:rPr kumimoji="1" lang="zh-CN" altLang="ro-RO"/>
              <a:t>星期六</a:t>
            </a:r>
            <a:r>
              <a:rPr kumimoji="1" lang="ro-RO" altLang="zh-CN"/>
              <a:t>");</a:t>
            </a:r>
            <a:endParaRPr kumimoji="1" lang="ro-RO" altLang="zh-CN"/>
          </a:p>
          <a:p>
            <a:r>
              <a:rPr kumimoji="1" lang="ro-RO" altLang="zh-CN"/>
              <a:t>                break;</a:t>
            </a:r>
            <a:endParaRPr kumimoji="1" lang="ro-RO" altLang="zh-CN"/>
          </a:p>
          <a:p>
            <a:r>
              <a:rPr kumimoji="1" lang="ro-RO" altLang="zh-CN"/>
              <a:t>        }</a:t>
            </a:r>
            <a:endParaRPr kumimoji="1" lang="ro-RO" altLang="zh-CN"/>
          </a:p>
          <a:p>
            <a:r>
              <a:rPr kumimoji="1" lang="zh-CN" altLang="zh-CN"/>
              <a:t>-</a:t>
            </a:r>
            <a:r>
              <a:rPr kumimoji="1" lang="en-US" altLang="zh-CN"/>
              <a:t>-------------------------------------</a:t>
            </a:r>
            <a:endParaRPr kumimoji="1" lang="en-US" altLang="zh-CN"/>
          </a:p>
          <a:p>
            <a:r>
              <a:rPr kumimoji="1" lang="ro-RO" altLang="zh-CN"/>
              <a:t>	//</a:t>
            </a:r>
            <a:r>
              <a:rPr kumimoji="1" lang="zh-CN" altLang="ro-RO"/>
              <a:t>百分制转换成素质教育</a:t>
            </a:r>
            <a:endParaRPr kumimoji="1" lang="zh-CN" altLang="ro-RO"/>
          </a:p>
          <a:p>
            <a:r>
              <a:rPr kumimoji="1" lang="zh-CN" altLang="ro-RO"/>
              <a:t>        </a:t>
            </a:r>
            <a:r>
              <a:rPr kumimoji="1" lang="ro-RO" altLang="zh-CN"/>
              <a:t>var score = 59;</a:t>
            </a:r>
            <a:endParaRPr kumimoji="1" lang="ro-RO" altLang="zh-CN"/>
          </a:p>
          <a:p>
            <a:r>
              <a:rPr kumimoji="1" lang="ro-RO" altLang="zh-CN"/>
              <a:t>        score = parseInt(score / 10) ; // 10 9 8 7 6</a:t>
            </a:r>
            <a:endParaRPr kumimoji="1" lang="ro-RO" altLang="zh-CN"/>
          </a:p>
          <a:p>
            <a:r>
              <a:rPr kumimoji="1" lang="ro-RO" altLang="zh-CN"/>
              <a:t>        switch (score) {</a:t>
            </a:r>
            <a:endParaRPr kumimoji="1" lang="ro-RO" altLang="zh-CN"/>
          </a:p>
          <a:p>
            <a:r>
              <a:rPr kumimoji="1" lang="ro-RO" altLang="zh-CN"/>
              <a:t>            case 10:</a:t>
            </a:r>
            <a:endParaRPr kumimoji="1" lang="ro-RO" altLang="zh-CN"/>
          </a:p>
          <a:p>
            <a:r>
              <a:rPr kumimoji="1" lang="ro-RO" altLang="zh-CN"/>
              <a:t>            case 9:</a:t>
            </a:r>
            <a:endParaRPr kumimoji="1" lang="ro-RO" altLang="zh-CN"/>
          </a:p>
          <a:p>
            <a:r>
              <a:rPr kumimoji="1" lang="ro-RO" altLang="zh-CN"/>
              <a:t>                console.log("A");</a:t>
            </a:r>
            <a:endParaRPr kumimoji="1" lang="ro-RO" altLang="zh-CN"/>
          </a:p>
          <a:p>
            <a:r>
              <a:rPr kumimoji="1" lang="ro-RO" altLang="zh-CN"/>
              <a:t>                break;</a:t>
            </a:r>
            <a:endParaRPr kumimoji="1" lang="ro-RO" altLang="zh-CN"/>
          </a:p>
          <a:p>
            <a:r>
              <a:rPr kumimoji="1" lang="ro-RO" altLang="zh-CN"/>
              <a:t>            case 8:</a:t>
            </a:r>
            <a:endParaRPr kumimoji="1" lang="ro-RO" altLang="zh-CN"/>
          </a:p>
          <a:p>
            <a:r>
              <a:rPr kumimoji="1" lang="ro-RO" altLang="zh-CN"/>
              <a:t>                console.log("B");</a:t>
            </a:r>
            <a:endParaRPr kumimoji="1" lang="ro-RO" altLang="zh-CN"/>
          </a:p>
          <a:p>
            <a:r>
              <a:rPr kumimoji="1" lang="ro-RO" altLang="zh-CN"/>
              <a:t>                break;</a:t>
            </a:r>
            <a:endParaRPr kumimoji="1" lang="ro-RO" altLang="zh-CN"/>
          </a:p>
          <a:p>
            <a:r>
              <a:rPr kumimoji="1" lang="ro-RO" altLang="zh-CN"/>
              <a:t>            case 7:</a:t>
            </a:r>
            <a:endParaRPr kumimoji="1" lang="ro-RO" altLang="zh-CN"/>
          </a:p>
          <a:p>
            <a:r>
              <a:rPr kumimoji="1" lang="ro-RO" altLang="zh-CN"/>
              <a:t>                console.log("C");</a:t>
            </a:r>
            <a:endParaRPr kumimoji="1" lang="ro-RO" altLang="zh-CN"/>
          </a:p>
          <a:p>
            <a:r>
              <a:rPr kumimoji="1" lang="ro-RO" altLang="zh-CN"/>
              <a:t>                break;</a:t>
            </a:r>
            <a:endParaRPr kumimoji="1" lang="ro-RO" altLang="zh-CN"/>
          </a:p>
          <a:p>
            <a:r>
              <a:rPr kumimoji="1" lang="ro-RO" altLang="zh-CN"/>
              <a:t>            case 6:</a:t>
            </a:r>
            <a:endParaRPr kumimoji="1" lang="ro-RO" altLang="zh-CN"/>
          </a:p>
          <a:p>
            <a:r>
              <a:rPr kumimoji="1" lang="ro-RO" altLang="zh-CN"/>
              <a:t>                console.log("D");</a:t>
            </a:r>
            <a:endParaRPr kumimoji="1" lang="ro-RO" altLang="zh-CN"/>
          </a:p>
          <a:p>
            <a:r>
              <a:rPr kumimoji="1" lang="ro-RO" altLang="zh-CN"/>
              <a:t>                break;</a:t>
            </a:r>
            <a:endParaRPr kumimoji="1" lang="ro-RO" altLang="zh-CN"/>
          </a:p>
          <a:p>
            <a:r>
              <a:rPr kumimoji="1" lang="ro-RO" altLang="zh-CN"/>
              <a:t>            default :</a:t>
            </a:r>
            <a:endParaRPr kumimoji="1" lang="ro-RO" altLang="zh-CN"/>
          </a:p>
          <a:p>
            <a:r>
              <a:rPr kumimoji="1" lang="ro-RO" altLang="zh-CN"/>
              <a:t>                console.log("E");</a:t>
            </a:r>
            <a:endParaRPr kumimoji="1" lang="ro-RO" altLang="zh-CN"/>
          </a:p>
          <a:p>
            <a:r>
              <a:rPr kumimoji="1" lang="ro-RO" altLang="zh-CN"/>
              <a:t>                break;</a:t>
            </a:r>
            <a:endParaRPr kumimoji="1" lang="ro-RO" altLang="zh-CN"/>
          </a:p>
          <a:p>
            <a:r>
              <a:rPr kumimoji="1" lang="ro-RO" altLang="zh-CN"/>
              <a:t>        }</a:t>
            </a:r>
            <a:endParaRPr kumimoji="1" lang="ro-RO" altLang="zh-CN"/>
          </a:p>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latinLnBrk="0" hangingPunct="1">
              <a:spcBef>
                <a:spcPts val="0"/>
              </a:spcBef>
              <a:spcAft>
                <a:spcPts val="0"/>
              </a:spcAft>
              <a:buClrTx/>
              <a:buSzTx/>
              <a:buFontTx/>
              <a:buNone/>
              <a:defRPr/>
            </a:pPr>
            <a:r>
              <a:rPr kumimoji="1" lang="en-US" altLang="zh-CN"/>
              <a:t>1</a:t>
            </a:r>
            <a:r>
              <a:rPr kumimoji="1" lang="zh-CN" altLang="en-US"/>
              <a:t>、计算</a:t>
            </a:r>
            <a:r>
              <a:rPr kumimoji="1" lang="en-US" altLang="zh-CN"/>
              <a:t>1000</a:t>
            </a:r>
            <a:r>
              <a:rPr kumimoji="1" lang="zh-CN" altLang="en-US"/>
              <a:t>以内所有不能被</a:t>
            </a:r>
            <a:r>
              <a:rPr kumimoji="1" lang="en-US" altLang="zh-CN"/>
              <a:t>7</a:t>
            </a:r>
            <a:r>
              <a:rPr kumimoji="1" lang="zh-CN" altLang="en-US"/>
              <a:t>整除的整数之和</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r>
              <a:rPr lang="zh-CN" altLang="en-US" dirty="0" smtClean="0"/>
              <a:t>    </a:t>
            </a:r>
            <a:r>
              <a:rPr lang="en-US" altLang="zh-CN" dirty="0" smtClean="0"/>
              <a:t>//    </a:t>
            </a:r>
            <a:r>
              <a:rPr lang="zh-CN" altLang="en-US" dirty="0" smtClean="0"/>
              <a:t>计算出</a:t>
            </a:r>
            <a:r>
              <a:rPr lang="en-US" altLang="zh-CN" dirty="0" smtClean="0"/>
              <a:t>1</a:t>
            </a:r>
            <a:r>
              <a:rPr lang="zh-CN" altLang="en-US" dirty="0" smtClean="0"/>
              <a:t>到</a:t>
            </a:r>
            <a:r>
              <a:rPr lang="en-US" altLang="zh-CN" dirty="0" smtClean="0"/>
              <a:t>1000</a:t>
            </a:r>
            <a:r>
              <a:rPr lang="zh-CN" altLang="en-US" dirty="0" smtClean="0"/>
              <a:t>之间所有不能被</a:t>
            </a:r>
            <a:r>
              <a:rPr lang="en-US" altLang="zh-CN" dirty="0" smtClean="0"/>
              <a:t>7</a:t>
            </a:r>
            <a:r>
              <a:rPr lang="zh-CN" altLang="en-US" dirty="0" smtClean="0"/>
              <a:t>整除的整数之和（用</a:t>
            </a:r>
            <a:r>
              <a:rPr lang="en-US" altLang="zh-CN" dirty="0" smtClean="0"/>
              <a:t>continue</a:t>
            </a:r>
            <a:r>
              <a:rPr lang="zh-CN" altLang="en-US" dirty="0" smtClean="0"/>
              <a:t>）</a:t>
            </a:r>
            <a:endParaRPr lang="zh-CN" altLang="en-US" dirty="0" smtClean="0"/>
          </a:p>
          <a:p>
            <a:r>
              <a:rPr lang="zh-CN" altLang="en-US" dirty="0" smtClean="0"/>
              <a:t>    </a:t>
            </a:r>
            <a:r>
              <a:rPr lang="en-US" altLang="zh-CN" dirty="0" err="1" smtClean="0"/>
              <a:t>var</a:t>
            </a:r>
            <a:r>
              <a:rPr lang="en-US" altLang="zh-CN" dirty="0" smtClean="0"/>
              <a:t> sum = 0;</a:t>
            </a:r>
            <a:endParaRPr lang="en-US" altLang="zh-CN" dirty="0" smtClean="0"/>
          </a:p>
          <a:p>
            <a:r>
              <a:rPr lang="en-US" altLang="zh-CN" dirty="0" smtClean="0"/>
              <a:t>    for (</a:t>
            </a:r>
            <a:r>
              <a:rPr lang="en-US" altLang="zh-CN" dirty="0" err="1" smtClean="0"/>
              <a:t>var</a:t>
            </a:r>
            <a:r>
              <a:rPr lang="en-US" altLang="zh-CN" dirty="0" smtClean="0"/>
              <a:t> </a:t>
            </a:r>
            <a:r>
              <a:rPr lang="en-US" altLang="zh-CN" dirty="0" err="1" smtClean="0"/>
              <a:t>i</a:t>
            </a:r>
            <a:r>
              <a:rPr lang="en-US" altLang="zh-CN" dirty="0" smtClean="0"/>
              <a:t> = 1; </a:t>
            </a:r>
            <a:r>
              <a:rPr lang="en-US" altLang="zh-CN" dirty="0" err="1" smtClean="0"/>
              <a:t>i</a:t>
            </a:r>
            <a:r>
              <a:rPr lang="en-US" altLang="zh-CN" dirty="0" smtClean="0"/>
              <a:t> &lt; 1000; </a:t>
            </a:r>
            <a:r>
              <a:rPr lang="en-US" altLang="zh-CN" dirty="0" err="1" smtClean="0"/>
              <a:t>i</a:t>
            </a:r>
            <a:r>
              <a:rPr lang="en-US" altLang="zh-CN" dirty="0" smtClean="0"/>
              <a:t>++) {</a:t>
            </a:r>
            <a:endParaRPr lang="en-US" altLang="zh-CN" dirty="0" smtClean="0"/>
          </a:p>
          <a:p>
            <a:r>
              <a:rPr lang="en-US" altLang="zh-CN" dirty="0" smtClean="0"/>
              <a:t>        if (</a:t>
            </a:r>
            <a:r>
              <a:rPr lang="en-US" altLang="zh-CN" dirty="0" err="1" smtClean="0"/>
              <a:t>i</a:t>
            </a:r>
            <a:r>
              <a:rPr lang="en-US" altLang="zh-CN" dirty="0" smtClean="0"/>
              <a:t> % 7 != 0) {</a:t>
            </a:r>
            <a:endParaRPr lang="en-US" altLang="zh-CN" dirty="0" smtClean="0"/>
          </a:p>
          <a:p>
            <a:r>
              <a:rPr lang="en-US" altLang="zh-CN" dirty="0" smtClean="0"/>
              <a:t>            continue;</a:t>
            </a:r>
            <a:endParaRPr lang="en-US" altLang="zh-CN" dirty="0" smtClean="0"/>
          </a:p>
          <a:p>
            <a:r>
              <a:rPr lang="en-US" altLang="zh-CN" dirty="0" smtClean="0"/>
              <a:t>        }</a:t>
            </a:r>
            <a:endParaRPr lang="en-US" altLang="zh-CN" dirty="0" smtClean="0"/>
          </a:p>
          <a:p>
            <a:r>
              <a:rPr lang="en-US" altLang="zh-CN" dirty="0" smtClean="0"/>
              <a:t>        sum += </a:t>
            </a:r>
            <a:r>
              <a:rPr lang="en-US" altLang="zh-CN" dirty="0" err="1" smtClean="0"/>
              <a:t>i</a:t>
            </a:r>
            <a:r>
              <a:rPr lang="en-US" altLang="zh-CN" dirty="0" smtClean="0"/>
              <a:t>;</a:t>
            </a:r>
            <a:endParaRPr lang="en-US" altLang="zh-CN" dirty="0" smtClean="0"/>
          </a:p>
          <a:p>
            <a:r>
              <a:rPr lang="en-US" altLang="zh-CN" dirty="0" smtClean="0"/>
              <a:t>    }</a:t>
            </a:r>
            <a:endParaRPr lang="en-US" altLang="zh-CN" dirty="0" smtClean="0"/>
          </a:p>
          <a:p>
            <a:r>
              <a:rPr lang="en-US" altLang="zh-CN" dirty="0" smtClean="0"/>
              <a:t>    console.log(sum);//428429</a:t>
            </a:r>
            <a:endParaRPr lang="en-US" altLang="zh-CN" dirty="0" smtClean="0"/>
          </a:p>
          <a:p>
            <a:r>
              <a:rPr lang="en-US" altLang="zh-CN" dirty="0" smtClean="0"/>
              <a:t>    //    </a:t>
            </a:r>
            <a:r>
              <a:rPr lang="zh-CN" altLang="en-US" dirty="0" smtClean="0"/>
              <a:t>计算出</a:t>
            </a:r>
            <a:r>
              <a:rPr lang="en-US" altLang="zh-CN" dirty="0" smtClean="0"/>
              <a:t>1</a:t>
            </a:r>
            <a:r>
              <a:rPr lang="zh-CN" altLang="en-US" dirty="0" smtClean="0"/>
              <a:t>到</a:t>
            </a:r>
            <a:r>
              <a:rPr lang="en-US" altLang="zh-CN" dirty="0" smtClean="0"/>
              <a:t>100</a:t>
            </a:r>
            <a:r>
              <a:rPr lang="zh-CN" altLang="en-US" dirty="0" smtClean="0"/>
              <a:t>之间所有不能被</a:t>
            </a:r>
            <a:r>
              <a:rPr lang="en-US" altLang="zh-CN" dirty="0" smtClean="0"/>
              <a:t>3</a:t>
            </a:r>
            <a:r>
              <a:rPr lang="zh-CN" altLang="en-US" dirty="0" smtClean="0"/>
              <a:t>整除的整数的和（用</a:t>
            </a:r>
            <a:r>
              <a:rPr lang="en-US" altLang="zh-CN" dirty="0" smtClean="0"/>
              <a:t>continue</a:t>
            </a:r>
            <a:r>
              <a:rPr lang="zh-CN" altLang="en-US" dirty="0" smtClean="0"/>
              <a:t>）</a:t>
            </a:r>
            <a:endParaRPr lang="zh-CN" altLang="en-US" dirty="0" smtClean="0"/>
          </a:p>
          <a:p>
            <a:r>
              <a:rPr lang="zh-CN" altLang="en-US" dirty="0" smtClean="0"/>
              <a:t>    </a:t>
            </a:r>
            <a:r>
              <a:rPr lang="en-US" altLang="zh-CN" dirty="0" err="1" smtClean="0"/>
              <a:t>var</a:t>
            </a:r>
            <a:r>
              <a:rPr lang="en-US" altLang="zh-CN" dirty="0" smtClean="0"/>
              <a:t> sum = 0;</a:t>
            </a:r>
            <a:endParaRPr lang="en-US" altLang="zh-CN" dirty="0" smtClean="0"/>
          </a:p>
          <a:p>
            <a:r>
              <a:rPr lang="en-US" altLang="zh-CN" dirty="0" smtClean="0"/>
              <a:t>    for (</a:t>
            </a:r>
            <a:r>
              <a:rPr lang="en-US" altLang="zh-CN" dirty="0" err="1" smtClean="0"/>
              <a:t>var</a:t>
            </a:r>
            <a:r>
              <a:rPr lang="en-US" altLang="zh-CN" dirty="0" smtClean="0"/>
              <a:t> </a:t>
            </a:r>
            <a:r>
              <a:rPr lang="en-US" altLang="zh-CN" dirty="0" err="1" smtClean="0"/>
              <a:t>i</a:t>
            </a:r>
            <a:r>
              <a:rPr lang="en-US" altLang="zh-CN" dirty="0" smtClean="0"/>
              <a:t> = 1; </a:t>
            </a:r>
            <a:r>
              <a:rPr lang="en-US" altLang="zh-CN" dirty="0" err="1" smtClean="0"/>
              <a:t>i</a:t>
            </a:r>
            <a:r>
              <a:rPr lang="en-US" altLang="zh-CN" dirty="0" smtClean="0"/>
              <a:t> &lt;= 100; </a:t>
            </a:r>
            <a:r>
              <a:rPr lang="en-US" altLang="zh-CN" dirty="0" err="1" smtClean="0"/>
              <a:t>i</a:t>
            </a:r>
            <a:r>
              <a:rPr lang="en-US" altLang="zh-CN" dirty="0" smtClean="0"/>
              <a:t>++) {</a:t>
            </a:r>
            <a:endParaRPr lang="en-US" altLang="zh-CN" dirty="0" smtClean="0"/>
          </a:p>
          <a:p>
            <a:r>
              <a:rPr lang="en-US" altLang="zh-CN" dirty="0" smtClean="0"/>
              <a:t>        if (</a:t>
            </a:r>
            <a:r>
              <a:rPr lang="en-US" altLang="zh-CN" dirty="0" err="1" smtClean="0"/>
              <a:t>i</a:t>
            </a:r>
            <a:r>
              <a:rPr lang="en-US" altLang="zh-CN" dirty="0" smtClean="0"/>
              <a:t> % 3 == 0) {</a:t>
            </a:r>
            <a:endParaRPr lang="en-US" altLang="zh-CN" dirty="0" smtClean="0"/>
          </a:p>
          <a:p>
            <a:r>
              <a:rPr lang="en-US" altLang="zh-CN" dirty="0" smtClean="0"/>
              <a:t>            continue;</a:t>
            </a:r>
            <a:endParaRPr lang="en-US" altLang="zh-CN" dirty="0" smtClean="0"/>
          </a:p>
          <a:p>
            <a:r>
              <a:rPr lang="en-US" altLang="zh-CN" dirty="0" smtClean="0"/>
              <a:t>        }</a:t>
            </a:r>
            <a:endParaRPr lang="en-US" altLang="zh-CN" dirty="0" smtClean="0"/>
          </a:p>
          <a:p>
            <a:r>
              <a:rPr lang="en-US" altLang="zh-CN" dirty="0" smtClean="0"/>
              <a:t>        sum += </a:t>
            </a:r>
            <a:r>
              <a:rPr lang="en-US" altLang="zh-CN" dirty="0" err="1" smtClean="0"/>
              <a:t>i</a:t>
            </a:r>
            <a:r>
              <a:rPr lang="en-US" altLang="zh-CN" dirty="0" smtClean="0"/>
              <a:t>;</a:t>
            </a:r>
            <a:endParaRPr lang="en-US" altLang="zh-CN" dirty="0" smtClean="0"/>
          </a:p>
          <a:p>
            <a:r>
              <a:rPr lang="en-US" altLang="zh-CN" dirty="0" smtClean="0"/>
              <a:t>    }</a:t>
            </a:r>
            <a:endParaRPr lang="en-US" altLang="zh-CN" dirty="0" smtClean="0"/>
          </a:p>
          <a:p>
            <a:r>
              <a:rPr lang="en-US" altLang="zh-CN" dirty="0" smtClean="0"/>
              <a:t>    console.log(sum);//3367</a:t>
            </a:r>
            <a:endParaRPr lang="en-US" altLang="zh-CN" dirty="0" smtClean="0"/>
          </a:p>
          <a:p>
            <a:r>
              <a:rPr lang="en-US" altLang="zh-CN" dirty="0" smtClean="0"/>
              <a:t>    //    </a:t>
            </a:r>
            <a:r>
              <a:rPr lang="zh-CN" altLang="en-US" dirty="0" smtClean="0"/>
              <a:t>求</a:t>
            </a:r>
            <a:r>
              <a:rPr lang="en-US" altLang="zh-CN" dirty="0" smtClean="0"/>
              <a:t>1</a:t>
            </a:r>
            <a:r>
              <a:rPr lang="zh-CN" altLang="en-US" dirty="0" smtClean="0"/>
              <a:t>到</a:t>
            </a:r>
            <a:r>
              <a:rPr lang="en-US" altLang="zh-CN" dirty="0" smtClean="0"/>
              <a:t>100</a:t>
            </a:r>
            <a:r>
              <a:rPr lang="zh-CN" altLang="en-US" dirty="0" smtClean="0"/>
              <a:t>之间所有不能被</a:t>
            </a:r>
            <a:r>
              <a:rPr lang="en-US" altLang="zh-CN" dirty="0" smtClean="0"/>
              <a:t>3</a:t>
            </a:r>
            <a:r>
              <a:rPr lang="zh-CN" altLang="en-US" dirty="0" smtClean="0"/>
              <a:t>整除的整数的第一个大于</a:t>
            </a:r>
            <a:r>
              <a:rPr lang="en-US" altLang="zh-CN" dirty="0" smtClean="0"/>
              <a:t>2000</a:t>
            </a:r>
            <a:r>
              <a:rPr lang="zh-CN" altLang="en-US" dirty="0" smtClean="0"/>
              <a:t>的和</a:t>
            </a:r>
            <a:endParaRPr lang="zh-CN" altLang="en-US" dirty="0" smtClean="0"/>
          </a:p>
          <a:p>
            <a:r>
              <a:rPr lang="zh-CN" altLang="en-US" dirty="0" smtClean="0"/>
              <a:t>    </a:t>
            </a:r>
            <a:r>
              <a:rPr lang="en-US" altLang="zh-CN" dirty="0" err="1" smtClean="0"/>
              <a:t>var</a:t>
            </a:r>
            <a:r>
              <a:rPr lang="en-US" altLang="zh-CN" dirty="0" smtClean="0"/>
              <a:t> sum = 0;</a:t>
            </a:r>
            <a:endParaRPr lang="en-US" altLang="zh-CN" dirty="0" smtClean="0"/>
          </a:p>
          <a:p>
            <a:r>
              <a:rPr lang="en-US" altLang="zh-CN" dirty="0" smtClean="0"/>
              <a:t>    for (</a:t>
            </a:r>
            <a:r>
              <a:rPr lang="en-US" altLang="zh-CN" dirty="0" err="1" smtClean="0"/>
              <a:t>var</a:t>
            </a:r>
            <a:r>
              <a:rPr lang="en-US" altLang="zh-CN" dirty="0" smtClean="0"/>
              <a:t> </a:t>
            </a:r>
            <a:r>
              <a:rPr lang="en-US" altLang="zh-CN" dirty="0" err="1" smtClean="0"/>
              <a:t>i</a:t>
            </a:r>
            <a:r>
              <a:rPr lang="en-US" altLang="zh-CN" dirty="0" smtClean="0"/>
              <a:t> = 1; </a:t>
            </a:r>
            <a:r>
              <a:rPr lang="en-US" altLang="zh-CN" dirty="0" err="1" smtClean="0"/>
              <a:t>i</a:t>
            </a:r>
            <a:r>
              <a:rPr lang="en-US" altLang="zh-CN" dirty="0" smtClean="0"/>
              <a:t> &lt;= 100; </a:t>
            </a:r>
            <a:r>
              <a:rPr lang="en-US" altLang="zh-CN" dirty="0" err="1" smtClean="0"/>
              <a:t>i</a:t>
            </a:r>
            <a:r>
              <a:rPr lang="en-US" altLang="zh-CN" dirty="0" smtClean="0"/>
              <a:t>++) {</a:t>
            </a:r>
            <a:endParaRPr lang="en-US" altLang="zh-CN" dirty="0" smtClean="0"/>
          </a:p>
          <a:p>
            <a:r>
              <a:rPr lang="en-US" altLang="zh-CN" dirty="0" smtClean="0"/>
              <a:t>        if (</a:t>
            </a:r>
            <a:r>
              <a:rPr lang="en-US" altLang="zh-CN" dirty="0" err="1" smtClean="0"/>
              <a:t>i</a:t>
            </a:r>
            <a:r>
              <a:rPr lang="en-US" altLang="zh-CN" dirty="0" smtClean="0"/>
              <a:t> % 3 == 0) {</a:t>
            </a:r>
            <a:endParaRPr lang="en-US" altLang="zh-CN" dirty="0" smtClean="0"/>
          </a:p>
          <a:p>
            <a:r>
              <a:rPr lang="en-US" altLang="zh-CN" dirty="0" smtClean="0"/>
              <a:t>            continue;</a:t>
            </a:r>
            <a:endParaRPr lang="en-US" altLang="zh-CN" dirty="0" smtClean="0"/>
          </a:p>
          <a:p>
            <a:r>
              <a:rPr lang="en-US" altLang="zh-CN" dirty="0" smtClean="0"/>
              <a:t>        }</a:t>
            </a:r>
            <a:endParaRPr lang="en-US" altLang="zh-CN" dirty="0" smtClean="0"/>
          </a:p>
          <a:p>
            <a:r>
              <a:rPr lang="en-US" altLang="zh-CN" dirty="0" smtClean="0"/>
              <a:t>        sum += </a:t>
            </a:r>
            <a:r>
              <a:rPr lang="en-US" altLang="zh-CN" dirty="0" err="1" smtClean="0"/>
              <a:t>i</a:t>
            </a:r>
            <a:r>
              <a:rPr lang="en-US" altLang="zh-CN" dirty="0" smtClean="0"/>
              <a:t>;</a:t>
            </a:r>
            <a:endParaRPr lang="en-US" altLang="zh-CN" dirty="0" smtClean="0"/>
          </a:p>
          <a:p>
            <a:r>
              <a:rPr lang="en-US" altLang="zh-CN" dirty="0" smtClean="0"/>
              <a:t>        if (sum &gt; 2000) {</a:t>
            </a:r>
            <a:endParaRPr lang="en-US" altLang="zh-CN" dirty="0" smtClean="0"/>
          </a:p>
          <a:p>
            <a:r>
              <a:rPr lang="en-US" altLang="zh-CN" dirty="0" smtClean="0"/>
              <a:t>            console.log(sum);//2028</a:t>
            </a:r>
            <a:endParaRPr lang="en-US" altLang="zh-CN" dirty="0" smtClean="0"/>
          </a:p>
          <a:p>
            <a:r>
              <a:rPr lang="en-US" altLang="zh-CN" dirty="0" smtClean="0"/>
              <a:t>            break;</a:t>
            </a:r>
            <a:endParaRPr lang="en-US" altLang="zh-CN" dirty="0" smtClean="0"/>
          </a:p>
          <a:p>
            <a:r>
              <a:rPr lang="en-US" altLang="zh-CN" dirty="0" smtClean="0"/>
              <a:t>        }</a:t>
            </a:r>
            <a:endParaRPr lang="en-US" altLang="zh-CN" dirty="0" smtClean="0"/>
          </a:p>
          <a:p>
            <a:r>
              <a:rPr lang="en-US" altLang="zh-CN" dirty="0" smtClean="0"/>
              <a:t>    }</a:t>
            </a:r>
            <a:endParaRPr lang="en-US" altLang="zh-CN" dirty="0" smtClean="0"/>
          </a:p>
          <a:p>
            <a:r>
              <a:rPr lang="en-US" altLang="zh-CN" dirty="0" smtClean="0"/>
              <a:t>    //    </a:t>
            </a:r>
            <a:r>
              <a:rPr lang="zh-CN" altLang="en-US" dirty="0" smtClean="0"/>
              <a:t>求</a:t>
            </a:r>
            <a:r>
              <a:rPr lang="en-US" altLang="zh-CN" dirty="0" smtClean="0"/>
              <a:t>200-300</a:t>
            </a:r>
            <a:r>
              <a:rPr lang="zh-CN" altLang="en-US" dirty="0" smtClean="0"/>
              <a:t>之间所有的奇数的和</a:t>
            </a:r>
            <a:endParaRPr lang="zh-CN" altLang="en-US" dirty="0" smtClean="0"/>
          </a:p>
          <a:p>
            <a:r>
              <a:rPr lang="zh-CN" altLang="en-US" dirty="0" smtClean="0"/>
              <a:t>    </a:t>
            </a:r>
            <a:r>
              <a:rPr lang="en-US" altLang="zh-CN" dirty="0" err="1" smtClean="0"/>
              <a:t>var</a:t>
            </a:r>
            <a:r>
              <a:rPr lang="en-US" altLang="zh-CN" dirty="0" smtClean="0"/>
              <a:t> sum = 0;</a:t>
            </a:r>
            <a:endParaRPr lang="en-US" altLang="zh-CN" dirty="0" smtClean="0"/>
          </a:p>
          <a:p>
            <a:r>
              <a:rPr lang="en-US" altLang="zh-CN" dirty="0" smtClean="0"/>
              <a:t>    for (</a:t>
            </a:r>
            <a:r>
              <a:rPr lang="en-US" altLang="zh-CN" dirty="0" err="1" smtClean="0"/>
              <a:t>var</a:t>
            </a:r>
            <a:r>
              <a:rPr lang="en-US" altLang="zh-CN" dirty="0" smtClean="0"/>
              <a:t> </a:t>
            </a:r>
            <a:r>
              <a:rPr lang="en-US" altLang="zh-CN" dirty="0" err="1" smtClean="0"/>
              <a:t>i</a:t>
            </a:r>
            <a:r>
              <a:rPr lang="en-US" altLang="zh-CN" dirty="0" smtClean="0"/>
              <a:t> = 200; </a:t>
            </a:r>
            <a:r>
              <a:rPr lang="en-US" altLang="zh-CN" dirty="0" err="1" smtClean="0"/>
              <a:t>i</a:t>
            </a:r>
            <a:r>
              <a:rPr lang="en-US" altLang="zh-CN" dirty="0" smtClean="0"/>
              <a:t> &lt;= 300; </a:t>
            </a:r>
            <a:r>
              <a:rPr lang="en-US" altLang="zh-CN" dirty="0" err="1" smtClean="0"/>
              <a:t>i</a:t>
            </a:r>
            <a:r>
              <a:rPr lang="en-US" altLang="zh-CN" dirty="0" smtClean="0"/>
              <a:t>++) {</a:t>
            </a:r>
            <a:endParaRPr lang="en-US" altLang="zh-CN" dirty="0" smtClean="0"/>
          </a:p>
          <a:p>
            <a:r>
              <a:rPr lang="en-US" altLang="zh-CN" dirty="0" smtClean="0"/>
              <a:t>        if (</a:t>
            </a:r>
            <a:r>
              <a:rPr lang="en-US" altLang="zh-CN" dirty="0" err="1" smtClean="0"/>
              <a:t>i</a:t>
            </a:r>
            <a:r>
              <a:rPr lang="en-US" altLang="zh-CN" dirty="0" smtClean="0"/>
              <a:t> % 2 == 0) {</a:t>
            </a:r>
            <a:endParaRPr lang="en-US" altLang="zh-CN" dirty="0" smtClean="0"/>
          </a:p>
          <a:p>
            <a:r>
              <a:rPr lang="en-US" altLang="zh-CN" dirty="0" smtClean="0"/>
              <a:t>            continue;</a:t>
            </a:r>
            <a:endParaRPr lang="en-US" altLang="zh-CN" dirty="0" smtClean="0"/>
          </a:p>
          <a:p>
            <a:r>
              <a:rPr lang="en-US" altLang="zh-CN" dirty="0" smtClean="0"/>
              <a:t>        }</a:t>
            </a:r>
            <a:endParaRPr lang="en-US" altLang="zh-CN" dirty="0" smtClean="0"/>
          </a:p>
          <a:p>
            <a:r>
              <a:rPr lang="en-US" altLang="zh-CN" dirty="0" smtClean="0"/>
              <a:t>        sum += </a:t>
            </a:r>
            <a:r>
              <a:rPr lang="en-US" altLang="zh-CN" dirty="0" err="1" smtClean="0"/>
              <a:t>i</a:t>
            </a:r>
            <a:r>
              <a:rPr lang="en-US" altLang="zh-CN" dirty="0" smtClean="0"/>
              <a:t>;</a:t>
            </a:r>
            <a:endParaRPr lang="en-US" altLang="zh-CN" dirty="0" smtClean="0"/>
          </a:p>
          <a:p>
            <a:r>
              <a:rPr lang="en-US" altLang="zh-CN" dirty="0" smtClean="0"/>
              <a:t>    }</a:t>
            </a:r>
            <a:endParaRPr lang="en-US" altLang="zh-CN" dirty="0" smtClean="0"/>
          </a:p>
          <a:p>
            <a:r>
              <a:rPr lang="en-US" altLang="zh-CN" dirty="0" smtClean="0"/>
              <a:t>    console.log(sum);//12500</a:t>
            </a:r>
            <a:endParaRPr lang="en-US" altLang="zh-CN" dirty="0" smtClean="0"/>
          </a:p>
          <a:p>
            <a:r>
              <a:rPr lang="en-US" altLang="zh-CN" dirty="0" smtClean="0"/>
              <a:t>    //    </a:t>
            </a:r>
            <a:r>
              <a:rPr lang="zh-CN" altLang="en-US" dirty="0" smtClean="0"/>
              <a:t>求</a:t>
            </a:r>
            <a:r>
              <a:rPr lang="en-US" altLang="zh-CN" dirty="0" smtClean="0"/>
              <a:t>200-300</a:t>
            </a:r>
            <a:r>
              <a:rPr lang="zh-CN" altLang="en-US" dirty="0" smtClean="0"/>
              <a:t>之间第一个能被</a:t>
            </a:r>
            <a:r>
              <a:rPr lang="en-US" altLang="zh-CN" dirty="0" smtClean="0"/>
              <a:t>7</a:t>
            </a:r>
            <a:r>
              <a:rPr lang="zh-CN" altLang="en-US" dirty="0" smtClean="0"/>
              <a:t>整数的数</a:t>
            </a:r>
            <a:endParaRPr lang="zh-CN" altLang="en-US" dirty="0" smtClean="0"/>
          </a:p>
          <a:p>
            <a:r>
              <a:rPr lang="zh-CN" altLang="en-US" dirty="0" smtClean="0"/>
              <a:t>    </a:t>
            </a:r>
            <a:r>
              <a:rPr lang="en-US" altLang="zh-CN" dirty="0" smtClean="0"/>
              <a:t>for (</a:t>
            </a:r>
            <a:r>
              <a:rPr lang="en-US" altLang="zh-CN" dirty="0" err="1" smtClean="0"/>
              <a:t>var</a:t>
            </a:r>
            <a:r>
              <a:rPr lang="en-US" altLang="zh-CN" dirty="0" smtClean="0"/>
              <a:t> </a:t>
            </a:r>
            <a:r>
              <a:rPr lang="en-US" altLang="zh-CN" dirty="0" err="1" smtClean="0"/>
              <a:t>i</a:t>
            </a:r>
            <a:r>
              <a:rPr lang="en-US" altLang="zh-CN" dirty="0" smtClean="0"/>
              <a:t> = 200; </a:t>
            </a:r>
            <a:r>
              <a:rPr lang="en-US" altLang="zh-CN" dirty="0" err="1" smtClean="0"/>
              <a:t>i</a:t>
            </a:r>
            <a:r>
              <a:rPr lang="en-US" altLang="zh-CN" dirty="0" smtClean="0"/>
              <a:t> &lt;= 300; </a:t>
            </a:r>
            <a:r>
              <a:rPr lang="en-US" altLang="zh-CN" dirty="0" err="1" smtClean="0"/>
              <a:t>i</a:t>
            </a:r>
            <a:r>
              <a:rPr lang="en-US" altLang="zh-CN" dirty="0" smtClean="0"/>
              <a:t>++) {</a:t>
            </a:r>
            <a:endParaRPr lang="en-US" altLang="zh-CN" dirty="0" smtClean="0"/>
          </a:p>
          <a:p>
            <a:r>
              <a:rPr lang="en-US" altLang="zh-CN" dirty="0" smtClean="0"/>
              <a:t>        if (</a:t>
            </a:r>
            <a:r>
              <a:rPr lang="en-US" altLang="zh-CN" dirty="0" err="1" smtClean="0"/>
              <a:t>i</a:t>
            </a:r>
            <a:r>
              <a:rPr lang="en-US" altLang="zh-CN" dirty="0" smtClean="0"/>
              <a:t> % 7 == 0) {</a:t>
            </a:r>
            <a:endParaRPr lang="en-US" altLang="zh-CN" dirty="0" smtClean="0"/>
          </a:p>
          <a:p>
            <a:r>
              <a:rPr lang="en-US" altLang="zh-CN" dirty="0" smtClean="0"/>
              <a:t>            console.log(</a:t>
            </a:r>
            <a:r>
              <a:rPr lang="en-US" altLang="zh-CN" dirty="0" err="1" smtClean="0"/>
              <a:t>i</a:t>
            </a:r>
            <a:r>
              <a:rPr lang="en-US" altLang="zh-CN" dirty="0" smtClean="0"/>
              <a:t>);//203</a:t>
            </a:r>
            <a:endParaRPr lang="en-US" altLang="zh-CN" dirty="0" smtClean="0"/>
          </a:p>
          <a:p>
            <a:r>
              <a:rPr lang="en-US" altLang="zh-CN" dirty="0" smtClean="0"/>
              <a:t>            break;</a:t>
            </a:r>
            <a:endParaRPr lang="en-US" altLang="zh-CN" dirty="0" smtClean="0"/>
          </a:p>
          <a:p>
            <a:r>
              <a:rPr lang="en-US" altLang="zh-CN" dirty="0" smtClean="0"/>
              <a:t>        }</a:t>
            </a:r>
            <a:endParaRPr lang="en-US" altLang="zh-CN" dirty="0" smtClean="0"/>
          </a:p>
          <a:p>
            <a:r>
              <a:rPr lang="en-US" altLang="zh-CN" dirty="0" smtClean="0"/>
              <a:t>    }</a:t>
            </a:r>
            <a:endParaRPr lang="en-US" altLang="zh-CN" dirty="0" smtClean="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457200" rtl="0" eaLnBrk="1" latinLnBrk="0" hangingPunct="1">
              <a:spcBef>
                <a:spcPts val="0"/>
              </a:spcBef>
              <a:spcAft>
                <a:spcPts val="0"/>
              </a:spcAft>
              <a:buClrTx/>
              <a:buSzTx/>
              <a:buFontTx/>
              <a:buNone/>
              <a:defRPr/>
            </a:pP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smtClean="0"/>
              <a:t>number = </a:t>
            </a:r>
            <a:r>
              <a:rPr lang="en-US" altLang="zh-CN" sz="1200" kern="1200" dirty="0" err="1" smtClean="0">
                <a:solidFill>
                  <a:schemeClr val="tx1"/>
                </a:solidFill>
                <a:effectLst/>
                <a:latin typeface="+mn-lt"/>
                <a:ea typeface="+mn-ea"/>
                <a:cs typeface="+mn-cs"/>
              </a:rPr>
              <a:t>parseInt</a:t>
            </a:r>
            <a:r>
              <a:rPr lang="en-US" altLang="zh-CN" dirty="0" smtClean="0"/>
              <a:t>( </a:t>
            </a:r>
            <a:r>
              <a:rPr lang="en-US" altLang="zh-CN" sz="1200" kern="1200" dirty="0" smtClean="0">
                <a:solidFill>
                  <a:schemeClr val="tx1"/>
                </a:solidFill>
                <a:effectLst/>
                <a:latin typeface="+mn-lt"/>
                <a:ea typeface="+mn-ea"/>
                <a:cs typeface="+mn-cs"/>
              </a:rPr>
              <a:t>prompt</a:t>
            </a:r>
            <a:r>
              <a:rPr lang="en-US" altLang="zh-CN" dirty="0" smtClean="0"/>
              <a:t>(</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请输入一个数字</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br>
              <a:rPr lang="en-US" altLang="zh-CN" dirty="0" smtClean="0"/>
            </a:br>
            <a:r>
              <a:rPr lang="en-US" altLang="zh-CN" sz="1200" b="1" kern="1200" dirty="0" smtClean="0">
                <a:solidFill>
                  <a:schemeClr val="tx1"/>
                </a:solidFill>
                <a:effectLst/>
                <a:latin typeface="+mn-lt"/>
                <a:ea typeface="+mn-ea"/>
                <a:cs typeface="+mn-cs"/>
              </a:rPr>
              <a:t>if </a:t>
            </a:r>
            <a:r>
              <a:rPr lang="en-US" altLang="zh-CN" dirty="0" smtClean="0"/>
              <a:t>(number)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err="1" smtClean="0"/>
              <a:t>i</a:t>
            </a:r>
            <a:r>
              <a:rPr lang="en-US" altLang="zh-CN" dirty="0" smtClean="0"/>
              <a:t> = </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while</a:t>
            </a:r>
            <a:r>
              <a:rPr lang="en-US" altLang="zh-CN" dirty="0" smtClean="0"/>
              <a:t>(number &gt;= </a:t>
            </a:r>
            <a:r>
              <a:rPr lang="en-US" altLang="zh-CN" sz="1200" kern="1200" dirty="0" smtClean="0">
                <a:solidFill>
                  <a:schemeClr val="tx1"/>
                </a:solidFill>
                <a:effectLst/>
                <a:latin typeface="+mn-lt"/>
                <a:ea typeface="+mn-ea"/>
                <a:cs typeface="+mn-cs"/>
              </a:rPr>
              <a:t>10</a:t>
            </a:r>
            <a:r>
              <a:rPr lang="en-US" altLang="zh-CN" dirty="0" smtClean="0"/>
              <a:t>) {</a:t>
            </a:r>
            <a:br>
              <a:rPr lang="en-US" altLang="zh-CN" dirty="0" smtClean="0"/>
            </a:br>
            <a:r>
              <a:rPr lang="en-US" altLang="zh-CN" dirty="0" smtClean="0"/>
              <a:t>        number = number /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a:t>
            </a:r>
            <a:r>
              <a:rPr lang="en-US" altLang="zh-CN" dirty="0" err="1" smtClean="0"/>
              <a:t>i</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dirty="0" err="1" smtClean="0"/>
              <a:t>i</a:t>
            </a:r>
            <a:r>
              <a:rPr lang="en-US" altLang="zh-CN" dirty="0" smtClean="0"/>
              <a:t>);</a:t>
            </a:r>
            <a:br>
              <a:rPr lang="en-US" altLang="zh-CN" dirty="0" smtClean="0"/>
            </a:br>
            <a:r>
              <a:rPr lang="en-US" altLang="zh-CN" dirty="0" smtClean="0"/>
              <a:t>}</a:t>
            </a:r>
            <a:r>
              <a:rPr lang="en-US" altLang="zh-CN" sz="1200" b="1" kern="1200" dirty="0" smtClean="0">
                <a:solidFill>
                  <a:schemeClr val="tx1"/>
                </a:solidFill>
                <a:effectLst/>
                <a:latin typeface="+mn-lt"/>
                <a:ea typeface="+mn-ea"/>
                <a:cs typeface="+mn-cs"/>
              </a:rPr>
              <a:t>else if</a:t>
            </a:r>
            <a:r>
              <a:rPr lang="en-US" altLang="zh-CN" dirty="0" smtClean="0"/>
              <a:t>(number === </a:t>
            </a:r>
            <a:r>
              <a:rPr lang="en-US" altLang="zh-CN" sz="1200" kern="1200" dirty="0" smtClean="0">
                <a:solidFill>
                  <a:schemeClr val="tx1"/>
                </a:solidFill>
                <a:effectLst/>
                <a:latin typeface="+mn-lt"/>
                <a:ea typeface="+mn-ea"/>
                <a:cs typeface="+mn-cs"/>
              </a:rPr>
              <a:t>0</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a:t>
            </a:r>
            <a:r>
              <a:rPr lang="en-US" altLang="zh-CN" sz="1200" b="1" kern="1200" dirty="0" smtClean="0">
                <a:solidFill>
                  <a:schemeClr val="tx1"/>
                </a:solidFill>
                <a:effectLst/>
                <a:latin typeface="+mn-lt"/>
                <a:ea typeface="+mn-ea"/>
                <a:cs typeface="+mn-cs"/>
              </a:rPr>
              <a:t>else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NaN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a:t>
            </a:r>
            <a:endParaRPr lang="en-US" altLang="zh-CN" dirty="0" smtClean="0"/>
          </a:p>
          <a:p>
            <a:pPr marL="0" marR="0" lvl="1" indent="0" algn="l" defTabSz="457200" rtl="0" eaLnBrk="1" latinLnBrk="0" hangingPunct="1">
              <a:spcBef>
                <a:spcPts val="0"/>
              </a:spcBef>
              <a:spcAft>
                <a:spcPts val="0"/>
              </a:spcAft>
              <a:buClrTx/>
              <a:buSzTx/>
              <a:buFontTx/>
              <a:buNone/>
              <a:defRPr/>
            </a:pPr>
            <a:endParaRPr kumimoji="1" lang="en-US" altLang="zh-CN" dirty="0" smtClean="0"/>
          </a:p>
          <a:p>
            <a:pPr marL="0" marR="0" lvl="1" indent="0" algn="l" defTabSz="457200" rtl="0" eaLnBrk="1" latinLnBrk="0" hangingPunct="1">
              <a:spcBef>
                <a:spcPts val="0"/>
              </a:spcBef>
              <a:spcAft>
                <a:spcPts val="0"/>
              </a:spcAft>
              <a:buClrTx/>
              <a:buSzTx/>
              <a:buFontTx/>
              <a:buNone/>
              <a:defRPr/>
            </a:pP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输入一个整数，翻转输出这个数的每一个数字</a:t>
            </a:r>
            <a:br>
              <a:rPr lang="zh-CN" altLang="en-US" sz="1200" i="1" kern="1200" dirty="0" smtClean="0">
                <a:solidFill>
                  <a:schemeClr val="tx1"/>
                </a:solidFill>
                <a:effectLst/>
                <a:latin typeface="+mn-lt"/>
                <a:ea typeface="+mn-ea"/>
                <a:cs typeface="+mn-cs"/>
              </a:rPr>
            </a:b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smtClean="0"/>
              <a:t>number = </a:t>
            </a:r>
            <a:r>
              <a:rPr lang="en-US" altLang="zh-CN" sz="1200" kern="1200" dirty="0" err="1" smtClean="0">
                <a:solidFill>
                  <a:schemeClr val="tx1"/>
                </a:solidFill>
                <a:effectLst/>
                <a:latin typeface="+mn-lt"/>
                <a:ea typeface="+mn-ea"/>
                <a:cs typeface="+mn-cs"/>
              </a:rPr>
              <a:t>parseInt</a:t>
            </a:r>
            <a:r>
              <a:rPr lang="en-US" altLang="zh-CN" dirty="0" smtClean="0"/>
              <a:t>( </a:t>
            </a:r>
            <a:r>
              <a:rPr lang="en-US" altLang="zh-CN" sz="1200" kern="1200" dirty="0" smtClean="0">
                <a:solidFill>
                  <a:schemeClr val="tx1"/>
                </a:solidFill>
                <a:effectLst/>
                <a:latin typeface="+mn-lt"/>
                <a:ea typeface="+mn-ea"/>
                <a:cs typeface="+mn-cs"/>
              </a:rPr>
              <a:t>prompt</a:t>
            </a:r>
            <a:r>
              <a:rPr lang="en-US" altLang="zh-CN" dirty="0" smtClean="0"/>
              <a:t>(</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请输入一个数字</a:t>
            </a:r>
            <a:r>
              <a:rPr lang="en-US" altLang="zh-CN" sz="1200" kern="1200" dirty="0" smtClean="0">
                <a:solidFill>
                  <a:schemeClr val="tx1"/>
                </a:solidFill>
                <a:effectLst/>
                <a:latin typeface="+mn-lt"/>
                <a:ea typeface="+mn-ea"/>
                <a:cs typeface="+mn-cs"/>
              </a:rPr>
              <a:t>"</a:t>
            </a:r>
            <a:r>
              <a:rPr lang="en-US" altLang="zh-CN" dirty="0" smtClean="0"/>
              <a:t>)) ;</a:t>
            </a:r>
            <a:br>
              <a:rPr lang="en-US" altLang="zh-CN" dirty="0" smtClean="0"/>
            </a:b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err="1" smtClean="0"/>
              <a:t>tmp</a:t>
            </a:r>
            <a:r>
              <a:rPr lang="en-US" altLang="zh-CN" dirty="0" smtClean="0"/>
              <a:t>;</a:t>
            </a:r>
            <a:br>
              <a:rPr lang="en-US" altLang="zh-CN" dirty="0" smtClean="0"/>
            </a:br>
            <a:r>
              <a:rPr lang="en-US" altLang="zh-CN" sz="1200" b="1" kern="1200" dirty="0" smtClean="0">
                <a:solidFill>
                  <a:schemeClr val="tx1"/>
                </a:solidFill>
                <a:effectLst/>
                <a:latin typeface="+mn-lt"/>
                <a:ea typeface="+mn-ea"/>
                <a:cs typeface="+mn-cs"/>
              </a:rPr>
              <a:t>while </a:t>
            </a:r>
            <a:r>
              <a:rPr lang="en-US" altLang="zh-CN" dirty="0" smtClean="0"/>
              <a:t>(number!=</a:t>
            </a:r>
            <a:r>
              <a:rPr lang="en-US" altLang="zh-CN" sz="1200" kern="1200" dirty="0" smtClean="0">
                <a:solidFill>
                  <a:schemeClr val="tx1"/>
                </a:solidFill>
                <a:effectLst/>
                <a:latin typeface="+mn-lt"/>
                <a:ea typeface="+mn-ea"/>
                <a:cs typeface="+mn-cs"/>
              </a:rPr>
              <a:t>0</a:t>
            </a:r>
            <a:r>
              <a:rPr lang="en-US" altLang="zh-CN" dirty="0" smtClean="0"/>
              <a:t>) {</a:t>
            </a:r>
            <a:br>
              <a:rPr lang="en-US" altLang="zh-CN" dirty="0" smtClean="0"/>
            </a:br>
            <a:r>
              <a:rPr lang="en-US" altLang="zh-CN" dirty="0" smtClean="0"/>
              <a:t>    </a:t>
            </a:r>
            <a:r>
              <a:rPr lang="en-US" altLang="zh-CN" dirty="0" err="1" smtClean="0"/>
              <a:t>tmp</a:t>
            </a:r>
            <a:r>
              <a:rPr lang="en-US" altLang="zh-CN" dirty="0" smtClean="0"/>
              <a:t> = number %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number = </a:t>
            </a:r>
            <a:r>
              <a:rPr lang="en-US" altLang="zh-CN" sz="1200" kern="1200" dirty="0" err="1" smtClean="0">
                <a:solidFill>
                  <a:schemeClr val="tx1"/>
                </a:solidFill>
                <a:effectLst/>
                <a:latin typeface="+mn-lt"/>
                <a:ea typeface="+mn-ea"/>
                <a:cs typeface="+mn-cs"/>
              </a:rPr>
              <a:t>parseInt</a:t>
            </a:r>
            <a:r>
              <a:rPr lang="en-US" altLang="zh-CN" dirty="0" smtClean="0"/>
              <a:t>(number /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dirty="0" err="1" smtClean="0"/>
              <a:t>tmp</a:t>
            </a:r>
            <a:r>
              <a:rPr lang="en-US" altLang="zh-CN" dirty="0" smtClean="0"/>
              <a:t>);</a:t>
            </a:r>
            <a:br>
              <a:rPr lang="en-US" altLang="zh-CN" dirty="0" smtClean="0"/>
            </a:br>
            <a:r>
              <a:rPr lang="en-US"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使用</a:t>
            </a:r>
            <a:r>
              <a:rPr kumimoji="1" lang="en-US" altLang="zh-CN" dirty="0"/>
              <a:t>do-while</a:t>
            </a:r>
            <a:r>
              <a:rPr kumimoji="1" lang="zh-CN" altLang="en-US" dirty="0"/>
              <a:t>循环：输出询问“我爱你，嫁给我吧？”，选择“你喜欢我吗？</a:t>
            </a:r>
            <a:r>
              <a:rPr kumimoji="1" lang="en-US" altLang="zh-CN" dirty="0"/>
              <a:t>(y/n):"</a:t>
            </a:r>
            <a:r>
              <a:rPr kumimoji="1" lang="zh-CN" altLang="en-US" dirty="0"/>
              <a:t>，如果输入为</a:t>
            </a:r>
            <a:r>
              <a:rPr kumimoji="1" lang="en-US" altLang="zh-CN" dirty="0"/>
              <a:t>y</a:t>
            </a:r>
            <a:r>
              <a:rPr kumimoji="1" lang="zh-CN" altLang="en-US" dirty="0"/>
              <a:t>则打印”我们形影不离“，若输入为</a:t>
            </a:r>
            <a:r>
              <a:rPr kumimoji="1" lang="en-US" altLang="zh-CN" dirty="0"/>
              <a:t>n,</a:t>
            </a:r>
            <a:r>
              <a:rPr kumimoji="1" lang="zh-CN" altLang="en-US" dirty="0"/>
              <a:t>则继续询问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使用</a:t>
            </a:r>
            <a:r>
              <a:rPr kumimoji="1" lang="en-US" altLang="zh-CN" dirty="0"/>
              <a:t>do-while</a:t>
            </a:r>
            <a:r>
              <a:rPr kumimoji="1" lang="zh-CN" altLang="en-US" dirty="0"/>
              <a:t>循环：输出询问“我爱你，嫁给我吧？”，选择“你喜欢我吗？</a:t>
            </a:r>
            <a:r>
              <a:rPr kumimoji="1" lang="en-US" altLang="zh-CN" dirty="0"/>
              <a:t>(y/n):"</a:t>
            </a:r>
            <a:r>
              <a:rPr kumimoji="1" lang="zh-CN" altLang="en-US" dirty="0"/>
              <a:t>，如果输入为</a:t>
            </a:r>
            <a:r>
              <a:rPr kumimoji="1" lang="en-US" altLang="zh-CN" dirty="0"/>
              <a:t>y</a:t>
            </a:r>
            <a:r>
              <a:rPr kumimoji="1" lang="zh-CN" altLang="en-US" dirty="0"/>
              <a:t>则打印”我们形影不离“，若输入为</a:t>
            </a:r>
            <a:r>
              <a:rPr kumimoji="1" lang="en-US" altLang="zh-CN" dirty="0"/>
              <a:t>n,</a:t>
            </a:r>
            <a:r>
              <a:rPr kumimoji="1" lang="zh-CN" altLang="en-US" dirty="0"/>
              <a:t>则继续询问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array[0]</a:t>
            </a:r>
            <a:r>
              <a:rPr kumimoji="1" lang="en-US" altLang="en-US"/>
              <a:t>中的0 称为数组的索引或下标</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设有数组</a:t>
            </a:r>
            <a:r>
              <a:rPr lang="en-US" altLang="zh-CN" sz="1200" i="1" kern="1200" dirty="0" smtClean="0">
                <a:solidFill>
                  <a:schemeClr val="tx1"/>
                </a:solidFill>
                <a:effectLst/>
                <a:latin typeface="+mn-lt"/>
                <a:ea typeface="+mn-ea"/>
                <a:cs typeface="+mn-cs"/>
              </a:rPr>
              <a:t>{ 65,97,76,13,27,49,58 }</a:t>
            </a:r>
            <a:br>
              <a:rPr lang="en-US" altLang="zh-CN" sz="1200" i="1" kern="1200" dirty="0" smtClean="0">
                <a:solidFill>
                  <a:schemeClr val="tx1"/>
                </a:solidFill>
                <a:effectLst/>
                <a:latin typeface="+mn-lt"/>
                <a:ea typeface="+mn-ea"/>
                <a:cs typeface="+mn-cs"/>
              </a:rPr>
            </a:b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1</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2</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3</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4</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5</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6</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函数包含一组语句，它们是</a:t>
            </a:r>
            <a:r>
              <a:rPr kumimoji="1" lang="en-US" altLang="zh-CN" dirty="0"/>
              <a:t>JavaScript</a:t>
            </a:r>
            <a:r>
              <a:rPr kumimoji="1" lang="zh-CN" altLang="en-US" dirty="0"/>
              <a:t>的基础模块单元，用于代码复用</a:t>
            </a:r>
            <a:r>
              <a:rPr kumimoji="1" lang="zh-CN" altLang="en-US" dirty="0" smtClean="0"/>
              <a:t>、信息隐藏</a:t>
            </a:r>
            <a:r>
              <a:rPr kumimoji="1" lang="zh-CN" altLang="en-US" dirty="0"/>
              <a:t>和组合调用</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1" i="0" u="none" strike="noStrike" kern="1200" baseline="0" dirty="0" err="1" smtClean="0">
                <a:solidFill>
                  <a:schemeClr val="tx1"/>
                </a:solidFill>
                <a:latin typeface="+mn-lt"/>
                <a:ea typeface="+mn-ea"/>
                <a:cs typeface="+mn-cs"/>
              </a:rPr>
              <a:t>document.layers</a:t>
            </a:r>
            <a:r>
              <a:rPr lang="en-US" altLang="zh-CN" sz="1200" b="1" i="0" u="none" strike="noStrike" kern="1200" baseline="0" dirty="0" smtClean="0">
                <a:solidFill>
                  <a:schemeClr val="tx1"/>
                </a:solidFill>
                <a:latin typeface="+mn-lt"/>
                <a:ea typeface="+mn-ea"/>
                <a:cs typeface="+mn-cs"/>
              </a:rPr>
              <a:t>['</a:t>
            </a:r>
            <a:r>
              <a:rPr lang="en-US" altLang="zh-CN" sz="1200" b="1" i="0" u="none" strike="noStrike" kern="1200" baseline="0" dirty="0" err="1" smtClean="0">
                <a:solidFill>
                  <a:schemeClr val="tx1"/>
                </a:solidFill>
                <a:latin typeface="+mn-lt"/>
                <a:ea typeface="+mn-ea"/>
                <a:cs typeface="+mn-cs"/>
              </a:rPr>
              <a:t>myid</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   </a:t>
            </a:r>
            <a:r>
              <a:rPr lang="en-US" altLang="zh-CN" sz="1200" b="1" i="0" u="none" strike="noStrike" kern="1200" baseline="0" dirty="0" smtClean="0">
                <a:solidFill>
                  <a:schemeClr val="tx1"/>
                </a:solidFill>
                <a:latin typeface="+mn-lt"/>
                <a:ea typeface="+mn-ea"/>
                <a:cs typeface="+mn-cs"/>
              </a:rPr>
              <a:t>//Netscape</a:t>
            </a:r>
            <a:endParaRPr lang="en-US" altLang="zh-CN" sz="1200" b="1" i="0" u="none" strike="noStrike" kern="1200" baseline="0" dirty="0" smtClean="0">
              <a:solidFill>
                <a:schemeClr val="tx1"/>
              </a:solidFill>
              <a:latin typeface="+mn-lt"/>
              <a:ea typeface="+mn-ea"/>
              <a:cs typeface="+mn-cs"/>
            </a:endParaRPr>
          </a:p>
          <a:p>
            <a:pPr rtl="0"/>
            <a:r>
              <a:rPr lang="en-US" altLang="zh-CN" sz="1200" b="1" i="0" u="none" strike="noStrike" kern="1200" baseline="0" dirty="0" err="1" smtClean="0">
                <a:solidFill>
                  <a:schemeClr val="tx1"/>
                </a:solidFill>
                <a:latin typeface="+mn-lt"/>
                <a:ea typeface="+mn-ea"/>
                <a:cs typeface="+mn-cs"/>
              </a:rPr>
              <a:t>document.all</a:t>
            </a:r>
            <a:r>
              <a:rPr lang="en-US" altLang="zh-CN" sz="1200" b="1" i="0" u="none" strike="noStrike" kern="1200" baseline="0" dirty="0" smtClean="0">
                <a:solidFill>
                  <a:schemeClr val="tx1"/>
                </a:solidFill>
                <a:latin typeface="+mn-lt"/>
                <a:ea typeface="+mn-ea"/>
                <a:cs typeface="+mn-cs"/>
              </a:rPr>
              <a:t>['</a:t>
            </a:r>
            <a:r>
              <a:rPr lang="en-US" altLang="zh-CN" sz="1200" b="1" i="0" u="none" strike="noStrike" kern="1200" baseline="0" dirty="0" err="1" smtClean="0">
                <a:solidFill>
                  <a:schemeClr val="tx1"/>
                </a:solidFill>
                <a:latin typeface="+mn-lt"/>
                <a:ea typeface="+mn-ea"/>
                <a:cs typeface="+mn-cs"/>
              </a:rPr>
              <a:t>myid</a:t>
            </a:r>
            <a:r>
              <a:rPr lang="en-US" altLang="zh-CN" sz="1200" b="1"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/IE</a:t>
            </a:r>
            <a:endParaRPr lang="en-US" altLang="zh-CN" sz="1200" b="1" i="0" u="none" strike="noStrike" kern="1200" baseline="0" dirty="0" smtClean="0">
              <a:solidFill>
                <a:schemeClr val="tx1"/>
              </a:solidFill>
              <a:latin typeface="+mn-lt"/>
              <a:ea typeface="+mn-ea"/>
              <a:cs typeface="+mn-cs"/>
            </a:endParaRPr>
          </a:p>
          <a:p>
            <a:pPr rtl="0"/>
            <a:endParaRPr lang="en-US" altLang="zh-CN" sz="1200" b="1" i="0" u="none" strike="noStrike" kern="1200" baseline="0" dirty="0" smtClean="0">
              <a:solidFill>
                <a:schemeClr val="tx1"/>
              </a:solidFill>
              <a:latin typeface="+mn-lt"/>
              <a:ea typeface="+mn-ea"/>
              <a:cs typeface="+mn-cs"/>
            </a:endParaRPr>
          </a:p>
          <a:p>
            <a:pPr rtl="0"/>
            <a:r>
              <a:rPr lang="zh-CN" altLang="en-US" sz="1200" b="1" i="0" u="none" strike="noStrike" kern="1200" baseline="0" dirty="0" smtClean="0">
                <a:solidFill>
                  <a:schemeClr val="tx1"/>
                </a:solidFill>
                <a:latin typeface="+mn-lt"/>
                <a:ea typeface="+mn-ea"/>
                <a:cs typeface="+mn-cs"/>
              </a:rPr>
              <a:t>澄清誤解</a:t>
            </a:r>
            <a:endParaRPr lang="zh-CN" altLang="en-US" sz="1200" b="1" i="0" u="none" strike="noStrike" kern="1200" baseline="0" dirty="0" smtClean="0">
              <a:solidFill>
                <a:schemeClr val="tx1"/>
              </a:solidFill>
              <a:latin typeface="+mn-lt"/>
              <a:ea typeface="+mn-ea"/>
              <a:cs typeface="+mn-cs"/>
            </a:endParaRPr>
          </a:p>
          <a:p>
            <a:pPr rtl="0"/>
            <a:r>
              <a:rPr lang="en-US" altLang="zh-CN" sz="1200" b="1" i="0" u="none" strike="noStrike" kern="1200" baseline="0" dirty="0" smtClean="0">
                <a:solidFill>
                  <a:schemeClr val="tx1"/>
                </a:solidFill>
                <a:latin typeface="+mn-lt"/>
                <a:ea typeface="+mn-ea"/>
                <a:cs typeface="+mn-cs"/>
              </a:rPr>
              <a:t>JavaScript</a:t>
            </a:r>
            <a:r>
              <a:rPr lang="zh-CN" altLang="en-US" sz="1200" b="1" i="0" u="none" strike="noStrike" kern="1200" baseline="0" dirty="0" smtClean="0">
                <a:solidFill>
                  <a:schemeClr val="tx1"/>
                </a:solidFill>
                <a:latin typeface="+mn-lt"/>
                <a:ea typeface="+mn-ea"/>
                <a:cs typeface="+mn-cs"/>
              </a:rPr>
              <a:t>是</a:t>
            </a:r>
            <a:r>
              <a:rPr lang="en-US" altLang="zh-CN" sz="1200" b="1" i="0" u="none" strike="noStrike" kern="1200" baseline="0" dirty="0" smtClean="0">
                <a:solidFill>
                  <a:schemeClr val="tx1"/>
                </a:solidFill>
                <a:latin typeface="+mn-lt"/>
                <a:ea typeface="+mn-ea"/>
                <a:cs typeface="+mn-cs"/>
              </a:rPr>
              <a:t>Java</a:t>
            </a:r>
            <a:r>
              <a:rPr lang="zh-CN" altLang="en-US" sz="1200" b="1" i="0" u="none" strike="noStrike" kern="1200" baseline="0" dirty="0" smtClean="0">
                <a:solidFill>
                  <a:schemeClr val="tx1"/>
                </a:solidFill>
                <a:latin typeface="+mn-lt"/>
                <a:ea typeface="+mn-ea"/>
                <a:cs typeface="+mn-cs"/>
              </a:rPr>
              <a:t>的变种吗？</a:t>
            </a:r>
            <a:endParaRPr lang="zh-CN" altLang="en-US" sz="1200" b="1" i="0" u="none" strike="noStrike" kern="1200" baseline="0" dirty="0" smtClean="0">
              <a:solidFill>
                <a:schemeClr val="tx1"/>
              </a:solidFill>
              <a:latin typeface="+mn-lt"/>
              <a:ea typeface="+mn-ea"/>
              <a:cs typeface="+mn-cs"/>
            </a:endParaRPr>
          </a:p>
          <a:p>
            <a:pPr rtl="0"/>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最初的确是受</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启发而开始设计的，而且设计的目的之一就是“看上去像</a:t>
            </a:r>
            <a:r>
              <a:rPr lang="en-US" altLang="zh-CN" sz="1200" b="0" i="0" u="none" strike="noStrike" kern="1200" baseline="0" dirty="0" smtClean="0">
                <a:solidFill>
                  <a:schemeClr val="tx1"/>
                </a:solidFill>
                <a:latin typeface="+mn-lt"/>
                <a:ea typeface="+mn-ea"/>
                <a:cs typeface="+mn-cs"/>
              </a:rPr>
              <a:t>Java</a:t>
            </a:r>
            <a:r>
              <a:rPr lang="bg-BG" altLang="zh-CN" sz="1200" b="0" i="0" u="none" strike="noStrike" kern="1200" baseline="0" dirty="0" smtClean="0">
                <a:solidFill>
                  <a:schemeClr val="tx1"/>
                </a:solidFill>
                <a:latin typeface="+mn-lt"/>
                <a:ea typeface="+mn-ea"/>
                <a:cs typeface="+mn-cs"/>
              </a:rPr>
              <a:t>”</a:t>
            </a:r>
            <a:r>
              <a:rPr lang="pt-BR"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，因此语法上有很多类似之处，许多名称和命名规范也借自</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。但是实际上，</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的主要设计原则源自</a:t>
            </a:r>
            <a:r>
              <a:rPr lang="en-US" altLang="zh-CN" sz="1200" b="0" i="0" u="none" strike="noStrike" kern="1200" baseline="0" dirty="0" smtClean="0">
                <a:solidFill>
                  <a:schemeClr val="tx1"/>
                </a:solidFill>
                <a:latin typeface="+mn-lt"/>
                <a:ea typeface="+mn-ea"/>
                <a:cs typeface="+mn-cs"/>
              </a:rPr>
              <a:t>Self</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Scheme[3]</a:t>
            </a:r>
            <a:r>
              <a:rPr lang="zh-CN" altLang="en-US" sz="1200" b="0" i="0" u="none" strike="noStrike" kern="1200" baseline="0" dirty="0" smtClean="0">
                <a:solidFill>
                  <a:schemeClr val="tx1"/>
                </a:solidFill>
                <a:latin typeface="+mn-lt"/>
                <a:ea typeface="+mn-ea"/>
                <a:cs typeface="+mn-cs"/>
              </a:rPr>
              <a:t>，它与</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本质上是不同的。它与</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名称上的近似，是当时网景为了营销考虑与</a:t>
            </a:r>
            <a:r>
              <a:rPr lang="en-US" altLang="zh-CN" sz="1200" b="0" i="0" u="none" strike="noStrike" kern="1200" baseline="0" dirty="0" smtClean="0">
                <a:solidFill>
                  <a:schemeClr val="tx1"/>
                </a:solidFill>
                <a:latin typeface="+mn-lt"/>
                <a:ea typeface="+mn-ea"/>
                <a:cs typeface="+mn-cs"/>
              </a:rPr>
              <a:t>Sun</a:t>
            </a:r>
            <a:r>
              <a:rPr lang="zh-CN" altLang="en-US" sz="1200" b="0" i="0" u="none" strike="noStrike" kern="1200" baseline="0" dirty="0" smtClean="0">
                <a:solidFill>
                  <a:schemeClr val="tx1"/>
                </a:solidFill>
                <a:latin typeface="+mn-lt"/>
                <a:ea typeface="+mn-ea"/>
                <a:cs typeface="+mn-cs"/>
              </a:rPr>
              <a:t>公司达成协议的结果。</a:t>
            </a:r>
            <a:endParaRPr lang="zh-CN" altLang="en-US" sz="1200" b="0" i="0" u="none" strike="noStrike" kern="1200" baseline="0" dirty="0" smtClean="0">
              <a:solidFill>
                <a:schemeClr val="tx1"/>
              </a:solidFill>
              <a:latin typeface="+mn-lt"/>
              <a:ea typeface="+mn-ea"/>
              <a:cs typeface="+mn-cs"/>
            </a:endParaRPr>
          </a:p>
          <a:p>
            <a:pPr rtl="0"/>
            <a:r>
              <a:rPr lang="en-US" altLang="zh-CN" sz="1200" b="1" i="0" u="none" strike="noStrike" kern="1200" baseline="0" dirty="0" smtClean="0">
                <a:solidFill>
                  <a:schemeClr val="tx1"/>
                </a:solidFill>
                <a:latin typeface="+mn-lt"/>
                <a:ea typeface="+mn-ea"/>
                <a:cs typeface="+mn-cs"/>
              </a:rPr>
              <a:t>JavaScript</a:t>
            </a:r>
            <a:r>
              <a:rPr lang="zh-CN" altLang="en-US" sz="1200" b="1" i="0" u="none" strike="noStrike" kern="1200" baseline="0" dirty="0" smtClean="0">
                <a:solidFill>
                  <a:schemeClr val="tx1"/>
                </a:solidFill>
                <a:latin typeface="+mn-lt"/>
                <a:ea typeface="+mn-ea"/>
                <a:cs typeface="+mn-cs"/>
              </a:rPr>
              <a:t>与</a:t>
            </a:r>
            <a:r>
              <a:rPr lang="en-US" altLang="zh-CN" sz="1200" b="1" i="0" u="none" strike="noStrike" kern="1200" baseline="0" dirty="0" err="1" smtClean="0">
                <a:solidFill>
                  <a:schemeClr val="tx1"/>
                </a:solidFill>
                <a:latin typeface="+mn-lt"/>
                <a:ea typeface="+mn-ea"/>
                <a:cs typeface="+mn-cs"/>
              </a:rPr>
              <a:t>JScript</a:t>
            </a:r>
            <a:r>
              <a:rPr lang="zh-CN" altLang="en-US" sz="1200" b="1" i="0" u="none" strike="noStrike" kern="1200" baseline="0" dirty="0" smtClean="0">
                <a:solidFill>
                  <a:schemeClr val="tx1"/>
                </a:solidFill>
                <a:latin typeface="+mn-lt"/>
                <a:ea typeface="+mn-ea"/>
                <a:cs typeface="+mn-cs"/>
              </a:rPr>
              <a:t>相同吗？</a:t>
            </a:r>
            <a:endParaRPr lang="zh-CN" altLang="en-US" sz="1200" b="1" i="0" u="none" strike="noStrike" kern="1200" baseline="0" dirty="0" smtClean="0">
              <a:solidFill>
                <a:schemeClr val="tx1"/>
              </a:solidFill>
              <a:latin typeface="+mn-lt"/>
              <a:ea typeface="+mn-ea"/>
              <a:cs typeface="+mn-cs"/>
            </a:endParaRPr>
          </a:p>
          <a:p>
            <a:pPr rtl="0"/>
            <a:r>
              <a:rPr lang="zh-CN" altLang="en-US" sz="1200" b="0" i="0" u="none" strike="noStrike" kern="1200" baseline="0" dirty="0" smtClean="0">
                <a:solidFill>
                  <a:schemeClr val="tx1"/>
                </a:solidFill>
                <a:latin typeface="+mn-lt"/>
                <a:ea typeface="+mn-ea"/>
                <a:cs typeface="+mn-cs"/>
              </a:rPr>
              <a:t>為了取得技術優勢，微軟推出了</a:t>
            </a:r>
            <a:r>
              <a:rPr lang="en-US" altLang="zh-CN" sz="1200" b="0" i="0" u="none" strike="noStrike" kern="1200" baseline="0" dirty="0" err="1" smtClean="0">
                <a:solidFill>
                  <a:schemeClr val="tx1"/>
                </a:solidFill>
                <a:latin typeface="+mn-lt"/>
                <a:ea typeface="+mn-ea"/>
                <a:cs typeface="+mn-cs"/>
              </a:rPr>
              <a:t>JScript</a:t>
            </a:r>
            <a:r>
              <a:rPr lang="zh-CN" altLang="en-US" sz="1200" b="0" i="0" u="none" strike="noStrike" kern="1200" baseline="0" dirty="0" smtClean="0">
                <a:solidFill>
                  <a:schemeClr val="tx1"/>
                </a:solidFill>
                <a:latin typeface="+mn-lt"/>
                <a:ea typeface="+mn-ea"/>
                <a:cs typeface="+mn-cs"/>
              </a:rPr>
              <a:t>來迎戰</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的腳本語言。为了互用性，</a:t>
            </a:r>
            <a:r>
              <a:rPr lang="en-US" altLang="zh-CN" sz="1200" b="0" i="0" u="none" strike="noStrike" kern="1200" baseline="0" dirty="0" err="1" smtClean="0">
                <a:solidFill>
                  <a:schemeClr val="tx1"/>
                </a:solidFill>
                <a:latin typeface="+mn-lt"/>
                <a:ea typeface="+mn-ea"/>
                <a:cs typeface="+mn-cs"/>
              </a:rPr>
              <a:t>Ecma</a:t>
            </a:r>
            <a:r>
              <a:rPr lang="zh-CN" altLang="en-US" sz="1200" b="0" i="0" u="none" strike="noStrike" kern="1200" baseline="0" dirty="0" smtClean="0">
                <a:solidFill>
                  <a:schemeClr val="tx1"/>
                </a:solidFill>
                <a:latin typeface="+mn-lt"/>
                <a:ea typeface="+mn-ea"/>
                <a:cs typeface="+mn-cs"/>
              </a:rPr>
              <a:t>国际（前身为欧洲计算机制造商协会）建立了</a:t>
            </a:r>
            <a:r>
              <a:rPr lang="is-IS" altLang="zh-CN" sz="1200" b="0" i="0" u="none" strike="noStrike" kern="1200" baseline="0" dirty="0" smtClean="0">
                <a:solidFill>
                  <a:schemeClr val="tx1"/>
                </a:solidFill>
                <a:latin typeface="+mn-lt"/>
                <a:ea typeface="+mn-ea"/>
                <a:cs typeface="+mn-cs"/>
              </a:rPr>
              <a:t>ECMA-262</a:t>
            </a:r>
            <a:r>
              <a:rPr lang="zh-CN" altLang="en-US" sz="1200" b="0" i="0" u="none" strike="noStrike" kern="1200" baseline="0" dirty="0" smtClean="0">
                <a:solidFill>
                  <a:schemeClr val="tx1"/>
                </a:solidFill>
                <a:latin typeface="+mn-lt"/>
                <a:ea typeface="+mn-ea"/>
                <a:cs typeface="+mn-cs"/>
              </a:rPr>
              <a:t>标准（</a:t>
            </a:r>
            <a:r>
              <a:rPr lang="en-US" altLang="zh-CN" sz="1200" b="0" i="0" u="none" strike="noStrike" kern="1200" baseline="0" dirty="0" err="1" smtClean="0">
                <a:solidFill>
                  <a:schemeClr val="tx1"/>
                </a:solidFill>
                <a:latin typeface="+mn-lt"/>
                <a:ea typeface="+mn-ea"/>
                <a:cs typeface="+mn-cs"/>
              </a:rPr>
              <a:t>ECMAScript</a:t>
            </a:r>
            <a:r>
              <a:rPr lang="zh-CN" altLang="en-US" sz="1200" b="0" i="0" u="none" strike="noStrike" kern="1200" baseline="0" dirty="0" smtClean="0">
                <a:solidFill>
                  <a:schemeClr val="tx1"/>
                </a:solidFill>
                <a:latin typeface="+mn-lt"/>
                <a:ea typeface="+mn-ea"/>
                <a:cs typeface="+mn-cs"/>
              </a:rPr>
              <a:t>）。现在两者都属于</a:t>
            </a:r>
            <a:r>
              <a:rPr lang="en-US" altLang="zh-CN" sz="1200" b="0" i="0" u="none" strike="noStrike" kern="1200" baseline="0" dirty="0" err="1" smtClean="0">
                <a:solidFill>
                  <a:schemeClr val="tx1"/>
                </a:solidFill>
                <a:latin typeface="+mn-lt"/>
                <a:ea typeface="+mn-ea"/>
                <a:cs typeface="+mn-cs"/>
              </a:rPr>
              <a:t>ECMAScript</a:t>
            </a:r>
            <a:r>
              <a:rPr lang="zh-CN" altLang="en-US" sz="1200" b="0" i="0" u="none" strike="noStrike" kern="1200" baseline="0" dirty="0" smtClean="0">
                <a:solidFill>
                  <a:schemeClr val="tx1"/>
                </a:solidFill>
                <a:latin typeface="+mn-lt"/>
                <a:ea typeface="+mn-ea"/>
                <a:cs typeface="+mn-cs"/>
              </a:rPr>
              <a:t>的实现。</a:t>
            </a:r>
            <a:endParaRPr lang="zh-CN" altLang="en-US" sz="1200" b="0" i="0" u="none" strike="noStrike" kern="1200" baseline="0" dirty="0" smtClean="0">
              <a:solidFill>
                <a:schemeClr val="tx1"/>
              </a:solidFill>
              <a:latin typeface="+mn-lt"/>
              <a:ea typeface="+mn-ea"/>
              <a:cs typeface="+mn-cs"/>
            </a:endParaRPr>
          </a:p>
          <a:p>
            <a:pPr rtl="0"/>
            <a:r>
              <a:rPr lang="en-US" altLang="zh-CN" sz="1200" b="1" i="0" u="none" strike="noStrike" kern="1200" baseline="0" dirty="0" smtClean="0">
                <a:solidFill>
                  <a:schemeClr val="tx1"/>
                </a:solidFill>
                <a:latin typeface="+mn-lt"/>
                <a:ea typeface="+mn-ea"/>
                <a:cs typeface="+mn-cs"/>
              </a:rPr>
              <a:t>JavaScript</a:t>
            </a:r>
            <a:r>
              <a:rPr lang="zh-CN" altLang="en-US" sz="1200" b="1" i="0" u="none" strike="noStrike" kern="1200" baseline="0" dirty="0" smtClean="0">
                <a:solidFill>
                  <a:schemeClr val="tx1"/>
                </a:solidFill>
                <a:latin typeface="+mn-lt"/>
                <a:ea typeface="+mn-ea"/>
                <a:cs typeface="+mn-cs"/>
              </a:rPr>
              <a:t>是一门簡單的语言吗？</a:t>
            </a:r>
            <a:endParaRPr lang="zh-CN" altLang="en-US" sz="1200" b="1" i="0" u="none" strike="noStrike" kern="1200" baseline="0" dirty="0" smtClean="0">
              <a:solidFill>
                <a:schemeClr val="tx1"/>
              </a:solidFill>
              <a:latin typeface="+mn-lt"/>
              <a:ea typeface="+mn-ea"/>
              <a:cs typeface="+mn-cs"/>
            </a:endParaRPr>
          </a:p>
          <a:p>
            <a:pPr rtl="0"/>
            <a:r>
              <a:rPr lang="zh-CN" altLang="en-US" sz="1200" b="0" i="0" u="none" strike="noStrike" kern="1200" baseline="0" dirty="0" smtClean="0">
                <a:solidFill>
                  <a:schemeClr val="tx1"/>
                </a:solidFill>
                <a:latin typeface="+mn-lt"/>
                <a:ea typeface="+mn-ea"/>
                <a:cs typeface="+mn-cs"/>
              </a:rPr>
              <a:t>儘管</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作為給非程式人員的腳本語言，而非作為給程式人員的程式語言來推廣和宣傳，但是</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是一門具有非常豐富特性的語言，它有著和其他程式語言一樣的複雜性，或更甚複雜。實際上，你必需對</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有紮實的理解才能用它來撰寫比較複雜的程式。</a:t>
            </a:r>
            <a:endParaRPr lang="zh-CN" altLang="en-US" sz="1200" b="0" i="0" u="none" strike="noStrike" kern="1200" baseline="0" dirty="0" smtClean="0">
              <a:solidFill>
                <a:schemeClr val="tx1"/>
              </a:solidFill>
              <a:latin typeface="+mn-lt"/>
              <a:ea typeface="+mn-ea"/>
              <a:cs typeface="+mn-cs"/>
            </a:endParaRPr>
          </a:p>
          <a:p>
            <a:pPr rtl="0"/>
            <a:endParaRPr lang="zh-CN" altLang="en-US" sz="1200" b="0" i="0" u="none" strike="noStrike" kern="1200" baseline="0" dirty="0" smtClean="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函数包含一组语句，它们是</a:t>
            </a:r>
            <a:r>
              <a:rPr kumimoji="1" lang="en-US" altLang="zh-CN" dirty="0"/>
              <a:t>JavaScript</a:t>
            </a:r>
            <a:r>
              <a:rPr kumimoji="1" lang="zh-CN" altLang="en-US" dirty="0"/>
              <a:t>的基础模块单元，用于代码复用</a:t>
            </a:r>
            <a:r>
              <a:rPr kumimoji="1" lang="zh-CN" altLang="en-US" dirty="0" smtClean="0"/>
              <a:t>、信息隐藏</a:t>
            </a:r>
            <a:r>
              <a:rPr kumimoji="1" lang="zh-CN" altLang="en-US" dirty="0"/>
              <a:t>和组合调用</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闰年：能被</a:t>
            </a:r>
            <a:r>
              <a:rPr lang="en-US" altLang="zh-CN" dirty="0" smtClean="0"/>
              <a:t>4</a:t>
            </a:r>
            <a:r>
              <a:rPr lang="zh-CN" altLang="en-US" dirty="0" smtClean="0"/>
              <a:t>整数并且不能被</a:t>
            </a:r>
            <a:r>
              <a:rPr lang="en-US" altLang="zh-CN" dirty="0" smtClean="0"/>
              <a:t>100</a:t>
            </a:r>
            <a:r>
              <a:rPr lang="zh-CN" altLang="en-US" dirty="0" smtClean="0"/>
              <a:t>整数，或者能被</a:t>
            </a:r>
            <a:r>
              <a:rPr lang="en-US" altLang="zh-CN" dirty="0" smtClean="0"/>
              <a:t>400</a:t>
            </a:r>
            <a:r>
              <a:rPr lang="zh-CN" altLang="en-US" dirty="0" smtClean="0"/>
              <a:t>整数</a:t>
            </a:r>
            <a:endParaRPr lang="en-US" altLang="zh-CN" dirty="0" smtClean="0"/>
          </a:p>
          <a:p>
            <a:endParaRPr lang="en-US" altLang="zh-CN" dirty="0" smtClean="0"/>
          </a:p>
          <a:p>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smtClean="0"/>
              <a:t>months = [</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28</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 //</a:t>
            </a:r>
            <a:r>
              <a:rPr kumimoji="1" lang="zh-CN" altLang="ro-RO" dirty="0"/>
              <a:t>案例</a:t>
            </a:r>
            <a:r>
              <a:rPr kumimoji="1" lang="ro-RO" altLang="zh-CN" dirty="0"/>
              <a:t>1</a:t>
            </a:r>
            <a:endParaRPr kumimoji="1" lang="ro-RO" altLang="zh-CN" dirty="0"/>
          </a:p>
          <a:p>
            <a:r>
              <a:rPr kumimoji="1" lang="ro-RO" altLang="zh-CN" dirty="0"/>
              <a:t>//        {</a:t>
            </a:r>
            <a:endParaRPr kumimoji="1" lang="ro-RO" altLang="zh-CN" dirty="0"/>
          </a:p>
          <a:p>
            <a:r>
              <a:rPr kumimoji="1" lang="ro-RO" altLang="zh-CN" dirty="0"/>
              <a:t>//            var num = 5;</a:t>
            </a:r>
            <a:endParaRPr kumimoji="1" lang="ro-RO" altLang="zh-CN" dirty="0"/>
          </a:p>
          <a:p>
            <a:r>
              <a:rPr kumimoji="1" lang="ro-RO" altLang="zh-CN" dirty="0"/>
              <a:t>//        }</a:t>
            </a:r>
            <a:endParaRPr kumimoji="1" lang="ro-RO" altLang="zh-CN" dirty="0"/>
          </a:p>
          <a:p>
            <a:r>
              <a:rPr kumimoji="1" lang="ro-RO" altLang="zh-CN" dirty="0"/>
              <a:t>//        console.log(num);</a:t>
            </a:r>
            <a:endParaRPr kumimoji="1" lang="ro-RO" altLang="zh-CN" dirty="0"/>
          </a:p>
          <a:p>
            <a:endParaRPr kumimoji="1" lang="ro-RO" altLang="zh-CN" dirty="0"/>
          </a:p>
          <a:p>
            <a:endParaRPr kumimoji="1" lang="ro-RO" altLang="zh-CN" dirty="0"/>
          </a:p>
          <a:p>
            <a:r>
              <a:rPr kumimoji="1" lang="ro-RO" altLang="zh-CN" dirty="0"/>
              <a:t>        //</a:t>
            </a:r>
            <a:r>
              <a:rPr kumimoji="1" lang="zh-CN" altLang="ro-RO" dirty="0"/>
              <a:t>案例</a:t>
            </a:r>
            <a:r>
              <a:rPr kumimoji="1" lang="ro-RO" altLang="zh-CN" dirty="0"/>
              <a:t>2</a:t>
            </a:r>
            <a:endParaRPr kumimoji="1" lang="ro-RO" altLang="zh-CN" dirty="0"/>
          </a:p>
          <a:p>
            <a:r>
              <a:rPr kumimoji="1" lang="ro-RO" altLang="zh-CN" dirty="0"/>
              <a:t>//        var num = 5;</a:t>
            </a:r>
            <a:endParaRPr kumimoji="1" lang="ro-RO" altLang="zh-CN" dirty="0"/>
          </a:p>
          <a:p>
            <a:r>
              <a:rPr kumimoji="1" lang="ro-RO" altLang="zh-CN" dirty="0"/>
              <a:t>//        if (num &gt; 3) {</a:t>
            </a:r>
            <a:endParaRPr kumimoji="1" lang="ro-RO" altLang="zh-CN" dirty="0"/>
          </a:p>
          <a:p>
            <a:r>
              <a:rPr kumimoji="1" lang="ro-RO" altLang="zh-CN" dirty="0"/>
              <a:t>//            var sum = 7;</a:t>
            </a:r>
            <a:endParaRPr kumimoji="1" lang="ro-RO" altLang="zh-CN" dirty="0"/>
          </a:p>
          <a:p>
            <a:r>
              <a:rPr kumimoji="1" lang="ro-RO" altLang="zh-CN" dirty="0"/>
              <a:t>//        }</a:t>
            </a:r>
            <a:endParaRPr kumimoji="1" lang="ro-RO" altLang="zh-CN" dirty="0"/>
          </a:p>
          <a:p>
            <a:r>
              <a:rPr kumimoji="1" lang="ro-RO" altLang="zh-CN" dirty="0"/>
              <a:t>//        console.log(sum);</a:t>
            </a:r>
            <a:endParaRPr kumimoji="1" lang="ro-RO" altLang="zh-CN" dirty="0"/>
          </a:p>
          <a:p>
            <a:endParaRPr kumimoji="1" lang="ro-RO" altLang="zh-CN" dirty="0"/>
          </a:p>
          <a:p>
            <a:r>
              <a:rPr kumimoji="1" lang="ro-RO" altLang="zh-CN" dirty="0"/>
              <a:t>        //</a:t>
            </a:r>
            <a:r>
              <a:rPr kumimoji="1" lang="zh-CN" altLang="ro-RO" dirty="0"/>
              <a:t>案例</a:t>
            </a:r>
            <a:r>
              <a:rPr kumimoji="1" lang="ro-RO" altLang="zh-CN" dirty="0"/>
              <a:t>3  </a:t>
            </a:r>
            <a:r>
              <a:rPr kumimoji="1" lang="zh-CN" altLang="ro-RO" dirty="0"/>
              <a:t>其它语言中变量</a:t>
            </a:r>
            <a:r>
              <a:rPr kumimoji="1" lang="ro-RO" altLang="zh-CN" dirty="0"/>
              <a:t>i</a:t>
            </a:r>
            <a:r>
              <a:rPr kumimoji="1" lang="zh-CN" altLang="ro-RO" dirty="0"/>
              <a:t>只能在</a:t>
            </a:r>
            <a:r>
              <a:rPr kumimoji="1" lang="ro-RO" altLang="zh-CN" dirty="0"/>
              <a:t>for</a:t>
            </a:r>
            <a:r>
              <a:rPr kumimoji="1" lang="zh-CN" altLang="ro-RO" dirty="0"/>
              <a:t>循环内部访问（局部变量）</a:t>
            </a:r>
            <a:endParaRPr kumimoji="1" lang="zh-CN" altLang="ro-RO" dirty="0"/>
          </a:p>
          <a:p>
            <a:r>
              <a:rPr kumimoji="1" lang="ro-RO" altLang="zh-CN" dirty="0"/>
              <a:t>//        for (var i = 0; i &lt; 10; i++) {</a:t>
            </a:r>
            <a:endParaRPr kumimoji="1" lang="ro-RO" altLang="zh-CN" dirty="0"/>
          </a:p>
          <a:p>
            <a:r>
              <a:rPr kumimoji="1" lang="ro-RO" altLang="zh-CN" dirty="0"/>
              <a:t>//</a:t>
            </a:r>
            <a:endParaRPr kumimoji="1" lang="ro-RO" altLang="zh-CN" dirty="0"/>
          </a:p>
          <a:p>
            <a:r>
              <a:rPr kumimoji="1" lang="ro-RO" altLang="zh-CN" dirty="0"/>
              <a:t>//        }</a:t>
            </a:r>
            <a:endParaRPr kumimoji="1" lang="ro-RO" altLang="zh-CN" dirty="0"/>
          </a:p>
          <a:p>
            <a:r>
              <a:rPr kumimoji="1" lang="ro-RO" altLang="zh-CN" dirty="0"/>
              <a:t>//        console.log(i);</a:t>
            </a:r>
            <a:endParaRPr kumimoji="1" lang="ro-RO" altLang="zh-CN" dirty="0"/>
          </a:p>
          <a:p>
            <a:endParaRPr kumimoji="1" lang="ro-RO" altLang="zh-CN" dirty="0"/>
          </a:p>
          <a:p>
            <a:endParaRPr kumimoji="1" lang="ro-RO" altLang="zh-CN" dirty="0"/>
          </a:p>
          <a:p>
            <a:r>
              <a:rPr kumimoji="1" lang="ro-RO" altLang="zh-CN" dirty="0"/>
              <a:t>        //</a:t>
            </a:r>
            <a:r>
              <a:rPr kumimoji="1" lang="zh-CN" altLang="ro-RO" dirty="0"/>
              <a:t>案例</a:t>
            </a:r>
            <a:r>
              <a:rPr kumimoji="1" lang="ro-RO" altLang="zh-CN" dirty="0"/>
              <a:t>4 </a:t>
            </a:r>
            <a:r>
              <a:rPr kumimoji="1" lang="zh-CN" altLang="ro-RO" dirty="0"/>
              <a:t>全局变量</a:t>
            </a:r>
            <a:endParaRPr kumimoji="1" lang="zh-CN" altLang="ro-RO" dirty="0"/>
          </a:p>
          <a:p>
            <a:r>
              <a:rPr kumimoji="1" lang="ro-RO" altLang="zh-CN" dirty="0"/>
              <a:t>//        var name = "zs";</a:t>
            </a:r>
            <a:endParaRPr kumimoji="1" lang="ro-RO" altLang="zh-CN" dirty="0"/>
          </a:p>
          <a:p>
            <a:r>
              <a:rPr kumimoji="1" lang="ro-RO" altLang="zh-CN" dirty="0"/>
              <a:t>//        function f() {</a:t>
            </a:r>
            <a:endParaRPr kumimoji="1" lang="ro-RO" altLang="zh-CN" dirty="0"/>
          </a:p>
          <a:p>
            <a:r>
              <a:rPr kumimoji="1" lang="ro-RO" altLang="zh-CN" dirty="0"/>
              <a:t>//            name = "ww";</a:t>
            </a:r>
            <a:endParaRPr kumimoji="1" lang="ro-RO" altLang="zh-CN" dirty="0"/>
          </a:p>
          <a:p>
            <a:r>
              <a:rPr kumimoji="1" lang="ro-RO" altLang="zh-CN" dirty="0"/>
              <a:t>//        }</a:t>
            </a:r>
            <a:endParaRPr kumimoji="1" lang="ro-RO" altLang="zh-CN" dirty="0"/>
          </a:p>
          <a:p>
            <a:r>
              <a:rPr kumimoji="1" lang="ro-RO" altLang="zh-CN" dirty="0"/>
              <a:t>//        f();</a:t>
            </a:r>
            <a:endParaRPr kumimoji="1" lang="ro-RO" altLang="zh-CN" dirty="0"/>
          </a:p>
          <a:p>
            <a:r>
              <a:rPr kumimoji="1" lang="ro-RO" altLang="zh-CN" dirty="0"/>
              <a:t>//        console.log(name);</a:t>
            </a:r>
            <a:endParaRPr kumimoji="1" lang="ro-RO" altLang="zh-CN" dirty="0"/>
          </a:p>
          <a:p>
            <a:endParaRPr kumimoji="1" lang="ro-RO" altLang="zh-CN" dirty="0"/>
          </a:p>
          <a:p>
            <a:r>
              <a:rPr kumimoji="1" lang="ro-RO" altLang="zh-CN" dirty="0"/>
              <a:t>        //</a:t>
            </a:r>
            <a:r>
              <a:rPr kumimoji="1" lang="zh-CN" altLang="ro-RO" dirty="0"/>
              <a:t>案例</a:t>
            </a:r>
            <a:r>
              <a:rPr kumimoji="1" lang="ro-RO" altLang="zh-CN" dirty="0"/>
              <a:t>5 </a:t>
            </a:r>
            <a:r>
              <a:rPr kumimoji="1" lang="zh-CN" altLang="ro-RO" dirty="0"/>
              <a:t>局部变量</a:t>
            </a:r>
            <a:r>
              <a:rPr kumimoji="1" lang="ro-RO" altLang="zh-CN" dirty="0"/>
              <a:t>,</a:t>
            </a:r>
            <a:r>
              <a:rPr kumimoji="1" lang="zh-CN" altLang="ro-RO" dirty="0"/>
              <a:t>现在函数内部的作用域找变量</a:t>
            </a:r>
            <a:r>
              <a:rPr kumimoji="1" lang="ro-RO" altLang="zh-CN" dirty="0"/>
              <a:t>name</a:t>
            </a:r>
            <a:r>
              <a:rPr kumimoji="1" lang="zh-CN" altLang="ro-RO" dirty="0"/>
              <a:t>，如果找到则使用，如果找不到去父级作用域找</a:t>
            </a:r>
            <a:r>
              <a:rPr kumimoji="1" lang="ro-RO" altLang="zh-CN" dirty="0"/>
              <a:t>name</a:t>
            </a:r>
            <a:r>
              <a:rPr kumimoji="1" lang="zh-CN" altLang="ro-RO" dirty="0"/>
              <a:t>变量</a:t>
            </a:r>
            <a:endParaRPr kumimoji="1" lang="zh-CN" altLang="ro-RO" dirty="0"/>
          </a:p>
          <a:p>
            <a:r>
              <a:rPr kumimoji="1" lang="ro-RO" altLang="zh-CN" dirty="0"/>
              <a:t>//        function f() {</a:t>
            </a:r>
            <a:endParaRPr kumimoji="1" lang="ro-RO" altLang="zh-CN" dirty="0"/>
          </a:p>
          <a:p>
            <a:r>
              <a:rPr kumimoji="1" lang="ro-RO" altLang="zh-CN" dirty="0"/>
              <a:t>//            var name = "zs";</a:t>
            </a:r>
            <a:endParaRPr kumimoji="1" lang="ro-RO" altLang="zh-CN" dirty="0"/>
          </a:p>
          <a:p>
            <a:r>
              <a:rPr kumimoji="1" lang="ro-RO" altLang="zh-CN" dirty="0"/>
              <a:t>//        }</a:t>
            </a:r>
            <a:endParaRPr kumimoji="1" lang="ro-RO" altLang="zh-CN" dirty="0"/>
          </a:p>
          <a:p>
            <a:r>
              <a:rPr kumimoji="1" lang="ro-RO" altLang="zh-CN" dirty="0"/>
              <a:t>//        f();</a:t>
            </a:r>
            <a:endParaRPr kumimoji="1" lang="ro-RO" altLang="zh-CN" dirty="0"/>
          </a:p>
          <a:p>
            <a:r>
              <a:rPr kumimoji="1" lang="ro-RO" altLang="zh-CN" dirty="0"/>
              <a:t>//        console.log(name);</a:t>
            </a:r>
            <a:endParaRPr kumimoji="1" lang="ro-RO" altLang="zh-CN" dirty="0"/>
          </a:p>
          <a:p>
            <a:endParaRPr kumimoji="1" lang="ro-RO" altLang="zh-CN" dirty="0"/>
          </a:p>
          <a:p>
            <a:r>
              <a:rPr kumimoji="1" lang="ro-RO" altLang="zh-CN" dirty="0"/>
              <a:t>        //</a:t>
            </a:r>
            <a:r>
              <a:rPr kumimoji="1" lang="zh-CN" altLang="ro-RO" dirty="0"/>
              <a:t>案例</a:t>
            </a:r>
            <a:r>
              <a:rPr kumimoji="1" lang="ro-RO" altLang="zh-CN" dirty="0"/>
              <a:t>6 </a:t>
            </a:r>
            <a:r>
              <a:rPr kumimoji="1" lang="zh-CN" altLang="ro-RO" dirty="0"/>
              <a:t>作用域链</a:t>
            </a:r>
            <a:endParaRPr kumimoji="1" lang="zh-CN" altLang="ro-RO" dirty="0"/>
          </a:p>
          <a:p>
            <a:r>
              <a:rPr kumimoji="1" lang="zh-CN" altLang="ro-RO" dirty="0"/>
              <a:t>        </a:t>
            </a:r>
            <a:r>
              <a:rPr kumimoji="1" lang="ro-RO" altLang="zh-CN" dirty="0"/>
              <a:t>var color = "red";</a:t>
            </a:r>
            <a:endParaRPr kumimoji="1" lang="ro-RO" altLang="zh-CN" dirty="0"/>
          </a:p>
          <a:p>
            <a:r>
              <a:rPr kumimoji="1" lang="ro-RO" altLang="zh-CN" dirty="0"/>
              <a:t>        function getColor() {</a:t>
            </a:r>
            <a:endParaRPr kumimoji="1" lang="ro-RO" altLang="zh-CN" dirty="0"/>
          </a:p>
          <a:p>
            <a:r>
              <a:rPr kumimoji="1" lang="ro-RO" altLang="zh-CN" dirty="0"/>
              <a:t>            var anotherColor = "blue";</a:t>
            </a:r>
            <a:endParaRPr kumimoji="1" lang="ro-RO" altLang="zh-CN" dirty="0"/>
          </a:p>
          <a:p>
            <a:endParaRPr kumimoji="1" lang="ro-RO" altLang="zh-CN" dirty="0"/>
          </a:p>
          <a:p>
            <a:r>
              <a:rPr kumimoji="1" lang="ro-RO" altLang="zh-CN" dirty="0"/>
              <a:t>            function swapColor() {</a:t>
            </a:r>
            <a:endParaRPr kumimoji="1" lang="ro-RO" altLang="zh-CN" dirty="0"/>
          </a:p>
          <a:p>
            <a:r>
              <a:rPr kumimoji="1" lang="ro-RO" altLang="zh-CN" dirty="0"/>
              <a:t>                var tmpColor = color;</a:t>
            </a:r>
            <a:endParaRPr kumimoji="1" lang="ro-RO" altLang="zh-CN" dirty="0"/>
          </a:p>
          <a:p>
            <a:r>
              <a:rPr kumimoji="1" lang="ro-RO" altLang="zh-CN" dirty="0"/>
              <a:t>                color = anotherColor;</a:t>
            </a:r>
            <a:endParaRPr kumimoji="1" lang="ro-RO" altLang="zh-CN" dirty="0"/>
          </a:p>
          <a:p>
            <a:r>
              <a:rPr kumimoji="1" lang="ro-RO" altLang="zh-CN" dirty="0"/>
              <a:t>                anotherColor = tmpColor;</a:t>
            </a:r>
            <a:endParaRPr kumimoji="1" lang="ro-RO" altLang="zh-CN" dirty="0"/>
          </a:p>
          <a:p>
            <a:r>
              <a:rPr kumimoji="1" lang="ro-RO" altLang="zh-CN" dirty="0"/>
              <a:t>            }</a:t>
            </a:r>
            <a:endParaRPr kumimoji="1" lang="ro-RO" altLang="zh-CN" dirty="0"/>
          </a:p>
          <a:p>
            <a:r>
              <a:rPr kumimoji="1" lang="ro-RO" altLang="zh-CN" dirty="0"/>
              <a:t>            swapColor();</a:t>
            </a:r>
            <a:endParaRPr kumimoji="1" lang="ro-RO" altLang="zh-CN" dirty="0"/>
          </a:p>
          <a:p>
            <a:r>
              <a:rPr kumimoji="1" lang="ro-RO" altLang="zh-CN" dirty="0"/>
              <a:t>        }</a:t>
            </a:r>
            <a:endParaRPr kumimoji="1" lang="ro-RO" altLang="zh-CN" dirty="0"/>
          </a:p>
          <a:p>
            <a:endParaRPr kumimoji="1" lang="ro-RO" altLang="zh-CN" dirty="0"/>
          </a:p>
          <a:p>
            <a:r>
              <a:rPr kumimoji="1" lang="ro-RO" altLang="zh-CN" dirty="0"/>
              <a:t>        getColor();</a:t>
            </a:r>
            <a:endParaRPr kumimoji="1" lang="ro-RO" altLang="zh-CN" dirty="0"/>
          </a:p>
          <a:p>
            <a:r>
              <a:rPr kumimoji="1" lang="ro-RO" altLang="zh-CN" dirty="0"/>
              <a:t>        console.log(color);</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latinLnBrk="0" hangingPunct="1">
              <a:spcBef>
                <a:spcPts val="0"/>
              </a:spcBef>
              <a:spcAft>
                <a:spcPts val="0"/>
              </a:spcAft>
              <a:buClrTx/>
              <a:buSzTx/>
              <a:buFontTx/>
              <a:buNone/>
              <a:defRPr/>
            </a:pPr>
            <a:r>
              <a:rPr kumimoji="1" lang="en-US" altLang="zh-CN" dirty="0"/>
              <a:t>1</a:t>
            </a:r>
            <a:r>
              <a:rPr kumimoji="1" lang="zh-CN" altLang="en-US" dirty="0"/>
              <a:t>、</a:t>
            </a:r>
            <a:r>
              <a:rPr kumimoji="1" lang="zh-CN" altLang="zh-CN" dirty="0"/>
              <a:t>-</a:t>
            </a:r>
            <a:r>
              <a:rPr kumimoji="1" lang="en-US" altLang="zh-CN" dirty="0"/>
              <a:t>----------------------------------</a:t>
            </a:r>
            <a:endParaRPr kumimoji="1" lang="en-US" altLang="zh-CN" dirty="0"/>
          </a:p>
          <a:p>
            <a:endParaRPr kumimoji="1" lang="ro-RO" altLang="zh-CN" dirty="0"/>
          </a:p>
          <a:p>
            <a:r>
              <a:rPr kumimoji="1" lang="ro-RO" altLang="zh-CN" dirty="0"/>
              <a:t>	var num = 10;</a:t>
            </a:r>
            <a:endParaRPr kumimoji="1" lang="ro-RO" altLang="zh-CN" dirty="0"/>
          </a:p>
          <a:p>
            <a:r>
              <a:rPr kumimoji="1" lang="ro-RO" altLang="zh-CN" dirty="0"/>
              <a:t>        fun();</a:t>
            </a:r>
            <a:endParaRPr kumimoji="1" lang="ro-RO" altLang="zh-CN" dirty="0"/>
          </a:p>
          <a:p>
            <a:r>
              <a:rPr kumimoji="1" lang="ro-RO" altLang="zh-CN" dirty="0"/>
              <a:t>        function fun(){</a:t>
            </a:r>
            <a:endParaRPr kumimoji="1" lang="ro-RO" altLang="zh-CN" dirty="0"/>
          </a:p>
          <a:p>
            <a:r>
              <a:rPr kumimoji="1" lang="ro-RO" altLang="zh-CN" dirty="0"/>
              <a:t>            console.log(num);</a:t>
            </a:r>
            <a:endParaRPr kumimoji="1" lang="ro-RO" altLang="zh-CN" dirty="0"/>
          </a:p>
          <a:p>
            <a:r>
              <a:rPr kumimoji="1" lang="ro-RO" altLang="zh-CN" dirty="0"/>
              <a:t>            var num = 20;</a:t>
            </a:r>
            <a:endParaRPr kumimoji="1" lang="ro-RO" altLang="zh-CN" dirty="0"/>
          </a:p>
          <a:p>
            <a:r>
              <a:rPr kumimoji="1" lang="ro-RO" altLang="zh-CN" dirty="0"/>
              <a:t>        }</a:t>
            </a:r>
            <a:endParaRPr kumimoji="1" lang="ro-RO" altLang="zh-CN" dirty="0"/>
          </a:p>
          <a:p>
            <a:r>
              <a:rPr kumimoji="1" lang="en-US" altLang="zh-CN" dirty="0"/>
              <a:t>2</a:t>
            </a:r>
            <a:r>
              <a:rPr kumimoji="1" lang="zh-CN" altLang="en-US" dirty="0"/>
              <a:t>、</a:t>
            </a:r>
            <a:r>
              <a:rPr kumimoji="1" lang="zh-CN" altLang="zh-CN" dirty="0"/>
              <a:t>-</a:t>
            </a:r>
            <a:r>
              <a:rPr kumimoji="1" lang="en-US" altLang="zh-CN" dirty="0"/>
              <a:t>----------------------------------</a:t>
            </a:r>
            <a:endParaRPr kumimoji="1" lang="en-US" altLang="zh-CN" dirty="0"/>
          </a:p>
          <a:p>
            <a:r>
              <a:rPr kumimoji="1" lang="ro-RO" altLang="zh-CN" dirty="0"/>
              <a:t>	var a = 18;</a:t>
            </a:r>
            <a:endParaRPr kumimoji="1" lang="ro-RO" altLang="zh-CN" dirty="0"/>
          </a:p>
          <a:p>
            <a:r>
              <a:rPr kumimoji="1" lang="ro-RO" altLang="zh-CN" dirty="0"/>
              <a:t>        f1();</a:t>
            </a:r>
            <a:endParaRPr kumimoji="1" lang="ro-RO" altLang="zh-CN" dirty="0"/>
          </a:p>
          <a:p>
            <a:r>
              <a:rPr kumimoji="1" lang="ro-RO" altLang="zh-CN" dirty="0"/>
              <a:t>        function f1(){</a:t>
            </a:r>
            <a:endParaRPr kumimoji="1" lang="ro-RO" altLang="zh-CN" dirty="0"/>
          </a:p>
          <a:p>
            <a:r>
              <a:rPr kumimoji="1" lang="ro-RO" altLang="zh-CN" dirty="0"/>
              <a:t>            var b=9;</a:t>
            </a:r>
            <a:endParaRPr kumimoji="1" lang="ro-RO" altLang="zh-CN" dirty="0"/>
          </a:p>
          <a:p>
            <a:r>
              <a:rPr kumimoji="1" lang="ro-RO" altLang="zh-CN" dirty="0"/>
              <a:t>            console.log(a);</a:t>
            </a:r>
            <a:endParaRPr kumimoji="1" lang="ro-RO" altLang="zh-CN" dirty="0"/>
          </a:p>
          <a:p>
            <a:r>
              <a:rPr kumimoji="1" lang="ro-RO" altLang="zh-CN" dirty="0"/>
              <a:t>            console.log(b);</a:t>
            </a:r>
            <a:endParaRPr kumimoji="1" lang="ro-RO" altLang="zh-CN" dirty="0"/>
          </a:p>
          <a:p>
            <a:r>
              <a:rPr kumimoji="1" lang="ro-RO" altLang="zh-CN" dirty="0"/>
              <a:t>            var a = '123';</a:t>
            </a:r>
            <a:endParaRPr kumimoji="1" lang="ro-RO" altLang="zh-CN" dirty="0"/>
          </a:p>
          <a:p>
            <a:r>
              <a:rPr kumimoji="1" lang="ro-RO" altLang="zh-CN" dirty="0"/>
              <a:t>        }</a:t>
            </a:r>
            <a:endParaRPr kumimoji="1" lang="ro-RO" altLang="zh-CN" dirty="0"/>
          </a:p>
          <a:p>
            <a:r>
              <a:rPr kumimoji="1" lang="en-US" altLang="zh-CN" dirty="0"/>
              <a:t>3</a:t>
            </a:r>
            <a:r>
              <a:rPr kumimoji="1" lang="zh-CN" altLang="en-US" dirty="0"/>
              <a:t>、</a:t>
            </a:r>
            <a:r>
              <a:rPr kumimoji="1" lang="en-US" altLang="zh-CN" dirty="0"/>
              <a:t>-----------------------------------</a:t>
            </a:r>
            <a:endParaRPr kumimoji="1" lang="ro-RO" altLang="zh-CN" dirty="0"/>
          </a:p>
          <a:p>
            <a:r>
              <a:rPr kumimoji="1" lang="ro-RO" altLang="zh-CN" dirty="0"/>
              <a:t>		 f1();</a:t>
            </a:r>
            <a:endParaRPr kumimoji="1" lang="ro-RO" altLang="zh-CN" dirty="0"/>
          </a:p>
          <a:p>
            <a:r>
              <a:rPr kumimoji="1" lang="ro-RO" altLang="zh-CN" dirty="0"/>
              <a:t>            console.log(c);</a:t>
            </a:r>
            <a:endParaRPr kumimoji="1" lang="ro-RO" altLang="zh-CN" dirty="0"/>
          </a:p>
          <a:p>
            <a:r>
              <a:rPr kumimoji="1" lang="ro-RO" altLang="zh-CN" dirty="0"/>
              <a:t>            console.log(b);</a:t>
            </a:r>
            <a:endParaRPr kumimoji="1" lang="ro-RO" altLang="zh-CN" dirty="0"/>
          </a:p>
          <a:p>
            <a:r>
              <a:rPr kumimoji="1" lang="ro-RO" altLang="zh-CN" dirty="0"/>
              <a:t>            console.log(a);</a:t>
            </a:r>
            <a:endParaRPr kumimoji="1" lang="ro-RO" altLang="zh-CN" dirty="0"/>
          </a:p>
          <a:p>
            <a:r>
              <a:rPr kumimoji="1" lang="ro-RO" altLang="zh-CN" dirty="0"/>
              <a:t>            function f1(){</a:t>
            </a:r>
            <a:endParaRPr kumimoji="1" lang="ro-RO" altLang="zh-CN" dirty="0"/>
          </a:p>
          <a:p>
            <a:r>
              <a:rPr kumimoji="1" lang="ro-RO" altLang="zh-CN" dirty="0"/>
              <a:t>                var a = b = c = 9;</a:t>
            </a:r>
            <a:endParaRPr kumimoji="1" lang="ro-RO" altLang="zh-CN" dirty="0"/>
          </a:p>
          <a:p>
            <a:r>
              <a:rPr kumimoji="1" lang="ro-RO" altLang="zh-CN" dirty="0"/>
              <a:t>                console.log(a</a:t>
            </a:r>
            <a:r>
              <a:rPr kumimoji="1" lang="ro-RO" altLang="zh-CN" dirty="0" smtClean="0"/>
              <a:t>)</a:t>
            </a:r>
            <a:r>
              <a:rPr kumimoji="1" lang="en-US" altLang="zh-CN" dirty="0" smtClean="0"/>
              <a:t>;</a:t>
            </a:r>
            <a:endParaRPr kumimoji="1" lang="ro-RO" altLang="zh-CN" dirty="0"/>
          </a:p>
          <a:p>
            <a:r>
              <a:rPr kumimoji="1" lang="ro-RO" altLang="zh-CN" dirty="0"/>
              <a:t>                console.log(b</a:t>
            </a:r>
            <a:r>
              <a:rPr kumimoji="1" lang="ro-RO" altLang="zh-CN" dirty="0" smtClean="0"/>
              <a:t>)</a:t>
            </a:r>
            <a:r>
              <a:rPr kumimoji="1" lang="en-US" altLang="zh-CN" dirty="0" smtClean="0"/>
              <a:t>;</a:t>
            </a:r>
            <a:endParaRPr kumimoji="1" lang="ro-RO" altLang="zh-CN" dirty="0"/>
          </a:p>
          <a:p>
            <a:r>
              <a:rPr kumimoji="1" lang="ro-RO" altLang="zh-CN" dirty="0"/>
              <a:t>                console.log(c</a:t>
            </a:r>
            <a:r>
              <a:rPr kumimoji="1" lang="ro-RO" altLang="zh-CN" dirty="0" smtClean="0"/>
              <a:t>)</a:t>
            </a:r>
            <a:r>
              <a:rPr kumimoji="1" lang="en-US" altLang="zh-CN" dirty="0" smtClean="0"/>
              <a:t>;</a:t>
            </a:r>
            <a:endParaRPr kumimoji="1" lang="ro-RO" altLang="zh-CN" dirty="0"/>
          </a:p>
          <a:p>
            <a:r>
              <a:rPr kumimoji="1" lang="ro-RO" altLang="zh-CN" dirty="0"/>
              <a:t>            }</a:t>
            </a:r>
            <a:endParaRPr kumimoji="1" lang="ro-RO" altLang="zh-CN" dirty="0"/>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a:t>
            </a:r>
            <a:r>
              <a:rPr kumimoji="1" lang="zh-CN" altLang="ro-RO" dirty="0"/>
              <a:t>不能让方法无限执行下去，所以递归一般会有终止的提交</a:t>
            </a:r>
            <a:endParaRPr kumimoji="1" lang="zh-CN" altLang="ro-RO" dirty="0"/>
          </a:p>
          <a:p>
            <a:r>
              <a:rPr kumimoji="1" lang="zh-CN" altLang="ro-RO" dirty="0"/>
              <a:t>        </a:t>
            </a:r>
            <a:r>
              <a:rPr kumimoji="1" lang="ro-RO" altLang="zh-CN" dirty="0"/>
              <a:t>var i = 100;</a:t>
            </a:r>
            <a:endParaRPr kumimoji="1" lang="ro-RO" altLang="zh-CN" dirty="0"/>
          </a:p>
          <a:p>
            <a:endParaRPr kumimoji="1" lang="ro-RO" altLang="zh-CN" dirty="0"/>
          </a:p>
          <a:p>
            <a:r>
              <a:rPr kumimoji="1" lang="ro-RO" altLang="zh-CN" dirty="0"/>
              <a:t>        function f1 () {</a:t>
            </a:r>
            <a:endParaRPr kumimoji="1" lang="ro-RO" altLang="zh-CN" dirty="0"/>
          </a:p>
          <a:p>
            <a:r>
              <a:rPr kumimoji="1" lang="ro-RO" altLang="zh-CN" dirty="0"/>
              <a:t>            i--;</a:t>
            </a:r>
            <a:endParaRPr kumimoji="1" lang="ro-RO" altLang="zh-CN" dirty="0"/>
          </a:p>
          <a:p>
            <a:r>
              <a:rPr kumimoji="1" lang="ro-RO" altLang="zh-CN" dirty="0"/>
              <a:t>            //</a:t>
            </a:r>
            <a:r>
              <a:rPr kumimoji="1" lang="zh-CN" altLang="ro-RO" dirty="0"/>
              <a:t>递归的结束条件</a:t>
            </a:r>
            <a:endParaRPr kumimoji="1" lang="zh-CN" altLang="ro-RO" dirty="0"/>
          </a:p>
          <a:p>
            <a:r>
              <a:rPr kumimoji="1" lang="zh-CN" altLang="ro-RO" dirty="0"/>
              <a:t>            </a:t>
            </a:r>
            <a:r>
              <a:rPr kumimoji="1" lang="ro-RO" altLang="zh-CN" dirty="0"/>
              <a:t>if (i &gt;= 0) {</a:t>
            </a:r>
            <a:endParaRPr kumimoji="1" lang="ro-RO" altLang="zh-CN" dirty="0"/>
          </a:p>
          <a:p>
            <a:r>
              <a:rPr kumimoji="1" lang="ro-RO" altLang="zh-CN" dirty="0"/>
              <a:t>                console.log("</a:t>
            </a:r>
            <a:r>
              <a:rPr kumimoji="1" lang="zh-CN" altLang="ro-RO" dirty="0"/>
              <a:t>从前有座山，山上有座庙</a:t>
            </a:r>
            <a:r>
              <a:rPr kumimoji="1" lang="ro-RO" altLang="zh-CN" dirty="0"/>
              <a:t>" + i);</a:t>
            </a:r>
            <a:endParaRPr kumimoji="1" lang="ro-RO" altLang="zh-CN" dirty="0"/>
          </a:p>
          <a:p>
            <a:r>
              <a:rPr kumimoji="1" lang="ro-RO" altLang="zh-CN" dirty="0"/>
              <a:t>                //</a:t>
            </a:r>
            <a:r>
              <a:rPr kumimoji="1" lang="zh-CN" altLang="ro-RO" dirty="0"/>
              <a:t>递归调用</a:t>
            </a:r>
            <a:endParaRPr kumimoji="1" lang="zh-CN" altLang="ro-RO" dirty="0"/>
          </a:p>
          <a:p>
            <a:r>
              <a:rPr kumimoji="1" lang="zh-CN" altLang="ro-RO" dirty="0"/>
              <a:t>                </a:t>
            </a:r>
            <a:r>
              <a:rPr kumimoji="1" lang="ro-RO" altLang="zh-CN" dirty="0"/>
              <a:t>f1();</a:t>
            </a:r>
            <a:endParaRPr kumimoji="1" lang="ro-RO" altLang="zh-CN" dirty="0"/>
          </a:p>
          <a:p>
            <a:r>
              <a:rPr kumimoji="1" lang="ro-RO" altLang="zh-CN" dirty="0"/>
              <a:t>            }</a:t>
            </a:r>
            <a:endParaRPr kumimoji="1" lang="ro-RO" altLang="zh-CN" dirty="0"/>
          </a:p>
          <a:p>
            <a:endParaRPr kumimoji="1" lang="ro-RO" altLang="zh-CN" dirty="0"/>
          </a:p>
          <a:p>
            <a:r>
              <a:rPr kumimoji="1" lang="ro-RO" altLang="zh-CN" dirty="0"/>
              <a:t>        }</a:t>
            </a:r>
            <a:endParaRPr kumimoji="1" lang="ro-RO" altLang="zh-CN" dirty="0"/>
          </a:p>
          <a:p>
            <a:r>
              <a:rPr kumimoji="1" lang="ro-RO" altLang="zh-CN" dirty="0"/>
              <a:t>        f1();</a:t>
            </a:r>
            <a:endParaRPr kumimoji="1" lang="ro-RO" altLang="zh-CN" dirty="0"/>
          </a:p>
          <a:p>
            <a:endParaRPr kumimoji="1" lang="ro-RO" altLang="zh-CN" dirty="0"/>
          </a:p>
          <a:p>
            <a:endParaRPr kumimoji="1" lang="ro-RO" altLang="zh-CN" dirty="0"/>
          </a:p>
          <a:p>
            <a:r>
              <a:rPr kumimoji="1" lang="en-US" altLang="zh-CN" dirty="0"/>
              <a:t>//</a:t>
            </a:r>
            <a:r>
              <a:rPr kumimoji="1" lang="zh-CN" altLang="en-US" dirty="0"/>
              <a:t>求</a:t>
            </a:r>
            <a:r>
              <a:rPr kumimoji="1" lang="en-US" altLang="zh-CN" dirty="0"/>
              <a:t>n</a:t>
            </a:r>
            <a:r>
              <a:rPr kumimoji="1" lang="zh-CN" altLang="en-US" dirty="0"/>
              <a:t>个数的累加</a:t>
            </a:r>
            <a:endParaRPr kumimoji="1" lang="zh-CN" altLang="en-US" dirty="0"/>
          </a:p>
          <a:p>
            <a:r>
              <a:rPr kumimoji="1" lang="zh-CN" altLang="en-US" dirty="0"/>
              <a:t>        </a:t>
            </a:r>
            <a:r>
              <a:rPr kumimoji="1" lang="en-US" altLang="zh-CN" dirty="0"/>
              <a:t>function </a:t>
            </a:r>
            <a:r>
              <a:rPr kumimoji="1" lang="en-US" altLang="zh-CN" dirty="0" err="1"/>
              <a:t>getSum</a:t>
            </a:r>
            <a:r>
              <a:rPr kumimoji="1" lang="en-US" altLang="zh-CN" dirty="0"/>
              <a:t> (n) {</a:t>
            </a:r>
            <a:endParaRPr kumimoji="1" lang="en-US" altLang="zh-CN" dirty="0"/>
          </a:p>
          <a:p>
            <a:r>
              <a:rPr kumimoji="1" lang="en-US" altLang="zh-CN" dirty="0"/>
              <a:t>            if (n == 1) { return 1;}</a:t>
            </a:r>
            <a:endParaRPr kumimoji="1" lang="en-US" altLang="zh-CN" dirty="0"/>
          </a:p>
          <a:p>
            <a:r>
              <a:rPr kumimoji="1" lang="en-US" altLang="zh-CN" dirty="0"/>
              <a:t>            return n + </a:t>
            </a:r>
            <a:r>
              <a:rPr kumimoji="1" lang="en-US" altLang="zh-CN" dirty="0" err="1"/>
              <a:t>getSum</a:t>
            </a:r>
            <a:r>
              <a:rPr kumimoji="1" lang="en-US" altLang="zh-CN" dirty="0"/>
              <a:t>(n - 1);</a:t>
            </a:r>
            <a:endParaRPr kumimoji="1" lang="en-US" altLang="zh-CN" dirty="0"/>
          </a:p>
          <a:p>
            <a:r>
              <a:rPr kumimoji="1" lang="en-US" altLang="zh-CN" dirty="0"/>
              <a:t>        }</a:t>
            </a:r>
            <a:endParaRPr kumimoji="1" lang="en-US" altLang="zh-CN" dirty="0"/>
          </a:p>
          <a:p>
            <a:endParaRPr kumimoji="1" lang="en-US" altLang="zh-CN" dirty="0"/>
          </a:p>
          <a:p>
            <a:r>
              <a:rPr kumimoji="1" lang="en-US" altLang="zh-CN" dirty="0"/>
              <a:t>        console.log(</a:t>
            </a:r>
            <a:r>
              <a:rPr kumimoji="1" lang="en-US" altLang="zh-CN" dirty="0" err="1"/>
              <a:t>getSum</a:t>
            </a:r>
            <a:r>
              <a:rPr kumimoji="1" lang="en-US" altLang="zh-CN" dirty="0"/>
              <a:t>(100));</a:t>
            </a:r>
            <a:endParaRPr kumimoji="1" lang="en-US" altLang="zh-CN" dirty="0"/>
          </a:p>
          <a:p>
            <a:endParaRPr kumimoji="1" lang="en-US" altLang="zh-CN" dirty="0" smtClean="0"/>
          </a:p>
          <a:p>
            <a:endParaRPr kumimoji="1" lang="en-US" altLang="zh-CN" dirty="0" smtClean="0"/>
          </a:p>
          <a:p>
            <a:r>
              <a:rPr kumimoji="1" lang="en-US" altLang="zh-CN" dirty="0" smtClean="0"/>
              <a:t> </a:t>
            </a:r>
            <a:r>
              <a:rPr kumimoji="1" lang="zh-CN" altLang="en-US" dirty="0" smtClean="0"/>
              <a:t>输入一个数，求这个数的各位数字之和。</a:t>
            </a:r>
            <a:endParaRPr kumimoji="1" lang="zh-CN" altLang="en-US" dirty="0" smtClean="0"/>
          </a:p>
          <a:p>
            <a:r>
              <a:rPr lang="en-US" altLang="zh-CN" sz="1200" b="1" kern="1200" dirty="0" smtClean="0">
                <a:solidFill>
                  <a:schemeClr val="tx1"/>
                </a:solidFill>
                <a:effectLst/>
                <a:latin typeface="+mn-lt"/>
                <a:ea typeface="+mn-ea"/>
                <a:cs typeface="+mn-cs"/>
              </a:rPr>
              <a:t>function </a:t>
            </a:r>
            <a:r>
              <a:rPr lang="en-US" altLang="zh-CN" dirty="0" smtClean="0"/>
              <a:t>f1(</a:t>
            </a:r>
            <a:r>
              <a:rPr lang="en-US" altLang="zh-CN" sz="1200" kern="1200" dirty="0" smtClean="0">
                <a:solidFill>
                  <a:schemeClr val="tx1"/>
                </a:solidFill>
                <a:effectLst/>
                <a:latin typeface="+mn-lt"/>
                <a:ea typeface="+mn-ea"/>
                <a:cs typeface="+mn-cs"/>
              </a:rPr>
              <a:t>n</a:t>
            </a: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if</a:t>
            </a:r>
            <a:r>
              <a:rPr lang="en-US" altLang="zh-CN" dirty="0" smtClean="0"/>
              <a:t>(</a:t>
            </a:r>
            <a:r>
              <a:rPr lang="en-US" altLang="zh-CN" sz="1200" kern="1200" dirty="0" smtClean="0">
                <a:solidFill>
                  <a:schemeClr val="tx1"/>
                </a:solidFill>
                <a:effectLst/>
                <a:latin typeface="+mn-lt"/>
                <a:ea typeface="+mn-ea"/>
                <a:cs typeface="+mn-cs"/>
              </a:rPr>
              <a:t>n </a:t>
            </a:r>
            <a:r>
              <a:rPr lang="en-US" altLang="zh-CN" dirty="0" smtClean="0"/>
              <a:t>&lt; </a:t>
            </a:r>
            <a:r>
              <a:rPr lang="en-US" altLang="zh-CN" sz="1200" kern="1200" dirty="0" smtClean="0">
                <a:solidFill>
                  <a:schemeClr val="tx1"/>
                </a:solidFill>
                <a:effectLst/>
                <a:latin typeface="+mn-lt"/>
                <a:ea typeface="+mn-ea"/>
                <a:cs typeface="+mn-cs"/>
              </a:rPr>
              <a:t>10</a:t>
            </a: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a:t>
            </a:r>
            <a:r>
              <a:rPr lang="en-US" altLang="zh-CN" sz="1200" kern="1200" dirty="0" smtClean="0">
                <a:solidFill>
                  <a:schemeClr val="tx1"/>
                </a:solidFill>
                <a:effectLst/>
                <a:latin typeface="+mn-lt"/>
                <a:ea typeface="+mn-ea"/>
                <a:cs typeface="+mn-cs"/>
              </a:rPr>
              <a:t>n</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a:t>
            </a:r>
            <a:r>
              <a:rPr lang="en-US" altLang="zh-CN" sz="1200" kern="1200" dirty="0" err="1" smtClean="0">
                <a:solidFill>
                  <a:schemeClr val="tx1"/>
                </a:solidFill>
                <a:effectLst/>
                <a:latin typeface="+mn-lt"/>
                <a:ea typeface="+mn-ea"/>
                <a:cs typeface="+mn-cs"/>
              </a:rPr>
              <a:t>parseInt</a:t>
            </a:r>
            <a:r>
              <a:rPr lang="en-US" altLang="zh-CN" dirty="0" smtClean="0"/>
              <a:t>(</a:t>
            </a:r>
            <a:r>
              <a:rPr lang="en-US" altLang="zh-CN" sz="1200" kern="1200" dirty="0" smtClean="0">
                <a:solidFill>
                  <a:schemeClr val="tx1"/>
                </a:solidFill>
                <a:effectLst/>
                <a:latin typeface="+mn-lt"/>
                <a:ea typeface="+mn-ea"/>
                <a:cs typeface="+mn-cs"/>
              </a:rPr>
              <a:t>n </a:t>
            </a:r>
            <a:r>
              <a:rPr lang="en-US" altLang="zh-CN" dirty="0" smtClean="0"/>
              <a:t>% </a:t>
            </a:r>
            <a:r>
              <a:rPr lang="en-US" altLang="zh-CN" sz="1200" kern="1200" dirty="0" smtClean="0">
                <a:solidFill>
                  <a:schemeClr val="tx1"/>
                </a:solidFill>
                <a:effectLst/>
                <a:latin typeface="+mn-lt"/>
                <a:ea typeface="+mn-ea"/>
                <a:cs typeface="+mn-cs"/>
              </a:rPr>
              <a:t>10 </a:t>
            </a:r>
            <a:r>
              <a:rPr lang="en-US" altLang="zh-CN" dirty="0" smtClean="0"/>
              <a:t>+ f1(</a:t>
            </a:r>
            <a:r>
              <a:rPr lang="en-US" altLang="zh-CN" sz="1200" kern="1200" dirty="0" smtClean="0">
                <a:solidFill>
                  <a:schemeClr val="tx1"/>
                </a:solidFill>
                <a:effectLst/>
                <a:latin typeface="+mn-lt"/>
                <a:ea typeface="+mn-ea"/>
                <a:cs typeface="+mn-cs"/>
              </a:rPr>
              <a:t>n </a:t>
            </a:r>
            <a:r>
              <a:rPr lang="en-US" altLang="zh-CN" dirty="0" smtClean="0"/>
              <a:t>/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a:t>
            </a:r>
            <a:endParaRPr kumimoji="1" lang="zh-CN" altLang="en-US" dirty="0" smtClean="0"/>
          </a:p>
          <a:p>
            <a:endParaRPr kumimoji="1" lang="en-US" altLang="zh-CN" dirty="0"/>
          </a:p>
          <a:p>
            <a:endParaRPr kumimoji="1" lang="en-US" altLang="zh-CN" dirty="0"/>
          </a:p>
          <a:p>
            <a:r>
              <a:rPr kumimoji="1" lang="en-US" altLang="zh-CN" dirty="0"/>
              <a:t>//1 1 2 3 5 8</a:t>
            </a:r>
            <a:endParaRPr kumimoji="1" lang="en-US" altLang="zh-CN" dirty="0"/>
          </a:p>
          <a:p>
            <a:r>
              <a:rPr kumimoji="1" lang="en-US" altLang="zh-CN" dirty="0"/>
              <a:t>        //</a:t>
            </a:r>
            <a:r>
              <a:rPr kumimoji="1" lang="zh-CN" altLang="en-US" dirty="0"/>
              <a:t>求</a:t>
            </a:r>
            <a:r>
              <a:rPr kumimoji="1" lang="en-US" altLang="zh-CN" dirty="0"/>
              <a:t>Fibonacci</a:t>
            </a:r>
            <a:r>
              <a:rPr kumimoji="1" lang="zh-CN" altLang="en-US" dirty="0"/>
              <a:t>的第</a:t>
            </a:r>
            <a:r>
              <a:rPr kumimoji="1" lang="en-US" altLang="zh-CN" dirty="0"/>
              <a:t>n</a:t>
            </a:r>
            <a:r>
              <a:rPr kumimoji="1" lang="zh-CN" altLang="en-US" dirty="0"/>
              <a:t>个数</a:t>
            </a:r>
            <a:endParaRPr kumimoji="1" lang="zh-CN" altLang="en-US" dirty="0"/>
          </a:p>
          <a:p>
            <a:r>
              <a:rPr kumimoji="1" lang="zh-CN" altLang="en-US" dirty="0"/>
              <a:t>        </a:t>
            </a:r>
            <a:r>
              <a:rPr kumimoji="1" lang="en-US" altLang="zh-CN" dirty="0"/>
              <a:t>function f1 (n) {</a:t>
            </a:r>
            <a:endParaRPr kumimoji="1" lang="en-US" altLang="zh-CN" dirty="0"/>
          </a:p>
          <a:p>
            <a:r>
              <a:rPr kumimoji="1" lang="en-US" altLang="zh-CN" dirty="0"/>
              <a:t>            if (n == 1) return 1;</a:t>
            </a:r>
            <a:endParaRPr kumimoji="1" lang="en-US" altLang="zh-CN" dirty="0"/>
          </a:p>
          <a:p>
            <a:r>
              <a:rPr kumimoji="1" lang="en-US" altLang="zh-CN" dirty="0"/>
              <a:t>            if (n == 2) return 1;</a:t>
            </a:r>
            <a:endParaRPr kumimoji="1" lang="en-US" altLang="zh-CN" dirty="0"/>
          </a:p>
          <a:p>
            <a:endParaRPr kumimoji="1" lang="en-US" altLang="zh-CN" dirty="0"/>
          </a:p>
          <a:p>
            <a:r>
              <a:rPr kumimoji="1" lang="en-US" altLang="zh-CN" dirty="0"/>
              <a:t>            return f1(n-1) + f1(n-2);</a:t>
            </a:r>
            <a:endParaRPr kumimoji="1" lang="en-US" altLang="zh-CN" dirty="0"/>
          </a:p>
          <a:p>
            <a:r>
              <a:rPr kumimoji="1" lang="en-US" altLang="zh-CN" dirty="0"/>
              <a:t>        }</a:t>
            </a:r>
            <a:endParaRPr kumimoji="1" lang="en-US" altLang="zh-CN" dirty="0"/>
          </a:p>
          <a:p>
            <a:endParaRPr kumimoji="1" lang="en-US" altLang="zh-CN" dirty="0"/>
          </a:p>
          <a:p>
            <a:r>
              <a:rPr kumimoji="1" lang="en-US" altLang="zh-CN" dirty="0"/>
              <a:t>        console.log(f1(7</a:t>
            </a:r>
            <a:r>
              <a:rPr kumimoji="1" lang="en-US" altLang="zh-CN" dirty="0" smtClean="0"/>
              <a:t>));</a:t>
            </a:r>
            <a:endParaRPr kumimoji="1" lang="en-US" altLang="zh-CN"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a:t>
            </a:r>
            <a:r>
              <a:rPr kumimoji="1" lang="zh-CN" altLang="ro-RO" dirty="0"/>
              <a:t>不能让方法无限执行下去，所以递归一般会有终止的提交</a:t>
            </a:r>
            <a:endParaRPr kumimoji="1" lang="zh-CN" altLang="ro-RO" dirty="0"/>
          </a:p>
          <a:p>
            <a:r>
              <a:rPr kumimoji="1" lang="zh-CN" altLang="ro-RO" dirty="0"/>
              <a:t>        </a:t>
            </a:r>
            <a:r>
              <a:rPr kumimoji="1" lang="ro-RO" altLang="zh-CN" dirty="0"/>
              <a:t>var i = 100;</a:t>
            </a:r>
            <a:endParaRPr kumimoji="1" lang="ro-RO" altLang="zh-CN" dirty="0"/>
          </a:p>
          <a:p>
            <a:endParaRPr kumimoji="1" lang="ro-RO" altLang="zh-CN" dirty="0"/>
          </a:p>
          <a:p>
            <a:r>
              <a:rPr kumimoji="1" lang="ro-RO" altLang="zh-CN" dirty="0"/>
              <a:t>        function f1 () {</a:t>
            </a:r>
            <a:endParaRPr kumimoji="1" lang="ro-RO" altLang="zh-CN" dirty="0"/>
          </a:p>
          <a:p>
            <a:r>
              <a:rPr kumimoji="1" lang="ro-RO" altLang="zh-CN" dirty="0"/>
              <a:t>            i--;</a:t>
            </a:r>
            <a:endParaRPr kumimoji="1" lang="ro-RO" altLang="zh-CN" dirty="0"/>
          </a:p>
          <a:p>
            <a:r>
              <a:rPr kumimoji="1" lang="ro-RO" altLang="zh-CN" dirty="0"/>
              <a:t>            //</a:t>
            </a:r>
            <a:r>
              <a:rPr kumimoji="1" lang="zh-CN" altLang="ro-RO" dirty="0"/>
              <a:t>递归的结束条件</a:t>
            </a:r>
            <a:endParaRPr kumimoji="1" lang="zh-CN" altLang="ro-RO" dirty="0"/>
          </a:p>
          <a:p>
            <a:r>
              <a:rPr kumimoji="1" lang="zh-CN" altLang="ro-RO" dirty="0"/>
              <a:t>            </a:t>
            </a:r>
            <a:r>
              <a:rPr kumimoji="1" lang="ro-RO" altLang="zh-CN" dirty="0"/>
              <a:t>if (i &gt;= 0) {</a:t>
            </a:r>
            <a:endParaRPr kumimoji="1" lang="ro-RO" altLang="zh-CN" dirty="0"/>
          </a:p>
          <a:p>
            <a:r>
              <a:rPr kumimoji="1" lang="ro-RO" altLang="zh-CN" dirty="0"/>
              <a:t>                console.log("</a:t>
            </a:r>
            <a:r>
              <a:rPr kumimoji="1" lang="zh-CN" altLang="ro-RO" dirty="0"/>
              <a:t>从前有座山，山上有座庙</a:t>
            </a:r>
            <a:r>
              <a:rPr kumimoji="1" lang="ro-RO" altLang="zh-CN" dirty="0"/>
              <a:t>" + i);</a:t>
            </a:r>
            <a:endParaRPr kumimoji="1" lang="ro-RO" altLang="zh-CN" dirty="0"/>
          </a:p>
          <a:p>
            <a:r>
              <a:rPr kumimoji="1" lang="ro-RO" altLang="zh-CN" dirty="0"/>
              <a:t>                //</a:t>
            </a:r>
            <a:r>
              <a:rPr kumimoji="1" lang="zh-CN" altLang="ro-RO" dirty="0"/>
              <a:t>递归调用</a:t>
            </a:r>
            <a:endParaRPr kumimoji="1" lang="zh-CN" altLang="ro-RO" dirty="0"/>
          </a:p>
          <a:p>
            <a:r>
              <a:rPr kumimoji="1" lang="zh-CN" altLang="ro-RO" dirty="0"/>
              <a:t>                </a:t>
            </a:r>
            <a:r>
              <a:rPr kumimoji="1" lang="ro-RO" altLang="zh-CN" dirty="0"/>
              <a:t>f1();</a:t>
            </a:r>
            <a:endParaRPr kumimoji="1" lang="ro-RO" altLang="zh-CN" dirty="0"/>
          </a:p>
          <a:p>
            <a:r>
              <a:rPr kumimoji="1" lang="ro-RO" altLang="zh-CN" dirty="0"/>
              <a:t>            }</a:t>
            </a:r>
            <a:endParaRPr kumimoji="1" lang="ro-RO" altLang="zh-CN" dirty="0"/>
          </a:p>
          <a:p>
            <a:endParaRPr kumimoji="1" lang="ro-RO" altLang="zh-CN" dirty="0"/>
          </a:p>
          <a:p>
            <a:r>
              <a:rPr kumimoji="1" lang="ro-RO" altLang="zh-CN" dirty="0"/>
              <a:t>        }</a:t>
            </a:r>
            <a:endParaRPr kumimoji="1" lang="ro-RO" altLang="zh-CN" dirty="0"/>
          </a:p>
          <a:p>
            <a:r>
              <a:rPr kumimoji="1" lang="ro-RO" altLang="zh-CN" dirty="0"/>
              <a:t>        f1();</a:t>
            </a:r>
            <a:endParaRPr kumimoji="1" lang="ro-RO" altLang="zh-CN" dirty="0"/>
          </a:p>
          <a:p>
            <a:endParaRPr kumimoji="1" lang="ro-RO" altLang="zh-CN" dirty="0"/>
          </a:p>
          <a:p>
            <a:endParaRPr kumimoji="1" lang="ro-RO" altLang="zh-CN" dirty="0"/>
          </a:p>
          <a:p>
            <a:r>
              <a:rPr kumimoji="1" lang="en-US" altLang="zh-CN" dirty="0"/>
              <a:t>//</a:t>
            </a:r>
            <a:r>
              <a:rPr kumimoji="1" lang="zh-CN" altLang="en-US" dirty="0"/>
              <a:t>求</a:t>
            </a:r>
            <a:r>
              <a:rPr kumimoji="1" lang="en-US" altLang="zh-CN" dirty="0"/>
              <a:t>n</a:t>
            </a:r>
            <a:r>
              <a:rPr kumimoji="1" lang="zh-CN" altLang="en-US" dirty="0"/>
              <a:t>个数的累加</a:t>
            </a:r>
            <a:endParaRPr kumimoji="1" lang="zh-CN" altLang="en-US" dirty="0"/>
          </a:p>
          <a:p>
            <a:r>
              <a:rPr kumimoji="1" lang="zh-CN" altLang="en-US" dirty="0"/>
              <a:t>        </a:t>
            </a:r>
            <a:r>
              <a:rPr kumimoji="1" lang="en-US" altLang="zh-CN" dirty="0"/>
              <a:t>function </a:t>
            </a:r>
            <a:r>
              <a:rPr kumimoji="1" lang="en-US" altLang="zh-CN" dirty="0" err="1"/>
              <a:t>getSum</a:t>
            </a:r>
            <a:r>
              <a:rPr kumimoji="1" lang="en-US" altLang="zh-CN" dirty="0"/>
              <a:t> (n) {</a:t>
            </a:r>
            <a:endParaRPr kumimoji="1" lang="en-US" altLang="zh-CN" dirty="0"/>
          </a:p>
          <a:p>
            <a:r>
              <a:rPr kumimoji="1" lang="en-US" altLang="zh-CN" dirty="0"/>
              <a:t>            if (n == 1) { return 1;}</a:t>
            </a:r>
            <a:endParaRPr kumimoji="1" lang="en-US" altLang="zh-CN" dirty="0"/>
          </a:p>
          <a:p>
            <a:r>
              <a:rPr kumimoji="1" lang="en-US" altLang="zh-CN" dirty="0"/>
              <a:t>            return n + </a:t>
            </a:r>
            <a:r>
              <a:rPr kumimoji="1" lang="en-US" altLang="zh-CN" dirty="0" err="1"/>
              <a:t>getSum</a:t>
            </a:r>
            <a:r>
              <a:rPr kumimoji="1" lang="en-US" altLang="zh-CN" dirty="0"/>
              <a:t>(n - 1);</a:t>
            </a:r>
            <a:endParaRPr kumimoji="1" lang="en-US" altLang="zh-CN" dirty="0"/>
          </a:p>
          <a:p>
            <a:r>
              <a:rPr kumimoji="1" lang="en-US" altLang="zh-CN" dirty="0"/>
              <a:t>        }</a:t>
            </a:r>
            <a:endParaRPr kumimoji="1" lang="en-US" altLang="zh-CN" dirty="0"/>
          </a:p>
          <a:p>
            <a:endParaRPr kumimoji="1" lang="en-US" altLang="zh-CN" dirty="0"/>
          </a:p>
          <a:p>
            <a:r>
              <a:rPr kumimoji="1" lang="en-US" altLang="zh-CN" dirty="0"/>
              <a:t>        console.log(</a:t>
            </a:r>
            <a:r>
              <a:rPr kumimoji="1" lang="en-US" altLang="zh-CN" dirty="0" err="1"/>
              <a:t>getSum</a:t>
            </a:r>
            <a:r>
              <a:rPr kumimoji="1" lang="en-US" altLang="zh-CN" dirty="0"/>
              <a:t>(100));</a:t>
            </a:r>
            <a:endParaRPr kumimoji="1" lang="en-US" altLang="zh-CN" dirty="0"/>
          </a:p>
          <a:p>
            <a:endParaRPr kumimoji="1" lang="en-US" altLang="zh-CN" dirty="0" smtClean="0"/>
          </a:p>
          <a:p>
            <a:endParaRPr kumimoji="1" lang="en-US" altLang="zh-CN" dirty="0" smtClean="0"/>
          </a:p>
          <a:p>
            <a:r>
              <a:rPr kumimoji="1" lang="en-US" altLang="zh-CN" dirty="0" smtClean="0"/>
              <a:t> </a:t>
            </a:r>
            <a:r>
              <a:rPr kumimoji="1" lang="zh-CN" altLang="en-US" dirty="0" smtClean="0"/>
              <a:t>输入一个数，求这个数的各位数字之和。</a:t>
            </a:r>
            <a:endParaRPr kumimoji="1" lang="zh-CN" altLang="en-US" dirty="0" smtClean="0"/>
          </a:p>
          <a:p>
            <a:r>
              <a:rPr lang="en-US" altLang="zh-CN" sz="1200" b="1" kern="1200" dirty="0" smtClean="0">
                <a:solidFill>
                  <a:schemeClr val="tx1"/>
                </a:solidFill>
                <a:effectLst/>
                <a:latin typeface="+mn-lt"/>
                <a:ea typeface="+mn-ea"/>
                <a:cs typeface="+mn-cs"/>
              </a:rPr>
              <a:t>function </a:t>
            </a:r>
            <a:r>
              <a:rPr lang="en-US" altLang="zh-CN" dirty="0" smtClean="0"/>
              <a:t>f1(</a:t>
            </a:r>
            <a:r>
              <a:rPr lang="en-US" altLang="zh-CN" sz="1200" kern="1200" dirty="0" smtClean="0">
                <a:solidFill>
                  <a:schemeClr val="tx1"/>
                </a:solidFill>
                <a:effectLst/>
                <a:latin typeface="+mn-lt"/>
                <a:ea typeface="+mn-ea"/>
                <a:cs typeface="+mn-cs"/>
              </a:rPr>
              <a:t>n</a:t>
            </a: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if</a:t>
            </a:r>
            <a:r>
              <a:rPr lang="en-US" altLang="zh-CN" dirty="0" smtClean="0"/>
              <a:t>(</a:t>
            </a:r>
            <a:r>
              <a:rPr lang="en-US" altLang="zh-CN" sz="1200" kern="1200" dirty="0" smtClean="0">
                <a:solidFill>
                  <a:schemeClr val="tx1"/>
                </a:solidFill>
                <a:effectLst/>
                <a:latin typeface="+mn-lt"/>
                <a:ea typeface="+mn-ea"/>
                <a:cs typeface="+mn-cs"/>
              </a:rPr>
              <a:t>n </a:t>
            </a:r>
            <a:r>
              <a:rPr lang="en-US" altLang="zh-CN" dirty="0" smtClean="0"/>
              <a:t>&lt; </a:t>
            </a:r>
            <a:r>
              <a:rPr lang="en-US" altLang="zh-CN" sz="1200" kern="1200" dirty="0" smtClean="0">
                <a:solidFill>
                  <a:schemeClr val="tx1"/>
                </a:solidFill>
                <a:effectLst/>
                <a:latin typeface="+mn-lt"/>
                <a:ea typeface="+mn-ea"/>
                <a:cs typeface="+mn-cs"/>
              </a:rPr>
              <a:t>10</a:t>
            </a: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a:t>
            </a:r>
            <a:r>
              <a:rPr lang="en-US" altLang="zh-CN" sz="1200" kern="1200" dirty="0" smtClean="0">
                <a:solidFill>
                  <a:schemeClr val="tx1"/>
                </a:solidFill>
                <a:effectLst/>
                <a:latin typeface="+mn-lt"/>
                <a:ea typeface="+mn-ea"/>
                <a:cs typeface="+mn-cs"/>
              </a:rPr>
              <a:t>n</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a:t>
            </a:r>
            <a:r>
              <a:rPr lang="en-US" altLang="zh-CN" sz="1200" kern="1200" dirty="0" err="1" smtClean="0">
                <a:solidFill>
                  <a:schemeClr val="tx1"/>
                </a:solidFill>
                <a:effectLst/>
                <a:latin typeface="+mn-lt"/>
                <a:ea typeface="+mn-ea"/>
                <a:cs typeface="+mn-cs"/>
              </a:rPr>
              <a:t>parseInt</a:t>
            </a:r>
            <a:r>
              <a:rPr lang="en-US" altLang="zh-CN" dirty="0" smtClean="0"/>
              <a:t>(</a:t>
            </a:r>
            <a:r>
              <a:rPr lang="en-US" altLang="zh-CN" sz="1200" kern="1200" dirty="0" smtClean="0">
                <a:solidFill>
                  <a:schemeClr val="tx1"/>
                </a:solidFill>
                <a:effectLst/>
                <a:latin typeface="+mn-lt"/>
                <a:ea typeface="+mn-ea"/>
                <a:cs typeface="+mn-cs"/>
              </a:rPr>
              <a:t>n </a:t>
            </a:r>
            <a:r>
              <a:rPr lang="en-US" altLang="zh-CN" dirty="0" smtClean="0"/>
              <a:t>% </a:t>
            </a:r>
            <a:r>
              <a:rPr lang="en-US" altLang="zh-CN" sz="1200" kern="1200" dirty="0" smtClean="0">
                <a:solidFill>
                  <a:schemeClr val="tx1"/>
                </a:solidFill>
                <a:effectLst/>
                <a:latin typeface="+mn-lt"/>
                <a:ea typeface="+mn-ea"/>
                <a:cs typeface="+mn-cs"/>
              </a:rPr>
              <a:t>10 </a:t>
            </a:r>
            <a:r>
              <a:rPr lang="en-US" altLang="zh-CN" dirty="0" smtClean="0"/>
              <a:t>+ f1(</a:t>
            </a:r>
            <a:r>
              <a:rPr lang="en-US" altLang="zh-CN" sz="1200" kern="1200" dirty="0" smtClean="0">
                <a:solidFill>
                  <a:schemeClr val="tx1"/>
                </a:solidFill>
                <a:effectLst/>
                <a:latin typeface="+mn-lt"/>
                <a:ea typeface="+mn-ea"/>
                <a:cs typeface="+mn-cs"/>
              </a:rPr>
              <a:t>n </a:t>
            </a:r>
            <a:r>
              <a:rPr lang="en-US" altLang="zh-CN" dirty="0" smtClean="0"/>
              <a:t>/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a:t>
            </a:r>
            <a:endParaRPr kumimoji="1" lang="zh-CN" altLang="en-US" dirty="0" smtClean="0"/>
          </a:p>
          <a:p>
            <a:endParaRPr kumimoji="1" lang="en-US" altLang="zh-CN" dirty="0"/>
          </a:p>
          <a:p>
            <a:endParaRPr kumimoji="1" lang="en-US" altLang="zh-CN" dirty="0"/>
          </a:p>
          <a:p>
            <a:r>
              <a:rPr kumimoji="1" lang="en-US" altLang="zh-CN" dirty="0"/>
              <a:t>//1 1 2 3 5 8</a:t>
            </a:r>
            <a:endParaRPr kumimoji="1" lang="en-US" altLang="zh-CN" dirty="0"/>
          </a:p>
          <a:p>
            <a:r>
              <a:rPr kumimoji="1" lang="en-US" altLang="zh-CN" dirty="0"/>
              <a:t>        //</a:t>
            </a:r>
            <a:r>
              <a:rPr kumimoji="1" lang="zh-CN" altLang="en-US" dirty="0"/>
              <a:t>求</a:t>
            </a:r>
            <a:r>
              <a:rPr kumimoji="1" lang="en-US" altLang="zh-CN" dirty="0"/>
              <a:t>Fibonacci</a:t>
            </a:r>
            <a:r>
              <a:rPr kumimoji="1" lang="zh-CN" altLang="en-US" dirty="0"/>
              <a:t>的第</a:t>
            </a:r>
            <a:r>
              <a:rPr kumimoji="1" lang="en-US" altLang="zh-CN" dirty="0"/>
              <a:t>n</a:t>
            </a:r>
            <a:r>
              <a:rPr kumimoji="1" lang="zh-CN" altLang="en-US" dirty="0"/>
              <a:t>个数</a:t>
            </a:r>
            <a:endParaRPr kumimoji="1" lang="zh-CN" altLang="en-US" dirty="0"/>
          </a:p>
          <a:p>
            <a:r>
              <a:rPr kumimoji="1" lang="zh-CN" altLang="en-US" dirty="0"/>
              <a:t>        </a:t>
            </a:r>
            <a:r>
              <a:rPr kumimoji="1" lang="en-US" altLang="zh-CN" dirty="0"/>
              <a:t>function f1 (n) {</a:t>
            </a:r>
            <a:endParaRPr kumimoji="1" lang="en-US" altLang="zh-CN" dirty="0"/>
          </a:p>
          <a:p>
            <a:r>
              <a:rPr kumimoji="1" lang="en-US" altLang="zh-CN" dirty="0"/>
              <a:t>            if (n == 1) return 1;</a:t>
            </a:r>
            <a:endParaRPr kumimoji="1" lang="en-US" altLang="zh-CN" dirty="0"/>
          </a:p>
          <a:p>
            <a:r>
              <a:rPr kumimoji="1" lang="en-US" altLang="zh-CN" dirty="0"/>
              <a:t>            if (n == 2) return 1;</a:t>
            </a:r>
            <a:endParaRPr kumimoji="1" lang="en-US" altLang="zh-CN" dirty="0"/>
          </a:p>
          <a:p>
            <a:endParaRPr kumimoji="1" lang="en-US" altLang="zh-CN" dirty="0"/>
          </a:p>
          <a:p>
            <a:r>
              <a:rPr kumimoji="1" lang="en-US" altLang="zh-CN" dirty="0"/>
              <a:t>            return f1(n-1) + f1(n-2);</a:t>
            </a:r>
            <a:endParaRPr kumimoji="1" lang="en-US" altLang="zh-CN" dirty="0"/>
          </a:p>
          <a:p>
            <a:r>
              <a:rPr kumimoji="1" lang="en-US" altLang="zh-CN" dirty="0"/>
              <a:t>        }</a:t>
            </a:r>
            <a:endParaRPr kumimoji="1" lang="en-US" altLang="zh-CN" dirty="0"/>
          </a:p>
          <a:p>
            <a:endParaRPr kumimoji="1" lang="en-US" altLang="zh-CN" dirty="0"/>
          </a:p>
          <a:p>
            <a:r>
              <a:rPr kumimoji="1" lang="en-US" altLang="zh-CN" dirty="0"/>
              <a:t>        console.log(f1(7</a:t>
            </a:r>
            <a:r>
              <a:rPr kumimoji="1" lang="en-US" altLang="zh-CN" dirty="0" smtClean="0"/>
              <a:t>));</a:t>
            </a:r>
            <a:endParaRPr kumimoji="1" lang="en-US" altLang="zh-CN"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www.codecombat.cn/" TargetMode="Externa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685345" y="2660688"/>
            <a:ext cx="5763712" cy="830997"/>
          </a:xfrm>
          <a:prstGeom prst="rect">
            <a:avLst/>
          </a:prstGeom>
          <a:noFill/>
        </p:spPr>
        <p:txBody>
          <a:bodyPr wrap="none" rtlCol="0" anchor="ctr">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JavaScript</a:t>
            </a:r>
            <a:r>
              <a:rPr lang="zh-CN" altLang="en-US" sz="4800" b="1" dirty="0" smtClean="0">
                <a:solidFill>
                  <a:schemeClr val="bg1"/>
                </a:solidFill>
                <a:latin typeface="微软雅黑" panose="020B0503020204020204" pitchFamily="34" charset="-122"/>
                <a:ea typeface="微软雅黑" panose="020B0503020204020204" pitchFamily="34" charset="-122"/>
              </a:rPr>
              <a:t>语言基础</a:t>
            </a:r>
            <a:endParaRPr lang="en-US" altLang="zh-CN" sz="4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输出语句</a:t>
            </a:r>
            <a:endParaRPr kumimoji="1" lang="zh-CN" altLang="en-US" dirty="0"/>
          </a:p>
        </p:txBody>
      </p:sp>
      <p:sp>
        <p:nvSpPr>
          <p:cNvPr id="3" name="内容占位符 2"/>
          <p:cNvSpPr>
            <a:spLocks noGrp="1"/>
          </p:cNvSpPr>
          <p:nvPr>
            <p:ph idx="1"/>
          </p:nvPr>
        </p:nvSpPr>
        <p:spPr/>
        <p:txBody>
          <a:bodyPr>
            <a:normAutofit/>
          </a:bodyPr>
          <a:lstStyle/>
          <a:p>
            <a:r>
              <a:rPr lang="en-US" altLang="zh-CN" sz="2800" dirty="0"/>
              <a:t>console.log(</a:t>
            </a:r>
            <a:r>
              <a:rPr lang="zh-CN" altLang="en-US" sz="2800" dirty="0"/>
              <a:t>“内容”</a:t>
            </a:r>
            <a:r>
              <a:rPr lang="en-US" altLang="zh-CN" sz="2800" dirty="0"/>
              <a:t>)</a:t>
            </a:r>
            <a:r>
              <a:rPr lang="zh-CN" altLang="en-US" sz="2800" dirty="0"/>
              <a:t>在控制台打印输出内容</a:t>
            </a:r>
            <a:endParaRPr lang="zh-CN" altLang="en-US" sz="2800" dirty="0"/>
          </a:p>
          <a:p>
            <a:r>
              <a:rPr lang="en-US" altLang="zh-CN" sz="2800" dirty="0" err="1"/>
              <a:t>document.write</a:t>
            </a:r>
            <a:r>
              <a:rPr lang="en-US" altLang="zh-CN" sz="2800" dirty="0"/>
              <a:t>(</a:t>
            </a:r>
            <a:r>
              <a:rPr lang="zh-CN" altLang="en-US" sz="2800" dirty="0"/>
              <a:t>“内容”</a:t>
            </a:r>
            <a:r>
              <a:rPr lang="en-US" altLang="zh-CN" sz="2800" dirty="0"/>
              <a:t>)</a:t>
            </a:r>
            <a:r>
              <a:rPr lang="zh-CN" altLang="en-US" sz="2800" dirty="0"/>
              <a:t>在页面书写内容</a:t>
            </a:r>
            <a:endParaRPr lang="zh-CN" altLang="en-US" sz="2800" dirty="0"/>
          </a:p>
          <a:p>
            <a:r>
              <a:rPr lang="en-US" altLang="zh-CN" sz="2800" dirty="0">
                <a:sym typeface="+mn-ea"/>
              </a:rPr>
              <a:t>alert(</a:t>
            </a:r>
            <a:r>
              <a:rPr lang="zh-CN" altLang="en-US" sz="2800" dirty="0">
                <a:sym typeface="+mn-ea"/>
              </a:rPr>
              <a:t>“内容”</a:t>
            </a:r>
            <a:r>
              <a:rPr lang="en-US" altLang="zh-CN" sz="2800" dirty="0">
                <a:sym typeface="+mn-ea"/>
              </a:rPr>
              <a:t>)</a:t>
            </a:r>
            <a:r>
              <a:rPr lang="zh-CN" altLang="en-US" sz="2800" dirty="0">
                <a:sym typeface="+mn-ea"/>
              </a:rPr>
              <a:t>弹窗显示内容</a:t>
            </a:r>
            <a:endParaRPr lang="zh-CN" altLang="en-US" sz="2800" dirty="0">
              <a:sym typeface="+mn-ea"/>
            </a:endParaRPr>
          </a:p>
          <a:p>
            <a:pPr marL="0" indent="0">
              <a:buNone/>
            </a:pPr>
            <a:endParaRPr lang="en-US" altLang="zh-CN" sz="2800" dirty="0"/>
          </a:p>
          <a:p>
            <a:pPr marL="0" indent="0">
              <a:buNone/>
            </a:pPr>
            <a:endParaRPr kumimoji="1" lang="en-US" altLang="zh-CN" sz="2800" dirty="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t>回调函数</a:t>
            </a:r>
            <a:endParaRPr kumimoji="1" lang="zh-CN"/>
          </a:p>
        </p:txBody>
      </p:sp>
      <p:sp>
        <p:nvSpPr>
          <p:cNvPr id="3" name="内容占位符 2"/>
          <p:cNvSpPr>
            <a:spLocks noGrp="1"/>
          </p:cNvSpPr>
          <p:nvPr>
            <p:ph idx="1"/>
          </p:nvPr>
        </p:nvSpPr>
        <p:spPr/>
        <p:txBody>
          <a:bodyPr/>
          <a:lstStyle/>
          <a:p>
            <a:r>
              <a:rPr kumimoji="1" lang="zh-CN" altLang="en-US" dirty="0"/>
              <a:t>什么是</a:t>
            </a:r>
            <a:r>
              <a:rPr kumimoji="1" lang="zh-CN">
                <a:sym typeface="+mn-ea"/>
              </a:rPr>
              <a:t>回调函数</a:t>
            </a:r>
            <a:r>
              <a:rPr kumimoji="1" lang="zh-CN" altLang="en-US" dirty="0"/>
              <a:t>？</a:t>
            </a:r>
            <a:endParaRPr kumimoji="1" lang="zh-CN" altLang="en-US" dirty="0"/>
          </a:p>
          <a:p>
            <a:pPr lvl="1"/>
            <a:r>
              <a:rPr kumimoji="1" lang="zh-CN" altLang="en-US" sz="2800" dirty="0"/>
              <a:t>简单理解就是函数做为参数。（这样的</a:t>
            </a:r>
            <a:r>
              <a:rPr kumimoji="1" lang="en-US" altLang="zh-CN" sz="2800" dirty="0"/>
              <a:t>......</a:t>
            </a:r>
            <a:r>
              <a:rPr kumimoji="1" lang="zh-CN" altLang="en-US" sz="2800" dirty="0"/>
              <a:t>）</a:t>
            </a:r>
            <a:endParaRPr kumimoji="1" lang="zh-CN" altLang="en-US" sz="2800" dirty="0"/>
          </a:p>
          <a:p>
            <a:pPr lvl="1"/>
            <a:r>
              <a:rPr kumimoji="1" lang="zh-CN" altLang="en-US" sz="2800" dirty="0"/>
              <a:t>复杂理解：回调函数就是一个通过函数调用的函数。如果你把函数的指针（地址）作为参数传递给另一个函数，当这个指针被用来调用其所指向的函数时，我们就说这是回调函数。</a:t>
            </a:r>
            <a:endParaRPr kumimoji="1" lang="zh-CN" altLang="en-US" sz="2800" dirty="0"/>
          </a:p>
          <a:p>
            <a:pPr marL="457200" lvl="1" indent="0">
              <a:buNone/>
            </a:pPr>
            <a:endParaRPr kumimoji="1" lang="en-US" altLang="zh-CN" dirty="0">
              <a:solidFill>
                <a:srgbClr val="FF0000"/>
              </a:solidFill>
            </a:endParaRPr>
          </a:p>
          <a:p>
            <a:pPr lvl="2"/>
            <a:endParaRPr kumimoji="1" lang="en-US" altLang="zh-CN" dirty="0" smtClean="0"/>
          </a:p>
          <a:p>
            <a:pPr lvl="2"/>
            <a:endParaRPr kumimoji="1" lang="en-US" altLang="zh-CN" dirty="0"/>
          </a:p>
          <a:p>
            <a:pPr lvl="2"/>
            <a:endParaRPr kumimoji="1"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函数是一种数据类型</a:t>
            </a:r>
            <a:endParaRPr kumimoji="1" lang="zh-CN" altLang="en-US"/>
          </a:p>
        </p:txBody>
      </p:sp>
      <p:sp>
        <p:nvSpPr>
          <p:cNvPr id="3" name="内容占位符 2"/>
          <p:cNvSpPr>
            <a:spLocks noGrp="1"/>
          </p:cNvSpPr>
          <p:nvPr>
            <p:ph idx="1"/>
          </p:nvPr>
        </p:nvSpPr>
        <p:spPr/>
        <p:txBody>
          <a:bodyPr/>
          <a:lstStyle/>
          <a:p>
            <a:r>
              <a:rPr kumimoji="1" lang="en-US" altLang="zh-CN" dirty="0" err="1"/>
              <a:t>typeof</a:t>
            </a:r>
            <a:r>
              <a:rPr kumimoji="1" lang="zh-CN" altLang="en-US" dirty="0"/>
              <a:t>  </a:t>
            </a:r>
            <a:r>
              <a:rPr kumimoji="1" lang="en-US" altLang="zh-CN" dirty="0"/>
              <a:t>f1</a:t>
            </a:r>
            <a:endParaRPr kumimoji="1" lang="zh-CN" altLang="en-US" dirty="0"/>
          </a:p>
          <a:p>
            <a:endParaRPr kumimoji="1" lang="en-US" altLang="zh-CN" dirty="0"/>
          </a:p>
          <a:p>
            <a:endParaRPr kumimoji="1" lang="en-US" altLang="zh-CN" dirty="0"/>
          </a:p>
          <a:p>
            <a:r>
              <a:rPr kumimoji="1" lang="zh-CN" altLang="en-US" dirty="0"/>
              <a:t>函数作为方法的参数</a:t>
            </a:r>
            <a:endParaRPr kumimoji="1" lang="en-US" altLang="zh-CN" dirty="0"/>
          </a:p>
          <a:p>
            <a:r>
              <a:rPr kumimoji="1" lang="zh-CN" altLang="en-US" dirty="0"/>
              <a:t>函数作为方法的返回值</a:t>
            </a:r>
            <a:endParaRPr kumimoji="1" lang="en-US" altLang="zh-CN" dirty="0"/>
          </a:p>
          <a:p>
            <a:endParaRPr kumimoji="1"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代码注释</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zh-CN" altLang="en-US" dirty="0" smtClean="0"/>
              <a:t>单行注释</a:t>
            </a:r>
            <a:endParaRPr kumimoji="1" lang="en-US" altLang="zh-CN" dirty="0" smtClean="0"/>
          </a:p>
          <a:p>
            <a:pPr lvl="1"/>
            <a:r>
              <a:rPr kumimoji="1" lang="zh-CN" altLang="en-US" dirty="0" smtClean="0"/>
              <a:t>  </a:t>
            </a:r>
            <a:r>
              <a:rPr kumimoji="1" lang="en-US" altLang="en-US" dirty="0"/>
              <a:t>/</a:t>
            </a:r>
            <a:r>
              <a:rPr kumimoji="1" lang="en-US" altLang="zh-CN" dirty="0" smtClean="0"/>
              <a:t>/</a:t>
            </a:r>
            <a:r>
              <a:rPr kumimoji="1" lang="zh-CN" altLang="en-US" dirty="0" smtClean="0"/>
              <a:t>单行注释</a:t>
            </a:r>
            <a:endParaRPr kumimoji="1" lang="en-US" altLang="zh-CN" dirty="0" smtClean="0"/>
          </a:p>
          <a:p>
            <a:r>
              <a:rPr kumimoji="1" lang="zh-CN" altLang="en-US" dirty="0" smtClean="0"/>
              <a:t>多行注释</a:t>
            </a:r>
            <a:endParaRPr kumimoji="1" lang="en-US" altLang="zh-CN" dirty="0" smtClean="0"/>
          </a:p>
          <a:p>
            <a:pPr lvl="1"/>
            <a:r>
              <a:rPr kumimoji="1" lang="zh-CN" altLang="zh-CN" dirty="0"/>
              <a:t> </a:t>
            </a:r>
            <a:r>
              <a:rPr kumimoji="1" lang="zh-CN" altLang="en-US" dirty="0" smtClean="0"/>
              <a:t> </a:t>
            </a:r>
            <a:r>
              <a:rPr kumimoji="1" lang="en-US" altLang="zh-CN" dirty="0" smtClean="0"/>
              <a:t>/</a:t>
            </a:r>
            <a:r>
              <a:rPr kumimoji="1" lang="zh-CN" altLang="en-US" dirty="0" smtClean="0"/>
              <a:t>* 多行注释 *</a:t>
            </a:r>
            <a:r>
              <a:rPr kumimoji="1" lang="en-US" altLang="zh-CN" dirty="0" smtClean="0"/>
              <a:t>/</a:t>
            </a:r>
            <a:endParaRPr kumimoji="1" lang="en-US" altLang="zh-CN" dirty="0" smtClean="0"/>
          </a:p>
          <a:p>
            <a:r>
              <a:rPr kumimoji="1" lang="zh-CN" altLang="en-US" dirty="0" smtClean="0"/>
              <a:t>注释的应</a:t>
            </a:r>
            <a:r>
              <a:rPr kumimoji="1" lang="zh-CN" altLang="en-US" dirty="0"/>
              <a:t>用 </a:t>
            </a:r>
            <a:endParaRPr kumimoji="1" lang="zh-CN" altLang="en-US" dirty="0"/>
          </a:p>
          <a:p>
            <a:pPr lvl="1"/>
            <a:r>
              <a:rPr kumimoji="1" lang="zh-CN" altLang="en-US" dirty="0" smtClean="0"/>
              <a:t>注释一般用于解释某些复杂代码</a:t>
            </a:r>
            <a:r>
              <a:rPr kumimoji="1" lang="zh-CN" altLang="en-US" dirty="0"/>
              <a:t>的逻辑，方便与后期的维护和开发 </a:t>
            </a:r>
            <a:endParaRPr kumimoji="1" lang="zh-CN" altLang="en-US" dirty="0"/>
          </a:p>
          <a:p>
            <a:pPr lvl="1"/>
            <a:r>
              <a:rPr kumimoji="1" lang="zh-CN" altLang="en-US" dirty="0" smtClean="0"/>
              <a:t>注释一般用于对整个模块进行分割划分</a:t>
            </a:r>
            <a:r>
              <a:rPr kumimoji="1" lang="zh-CN" altLang="en-US" dirty="0"/>
              <a:t>，方便于代码查找代码和维护 </a:t>
            </a:r>
            <a:endParaRPr kumimoji="1" lang="zh-CN" altLang="en-US" dirty="0"/>
          </a:p>
          <a:p>
            <a:pPr lvl="1"/>
            <a:r>
              <a:rPr kumimoji="1" lang="zh-CN" altLang="en-US" dirty="0" smtClean="0"/>
              <a:t>注释一般用于</a:t>
            </a:r>
            <a:r>
              <a:rPr kumimoji="1" lang="zh-CN" altLang="en-US" dirty="0"/>
              <a:t>：模块、函数、复杂逻辑注解、文件注解、维护记录等 </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书写位置</a:t>
            </a:r>
            <a:endParaRPr kumimoji="1" lang="zh-CN" altLang="en-US" dirty="0"/>
          </a:p>
        </p:txBody>
      </p:sp>
      <p:sp>
        <p:nvSpPr>
          <p:cNvPr id="3" name="内容占位符 2"/>
          <p:cNvSpPr>
            <a:spLocks noGrp="1"/>
          </p:cNvSpPr>
          <p:nvPr>
            <p:ph idx="1"/>
          </p:nvPr>
        </p:nvSpPr>
        <p:spPr/>
        <p:txBody>
          <a:bodyPr/>
          <a:lstStyle/>
          <a:p>
            <a:r>
              <a:rPr kumimoji="1" lang="en-US" altLang="zh-CN" dirty="0" smtClean="0"/>
              <a:t>HTML</a:t>
            </a:r>
            <a:r>
              <a:rPr kumimoji="1" lang="zh-CN" altLang="en-US" dirty="0" smtClean="0"/>
              <a:t>页面书写</a:t>
            </a:r>
            <a:r>
              <a:rPr kumimoji="1" lang="en-US" altLang="zh-CN" dirty="0" smtClean="0"/>
              <a:t>JavaScript</a:t>
            </a:r>
            <a:endParaRPr kumimoji="1" lang="en-US" altLang="zh-CN" dirty="0" smtClean="0"/>
          </a:p>
          <a:p>
            <a:pPr marL="457200" lvl="1" indent="0">
              <a:buNone/>
            </a:pPr>
            <a:endParaRPr kumimoji="1" lang="en-US" altLang="zh-CN" dirty="0" smtClean="0"/>
          </a:p>
          <a:p>
            <a:endParaRPr kumimoji="1" lang="en-US" altLang="zh-CN" dirty="0" smtClean="0"/>
          </a:p>
          <a:p>
            <a:endParaRPr kumimoji="1" lang="en-US" altLang="zh-CN" dirty="0"/>
          </a:p>
          <a:p>
            <a:r>
              <a:rPr kumimoji="1" lang="zh-CN" altLang="en-US" dirty="0" smtClean="0"/>
              <a:t>引入外部</a:t>
            </a:r>
            <a:r>
              <a:rPr kumimoji="1" lang="en-US" altLang="zh-CN" dirty="0" smtClean="0"/>
              <a:t>JavaScript</a:t>
            </a:r>
            <a:r>
              <a:rPr kumimoji="1" lang="zh-CN" altLang="en-US" dirty="0" smtClean="0"/>
              <a:t>文件</a:t>
            </a:r>
            <a:endParaRPr kumimoji="1" lang="zh-CN" altLang="en-US" dirty="0" smtClean="0"/>
          </a:p>
          <a:p>
            <a:pPr marL="0" indent="0">
              <a:buNone/>
            </a:pPr>
            <a:endParaRPr kumimoji="1" lang="en-US" altLang="zh-CN" dirty="0" smtClean="0"/>
          </a:p>
        </p:txBody>
      </p:sp>
      <p:pic>
        <p:nvPicPr>
          <p:cNvPr id="5" name="图片 4"/>
          <p:cNvPicPr>
            <a:picLocks noChangeAspect="1"/>
          </p:cNvPicPr>
          <p:nvPr/>
        </p:nvPicPr>
        <p:blipFill>
          <a:blip r:embed="rId1"/>
          <a:stretch>
            <a:fillRect/>
          </a:stretch>
        </p:blipFill>
        <p:spPr>
          <a:xfrm>
            <a:off x="395536" y="4725144"/>
            <a:ext cx="4635500" cy="520700"/>
          </a:xfrm>
          <a:prstGeom prst="rect">
            <a:avLst/>
          </a:prstGeom>
        </p:spPr>
      </p:pic>
      <p:pic>
        <p:nvPicPr>
          <p:cNvPr id="6" name="图片 5"/>
          <p:cNvPicPr>
            <a:picLocks noChangeAspect="1"/>
          </p:cNvPicPr>
          <p:nvPr/>
        </p:nvPicPr>
        <p:blipFill>
          <a:blip r:embed="rId2"/>
          <a:stretch>
            <a:fillRect/>
          </a:stretch>
        </p:blipFill>
        <p:spPr>
          <a:xfrm>
            <a:off x="467544" y="2348880"/>
            <a:ext cx="7023100" cy="118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变量命名规则和规范</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dirty="0" smtClean="0"/>
              <a:t>规则</a:t>
            </a:r>
            <a:r>
              <a:rPr kumimoji="1" lang="en-US" altLang="zh-CN" dirty="0" smtClean="0"/>
              <a:t>(</a:t>
            </a:r>
            <a:r>
              <a:rPr kumimoji="1" lang="zh-CN" altLang="en-US" dirty="0" smtClean="0"/>
              <a:t>必须遵守</a:t>
            </a:r>
            <a:r>
              <a:rPr kumimoji="1" lang="en-US" altLang="zh-CN" dirty="0" smtClean="0"/>
              <a:t>) </a:t>
            </a:r>
            <a:endParaRPr kumimoji="1" lang="en-US" altLang="zh-CN" dirty="0" smtClean="0"/>
          </a:p>
          <a:p>
            <a:pPr lvl="1"/>
            <a:r>
              <a:rPr kumimoji="1" lang="zh-CN" altLang="en-US" dirty="0" smtClean="0"/>
              <a:t>由字母、数字、下划线、</a:t>
            </a:r>
            <a:r>
              <a:rPr kumimoji="1" lang="zh-CN" altLang="zh-CN" dirty="0" smtClean="0"/>
              <a:t>$</a:t>
            </a:r>
            <a:r>
              <a:rPr kumimoji="1" lang="zh-CN" altLang="en-US" dirty="0" smtClean="0"/>
              <a:t>组成</a:t>
            </a:r>
            <a:endParaRPr kumimoji="1" lang="zh-CN" altLang="en-US" dirty="0" smtClean="0"/>
          </a:p>
          <a:p>
            <a:pPr lvl="1"/>
            <a:r>
              <a:rPr kumimoji="1" lang="zh-CN" altLang="en-US" dirty="0" smtClean="0">
                <a:sym typeface="+mn-ea"/>
              </a:rPr>
              <a:t>区分大小写</a:t>
            </a:r>
            <a:endParaRPr kumimoji="1" lang="en-US" altLang="zh-CN" dirty="0" smtClean="0"/>
          </a:p>
          <a:p>
            <a:pPr lvl="1"/>
            <a:r>
              <a:rPr kumimoji="1" lang="zh-CN" altLang="en-US" dirty="0" smtClean="0"/>
              <a:t>不能是关键字和保留字</a:t>
            </a:r>
            <a:endParaRPr kumimoji="1" lang="en-US" altLang="zh-CN" dirty="0" smtClean="0"/>
          </a:p>
          <a:p>
            <a:r>
              <a:rPr kumimoji="1" lang="zh-CN" altLang="en-US" dirty="0" smtClean="0"/>
              <a:t>规范</a:t>
            </a:r>
            <a:r>
              <a:rPr kumimoji="1" lang="zh-CN" altLang="zh-CN" dirty="0" smtClean="0"/>
              <a:t>(</a:t>
            </a:r>
            <a:r>
              <a:rPr kumimoji="1" lang="zh-CN" altLang="en-US" dirty="0" smtClean="0"/>
              <a:t>建议遵守</a:t>
            </a:r>
            <a:r>
              <a:rPr kumimoji="1" lang="en-US" altLang="zh-CN" dirty="0" smtClean="0"/>
              <a:t>)</a:t>
            </a:r>
            <a:endParaRPr kumimoji="1" lang="en-US" altLang="zh-CN" dirty="0" smtClean="0"/>
          </a:p>
          <a:p>
            <a:pPr lvl="1"/>
            <a:r>
              <a:rPr kumimoji="1" lang="zh-CN" altLang="en-US" dirty="0" smtClean="0"/>
              <a:t>变量的名称要有意义</a:t>
            </a:r>
            <a:endParaRPr kumimoji="1" lang="en-US" altLang="zh-CN" dirty="0" smtClean="0"/>
          </a:p>
          <a:p>
            <a:pPr lvl="1"/>
            <a:r>
              <a:rPr kumimoji="1" lang="zh-CN" altLang="en-US" dirty="0" smtClean="0"/>
              <a:t>变量的命名遵守驼峰命名法，首字母小写</a:t>
            </a:r>
            <a:r>
              <a:rPr kumimoji="1" lang="zh-CN" altLang="zh-CN" dirty="0" smtClean="0"/>
              <a:t>,</a:t>
            </a:r>
            <a:r>
              <a:rPr kumimoji="1" lang="zh-CN" altLang="en-US" dirty="0" smtClean="0"/>
              <a:t>第二个单词的首字母大写</a:t>
            </a:r>
            <a:endParaRPr kumimoji="1" lang="en-US" altLang="zh-CN" dirty="0" smtClean="0"/>
          </a:p>
          <a:p>
            <a:pPr lvl="2"/>
            <a:r>
              <a:rPr kumimoji="1" lang="zh-CN" altLang="en-US" dirty="0" smtClean="0"/>
              <a:t>例如：</a:t>
            </a:r>
            <a:r>
              <a:rPr kumimoji="1" lang="en-US" altLang="zh-CN" dirty="0" err="1" smtClean="0"/>
              <a:t>userName</a:t>
            </a:r>
            <a:endParaRPr kumimoji="1"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变量命名规则</a:t>
            </a:r>
            <a:endParaRPr kumimoji="1" lang="zh-CN" altLang="en-US"/>
          </a:p>
        </p:txBody>
      </p:sp>
      <p:sp>
        <p:nvSpPr>
          <p:cNvPr id="3" name="内容占位符 2"/>
          <p:cNvSpPr>
            <a:spLocks noGrp="1"/>
          </p:cNvSpPr>
          <p:nvPr>
            <p:ph idx="1"/>
          </p:nvPr>
        </p:nvSpPr>
        <p:spPr/>
        <p:txBody>
          <a:bodyPr>
            <a:normAutofit fontScale="90000" lnSpcReduction="20000"/>
          </a:bodyPr>
          <a:lstStyle/>
          <a:p>
            <a:r>
              <a:rPr kumimoji="1" dirty="0" smtClean="0"/>
              <a:t>1.变量命名必须以字母或是下标符号”_”或者”$”为开头。</a:t>
            </a:r>
            <a:endParaRPr kumimoji="1" dirty="0" smtClean="0"/>
          </a:p>
          <a:p>
            <a:r>
              <a:rPr kumimoji="1" dirty="0" smtClean="0"/>
              <a:t>2.变量名长度不能超过255个字符。</a:t>
            </a:r>
            <a:endParaRPr kumimoji="1" dirty="0" smtClean="0"/>
          </a:p>
          <a:p>
            <a:r>
              <a:rPr kumimoji="1" dirty="0" smtClean="0"/>
              <a:t>3.变量名中不允许使用空格，首个字不能为数字。</a:t>
            </a:r>
            <a:endParaRPr kumimoji="1" dirty="0" smtClean="0"/>
          </a:p>
          <a:p>
            <a:r>
              <a:rPr kumimoji="1" dirty="0" smtClean="0"/>
              <a:t>4.不用使用脚本语言中保留的关键字及保留符号作为变量名。</a:t>
            </a:r>
            <a:endParaRPr kumimoji="1" dirty="0" smtClean="0"/>
          </a:p>
          <a:p>
            <a:r>
              <a:rPr kumimoji="1" dirty="0" smtClean="0"/>
              <a:t>5.变量名区分大小写。(javascript是区分大小写的语言)</a:t>
            </a:r>
            <a:endParaRPr kumimoji="1" dirty="0" smtClean="0"/>
          </a:p>
          <a:p>
            <a:r>
              <a:rPr kumimoji="1" dirty="0" smtClean="0"/>
              <a:t>6.汉语可以作为变量名。但是不建议使用！！！（low）</a:t>
            </a:r>
            <a:endParaRPr kumimoji="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关键字和保留字</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467996" y="1600225"/>
            <a:ext cx="6851103" cy="2089162"/>
          </a:xfrm>
          <a:prstGeom prst="rect">
            <a:avLst/>
          </a:prstGeom>
        </p:spPr>
      </p:pic>
      <p:pic>
        <p:nvPicPr>
          <p:cNvPr id="5" name="图片 4"/>
          <p:cNvPicPr>
            <a:picLocks noChangeAspect="1"/>
          </p:cNvPicPr>
          <p:nvPr/>
        </p:nvPicPr>
        <p:blipFill>
          <a:blip r:embed="rId2"/>
          <a:stretch>
            <a:fillRect/>
          </a:stretch>
        </p:blipFill>
        <p:spPr>
          <a:xfrm>
            <a:off x="467906" y="3788832"/>
            <a:ext cx="6850391" cy="23845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JavaScript</a:t>
            </a:r>
            <a:r>
              <a:rPr kumimoji="1" lang="zh-CN" altLang="en-US" smtClean="0"/>
              <a:t>的变量</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sz="2800" dirty="0"/>
              <a:t>变量是在计算机中存储数据的一个标识符。 </a:t>
            </a:r>
            <a:endParaRPr kumimoji="1" lang="zh-CN" altLang="en-US" sz="2800" dirty="0"/>
          </a:p>
          <a:p>
            <a:r>
              <a:rPr kumimoji="1" lang="zh-CN" altLang="en-US" sz="2800" dirty="0" smtClean="0"/>
              <a:t>变量可以在</a:t>
            </a:r>
            <a:r>
              <a:rPr kumimoji="1" lang="zh-CN" altLang="en-US" sz="2800" dirty="0"/>
              <a:t>声明的时候赋值，也可以稍后赋值</a:t>
            </a:r>
            <a:r>
              <a:rPr kumimoji="1" lang="zh-CN" altLang="en-US" sz="2800" dirty="0" smtClean="0"/>
              <a:t>。</a:t>
            </a:r>
            <a:endParaRPr kumimoji="1" lang="en-US" altLang="zh-CN" sz="2800" dirty="0" smtClean="0"/>
          </a:p>
          <a:p>
            <a:r>
              <a:rPr kumimoji="1" lang="zh-CN" altLang="en-US" sz="2800" dirty="0" smtClean="0"/>
              <a:t>例如：</a:t>
            </a:r>
            <a:endParaRPr kumimoji="1" lang="en-US" altLang="zh-CN" sz="2800" dirty="0" smtClean="0"/>
          </a:p>
          <a:p>
            <a:pPr marL="457200" lvl="1" indent="0">
              <a:buNone/>
            </a:pPr>
            <a:r>
              <a:rPr kumimoji="1" lang="en-US" altLang="zh-CN" sz="2400" dirty="0" err="1"/>
              <a:t>var</a:t>
            </a:r>
            <a:r>
              <a:rPr kumimoji="1" lang="en-US" altLang="zh-CN" sz="2400" dirty="0"/>
              <a:t> number = 50;</a:t>
            </a:r>
            <a:endParaRPr kumimoji="1" lang="en-US" altLang="zh-CN" sz="2400" dirty="0"/>
          </a:p>
          <a:p>
            <a:pPr marL="457200" lvl="1" indent="0">
              <a:buNone/>
            </a:pPr>
            <a:r>
              <a:rPr kumimoji="1" lang="en-US" altLang="zh-CN" sz="2400" dirty="0" err="1" smtClean="0"/>
              <a:t>var</a:t>
            </a:r>
            <a:r>
              <a:rPr kumimoji="1" lang="en-US" altLang="zh-CN" sz="2400" dirty="0" smtClean="0"/>
              <a:t> </a:t>
            </a:r>
            <a:r>
              <a:rPr kumimoji="1" lang="en-US" altLang="zh-CN" sz="2400" dirty="0"/>
              <a:t>name = "</a:t>
            </a:r>
            <a:r>
              <a:rPr kumimoji="1" lang="zh-CN" altLang="en-US" sz="2400" dirty="0"/>
              <a:t>李四</a:t>
            </a:r>
            <a:r>
              <a:rPr kumimoji="1" lang="en-US" altLang="zh-CN" sz="2400" dirty="0"/>
              <a:t>"</a:t>
            </a:r>
            <a:r>
              <a:rPr kumimoji="1" lang="en-US" altLang="zh-CN" sz="2400" dirty="0" smtClean="0"/>
              <a:t>;</a:t>
            </a:r>
            <a:endParaRPr kumimoji="1" lang="en-US" altLang="zh-CN" sz="2400" dirty="0" smtClean="0"/>
          </a:p>
          <a:p>
            <a:pPr marL="457200" lvl="1" indent="0">
              <a:buNone/>
            </a:pPr>
            <a:r>
              <a:rPr kumimoji="1" lang="zh-CN" altLang="en-US" sz="2400" dirty="0" smtClean="0"/>
              <a:t>或者</a:t>
            </a:r>
            <a:endParaRPr kumimoji="1" lang="en-US" altLang="zh-CN" sz="2400" dirty="0" smtClean="0"/>
          </a:p>
          <a:p>
            <a:pPr marL="457200" lvl="1" indent="0">
              <a:buNone/>
            </a:pPr>
            <a:r>
              <a:rPr kumimoji="1" lang="en-US" altLang="zh-CN" sz="2400" dirty="0" err="1" smtClean="0"/>
              <a:t>var</a:t>
            </a:r>
            <a:r>
              <a:rPr kumimoji="1" lang="en-US" altLang="zh-CN" sz="2400" dirty="0" smtClean="0"/>
              <a:t> name; </a:t>
            </a:r>
            <a:endParaRPr kumimoji="1" lang="en-US" altLang="zh-CN" sz="2400" dirty="0" smtClean="0"/>
          </a:p>
          <a:p>
            <a:pPr marL="457200" lvl="1" indent="0">
              <a:buNone/>
            </a:pPr>
            <a:r>
              <a:rPr kumimoji="1" lang="en-US" altLang="zh-CN" sz="2400" dirty="0" smtClean="0"/>
              <a:t>name</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a:t>
            </a:r>
            <a:r>
              <a:rPr kumimoji="1" lang="zh-CN" altLang="en-US" sz="2400" dirty="0" smtClean="0"/>
              <a:t>张三</a:t>
            </a:r>
            <a:r>
              <a:rPr kumimoji="1" lang="en-US" altLang="zh-CN" sz="2400" dirty="0" smtClean="0"/>
              <a:t>”;   </a:t>
            </a:r>
            <a:r>
              <a:rPr kumimoji="1" lang="en-US" altLang="zh-CN" sz="2400" dirty="0" smtClean="0">
                <a:solidFill>
                  <a:srgbClr val="FF0000"/>
                </a:solidFill>
              </a:rPr>
              <a:t>   </a:t>
            </a:r>
            <a:r>
              <a:rPr kumimoji="1" lang="zh-CN" altLang="en-US" sz="2400" dirty="0" smtClean="0">
                <a:solidFill>
                  <a:srgbClr val="FF0000"/>
                </a:solidFill>
              </a:rPr>
              <a:t>（内存显示）</a:t>
            </a:r>
            <a:endParaRPr kumimoji="1" lang="zh-CN" altLang="en-US" sz="2400" dirty="0" smtClean="0">
              <a:solidFill>
                <a:srgbClr val="FF0000"/>
              </a:solidFill>
            </a:endParaRPr>
          </a:p>
          <a:p>
            <a:r>
              <a:rPr kumimoji="1" lang="zh-CN" altLang="en-US" sz="2800" dirty="0"/>
              <a:t>可以在一行上定义多个变量</a:t>
            </a:r>
            <a:endParaRPr kumimoji="1" lang="en-US" altLang="zh-CN" sz="2800" dirty="0"/>
          </a:p>
          <a:p>
            <a:pPr marL="457200" lvl="1" indent="0">
              <a:buNone/>
            </a:pPr>
            <a:r>
              <a:rPr kumimoji="1" lang="zh-CN" altLang="zh-CN" sz="2400" dirty="0"/>
              <a:t> </a:t>
            </a:r>
            <a:r>
              <a:rPr kumimoji="1" lang="en-US" altLang="zh-CN" sz="2400" dirty="0" err="1"/>
              <a:t>var</a:t>
            </a:r>
            <a:r>
              <a:rPr kumimoji="1" lang="zh-CN" altLang="en-US" sz="2400" dirty="0"/>
              <a:t> </a:t>
            </a:r>
            <a:r>
              <a:rPr kumimoji="1" lang="en-US" altLang="zh-CN" sz="2400" dirty="0" err="1"/>
              <a:t>name,age,sex</a:t>
            </a:r>
            <a:r>
              <a:rPr kumimoji="1" lang="en-US" altLang="zh-CN" sz="2400" dirty="0"/>
              <a:t>;</a:t>
            </a:r>
            <a:endParaRPr kumimoji="1"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练习</a:t>
            </a:r>
            <a:endParaRPr kumimoji="1" lang="zh-CN" altLang="en-US"/>
          </a:p>
        </p:txBody>
      </p:sp>
      <p:sp>
        <p:nvSpPr>
          <p:cNvPr id="3" name="内容占位符 2"/>
          <p:cNvSpPr>
            <a:spLocks noGrp="1"/>
          </p:cNvSpPr>
          <p:nvPr>
            <p:ph idx="1"/>
          </p:nvPr>
        </p:nvSpPr>
        <p:spPr/>
        <p:txBody>
          <a:bodyPr/>
          <a:lstStyle/>
          <a:p>
            <a:r>
              <a:rPr kumimoji="1" lang="zh-CN" altLang="en-US" dirty="0"/>
              <a:t>交换两个变量的值</a:t>
            </a:r>
            <a:endParaRPr kumimoji="1" lang="en-US" altLang="zh-CN" dirty="0"/>
          </a:p>
          <a:p>
            <a:r>
              <a:rPr kumimoji="1" lang="zh-CN" altLang="en-US" dirty="0"/>
              <a:t>交换两个数值类型的变量的值</a:t>
            </a: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目标</a:t>
            </a:r>
            <a:endParaRPr kumimoji="1" lang="zh-CN" altLang="en-US"/>
          </a:p>
        </p:txBody>
      </p:sp>
      <p:sp>
        <p:nvSpPr>
          <p:cNvPr id="3" name="内容占位符 2"/>
          <p:cNvSpPr>
            <a:spLocks noGrp="1"/>
          </p:cNvSpPr>
          <p:nvPr>
            <p:ph idx="1"/>
          </p:nvPr>
        </p:nvSpPr>
        <p:spPr/>
        <p:txBody>
          <a:bodyPr/>
          <a:lstStyle/>
          <a:p>
            <a:r>
              <a:rPr kumimoji="1" lang="zh-CN" altLang="en-US" dirty="0"/>
              <a:t>掌握四种常用的数据类型</a:t>
            </a:r>
            <a:endParaRPr kumimoji="1" lang="en-US" altLang="zh-CN" dirty="0"/>
          </a:p>
          <a:p>
            <a:pPr lvl="1"/>
            <a:r>
              <a:rPr lang="en-US" altLang="zh-CN" dirty="0"/>
              <a:t>Number</a:t>
            </a:r>
            <a:endParaRPr lang="en-US" altLang="zh-CN" dirty="0"/>
          </a:p>
          <a:p>
            <a:pPr lvl="1"/>
            <a:r>
              <a:rPr lang="de-DE" altLang="zh-CN" dirty="0"/>
              <a:t>String</a:t>
            </a:r>
            <a:endParaRPr lang="de-DE" altLang="zh-CN" dirty="0"/>
          </a:p>
          <a:p>
            <a:pPr lvl="1"/>
            <a:r>
              <a:rPr lang="ro-RO" altLang="zh-CN" dirty="0"/>
              <a:t>Boolean</a:t>
            </a:r>
            <a:endParaRPr lang="ro-RO" altLang="zh-CN" dirty="0"/>
          </a:p>
          <a:p>
            <a:pPr lvl="1"/>
            <a:r>
              <a:rPr lang="de-DE" altLang="zh-CN" dirty="0"/>
              <a:t>Undefined</a:t>
            </a:r>
            <a:r>
              <a:rPr lang="zh-CN" altLang="en-US" dirty="0"/>
              <a:t>  </a:t>
            </a:r>
            <a:r>
              <a:rPr lang="en-US" altLang="zh-CN" dirty="0"/>
              <a:t>//</a:t>
            </a:r>
            <a:r>
              <a:rPr lang="zh-CN" altLang="en-US" dirty="0"/>
              <a:t>变量声明，但未赋值</a:t>
            </a:r>
            <a:endParaRPr lang="zh-CN" altLang="en-US" dirty="0"/>
          </a:p>
          <a:p>
            <a:pPr lvl="1"/>
            <a:r>
              <a:rPr kumimoji="1" lang="en-US" altLang="zh-CN" dirty="0"/>
              <a:t>null</a:t>
            </a:r>
            <a:endParaRPr kumimoji="1"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mtClean="0"/>
              <a:t>数据类型</a:t>
            </a:r>
            <a:r>
              <a:rPr kumimoji="1" lang="en-US" altLang="zh-CN" smtClean="0"/>
              <a:t>	</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smtClean="0"/>
              <a:t>计算机在存储数据的时候是有类型的</a:t>
            </a:r>
            <a:endParaRPr kumimoji="1" lang="en-US" altLang="zh-CN" dirty="0" smtClean="0"/>
          </a:p>
          <a:p>
            <a:r>
              <a:rPr kumimoji="1" lang="en-US" altLang="zh-CN" dirty="0" smtClean="0"/>
              <a:t>JavaScript</a:t>
            </a:r>
            <a:r>
              <a:rPr kumimoji="1" lang="zh-CN" altLang="en-US" dirty="0" smtClean="0"/>
              <a:t>中的数据类型</a:t>
            </a:r>
            <a:endParaRPr kumimoji="1" lang="en-US" altLang="zh-CN" dirty="0" smtClean="0"/>
          </a:p>
          <a:p>
            <a:pPr lvl="1"/>
            <a:r>
              <a:rPr lang="zh-TW" altLang="en-US" dirty="0" smtClean="0"/>
              <a:t>简单</a:t>
            </a:r>
            <a:r>
              <a:rPr lang="en-US" altLang="zh-TW" dirty="0"/>
              <a:t>(</a:t>
            </a:r>
            <a:r>
              <a:rPr lang="zh-TW" altLang="en-US" dirty="0" smtClean="0"/>
              <a:t>基本</a:t>
            </a:r>
            <a:r>
              <a:rPr lang="zh-CN" altLang="en-US" dirty="0" smtClean="0"/>
              <a:t>、值</a:t>
            </a:r>
            <a:r>
              <a:rPr lang="en-US" altLang="zh-TW" dirty="0" smtClean="0"/>
              <a:t>)</a:t>
            </a:r>
            <a:r>
              <a:rPr lang="zh-TW" altLang="en-US" dirty="0"/>
              <a:t>数据类型</a:t>
            </a:r>
            <a:endParaRPr lang="zh-TW" altLang="en-US" dirty="0"/>
          </a:p>
          <a:p>
            <a:pPr lvl="2"/>
            <a:r>
              <a:rPr lang="en-US" altLang="zh-CN" dirty="0" smtClean="0"/>
              <a:t>Number</a:t>
            </a:r>
            <a:r>
              <a:rPr lang="zh-CN" altLang="zh-CN" dirty="0"/>
              <a:t>、</a:t>
            </a:r>
            <a:r>
              <a:rPr lang="de-DE" altLang="zh-CN" dirty="0" smtClean="0"/>
              <a:t>String</a:t>
            </a:r>
            <a:r>
              <a:rPr lang="zh-CN" altLang="zh-CN" dirty="0"/>
              <a:t>、</a:t>
            </a:r>
            <a:r>
              <a:rPr lang="ro-RO" altLang="zh-CN" dirty="0" smtClean="0"/>
              <a:t>Boolean</a:t>
            </a:r>
            <a:endParaRPr lang="en-US" altLang="zh-CN" dirty="0"/>
          </a:p>
          <a:p>
            <a:pPr lvl="2"/>
            <a:r>
              <a:rPr lang="de-DE" altLang="zh-CN" dirty="0" smtClean="0"/>
              <a:t>Undefined</a:t>
            </a:r>
            <a:r>
              <a:rPr lang="zh-CN" altLang="en-US" dirty="0" smtClean="0"/>
              <a:t>、</a:t>
            </a:r>
            <a:r>
              <a:rPr lang="de-DE" altLang="zh-CN" dirty="0" smtClean="0"/>
              <a:t>Null</a:t>
            </a:r>
            <a:endParaRPr lang="de-DE" altLang="zh-CN" dirty="0"/>
          </a:p>
          <a:p>
            <a:pPr lvl="1"/>
            <a:r>
              <a:rPr lang="zh-TW" altLang="en-US" dirty="0" smtClean="0"/>
              <a:t>复杂(</a:t>
            </a:r>
            <a:r>
              <a:rPr lang="zh-CN" altLang="en-US" dirty="0" smtClean="0"/>
              <a:t>引用</a:t>
            </a:r>
            <a:r>
              <a:rPr lang="en-US" altLang="zh-TW" dirty="0" smtClean="0"/>
              <a:t>)</a:t>
            </a:r>
            <a:r>
              <a:rPr lang="zh-TW" altLang="en-US" dirty="0" smtClean="0"/>
              <a:t>数据类型</a:t>
            </a:r>
            <a:r>
              <a:rPr lang="zh-CN" altLang="en-US" dirty="0" smtClean="0"/>
              <a:t>（暂时了解）</a:t>
            </a:r>
            <a:endParaRPr lang="zh-TW" altLang="en-US" dirty="0"/>
          </a:p>
          <a:p>
            <a:pPr lvl="2"/>
            <a:r>
              <a:rPr lang="en-US" altLang="zh-CN" dirty="0" smtClean="0"/>
              <a:t>Object</a:t>
            </a:r>
            <a:r>
              <a:rPr kumimoji="1" lang="zh-CN" altLang="zh-CN" dirty="0" smtClean="0"/>
              <a:t>、</a:t>
            </a:r>
            <a:r>
              <a:rPr kumimoji="1" lang="en-US" altLang="zh-CN" dirty="0" smtClean="0"/>
              <a:t>Array</a:t>
            </a:r>
            <a:r>
              <a:rPr kumimoji="1" lang="zh-CN" altLang="en-US" dirty="0" smtClean="0"/>
              <a:t>、</a:t>
            </a:r>
            <a:r>
              <a:rPr kumimoji="1" lang="en-US" altLang="zh-CN" dirty="0" smtClean="0"/>
              <a:t>Date</a:t>
            </a:r>
            <a:r>
              <a:rPr kumimoji="1" lang="zh-CN" altLang="en-US" dirty="0" smtClean="0"/>
              <a:t>等</a:t>
            </a:r>
            <a:endParaRPr kumimoji="1" lang="en-US" altLang="zh-CN" dirty="0" smtClean="0"/>
          </a:p>
          <a:p>
            <a:r>
              <a:rPr kumimoji="1" lang="zh-CN" altLang="en-US" dirty="0" smtClean="0"/>
              <a:t>查看当前变量的数据类型</a:t>
            </a:r>
            <a:endParaRPr kumimoji="1" lang="en-US" altLang="zh-CN" dirty="0" smtClean="0"/>
          </a:p>
          <a:p>
            <a:pPr lvl="1"/>
            <a:r>
              <a:rPr lang="en-US" altLang="zh-CN" dirty="0" err="1" smtClean="0"/>
              <a:t>typeof</a:t>
            </a:r>
            <a:r>
              <a:rPr lang="en-US" altLang="zh-CN" dirty="0" smtClean="0"/>
              <a:t> name</a:t>
            </a:r>
            <a:endParaRPr lang="en-US" altLang="zh-CN" dirty="0" smtClean="0"/>
          </a:p>
          <a:p>
            <a:pPr lvl="1"/>
            <a:r>
              <a:rPr lang="en-US" altLang="zh-CN" dirty="0" err="1" smtClean="0"/>
              <a:t>typeof</a:t>
            </a:r>
            <a:r>
              <a:rPr lang="en-US" altLang="zh-CN" dirty="0" smtClean="0"/>
              <a:t>(name)</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目标</a:t>
            </a:r>
            <a:endParaRPr kumimoji="1" lang="zh-CN" altLang="en-US" dirty="0"/>
          </a:p>
        </p:txBody>
      </p:sp>
      <p:sp>
        <p:nvSpPr>
          <p:cNvPr id="3" name="内容占位符 2"/>
          <p:cNvSpPr>
            <a:spLocks noGrp="1"/>
          </p:cNvSpPr>
          <p:nvPr>
            <p:ph idx="1"/>
          </p:nvPr>
        </p:nvSpPr>
        <p:spPr/>
        <p:txBody>
          <a:bodyPr/>
          <a:lstStyle/>
          <a:p>
            <a:r>
              <a:rPr kumimoji="1" lang="zh-CN" altLang="en-US" dirty="0" smtClean="0"/>
              <a:t>掌握编程的基本思想</a:t>
            </a:r>
            <a:endParaRPr kumimoji="1" lang="en-US" altLang="zh-CN" dirty="0" smtClean="0"/>
          </a:p>
          <a:p>
            <a:r>
              <a:rPr kumimoji="1" lang="zh-CN" altLang="en-US" dirty="0" smtClean="0"/>
              <a:t>掌握</a:t>
            </a:r>
            <a:r>
              <a:rPr kumimoji="1" lang="en-US" altLang="zh-CN" dirty="0" smtClean="0"/>
              <a:t>JavaScript</a:t>
            </a:r>
            <a:r>
              <a:rPr kumimoji="1" lang="zh-CN" altLang="en-US" dirty="0" smtClean="0"/>
              <a:t>的基础语法</a:t>
            </a:r>
            <a:r>
              <a:rPr kumimoji="1" lang="en-US" altLang="zh-CN" dirty="0" smtClean="0"/>
              <a:t> </a:t>
            </a:r>
            <a:endParaRPr kumimoji="1" lang="zh-CN" altLang="en-US" dirty="0" smtClean="0"/>
          </a:p>
          <a:p>
            <a:endParaRPr kumimoji="1"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advTm="7921"/>
    </mc:Choice>
    <mc:Fallback>
      <p:transition spd="slow" advTm="79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数值字面量</a:t>
            </a:r>
            <a:endParaRPr kumimoji="1" lang="zh-CN" altLang="en-US" dirty="0"/>
          </a:p>
        </p:txBody>
      </p:sp>
      <p:sp>
        <p:nvSpPr>
          <p:cNvPr id="3" name="内容占位符 2"/>
          <p:cNvSpPr>
            <a:spLocks noGrp="1"/>
          </p:cNvSpPr>
          <p:nvPr>
            <p:ph idx="1"/>
          </p:nvPr>
        </p:nvSpPr>
        <p:spPr/>
        <p:txBody>
          <a:bodyPr/>
          <a:lstStyle/>
          <a:p>
            <a:r>
              <a:rPr kumimoji="1" lang="zh-CN" altLang="en-US" dirty="0" smtClean="0"/>
              <a:t>字面量</a:t>
            </a:r>
            <a:endParaRPr kumimoji="1" lang="en-US" altLang="zh-CN" dirty="0" smtClean="0"/>
          </a:p>
          <a:p>
            <a:pPr lvl="1"/>
            <a:r>
              <a:rPr lang="zh-CN" altLang="en-US" dirty="0"/>
              <a:t>固定的值，让你从“字面上”理解其含义</a:t>
            </a:r>
            <a:r>
              <a:rPr lang="zh-CN" altLang="en-US" dirty="0" smtClean="0"/>
              <a:t>。</a:t>
            </a:r>
            <a:endParaRPr lang="en-US" altLang="zh-CN" dirty="0" smtClean="0"/>
          </a:p>
          <a:p>
            <a:r>
              <a:rPr kumimoji="1" lang="zh-CN" altLang="en-US" dirty="0" smtClean="0"/>
              <a:t>数值字面量</a:t>
            </a:r>
            <a:endParaRPr kumimoji="1" lang="en-US" altLang="zh-CN" dirty="0" smtClean="0"/>
          </a:p>
          <a:p>
            <a:pPr lvl="1"/>
            <a:r>
              <a:rPr kumimoji="1" lang="en-US" altLang="zh-CN" dirty="0" err="1" smtClean="0"/>
              <a:t>var</a:t>
            </a:r>
            <a:r>
              <a:rPr kumimoji="1" lang="zh-CN" altLang="en-US" dirty="0" smtClean="0"/>
              <a:t> </a:t>
            </a:r>
            <a:r>
              <a:rPr kumimoji="1" lang="en-US" altLang="zh-CN" dirty="0" smtClean="0"/>
              <a:t>age</a:t>
            </a:r>
            <a:r>
              <a:rPr kumimoji="1" lang="zh-CN" altLang="en-US" dirty="0" smtClean="0"/>
              <a:t> </a:t>
            </a:r>
            <a:r>
              <a:rPr kumimoji="1" lang="en-US" altLang="zh-CN" dirty="0" smtClean="0"/>
              <a:t>=</a:t>
            </a:r>
            <a:r>
              <a:rPr kumimoji="1" lang="zh-CN" altLang="en-US" dirty="0" smtClean="0"/>
              <a:t> </a:t>
            </a:r>
            <a:r>
              <a:rPr kumimoji="1" lang="en-US" altLang="zh-CN" dirty="0" smtClean="0"/>
              <a:t>18;</a:t>
            </a:r>
            <a:r>
              <a:rPr lang="en-US" altLang="zh-CN" dirty="0"/>
              <a:t> </a:t>
            </a:r>
            <a:r>
              <a:rPr lang="zh-CN" altLang="en-US" dirty="0" smtClean="0"/>
              <a:t> </a:t>
            </a:r>
            <a:r>
              <a:rPr lang="en-US" altLang="zh-CN" dirty="0" smtClean="0"/>
              <a:t>/</a:t>
            </a:r>
            <a:r>
              <a:rPr lang="en-US" altLang="zh-CN" dirty="0"/>
              <a:t>/ </a:t>
            </a:r>
            <a:r>
              <a:rPr lang="zh-CN" altLang="en-US" dirty="0"/>
              <a:t>数值字面量，</a:t>
            </a:r>
            <a:r>
              <a:rPr lang="en-US" altLang="zh-CN" dirty="0" smtClean="0"/>
              <a:t>18</a:t>
            </a:r>
            <a:r>
              <a:rPr lang="zh-CN" altLang="en-US" dirty="0" smtClean="0"/>
              <a:t>为字面值</a:t>
            </a:r>
            <a:endParaRPr lang="en-US" altLang="zh-CN" dirty="0" smtClean="0"/>
          </a:p>
          <a:p>
            <a:pPr marL="0" indent="0">
              <a:buNone/>
            </a:pPr>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Number</a:t>
            </a:r>
            <a:r>
              <a:rPr kumimoji="1" lang="zh-CN" altLang="en-US" dirty="0" smtClean="0"/>
              <a:t>类型</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十进制</a:t>
            </a:r>
            <a:endParaRPr lang="en-US" altLang="zh-CN" dirty="0" smtClean="0"/>
          </a:p>
          <a:p>
            <a:pPr lvl="1"/>
            <a:r>
              <a:rPr lang="en-US" altLang="zh-CN" dirty="0" err="1" smtClean="0"/>
              <a:t>var</a:t>
            </a:r>
            <a:r>
              <a:rPr lang="zh-CN" altLang="en-US" dirty="0" smtClean="0"/>
              <a:t> </a:t>
            </a:r>
            <a:r>
              <a:rPr lang="en-US" altLang="zh-CN" dirty="0" err="1" smtClean="0"/>
              <a:t>num</a:t>
            </a:r>
            <a:r>
              <a:rPr lang="zh-CN" altLang="en-US" dirty="0" smtClean="0"/>
              <a:t> </a:t>
            </a:r>
            <a:r>
              <a:rPr lang="en-US" altLang="zh-CN" dirty="0" smtClean="0"/>
              <a:t>=</a:t>
            </a:r>
            <a:r>
              <a:rPr lang="zh-CN" altLang="en-US" dirty="0" smtClean="0"/>
              <a:t> </a:t>
            </a:r>
            <a:r>
              <a:rPr lang="en-US" altLang="zh-CN" dirty="0" smtClean="0"/>
              <a:t>9;</a:t>
            </a:r>
            <a:endParaRPr lang="en-US" altLang="zh-CN" dirty="0" smtClean="0"/>
          </a:p>
          <a:p>
            <a:pPr lvl="1"/>
            <a:r>
              <a:rPr lang="zh-CN" altLang="en-US" dirty="0"/>
              <a:t>进行算数计算时，八进制和十六进制表示的数值最终都将被转换成十进制数值。</a:t>
            </a:r>
            <a:endParaRPr lang="en-US" altLang="zh-CN" dirty="0" smtClean="0"/>
          </a:p>
          <a:p>
            <a:r>
              <a:rPr kumimoji="1" lang="zh-CN" altLang="en-US" dirty="0" smtClean="0"/>
              <a:t>十六进制</a:t>
            </a:r>
            <a:endParaRPr kumimoji="1" lang="en-US" altLang="zh-CN" dirty="0" smtClean="0"/>
          </a:p>
          <a:p>
            <a:pPr lvl="1"/>
            <a:r>
              <a:rPr kumimoji="1" lang="en-US" altLang="zh-CN" dirty="0" err="1" smtClean="0"/>
              <a:t>var</a:t>
            </a:r>
            <a:r>
              <a:rPr kumimoji="1" lang="zh-CN" altLang="en-US" dirty="0" smtClean="0"/>
              <a:t> </a:t>
            </a:r>
            <a:r>
              <a:rPr kumimoji="1" lang="en-US" altLang="zh-CN" dirty="0" err="1" smtClean="0"/>
              <a:t>num</a:t>
            </a:r>
            <a:r>
              <a:rPr kumimoji="1" lang="zh-CN" altLang="en-US" dirty="0" smtClean="0"/>
              <a:t> </a:t>
            </a:r>
            <a:r>
              <a:rPr kumimoji="1" lang="en-US" altLang="zh-CN" dirty="0" smtClean="0"/>
              <a:t>=</a:t>
            </a:r>
            <a:r>
              <a:rPr kumimoji="1" lang="zh-CN" altLang="en-US" dirty="0" smtClean="0"/>
              <a:t> </a:t>
            </a:r>
            <a:r>
              <a:rPr lang="uk-UA" altLang="zh-CN" dirty="0"/>
              <a:t>0xA</a:t>
            </a:r>
            <a:r>
              <a:rPr lang="uk-UA" altLang="zh-CN" dirty="0" smtClean="0"/>
              <a:t>;</a:t>
            </a:r>
            <a:endParaRPr lang="en-US" altLang="zh-CN" dirty="0" smtClean="0"/>
          </a:p>
          <a:p>
            <a:pPr lvl="1"/>
            <a:r>
              <a:rPr lang="zh-CN" altLang="en-US" dirty="0"/>
              <a:t>数字序列范围：</a:t>
            </a:r>
            <a:r>
              <a:rPr lang="en-US" altLang="zh-CN" dirty="0"/>
              <a:t>0~9</a:t>
            </a:r>
            <a:r>
              <a:rPr lang="zh-CN" altLang="en-US" dirty="0"/>
              <a:t>以及</a:t>
            </a:r>
            <a:r>
              <a:rPr lang="en-US" altLang="zh-CN" dirty="0"/>
              <a:t>A~F</a:t>
            </a:r>
            <a:endParaRPr kumimoji="1" lang="en-US" altLang="zh-CN" dirty="0" smtClean="0"/>
          </a:p>
          <a:p>
            <a:r>
              <a:rPr kumimoji="1" lang="zh-CN" altLang="en-US" dirty="0" smtClean="0"/>
              <a:t>八进制</a:t>
            </a:r>
            <a:endParaRPr kumimoji="1" lang="en-US" altLang="zh-CN" dirty="0" smtClean="0"/>
          </a:p>
          <a:p>
            <a:pPr lvl="1"/>
            <a:r>
              <a:rPr kumimoji="1" lang="en-US" altLang="zh-CN" dirty="0" err="1" smtClean="0"/>
              <a:t>var</a:t>
            </a:r>
            <a:r>
              <a:rPr kumimoji="1" lang="zh-CN" altLang="en-US" dirty="0" smtClean="0"/>
              <a:t> </a:t>
            </a:r>
            <a:r>
              <a:rPr kumimoji="1" lang="en-US" altLang="zh-CN" dirty="0" smtClean="0"/>
              <a:t>num1</a:t>
            </a:r>
            <a:r>
              <a:rPr kumimoji="1" lang="zh-CN" altLang="en-US" dirty="0" smtClean="0"/>
              <a:t> </a:t>
            </a:r>
            <a:r>
              <a:rPr kumimoji="1" lang="en-US" altLang="zh-CN" dirty="0" smtClean="0"/>
              <a:t>=</a:t>
            </a:r>
            <a:r>
              <a:rPr kumimoji="1" lang="zh-CN" altLang="en-US" dirty="0" smtClean="0"/>
              <a:t> </a:t>
            </a:r>
            <a:r>
              <a:rPr kumimoji="1" lang="en-US" altLang="zh-CN" dirty="0" smtClean="0"/>
              <a:t>07;</a:t>
            </a:r>
            <a:r>
              <a:rPr kumimoji="1" lang="zh-CN" altLang="en-US" dirty="0" smtClean="0"/>
              <a:t>   </a:t>
            </a:r>
            <a:r>
              <a:rPr kumimoji="1" lang="en-US" altLang="zh-CN" dirty="0" smtClean="0"/>
              <a:t>//</a:t>
            </a:r>
            <a:r>
              <a:rPr kumimoji="1" lang="zh-CN" altLang="en-US" dirty="0" smtClean="0"/>
              <a:t>对应十进制的</a:t>
            </a:r>
            <a:r>
              <a:rPr kumimoji="1" lang="en-US" altLang="zh-CN" dirty="0" smtClean="0"/>
              <a:t>7</a:t>
            </a:r>
            <a:endParaRPr kumimoji="1" lang="en-US" altLang="zh-CN" dirty="0" smtClean="0"/>
          </a:p>
          <a:p>
            <a:pPr lvl="1"/>
            <a:r>
              <a:rPr kumimoji="1" lang="en-US" altLang="zh-CN" dirty="0" err="1" smtClean="0"/>
              <a:t>var</a:t>
            </a:r>
            <a:r>
              <a:rPr kumimoji="1" lang="zh-CN" altLang="en-US" dirty="0" smtClean="0"/>
              <a:t> </a:t>
            </a:r>
            <a:r>
              <a:rPr kumimoji="1" lang="en-US" altLang="zh-CN" dirty="0" smtClean="0"/>
              <a:t>num2</a:t>
            </a:r>
            <a:r>
              <a:rPr kumimoji="1" lang="zh-CN" altLang="en-US" dirty="0" smtClean="0"/>
              <a:t> </a:t>
            </a:r>
            <a:r>
              <a:rPr kumimoji="1" lang="en-US" altLang="zh-CN" dirty="0" smtClean="0"/>
              <a:t>=</a:t>
            </a:r>
            <a:r>
              <a:rPr kumimoji="1" lang="zh-CN" altLang="en-US" dirty="0" smtClean="0"/>
              <a:t> </a:t>
            </a:r>
            <a:r>
              <a:rPr kumimoji="1" lang="en-US" altLang="zh-CN" dirty="0" smtClean="0"/>
              <a:t>019;</a:t>
            </a:r>
            <a:r>
              <a:rPr kumimoji="1" lang="zh-CN" altLang="en-US" dirty="0" smtClean="0"/>
              <a:t> </a:t>
            </a:r>
            <a:r>
              <a:rPr kumimoji="1" lang="en-US" altLang="zh-CN" dirty="0" smtClean="0"/>
              <a:t>//</a:t>
            </a:r>
            <a:r>
              <a:rPr kumimoji="1" lang="zh-CN" altLang="en-US" dirty="0" smtClean="0"/>
              <a:t>对应十进制的</a:t>
            </a:r>
            <a:r>
              <a:rPr kumimoji="1" lang="zh-CN" altLang="zh-CN" dirty="0" smtClean="0"/>
              <a:t>1</a:t>
            </a:r>
            <a:r>
              <a:rPr kumimoji="1" lang="en-US" altLang="zh-CN" dirty="0" smtClean="0"/>
              <a:t>9</a:t>
            </a:r>
            <a:endParaRPr kumimoji="1" lang="en-US" altLang="zh-CN" dirty="0" smtClean="0"/>
          </a:p>
          <a:p>
            <a:pPr lvl="1"/>
            <a:r>
              <a:rPr kumimoji="1" lang="en-US" altLang="zh-CN" dirty="0" err="1"/>
              <a:t>var</a:t>
            </a:r>
            <a:r>
              <a:rPr kumimoji="1" lang="zh-CN" altLang="en-US" dirty="0"/>
              <a:t> </a:t>
            </a:r>
            <a:r>
              <a:rPr kumimoji="1" lang="en-US" altLang="zh-CN" dirty="0"/>
              <a:t>num3</a:t>
            </a:r>
            <a:r>
              <a:rPr kumimoji="1" lang="zh-CN" altLang="en-US" dirty="0"/>
              <a:t> </a:t>
            </a:r>
            <a:r>
              <a:rPr kumimoji="1" lang="en-US" altLang="zh-CN" dirty="0"/>
              <a:t>=</a:t>
            </a:r>
            <a:r>
              <a:rPr kumimoji="1" lang="zh-CN" altLang="en-US" dirty="0"/>
              <a:t> </a:t>
            </a:r>
            <a:r>
              <a:rPr kumimoji="1" lang="en-US" altLang="zh-CN" dirty="0"/>
              <a:t>08;</a:t>
            </a:r>
            <a:r>
              <a:rPr kumimoji="1" lang="zh-CN" altLang="en-US" dirty="0"/>
              <a:t> </a:t>
            </a:r>
            <a:r>
              <a:rPr kumimoji="1" lang="en-US" altLang="zh-CN" dirty="0"/>
              <a:t>//</a:t>
            </a:r>
            <a:r>
              <a:rPr kumimoji="1" lang="zh-CN" altLang="en-US" dirty="0"/>
              <a:t>对应十进制的</a:t>
            </a:r>
            <a:r>
              <a:rPr kumimoji="1" lang="zh-CN" altLang="zh-CN" dirty="0"/>
              <a:t>8</a:t>
            </a:r>
            <a:endParaRPr kumimoji="1" lang="en-US" altLang="zh-CN" dirty="0" smtClean="0"/>
          </a:p>
          <a:p>
            <a:pPr lvl="1"/>
            <a:r>
              <a:rPr lang="zh-CN" altLang="en-US" dirty="0"/>
              <a:t>数字序列范围：</a:t>
            </a:r>
            <a:r>
              <a:rPr lang="en-US" altLang="zh-CN" dirty="0"/>
              <a:t>0~7</a:t>
            </a:r>
            <a:endParaRPr lang="en-US" altLang="zh-CN" dirty="0" smtClean="0"/>
          </a:p>
          <a:p>
            <a:pPr lvl="1"/>
            <a:r>
              <a:rPr lang="zh-CN" altLang="en-US" dirty="0"/>
              <a:t>如果字面值中的数值超出了范围，那么前导零将被忽略，后面的数值将被当作十进制数值解析</a:t>
            </a:r>
            <a:endParaRPr kumimoji="1" lang="en-US" altLang="zh-CN" dirty="0" smtClean="0"/>
          </a:p>
          <a:p>
            <a:pPr lvl="1"/>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Number</a:t>
            </a:r>
            <a:r>
              <a:rPr kumimoji="1" lang="zh-CN" altLang="en-US"/>
              <a:t>类型</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dirty="0" smtClean="0"/>
              <a:t>浮点数</a:t>
            </a:r>
            <a:endParaRPr kumimoji="1" lang="is-IS" altLang="zh-CN" dirty="0" smtClean="0"/>
          </a:p>
          <a:p>
            <a:pPr lvl="1"/>
            <a:r>
              <a:rPr kumimoji="1" lang="is-IS" altLang="zh-CN" dirty="0" smtClean="0"/>
              <a:t>var </a:t>
            </a:r>
            <a:r>
              <a:rPr kumimoji="1" lang="is-IS" altLang="zh-CN" dirty="0"/>
              <a:t>n = 5e-324</a:t>
            </a:r>
            <a:r>
              <a:rPr kumimoji="1" lang="is-IS" altLang="zh-CN" dirty="0" smtClean="0"/>
              <a:t>;</a:t>
            </a:r>
            <a:endParaRPr kumimoji="1" lang="is-IS" altLang="zh-CN" dirty="0" smtClean="0"/>
          </a:p>
          <a:p>
            <a:pPr marL="342900" lvl="1" indent="-342900">
              <a:buFont typeface="Arial" panose="020B0604020202020204" pitchFamily="34" charset="0"/>
              <a:buChar char="•"/>
            </a:pPr>
            <a:r>
              <a:rPr kumimoji="1" lang="zh-CN" altLang="en-US" sz="3200" dirty="0"/>
              <a:t>浮点数值的最高精度是 </a:t>
            </a:r>
            <a:r>
              <a:rPr kumimoji="1" lang="en-US" altLang="zh-CN" sz="3200" dirty="0"/>
              <a:t>17 </a:t>
            </a:r>
            <a:r>
              <a:rPr kumimoji="1" lang="zh-CN" altLang="en-US" sz="3200" dirty="0"/>
              <a:t>位小数，但在进行算术计算时其精确度远远不如整数</a:t>
            </a:r>
            <a:endParaRPr kumimoji="1" lang="zh-CN" altLang="en-US" sz="3200" dirty="0"/>
          </a:p>
          <a:p>
            <a:pPr lvl="1"/>
            <a:r>
              <a:rPr lang="ro-RO" altLang="zh-CN" dirty="0"/>
              <a:t> </a:t>
            </a:r>
            <a:r>
              <a:rPr lang="ro-RO" altLang="zh-CN" dirty="0" smtClean="0"/>
              <a:t>var </a:t>
            </a:r>
            <a:r>
              <a:rPr lang="ro-RO" altLang="zh-CN" dirty="0"/>
              <a:t>result = 0.1 + 0.2</a:t>
            </a:r>
            <a:r>
              <a:rPr lang="ro-RO" altLang="zh-CN" dirty="0" smtClean="0"/>
              <a:t>;</a:t>
            </a:r>
            <a:r>
              <a:rPr lang="zh-CN" altLang="zh-CN" dirty="0"/>
              <a:t> </a:t>
            </a:r>
            <a:r>
              <a:rPr lang="ro-RO" altLang="zh-CN" dirty="0" smtClean="0"/>
              <a:t>/</a:t>
            </a:r>
            <a:r>
              <a:rPr lang="ro-RO" altLang="zh-CN" dirty="0"/>
              <a:t>/ </a:t>
            </a:r>
            <a:r>
              <a:rPr lang="zh-CN" altLang="ro-RO" dirty="0"/>
              <a:t>结果不是</a:t>
            </a:r>
            <a:r>
              <a:rPr lang="ro-RO" altLang="zh-CN" dirty="0"/>
              <a:t> 0.3</a:t>
            </a:r>
            <a:r>
              <a:rPr lang="zh-CN" altLang="ro-RO" dirty="0"/>
              <a:t>，而是：</a:t>
            </a:r>
            <a:r>
              <a:rPr lang="ro-RO" altLang="zh-CN" dirty="0"/>
              <a:t>0.30000000000000004</a:t>
            </a:r>
            <a:endParaRPr lang="ro-RO" altLang="zh-CN" dirty="0"/>
          </a:p>
          <a:p>
            <a:pPr lvl="1"/>
            <a:r>
              <a:rPr lang="it-IT" altLang="zh-CN" dirty="0"/>
              <a:t> console.log(0.07 * 100);</a:t>
            </a:r>
            <a:endParaRPr lang="ro-RO" altLang="zh-CN" dirty="0"/>
          </a:p>
          <a:p>
            <a:pPr lvl="1"/>
            <a:r>
              <a:rPr lang="zh-CN" altLang="en-US" dirty="0"/>
              <a:t> </a:t>
            </a:r>
            <a:r>
              <a:rPr lang="zh-CN" altLang="en-US" dirty="0" smtClean="0"/>
              <a:t>永远不要测试某个</a:t>
            </a:r>
            <a:r>
              <a:rPr lang="zh-CN" altLang="en-US" dirty="0"/>
              <a:t>特定的浮点数值</a:t>
            </a:r>
            <a:r>
              <a:rPr lang="en-US" altLang="zh-CN" dirty="0"/>
              <a:t>(</a:t>
            </a:r>
            <a:r>
              <a:rPr lang="zh-CN" altLang="en-US" dirty="0">
                <a:solidFill>
                  <a:srgbClr val="FF0000"/>
                </a:solidFill>
              </a:rPr>
              <a:t>不要判断两个浮点数是否相等</a:t>
            </a:r>
            <a:r>
              <a:rPr lang="en-US" altLang="zh-CN" dirty="0"/>
              <a:t>)</a:t>
            </a:r>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数值范围</a:t>
            </a:r>
            <a:endParaRPr kumimoji="1" lang="zh-CN" altLang="en-US"/>
          </a:p>
        </p:txBody>
      </p:sp>
      <p:sp>
        <p:nvSpPr>
          <p:cNvPr id="3" name="内容占位符 2"/>
          <p:cNvSpPr>
            <a:spLocks noGrp="1"/>
          </p:cNvSpPr>
          <p:nvPr>
            <p:ph idx="1"/>
          </p:nvPr>
        </p:nvSpPr>
        <p:spPr/>
        <p:txBody>
          <a:bodyPr/>
          <a:lstStyle/>
          <a:p>
            <a:r>
              <a:rPr lang="zh-CN" altLang="en-US" dirty="0" smtClean="0"/>
              <a:t>由于内存</a:t>
            </a:r>
            <a:r>
              <a:rPr lang="zh-CN" altLang="en-US" dirty="0"/>
              <a:t>的限制，</a:t>
            </a:r>
            <a:r>
              <a:rPr lang="en-US" altLang="zh-CN" dirty="0" err="1"/>
              <a:t>ECMAScript</a:t>
            </a:r>
            <a:r>
              <a:rPr lang="en-US" altLang="zh-CN" dirty="0"/>
              <a:t> </a:t>
            </a:r>
            <a:r>
              <a:rPr lang="zh-CN" altLang="en-US" dirty="0"/>
              <a:t>并不能保存世界上所有的数值</a:t>
            </a:r>
            <a:endParaRPr lang="zh-CN" altLang="en-US" dirty="0"/>
          </a:p>
          <a:p>
            <a:r>
              <a:rPr lang="zh-CN" altLang="en-US" dirty="0" smtClean="0"/>
              <a:t>最小值</a:t>
            </a:r>
            <a:r>
              <a:rPr lang="zh-CN" altLang="en-US" dirty="0"/>
              <a:t>：</a:t>
            </a:r>
            <a:r>
              <a:rPr lang="en-US" altLang="zh-CN" dirty="0" err="1"/>
              <a:t>Number.MIN_VALUE</a:t>
            </a:r>
            <a:r>
              <a:rPr lang="zh-CN" altLang="en-US" dirty="0"/>
              <a:t>，这个值为：</a:t>
            </a:r>
            <a:r>
              <a:rPr lang="en-US" altLang="zh-CN" dirty="0"/>
              <a:t> 5e-324</a:t>
            </a:r>
            <a:endParaRPr lang="en-US" altLang="zh-CN" dirty="0"/>
          </a:p>
          <a:p>
            <a:r>
              <a:rPr lang="zh-CN" altLang="ro-RO" dirty="0" smtClean="0"/>
              <a:t>最大值</a:t>
            </a:r>
            <a:r>
              <a:rPr lang="zh-CN" altLang="ro-RO" dirty="0"/>
              <a:t>：</a:t>
            </a:r>
            <a:r>
              <a:rPr lang="ro-RO" altLang="zh-CN" dirty="0"/>
              <a:t>Number.MAX_VALUE</a:t>
            </a:r>
            <a:r>
              <a:rPr lang="zh-CN" altLang="ro-RO" dirty="0"/>
              <a:t>，这个值为：</a:t>
            </a:r>
            <a:r>
              <a:rPr lang="ro-RO" altLang="zh-CN" dirty="0"/>
              <a:t> 1.7976931348623157e+308</a:t>
            </a:r>
            <a:endParaRPr lang="ro-RO" altLang="zh-CN" dirty="0"/>
          </a:p>
          <a:p>
            <a:r>
              <a:rPr lang="zh-CN" altLang="it-IT" dirty="0" smtClean="0"/>
              <a:t>无穷</a:t>
            </a:r>
            <a:r>
              <a:rPr lang="zh-CN" altLang="it-IT" dirty="0"/>
              <a:t>大：</a:t>
            </a:r>
            <a:r>
              <a:rPr lang="it-IT" altLang="zh-CN" dirty="0"/>
              <a:t>Infinity</a:t>
            </a:r>
            <a:endParaRPr lang="it-IT" altLang="zh-CN" dirty="0"/>
          </a:p>
          <a:p>
            <a:r>
              <a:rPr lang="zh-CN" altLang="it-IT" dirty="0" smtClean="0"/>
              <a:t>无穷</a:t>
            </a:r>
            <a:r>
              <a:rPr lang="zh-CN" altLang="it-IT" dirty="0"/>
              <a:t>小：</a:t>
            </a:r>
            <a:r>
              <a:rPr lang="it-IT" altLang="zh-CN" dirty="0"/>
              <a:t>-Infinity</a:t>
            </a: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smtClean="0"/>
              <a:t>数值检测</a:t>
            </a:r>
            <a:endParaRPr kumimoji="1" lang="zh-CN" altLang="en-US"/>
          </a:p>
        </p:txBody>
      </p:sp>
      <p:sp>
        <p:nvSpPr>
          <p:cNvPr id="3" name="内容占位符 2"/>
          <p:cNvSpPr>
            <a:spLocks noGrp="1"/>
          </p:cNvSpPr>
          <p:nvPr>
            <p:ph idx="1"/>
          </p:nvPr>
        </p:nvSpPr>
        <p:spPr/>
        <p:txBody>
          <a:bodyPr/>
          <a:lstStyle/>
          <a:p>
            <a:r>
              <a:rPr lang="en-US" altLang="zh-CN" dirty="0" err="1"/>
              <a:t>NaN</a:t>
            </a:r>
            <a:r>
              <a:rPr lang="en-US" altLang="zh-CN" dirty="0"/>
              <a:t> </a:t>
            </a:r>
            <a:r>
              <a:rPr lang="zh-CN" altLang="en-US" dirty="0"/>
              <a:t>非数值（</a:t>
            </a:r>
            <a:r>
              <a:rPr lang="en-US" altLang="zh-CN" dirty="0"/>
              <a:t>Not a Number</a:t>
            </a:r>
            <a:r>
              <a:rPr lang="zh-CN" altLang="en-US" dirty="0" smtClean="0"/>
              <a:t>）</a:t>
            </a:r>
            <a:endParaRPr lang="en-US" altLang="zh-CN" dirty="0" smtClean="0"/>
          </a:p>
          <a:p>
            <a:pPr lvl="1"/>
            <a:r>
              <a:rPr lang="en-US" altLang="zh-CN" dirty="0"/>
              <a:t>console.log</a:t>
            </a:r>
            <a:r>
              <a:rPr lang="en-US" altLang="zh-CN" dirty="0" smtClean="0"/>
              <a:t>(“</a:t>
            </a:r>
            <a:r>
              <a:rPr lang="en-US" altLang="zh-CN" dirty="0" err="1" smtClean="0"/>
              <a:t>abc</a:t>
            </a:r>
            <a:r>
              <a:rPr lang="en-US" altLang="zh-CN" dirty="0" smtClean="0"/>
              <a:t>”/</a:t>
            </a:r>
            <a:r>
              <a:rPr lang="en-US" altLang="zh-CN" dirty="0"/>
              <a:t>18)</a:t>
            </a:r>
            <a:r>
              <a:rPr lang="en-US" altLang="zh-CN" dirty="0" smtClean="0"/>
              <a:t>;</a:t>
            </a:r>
            <a:r>
              <a:rPr lang="zh-CN" altLang="en-US" dirty="0" smtClean="0"/>
              <a:t>  </a:t>
            </a:r>
            <a:r>
              <a:rPr lang="en-US" altLang="zh-CN" dirty="0" smtClean="0"/>
              <a:t>//</a:t>
            </a:r>
            <a:r>
              <a:rPr lang="zh-CN" altLang="en-US" dirty="0" smtClean="0"/>
              <a:t>结果是</a:t>
            </a:r>
            <a:r>
              <a:rPr lang="en-US" altLang="zh-CN" dirty="0" err="1" smtClean="0"/>
              <a:t>NaN</a:t>
            </a:r>
            <a:endParaRPr lang="en-US" altLang="zh-CN" dirty="0"/>
          </a:p>
          <a:p>
            <a:pPr lvl="1"/>
            <a:r>
              <a:rPr lang="de-DE" altLang="zh-CN" dirty="0" smtClean="0"/>
              <a:t>NaN </a:t>
            </a:r>
            <a:r>
              <a:rPr lang="zh-CN" altLang="de-DE" dirty="0"/>
              <a:t>与任何值都不相等，包括</a:t>
            </a:r>
            <a:r>
              <a:rPr lang="de-DE" altLang="zh-CN" dirty="0"/>
              <a:t> NaN </a:t>
            </a:r>
            <a:r>
              <a:rPr lang="zh-CN" altLang="de-DE" dirty="0"/>
              <a:t>本身</a:t>
            </a:r>
            <a:endParaRPr lang="de-DE" altLang="zh-CN" dirty="0"/>
          </a:p>
          <a:p>
            <a:r>
              <a:rPr lang="en-US" altLang="zh-CN" dirty="0" err="1" smtClean="0"/>
              <a:t>isNaN</a:t>
            </a:r>
            <a:r>
              <a:rPr lang="en-US" altLang="zh-CN" dirty="0"/>
              <a:t>() :</a:t>
            </a:r>
            <a:r>
              <a:rPr lang="zh-CN" altLang="en-US" dirty="0"/>
              <a:t>任何不能被转换为数值的值都会导致这个函数返回 </a:t>
            </a:r>
            <a:r>
              <a:rPr lang="en-US" altLang="zh-CN" dirty="0"/>
              <a:t>true </a:t>
            </a:r>
            <a:endParaRPr lang="en-US" altLang="zh-CN" dirty="0"/>
          </a:p>
          <a:p>
            <a:pPr lvl="1"/>
            <a:r>
              <a:rPr lang="en-US" altLang="zh-CN" dirty="0" err="1" smtClean="0"/>
              <a:t>isNaN</a:t>
            </a:r>
            <a:r>
              <a:rPr lang="en-US" altLang="zh-CN" dirty="0"/>
              <a:t>(</a:t>
            </a:r>
            <a:r>
              <a:rPr lang="en-US" altLang="zh-CN" dirty="0" err="1"/>
              <a:t>NaN</a:t>
            </a:r>
            <a:r>
              <a:rPr lang="en-US" altLang="zh-CN" dirty="0"/>
              <a:t>)</a:t>
            </a:r>
            <a:r>
              <a:rPr lang="en-US" altLang="zh-CN" dirty="0" smtClean="0"/>
              <a:t>;/</a:t>
            </a:r>
            <a:r>
              <a:rPr lang="en-US" altLang="zh-CN" dirty="0"/>
              <a:t>/ true</a:t>
            </a:r>
            <a:endParaRPr lang="en-US" altLang="zh-CN" dirty="0"/>
          </a:p>
          <a:p>
            <a:pPr lvl="1"/>
            <a:r>
              <a:rPr lang="en-US" altLang="zh-CN" dirty="0" err="1" smtClean="0"/>
              <a:t>isNaN</a:t>
            </a:r>
            <a:r>
              <a:rPr lang="en-US" altLang="zh-CN" dirty="0" smtClean="0"/>
              <a:t>(“blue”)</a:t>
            </a:r>
            <a:r>
              <a:rPr lang="zh-CN" altLang="en-US" dirty="0"/>
              <a:t>;</a:t>
            </a:r>
            <a:r>
              <a:rPr lang="en-US" altLang="zh-CN" dirty="0" smtClean="0"/>
              <a:t> </a:t>
            </a:r>
            <a:r>
              <a:rPr lang="en-US" altLang="zh-CN" dirty="0"/>
              <a:t>// true</a:t>
            </a:r>
            <a:endParaRPr lang="en-US" altLang="zh-CN" dirty="0"/>
          </a:p>
          <a:p>
            <a:pPr lvl="1"/>
            <a:r>
              <a:rPr lang="en-US" altLang="zh-CN" dirty="0" err="1" smtClean="0"/>
              <a:t>isNaN</a:t>
            </a:r>
            <a:r>
              <a:rPr lang="en-US" altLang="zh-CN" dirty="0"/>
              <a:t>(123)</a:t>
            </a:r>
            <a:r>
              <a:rPr lang="en-US" altLang="zh-CN" dirty="0" smtClean="0"/>
              <a:t>; </a:t>
            </a:r>
            <a:r>
              <a:rPr lang="en-US" altLang="zh-CN" dirty="0"/>
              <a:t>// false</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String</a:t>
            </a:r>
            <a:r>
              <a:rPr kumimoji="1" lang="zh-CN" altLang="en-US" smtClean="0"/>
              <a:t>类型</a:t>
            </a:r>
            <a:endParaRPr kumimoji="1" lang="zh-CN" altLang="en-US"/>
          </a:p>
        </p:txBody>
      </p:sp>
      <p:sp>
        <p:nvSpPr>
          <p:cNvPr id="3" name="内容占位符 2"/>
          <p:cNvSpPr>
            <a:spLocks noGrp="1"/>
          </p:cNvSpPr>
          <p:nvPr>
            <p:ph idx="1"/>
          </p:nvPr>
        </p:nvSpPr>
        <p:spPr/>
        <p:txBody>
          <a:bodyPr>
            <a:normAutofit fontScale="85000" lnSpcReduction="10000"/>
          </a:bodyPr>
          <a:lstStyle/>
          <a:p>
            <a:r>
              <a:rPr kumimoji="1" lang="zh-CN" altLang="en-US" dirty="0" smtClean="0"/>
              <a:t>字符串字面量</a:t>
            </a:r>
            <a:endParaRPr kumimoji="1" lang="en-US" altLang="zh-CN" dirty="0" smtClean="0"/>
          </a:p>
          <a:p>
            <a:pPr lvl="1"/>
            <a:r>
              <a:rPr kumimoji="1" lang="en-US" altLang="zh-CN" dirty="0" err="1" smtClean="0"/>
              <a:t>var</a:t>
            </a:r>
            <a:r>
              <a:rPr kumimoji="1" lang="en-US" altLang="zh-CN" dirty="0" smtClean="0"/>
              <a:t> name = "</a:t>
            </a:r>
            <a:r>
              <a:rPr kumimoji="1" lang="en-US" altLang="zh-CN" dirty="0" err="1" smtClean="0"/>
              <a:t>zhangsan</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r>
              <a:rPr kumimoji="1" lang="zh-CN" altLang="en-US" dirty="0" smtClean="0"/>
              <a:t>字面量</a:t>
            </a:r>
            <a:endParaRPr kumimoji="1" lang="en-US" altLang="zh-CN" dirty="0" smtClean="0"/>
          </a:p>
          <a:p>
            <a:r>
              <a:rPr kumimoji="1" lang="zh-CN" altLang="en-US" dirty="0" smtClean="0"/>
              <a:t>字符串要用引号引起，单引号和双引号的作用是等效的</a:t>
            </a:r>
            <a:endParaRPr kumimoji="1" lang="en-US" altLang="zh-CN" dirty="0" smtClean="0"/>
          </a:p>
          <a:p>
            <a:pPr lvl="1"/>
            <a:r>
              <a:rPr kumimoji="1" lang="zh-CN" altLang="en-US" dirty="0" smtClean="0"/>
              <a:t>例如：</a:t>
            </a:r>
            <a:endParaRPr kumimoji="1" lang="en-US" altLang="zh-CN" dirty="0" smtClean="0"/>
          </a:p>
          <a:p>
            <a:pPr lvl="2"/>
            <a:r>
              <a:rPr kumimoji="1" lang="en-US" altLang="zh-CN" dirty="0" err="1" smtClean="0"/>
              <a:t>var</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endParaRPr kumimoji="1" lang="en-US" altLang="zh-CN" dirty="0" smtClean="0"/>
          </a:p>
          <a:p>
            <a:pPr lvl="2"/>
            <a:r>
              <a:rPr kumimoji="1" lang="en-US" altLang="zh-CN" dirty="0" err="1" smtClean="0"/>
              <a:t>var</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endParaRPr kumimoji="1" lang="en-US" altLang="zh-CN" dirty="0" smtClean="0"/>
          </a:p>
          <a:p>
            <a:pPr lvl="2"/>
            <a:r>
              <a:rPr kumimoji="1" lang="en-US" altLang="zh-CN" dirty="0" err="1" smtClean="0"/>
              <a:t>var</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r>
              <a:rPr kumimoji="1" lang="zh-CN" altLang="en-US" dirty="0" smtClean="0"/>
              <a:t> </a:t>
            </a:r>
            <a:r>
              <a:rPr kumimoji="1" lang="en-US" altLang="zh-CN" dirty="0" smtClean="0">
                <a:solidFill>
                  <a:srgbClr val="FF0000"/>
                </a:solidFill>
              </a:rPr>
              <a:t>//</a:t>
            </a:r>
            <a:r>
              <a:rPr kumimoji="1" lang="zh-CN" altLang="en-US" dirty="0" smtClean="0">
                <a:solidFill>
                  <a:srgbClr val="FF0000"/>
                </a:solidFill>
              </a:rPr>
              <a:t>错误，单引号和双引号要成对出现</a:t>
            </a:r>
            <a:endParaRPr kumimoji="1" lang="en-US" altLang="zh-CN" dirty="0" smtClean="0">
              <a:solidFill>
                <a:srgbClr val="FF0000"/>
              </a:solidFill>
            </a:endParaRPr>
          </a:p>
          <a:p>
            <a:r>
              <a:rPr kumimoji="1" lang="zh-CN" altLang="en-US" dirty="0"/>
              <a:t>字符串是由一个一个字符组成的，获取一个字符串中字符的个数可以使用</a:t>
            </a:r>
            <a:r>
              <a:rPr kumimoji="1" lang="en-US" altLang="zh-CN" dirty="0"/>
              <a:t>length</a:t>
            </a:r>
            <a:endParaRPr kumimoji="1" lang="en-US" altLang="zh-CN" dirty="0"/>
          </a:p>
          <a:p>
            <a:pPr lvl="1"/>
            <a:r>
              <a:rPr kumimoji="1" lang="zh-CN" altLang="en-US" dirty="0"/>
              <a:t>例如：</a:t>
            </a:r>
            <a:r>
              <a:rPr kumimoji="1" lang="en-US" altLang="zh-CN" dirty="0" err="1"/>
              <a:t>var</a:t>
            </a:r>
            <a:r>
              <a:rPr kumimoji="1" lang="zh-CN" altLang="en-US" dirty="0"/>
              <a:t> </a:t>
            </a:r>
            <a:r>
              <a:rPr kumimoji="1" lang="en-US" altLang="zh-CN" dirty="0"/>
              <a:t>name="</a:t>
            </a:r>
            <a:r>
              <a:rPr kumimoji="1" lang="en-US" altLang="zh-CN" dirty="0" err="1"/>
              <a:t>zs</a:t>
            </a:r>
            <a:r>
              <a:rPr kumimoji="1" lang="en-US" altLang="zh-CN" dirty="0"/>
              <a:t>";</a:t>
            </a:r>
            <a:r>
              <a:rPr kumimoji="1" lang="zh-CN" altLang="en-US" dirty="0"/>
              <a:t>  </a:t>
            </a:r>
            <a:r>
              <a:rPr kumimoji="1" lang="en-US" altLang="zh-CN" dirty="0"/>
              <a:t>alert(</a:t>
            </a:r>
            <a:r>
              <a:rPr kumimoji="1" lang="en-US" altLang="zh-CN" dirty="0" err="1"/>
              <a:t>name.length</a:t>
            </a:r>
            <a:r>
              <a:rPr kumimoji="1" lang="en-US" altLang="zh-CN" dirty="0"/>
              <a:t>);//2</a:t>
            </a:r>
            <a:endParaRPr kumimoji="1" lang="en-US" altLang="zh-CN" dirty="0" smtClean="0">
              <a:solidFill>
                <a:srgbClr val="FF0000"/>
              </a:solidFill>
            </a:endParaRPr>
          </a:p>
          <a:p>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转义符</a:t>
            </a:r>
            <a:endParaRPr kumimoji="1" lang="zh-CN" altLang="en-US"/>
          </a:p>
        </p:txBody>
      </p:sp>
      <p:sp>
        <p:nvSpPr>
          <p:cNvPr id="3" name="内容占位符 2"/>
          <p:cNvSpPr>
            <a:spLocks noGrp="1"/>
          </p:cNvSpPr>
          <p:nvPr>
            <p:ph idx="1"/>
          </p:nvPr>
        </p:nvSpPr>
        <p:spPr/>
        <p:txBody>
          <a:bodyPr/>
          <a:lstStyle/>
          <a:p>
            <a:r>
              <a:rPr kumimoji="1" lang="zh-CN" altLang="en-US" dirty="0" smtClean="0"/>
              <a:t>要想打印</a:t>
            </a:r>
            <a:r>
              <a:rPr kumimoji="1" lang="en-US" altLang="zh-CN" dirty="0" smtClean="0"/>
              <a:t>"</a:t>
            </a:r>
            <a:r>
              <a:rPr kumimoji="1" lang="zh-CN" altLang="en-US" dirty="0" smtClean="0"/>
              <a:t>或者</a:t>
            </a:r>
            <a:r>
              <a:rPr kumimoji="1" lang="en-US" altLang="zh-CN" dirty="0" smtClean="0"/>
              <a:t>'</a:t>
            </a:r>
            <a:r>
              <a:rPr kumimoji="1" lang="zh-CN" altLang="en-US" dirty="0" smtClean="0"/>
              <a:t>怎么办？</a:t>
            </a:r>
            <a:endParaRPr kumimoji="1" lang="en-US" altLang="zh-CN" dirty="0" smtClean="0"/>
          </a:p>
          <a:p>
            <a:pPr lvl="1"/>
            <a:r>
              <a:rPr kumimoji="1" lang="en-US" altLang="zh-CN" sz="2400" dirty="0" err="1" smtClean="0"/>
              <a:t>var</a:t>
            </a:r>
            <a:r>
              <a:rPr kumimoji="1" lang="zh-CN" altLang="en-US" sz="2400" dirty="0" smtClean="0"/>
              <a:t> </a:t>
            </a:r>
            <a:r>
              <a:rPr kumimoji="1" lang="en-US" altLang="zh-CN" sz="2400" dirty="0" err="1" smtClean="0"/>
              <a:t>str</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"hello</a:t>
            </a:r>
            <a:r>
              <a:rPr kumimoji="1" lang="zh-CN" altLang="en-US" sz="2400" dirty="0" smtClean="0"/>
              <a:t> </a:t>
            </a:r>
            <a:r>
              <a:rPr kumimoji="1" lang="en-US" altLang="zh-CN" sz="2400" dirty="0" smtClean="0"/>
              <a:t>\"</a:t>
            </a:r>
            <a:r>
              <a:rPr kumimoji="1" lang="en-US" altLang="zh-CN" sz="2400" dirty="0" err="1" smtClean="0"/>
              <a:t>itcast</a:t>
            </a:r>
            <a:r>
              <a:rPr kumimoji="1" lang="en-US" altLang="zh-CN" sz="2400" dirty="0" smtClean="0"/>
              <a:t>\"";</a:t>
            </a:r>
            <a:r>
              <a:rPr kumimoji="1" lang="zh-CN" altLang="en-US" sz="2400" dirty="0" smtClean="0"/>
              <a:t>  </a:t>
            </a:r>
            <a:r>
              <a:rPr kumimoji="1" lang="zh-CN" altLang="zh-CN" sz="2400" dirty="0" smtClean="0"/>
              <a:t>/</a:t>
            </a:r>
            <a:r>
              <a:rPr kumimoji="1" lang="en-US" altLang="zh-CN" sz="2400" dirty="0" smtClean="0"/>
              <a:t>/</a:t>
            </a:r>
            <a:r>
              <a:rPr kumimoji="1" lang="zh-CN" altLang="en-US" sz="2400" dirty="0" smtClean="0"/>
              <a:t>打印输出</a:t>
            </a:r>
            <a:r>
              <a:rPr kumimoji="1" lang="en-US" altLang="zh-CN" sz="2400" dirty="0" smtClean="0"/>
              <a:t>hello</a:t>
            </a:r>
            <a:r>
              <a:rPr kumimoji="1" lang="zh-CN" altLang="en-US" sz="2400" dirty="0" smtClean="0"/>
              <a:t> </a:t>
            </a:r>
            <a:r>
              <a:rPr kumimoji="1" lang="en-US" altLang="zh-CN" sz="2400" dirty="0" smtClean="0"/>
              <a:t>"</a:t>
            </a:r>
            <a:r>
              <a:rPr kumimoji="1" lang="en-US" altLang="zh-CN" sz="2400" dirty="0" err="1" smtClean="0"/>
              <a:t>itcast</a:t>
            </a:r>
            <a:r>
              <a:rPr kumimoji="1" lang="en-US" altLang="zh-CN" sz="2400" dirty="0" smtClean="0"/>
              <a:t>"</a:t>
            </a:r>
            <a:endParaRPr kumimoji="1" lang="en-US" altLang="zh-CN" sz="2400" dirty="0" smtClean="0"/>
          </a:p>
          <a:p>
            <a:r>
              <a:rPr kumimoji="1" lang="zh-CN" altLang="en-US" dirty="0" smtClean="0"/>
              <a:t>转义符</a:t>
            </a:r>
            <a:endParaRPr kumimoji="1" lang="en-US" altLang="zh-CN" dirty="0" smtClean="0"/>
          </a:p>
        </p:txBody>
      </p:sp>
      <p:pic>
        <p:nvPicPr>
          <p:cNvPr id="4" name="图片 3"/>
          <p:cNvPicPr>
            <a:picLocks noChangeAspect="1"/>
          </p:cNvPicPr>
          <p:nvPr/>
        </p:nvPicPr>
        <p:blipFill>
          <a:blip r:embed="rId1"/>
          <a:stretch>
            <a:fillRect/>
          </a:stretch>
        </p:blipFill>
        <p:spPr>
          <a:xfrm>
            <a:off x="251520" y="3068960"/>
            <a:ext cx="8536403" cy="34963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字符串的不可变</a:t>
            </a:r>
            <a:endParaRPr kumimoji="1" lang="zh-CN" altLang="en-US"/>
          </a:p>
        </p:txBody>
      </p:sp>
      <p:sp>
        <p:nvSpPr>
          <p:cNvPr id="3" name="内容占位符 2"/>
          <p:cNvSpPr>
            <a:spLocks noGrp="1"/>
          </p:cNvSpPr>
          <p:nvPr>
            <p:ph idx="1"/>
          </p:nvPr>
        </p:nvSpPr>
        <p:spPr/>
        <p:txBody>
          <a:bodyPr/>
          <a:lstStyle/>
          <a:p>
            <a:r>
              <a:rPr lang="en-US" altLang="zh-CN" dirty="0" err="1"/>
              <a:t>ECMAScript</a:t>
            </a:r>
            <a:r>
              <a:rPr lang="en-US" altLang="zh-CN" dirty="0"/>
              <a:t> </a:t>
            </a:r>
            <a:r>
              <a:rPr lang="zh-CN" altLang="en-US" dirty="0"/>
              <a:t>中的字符串是不可变的，也就是说，字符串一旦创建，它们的值就不能改变。</a:t>
            </a:r>
            <a:endParaRPr lang="zh-CN" altLang="en-US" dirty="0"/>
          </a:p>
          <a:p>
            <a:r>
              <a:rPr lang="zh-CN" altLang="en-US" dirty="0"/>
              <a:t>要改变某个变量保存的字符串，首先要销毁原来的字符串，然后再用另一个包含新值的字符串填充该变量</a:t>
            </a:r>
            <a:endParaRPr lang="en-US" altLang="zh-CN" dirty="0"/>
          </a:p>
          <a:p>
            <a:pPr lvl="1"/>
            <a:r>
              <a:rPr kumimoji="1" lang="zh-CN" altLang="en-US" dirty="0"/>
              <a:t>例如：</a:t>
            </a:r>
            <a:endParaRPr kumimoji="1" lang="en-US" altLang="zh-CN" dirty="0"/>
          </a:p>
          <a:p>
            <a:pPr lvl="2"/>
            <a:r>
              <a:rPr lang="cs-CZ" altLang="zh-CN" dirty="0"/>
              <a:t>var str = "123";</a:t>
            </a:r>
            <a:r>
              <a:rPr lang="zh-CN" altLang="en-US" dirty="0"/>
              <a:t> </a:t>
            </a:r>
            <a:r>
              <a:rPr lang="cs-CZ" altLang="zh-CN" dirty="0"/>
              <a:t> str = str + "abc";</a:t>
            </a:r>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字符串拼接</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如果有两个字符串变量</a:t>
            </a:r>
            <a:r>
              <a:rPr kumimoji="1" lang="en-US" altLang="zh-CN" dirty="0" err="1"/>
              <a:t>a,b</a:t>
            </a:r>
            <a:r>
              <a:rPr kumimoji="1" lang="zh-CN" altLang="en-US" dirty="0"/>
              <a:t>，如何把这两个变量的值连接起来？</a:t>
            </a:r>
            <a:endParaRPr kumimoji="1" lang="en-US" altLang="zh-CN" dirty="0"/>
          </a:p>
          <a:p>
            <a:pPr lvl="1"/>
            <a:r>
              <a:rPr kumimoji="1" lang="zh-CN" altLang="en-US" dirty="0"/>
              <a:t>例如：</a:t>
            </a:r>
            <a:endParaRPr kumimoji="1" lang="en-US" altLang="zh-CN" dirty="0"/>
          </a:p>
          <a:p>
            <a:pPr lvl="2"/>
            <a:r>
              <a:rPr kumimoji="1" lang="en-US" altLang="zh-CN" dirty="0" err="1"/>
              <a:t>var</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"hello";</a:t>
            </a:r>
            <a:endParaRPr kumimoji="1" lang="en-US" altLang="zh-CN" dirty="0"/>
          </a:p>
          <a:p>
            <a:pPr lvl="2"/>
            <a:r>
              <a:rPr kumimoji="1" lang="en-US" altLang="zh-CN" dirty="0" err="1"/>
              <a:t>var</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err="1"/>
              <a:t>itcast</a:t>
            </a:r>
            <a:r>
              <a:rPr kumimoji="1" lang="en-US" altLang="zh-CN" dirty="0"/>
              <a:t>";</a:t>
            </a:r>
            <a:endParaRPr kumimoji="1" lang="en-US" altLang="zh-CN" dirty="0"/>
          </a:p>
          <a:p>
            <a:pPr lvl="2"/>
            <a:r>
              <a:rPr kumimoji="1" lang="en-US" altLang="zh-CN" dirty="0" err="1"/>
              <a:t>var</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b;</a:t>
            </a:r>
            <a:endParaRPr kumimoji="1" lang="en-US" altLang="zh-CN" dirty="0"/>
          </a:p>
          <a:p>
            <a:pPr marL="457200" lvl="1" indent="0">
              <a:buNone/>
            </a:pPr>
            <a:r>
              <a:rPr kumimoji="1" lang="zh-CN" altLang="en-US" dirty="0"/>
              <a:t>-思考：</a:t>
            </a:r>
            <a:endParaRPr kumimoji="1" lang="en-US" altLang="zh-CN" dirty="0"/>
          </a:p>
          <a:p>
            <a:pPr lvl="2"/>
            <a:r>
              <a:rPr kumimoji="1" lang="en-US" altLang="zh-CN" dirty="0" err="1"/>
              <a:t>var</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smtClean="0"/>
              <a:t>“100";</a:t>
            </a:r>
            <a:endParaRPr kumimoji="1" lang="en-US" altLang="zh-CN" dirty="0"/>
          </a:p>
          <a:p>
            <a:pPr lvl="2"/>
            <a:r>
              <a:rPr kumimoji="1" lang="en-US" altLang="zh-CN" dirty="0" err="1"/>
              <a:t>var</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zh-CN" altLang="zh-CN" dirty="0"/>
              <a:t>1</a:t>
            </a:r>
            <a:r>
              <a:rPr kumimoji="1" lang="en-US" altLang="zh-CN" dirty="0"/>
              <a:t>00;</a:t>
            </a:r>
            <a:endParaRPr kumimoji="1" lang="en-US" altLang="zh-CN" dirty="0"/>
          </a:p>
          <a:p>
            <a:pPr lvl="2"/>
            <a:r>
              <a:rPr kumimoji="1" lang="en-US" altLang="zh-CN" dirty="0" err="1"/>
              <a:t>var</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a:t>
            </a:r>
            <a:r>
              <a:rPr kumimoji="1" lang="zh-CN" altLang="en-US" dirty="0" smtClean="0"/>
              <a:t> </a:t>
            </a:r>
            <a:r>
              <a:rPr kumimoji="1" lang="en-US" altLang="zh-CN" dirty="0"/>
              <a:t>b;</a:t>
            </a:r>
            <a:r>
              <a:rPr kumimoji="1" lang="zh-CN" altLang="en-US" dirty="0"/>
              <a:t>   </a:t>
            </a:r>
            <a:r>
              <a:rPr kumimoji="1" lang="en-US" altLang="zh-CN" dirty="0"/>
              <a:t>//</a:t>
            </a:r>
            <a:r>
              <a:rPr kumimoji="1" lang="zh-CN" altLang="en-US" dirty="0"/>
              <a:t>结果是什么？</a:t>
            </a:r>
            <a:endParaRPr kumimoji="1" lang="en-US" altLang="zh-CN" dirty="0"/>
          </a:p>
          <a:p>
            <a:pPr marL="457200" lvl="1" indent="0">
              <a:buNone/>
            </a:pPr>
            <a:r>
              <a:rPr kumimoji="1" lang="en-US" altLang="zh-CN" dirty="0"/>
              <a:t>		</a:t>
            </a:r>
            <a:endParaRPr kumimoji="1"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l-NL" altLang="zh-CN"/>
              <a:t>Boolean</a:t>
            </a:r>
            <a:r>
              <a:rPr lang="zh-CN" altLang="nl-NL"/>
              <a:t>类型</a:t>
            </a:r>
            <a:endParaRPr kumimoji="1" lang="zh-CN" altLang="en-US"/>
          </a:p>
        </p:txBody>
      </p:sp>
      <p:sp>
        <p:nvSpPr>
          <p:cNvPr id="3" name="内容占位符 2"/>
          <p:cNvSpPr>
            <a:spLocks noGrp="1"/>
          </p:cNvSpPr>
          <p:nvPr>
            <p:ph idx="1"/>
          </p:nvPr>
        </p:nvSpPr>
        <p:spPr/>
        <p:txBody>
          <a:bodyPr>
            <a:normAutofit fontScale="92500" lnSpcReduction="20000"/>
          </a:bodyPr>
          <a:lstStyle/>
          <a:p>
            <a:r>
              <a:rPr lang="en-US" altLang="zh-CN" dirty="0"/>
              <a:t>Boolean</a:t>
            </a:r>
            <a:r>
              <a:rPr lang="zh-CN" altLang="en-US" dirty="0"/>
              <a:t>类型有两个字面量：</a:t>
            </a:r>
            <a:r>
              <a:rPr lang="en-US" altLang="zh-CN" dirty="0"/>
              <a:t>true</a:t>
            </a:r>
            <a:r>
              <a:rPr lang="zh-CN" altLang="en-US" dirty="0"/>
              <a:t>和</a:t>
            </a:r>
            <a:r>
              <a:rPr lang="en-US" altLang="zh-CN" dirty="0"/>
              <a:t>false</a:t>
            </a:r>
            <a:r>
              <a:rPr lang="zh-CN" altLang="en-US" dirty="0"/>
              <a:t>，并且区分大小写！</a:t>
            </a:r>
            <a:endParaRPr lang="en-US" altLang="zh-CN" dirty="0"/>
          </a:p>
          <a:p>
            <a:r>
              <a:rPr lang="zh-CN" altLang="en-US" dirty="0"/>
              <a:t>虽然</a:t>
            </a:r>
            <a:r>
              <a:rPr lang="en-US" altLang="zh-CN" dirty="0"/>
              <a:t>Boolean </a:t>
            </a:r>
            <a:r>
              <a:rPr lang="zh-CN" altLang="en-US" dirty="0"/>
              <a:t>类型的字面值只有两个，但 </a:t>
            </a:r>
            <a:r>
              <a:rPr lang="en-US" altLang="zh-CN" dirty="0" err="1"/>
              <a:t>ECMAScript</a:t>
            </a:r>
            <a:r>
              <a:rPr lang="en-US" altLang="zh-CN" dirty="0"/>
              <a:t> </a:t>
            </a:r>
            <a:r>
              <a:rPr lang="zh-CN" altLang="en-US" dirty="0"/>
              <a:t>中所有类型的值都有与这两个 </a:t>
            </a:r>
            <a:r>
              <a:rPr lang="en-US" altLang="zh-CN" dirty="0"/>
              <a:t>Boolean </a:t>
            </a:r>
            <a:r>
              <a:rPr lang="zh-CN" altLang="en-US" dirty="0"/>
              <a:t>值等价的值</a:t>
            </a:r>
            <a:endParaRPr lang="en-US" altLang="zh-CN" dirty="0"/>
          </a:p>
          <a:p>
            <a:r>
              <a:rPr kumimoji="1" lang="zh-CN" altLang="en-US" dirty="0"/>
              <a:t>例如：</a:t>
            </a:r>
            <a:endParaRPr kumimoji="1" lang="en-US" altLang="zh-CN" dirty="0"/>
          </a:p>
          <a:p>
            <a:pPr marL="457200" lvl="1" indent="0">
              <a:buNone/>
            </a:pPr>
            <a:r>
              <a:rPr kumimoji="1" lang="en-US" altLang="zh-CN" dirty="0" err="1"/>
              <a:t>var</a:t>
            </a:r>
            <a:r>
              <a:rPr kumimoji="1" lang="en-US" altLang="zh-CN" dirty="0"/>
              <a:t> result = Boolean("a");</a:t>
            </a:r>
            <a:endParaRPr kumimoji="1" lang="en-US" altLang="zh-CN" dirty="0"/>
          </a:p>
          <a:p>
            <a:pPr marL="457200" lvl="1" indent="0">
              <a:buNone/>
            </a:pPr>
            <a:r>
              <a:rPr kumimoji="1" lang="en-US" altLang="zh-CN" dirty="0"/>
              <a:t>console.log(result); //</a:t>
            </a:r>
            <a:r>
              <a:rPr kumimoji="1" lang="zh-CN" altLang="en-US" dirty="0"/>
              <a:t>结果是</a:t>
            </a:r>
            <a:r>
              <a:rPr kumimoji="1" lang="en-US" altLang="zh-CN" dirty="0"/>
              <a:t>true</a:t>
            </a:r>
            <a:endParaRPr kumimoji="1" lang="en-US" altLang="zh-CN" dirty="0"/>
          </a:p>
          <a:p>
            <a:pPr marL="457200" lvl="1" indent="0">
              <a:buNone/>
            </a:pPr>
            <a:endParaRPr kumimoji="1" lang="en-US" altLang="zh-CN" dirty="0"/>
          </a:p>
          <a:p>
            <a:pPr marL="457200" lvl="1" indent="0">
              <a:buNone/>
            </a:pPr>
            <a:r>
              <a:rPr kumimoji="1" lang="en-US" altLang="zh-CN" dirty="0" err="1"/>
              <a:t>var</a:t>
            </a:r>
            <a:r>
              <a:rPr kumimoji="1" lang="en-US" altLang="zh-CN" dirty="0"/>
              <a:t> result = Boolean(100); </a:t>
            </a:r>
            <a:endParaRPr kumimoji="1" lang="en-US" altLang="zh-CN" dirty="0"/>
          </a:p>
          <a:p>
            <a:pPr marL="457200" lvl="1" indent="0">
              <a:buNone/>
            </a:pPr>
            <a:r>
              <a:rPr kumimoji="1" lang="en-US" altLang="zh-CN" dirty="0"/>
              <a:t>console.log(result); //</a:t>
            </a:r>
            <a:r>
              <a:rPr kumimoji="1" lang="zh-CN" altLang="en-US" dirty="0"/>
              <a:t>结果是</a:t>
            </a:r>
            <a:r>
              <a:rPr kumimoji="1" lang="en-US" altLang="zh-CN" dirty="0"/>
              <a:t>true</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为什么要有</a:t>
            </a:r>
            <a:r>
              <a:rPr kumimoji="1" lang="en-US" altLang="zh-CN" dirty="0" smtClean="0"/>
              <a:t>JavaScript</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JavaScript</a:t>
            </a:r>
            <a:r>
              <a:rPr kumimoji="1" lang="zh-CN" altLang="en-US" dirty="0" smtClean="0"/>
              <a:t>最初的目的</a:t>
            </a:r>
            <a:endParaRPr kumimoji="1" lang="zh-CN" altLang="en-US" dirty="0" smtClean="0"/>
          </a:p>
          <a:p>
            <a:pPr lvl="1"/>
            <a:r>
              <a:rPr kumimoji="1" lang="zh-CN" altLang="en-US" dirty="0" smtClean="0"/>
              <a:t>判断客户端的输入（以前的网速慢）</a:t>
            </a:r>
            <a:endParaRPr kumimoji="1" lang="en-US" altLang="zh-CN" dirty="0" smtClean="0"/>
          </a:p>
          <a:p>
            <a:r>
              <a:rPr kumimoji="1" lang="en-US" altLang="zh-CN" dirty="0" smtClean="0"/>
              <a:t>JavaScript</a:t>
            </a:r>
            <a:r>
              <a:rPr kumimoji="1" lang="zh-CN" altLang="en-US" dirty="0" smtClean="0"/>
              <a:t>现在的意义</a:t>
            </a:r>
            <a:endParaRPr kumimoji="1" lang="zh-CN" altLang="en-US" dirty="0" smtClean="0"/>
          </a:p>
          <a:p>
            <a:pPr lvl="1"/>
            <a:r>
              <a:rPr kumimoji="1" lang="zh-CN" altLang="en-US" dirty="0" smtClean="0"/>
              <a:t>页面特效</a:t>
            </a:r>
            <a:r>
              <a:rPr kumimoji="1" lang="en-US" altLang="zh-CN" dirty="0" smtClean="0"/>
              <a:t>(PC</a:t>
            </a:r>
            <a:r>
              <a:rPr kumimoji="1" lang="zh-CN" altLang="en-US" dirty="0" smtClean="0"/>
              <a:t>端的网页效果</a:t>
            </a:r>
            <a:r>
              <a:rPr kumimoji="1" lang="en-US" altLang="zh-CN" dirty="0" smtClean="0"/>
              <a:t>)</a:t>
            </a:r>
            <a:endParaRPr kumimoji="1" lang="en-US" altLang="zh-CN" dirty="0" smtClean="0"/>
          </a:p>
          <a:p>
            <a:pPr lvl="1"/>
            <a:r>
              <a:rPr kumimoji="1" lang="zh-CN" altLang="en-US" dirty="0" smtClean="0"/>
              <a:t>移动端</a:t>
            </a:r>
            <a:r>
              <a:rPr kumimoji="1" lang="en-US" altLang="zh-CN" dirty="0" smtClean="0"/>
              <a:t>(</a:t>
            </a:r>
            <a:r>
              <a:rPr kumimoji="1" lang="zh-CN" altLang="en-US" dirty="0" smtClean="0"/>
              <a:t>移动</a:t>
            </a:r>
            <a:r>
              <a:rPr kumimoji="1" lang="en-US" altLang="zh-CN" dirty="0" smtClean="0"/>
              <a:t>web</a:t>
            </a:r>
            <a:r>
              <a:rPr kumimoji="1" lang="zh-CN" altLang="en-US" dirty="0" smtClean="0"/>
              <a:t>和</a:t>
            </a:r>
            <a:r>
              <a:rPr kumimoji="1" lang="en-US" altLang="zh-CN" dirty="0" smtClean="0"/>
              <a:t>app)</a:t>
            </a:r>
            <a:endParaRPr kumimoji="1" lang="en-US" altLang="zh-CN" dirty="0" smtClean="0"/>
          </a:p>
          <a:p>
            <a:pPr lvl="1"/>
            <a:r>
              <a:rPr kumimoji="1" lang="zh-CN" altLang="en-US" dirty="0" smtClean="0"/>
              <a:t>异步和服务器交互</a:t>
            </a:r>
            <a:endParaRPr kumimoji="1" lang="zh-CN" altLang="en-US" dirty="0" smtClean="0"/>
          </a:p>
          <a:p>
            <a:pPr lvl="1"/>
            <a:r>
              <a:rPr kumimoji="1" lang="zh-CN" altLang="en-US" dirty="0" smtClean="0"/>
              <a:t>服务端开发</a:t>
            </a:r>
            <a:r>
              <a:rPr kumimoji="1" lang="en-US" altLang="zh-CN" dirty="0" smtClean="0"/>
              <a:t>(</a:t>
            </a:r>
            <a:r>
              <a:rPr kumimoji="1" lang="en-US" altLang="zh-CN" dirty="0" err="1" smtClean="0"/>
              <a:t>nodejs</a:t>
            </a:r>
            <a:r>
              <a:rPr kumimoji="1" lang="en-US" altLang="zh-CN" dirty="0" smtClean="0"/>
              <a:t>)</a:t>
            </a:r>
            <a:endParaRPr kumimoji="1" lang="en-US" altLang="zh-CN" dirty="0" smtClean="0"/>
          </a:p>
          <a:p>
            <a:r>
              <a:rPr kumimoji="1" lang="zh-CN" altLang="en-US" dirty="0" smtClean="0"/>
              <a:t>演示</a:t>
            </a:r>
            <a:r>
              <a:rPr kumimoji="1" lang="en-US" altLang="zh-CN" dirty="0" smtClean="0"/>
              <a:t>JavaScript</a:t>
            </a:r>
            <a:r>
              <a:rPr kumimoji="1" lang="zh-CN" altLang="en-US" dirty="0" smtClean="0"/>
              <a:t>的炫酷</a:t>
            </a:r>
            <a:endParaRPr kumimoji="1" lang="en-US" altLang="zh-CN" dirty="0" smtClean="0"/>
          </a:p>
          <a:p>
            <a:pPr lvl="1"/>
            <a:r>
              <a:rPr kumimoji="1" lang="en-US" altLang="zh-CN" dirty="0">
                <a:hlinkClick r:id="rId1"/>
              </a:rPr>
              <a:t>http://www.codecombat.cn</a:t>
            </a:r>
            <a:r>
              <a:rPr kumimoji="1" lang="en-US" altLang="zh-CN" dirty="0" smtClean="0">
                <a:hlinkClick r:id="rId1"/>
              </a:rPr>
              <a:t>/</a:t>
            </a:r>
            <a:r>
              <a:rPr kumimoji="1" lang="zh-CN" altLang="en-US" dirty="0" smtClean="0">
                <a:hlinkClick r:id="rId1"/>
              </a:rPr>
              <a:t>（游戏）</a:t>
            </a:r>
            <a:endParaRPr kumimoji="1" lang="zh-CN" altLang="en-US" dirty="0" smtClean="0">
              <a:hlinkClick r:id="rId1"/>
            </a:endParaRPr>
          </a:p>
          <a:p>
            <a:pPr lvl="1"/>
            <a:r>
              <a:rPr kumimoji="1" lang="en-US" altLang="zh-CN" dirty="0"/>
              <a:t>http://www.webhek.com/</a:t>
            </a:r>
            <a:endParaRPr kumimoji="1" lang="en-US" altLang="zh-CN" dirty="0"/>
          </a:p>
          <a:p>
            <a:pPr lvl="1"/>
            <a:endParaRPr kumimoji="1"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转换成</a:t>
            </a:r>
            <a:r>
              <a:rPr kumimoji="1" lang="en-US" altLang="zh-CN" dirty="0"/>
              <a:t>Boolean</a:t>
            </a:r>
            <a:r>
              <a:rPr kumimoji="1" lang="zh-CN" altLang="en-US" dirty="0"/>
              <a:t>类型</a:t>
            </a:r>
            <a:endParaRPr kumimoji="1" lang="zh-CN" altLang="en-US" dirty="0"/>
          </a:p>
        </p:txBody>
      </p:sp>
      <p:sp>
        <p:nvSpPr>
          <p:cNvPr id="3" name="内容占位符 2"/>
          <p:cNvSpPr>
            <a:spLocks noGrp="1"/>
          </p:cNvSpPr>
          <p:nvPr>
            <p:ph idx="1"/>
          </p:nvPr>
        </p:nvSpPr>
        <p:spPr/>
        <p:txBody>
          <a:bodyPr/>
          <a:lstStyle/>
          <a:p>
            <a:r>
              <a:rPr kumimoji="1" lang="zh-CN" altLang="en-US" dirty="0"/>
              <a:t>任何类型可以转换成</a:t>
            </a:r>
            <a:r>
              <a:rPr kumimoji="1" lang="en-US" altLang="zh-CN" dirty="0"/>
              <a:t>Boolean</a:t>
            </a:r>
            <a:r>
              <a:rPr kumimoji="1" lang="zh-CN" altLang="en-US" dirty="0"/>
              <a:t>类型，一般使用在流程控制语句后面</a:t>
            </a:r>
            <a:endParaRPr kumimoji="1" lang="en-US" altLang="zh-CN" dirty="0"/>
          </a:p>
          <a:p>
            <a:pPr lvl="1"/>
            <a:r>
              <a:rPr kumimoji="1" lang="zh-CN" altLang="en-US" dirty="0"/>
              <a:t>例如：</a:t>
            </a:r>
            <a:endParaRPr kumimoji="1" lang="en-US" altLang="zh-CN" dirty="0"/>
          </a:p>
          <a:p>
            <a:pPr marL="914400" lvl="2" indent="0">
              <a:buNone/>
            </a:pPr>
            <a:r>
              <a:rPr kumimoji="1" lang="en-US" altLang="zh-CN" dirty="0" err="1"/>
              <a:t>var</a:t>
            </a:r>
            <a:r>
              <a:rPr kumimoji="1" lang="zh-CN" altLang="en-US" dirty="0"/>
              <a:t> </a:t>
            </a:r>
            <a:r>
              <a:rPr kumimoji="1" lang="en-US" altLang="zh-CN" dirty="0"/>
              <a:t>message</a:t>
            </a:r>
            <a:r>
              <a:rPr kumimoji="1" lang="zh-CN" altLang="en-US" dirty="0"/>
              <a:t> </a:t>
            </a:r>
            <a:r>
              <a:rPr kumimoji="1" lang="en-US" altLang="zh-CN" dirty="0"/>
              <a:t>=</a:t>
            </a:r>
            <a:r>
              <a:rPr kumimoji="1" lang="zh-CN" altLang="en-US" dirty="0"/>
              <a:t> </a:t>
            </a:r>
            <a:r>
              <a:rPr kumimoji="1" lang="en-US" altLang="zh-CN" dirty="0"/>
              <a:t>"hello";</a:t>
            </a:r>
            <a:endParaRPr kumimoji="1" lang="en-US" altLang="zh-CN" dirty="0"/>
          </a:p>
          <a:p>
            <a:pPr marL="914400" lvl="2" indent="0">
              <a:buNone/>
            </a:pPr>
            <a:r>
              <a:rPr kumimoji="1" lang="en-US" altLang="zh-CN" dirty="0"/>
              <a:t>if(message)</a:t>
            </a:r>
            <a:r>
              <a:rPr kumimoji="1" lang="zh-CN" altLang="en-US" dirty="0"/>
              <a:t> </a:t>
            </a:r>
            <a:r>
              <a:rPr kumimoji="1" lang="en-US" altLang="zh-CN" dirty="0"/>
              <a:t>{</a:t>
            </a:r>
            <a:r>
              <a:rPr kumimoji="1" lang="zh-CN" altLang="en-US" dirty="0"/>
              <a:t>  </a:t>
            </a:r>
            <a:r>
              <a:rPr kumimoji="1" lang="en-US" altLang="zh-CN" dirty="0"/>
              <a:t>alert(message</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a:t>world")</a:t>
            </a:r>
            <a:r>
              <a:rPr kumimoji="1" lang="zh-CN" altLang="en-US" dirty="0"/>
              <a:t>  </a:t>
            </a:r>
            <a:r>
              <a:rPr kumimoji="1" lang="en-US" altLang="zh-CN" dirty="0"/>
              <a:t>};</a:t>
            </a:r>
            <a:endParaRPr kumimoji="1" lang="en-US" altLang="zh-CN" dirty="0"/>
          </a:p>
          <a:p>
            <a:pPr marL="457200" lvl="1" indent="0">
              <a:buNone/>
            </a:pPr>
            <a:endParaRPr kumimoji="1" lang="en-US" altLang="zh-CN" dirty="0"/>
          </a:p>
        </p:txBody>
      </p:sp>
      <p:pic>
        <p:nvPicPr>
          <p:cNvPr id="4" name="图片 3"/>
          <p:cNvPicPr>
            <a:picLocks noChangeAspect="1"/>
          </p:cNvPicPr>
          <p:nvPr/>
        </p:nvPicPr>
        <p:blipFill>
          <a:blip r:embed="rId1"/>
          <a:stretch>
            <a:fillRect/>
          </a:stretch>
        </p:blipFill>
        <p:spPr>
          <a:xfrm>
            <a:off x="0" y="4518833"/>
            <a:ext cx="9144000" cy="1325654"/>
          </a:xfrm>
          <a:prstGeom prst="rect">
            <a:avLst/>
          </a:prstGeom>
        </p:spPr>
      </p:pic>
      <p:pic>
        <p:nvPicPr>
          <p:cNvPr id="5" name="图片 4"/>
          <p:cNvPicPr>
            <a:picLocks noChangeAspect="1"/>
          </p:cNvPicPr>
          <p:nvPr/>
        </p:nvPicPr>
        <p:blipFill>
          <a:blip r:embed="rId2"/>
          <a:stretch>
            <a:fillRect/>
          </a:stretch>
        </p:blipFill>
        <p:spPr>
          <a:xfrm>
            <a:off x="-310" y="5661436"/>
            <a:ext cx="9170345" cy="115212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a:t>Undefined</a:t>
            </a:r>
            <a:r>
              <a:rPr lang="zh-CN" altLang="de-DE"/>
              <a:t>类型</a:t>
            </a:r>
            <a:endParaRPr kumimoji="1" lang="zh-CN" altLang="en-US"/>
          </a:p>
        </p:txBody>
      </p:sp>
      <p:sp>
        <p:nvSpPr>
          <p:cNvPr id="3" name="内容占位符 2"/>
          <p:cNvSpPr>
            <a:spLocks noGrp="1"/>
          </p:cNvSpPr>
          <p:nvPr>
            <p:ph idx="1"/>
          </p:nvPr>
        </p:nvSpPr>
        <p:spPr/>
        <p:txBody>
          <a:bodyPr>
            <a:normAutofit fontScale="92500" lnSpcReduction="10000"/>
          </a:bodyPr>
          <a:lstStyle/>
          <a:p>
            <a:r>
              <a:rPr lang="de-DE" altLang="zh-CN" dirty="0"/>
              <a:t>Undefined</a:t>
            </a:r>
            <a:r>
              <a:rPr lang="zh-CN" altLang="en-US" dirty="0"/>
              <a:t>这是一种比较特殊的类型，表示变量未赋值</a:t>
            </a:r>
            <a:r>
              <a:rPr lang="zh-CN" altLang="zh-CN" dirty="0"/>
              <a:t>，</a:t>
            </a:r>
            <a:r>
              <a:rPr lang="zh-CN" altLang="en-US" dirty="0"/>
              <a:t>这种类型只有一种值就是</a:t>
            </a:r>
            <a:r>
              <a:rPr lang="en-US" altLang="zh-CN" dirty="0"/>
              <a:t>undefined</a:t>
            </a:r>
            <a:endParaRPr lang="en-US" altLang="zh-CN" dirty="0"/>
          </a:p>
          <a:p>
            <a:pPr lvl="1"/>
            <a:r>
              <a:rPr kumimoji="1" lang="zh-CN" altLang="en-US" dirty="0"/>
              <a:t>例如：</a:t>
            </a:r>
            <a:endParaRPr kumimoji="1" lang="en-US" altLang="zh-CN" dirty="0"/>
          </a:p>
          <a:p>
            <a:pPr marL="914400" lvl="2" indent="0">
              <a:buNone/>
            </a:pPr>
            <a:r>
              <a:rPr kumimoji="1" lang="en-US" altLang="zh-CN" dirty="0" err="1"/>
              <a:t>var</a:t>
            </a:r>
            <a:r>
              <a:rPr kumimoji="1" lang="en-US" altLang="zh-CN" dirty="0"/>
              <a:t> message;</a:t>
            </a:r>
            <a:endParaRPr kumimoji="1" lang="en-US" altLang="zh-CN" dirty="0"/>
          </a:p>
          <a:p>
            <a:pPr marL="914400" lvl="2" indent="0">
              <a:buNone/>
            </a:pPr>
            <a:r>
              <a:rPr kumimoji="1" lang="en-US" altLang="zh-CN" dirty="0"/>
              <a:t>console.log(message);  //</a:t>
            </a:r>
            <a:r>
              <a:rPr kumimoji="1" lang="zh-CN" altLang="en-US" dirty="0"/>
              <a:t>结果是</a:t>
            </a:r>
            <a:r>
              <a:rPr kumimoji="1" lang="en-US" altLang="zh-CN" dirty="0"/>
              <a:t>undefined</a:t>
            </a:r>
            <a:endParaRPr kumimoji="1" lang="en-US" altLang="zh-CN" dirty="0"/>
          </a:p>
          <a:p>
            <a:r>
              <a:rPr kumimoji="1" lang="en-US" altLang="zh-CN" dirty="0"/>
              <a:t>undefined</a:t>
            </a:r>
            <a:r>
              <a:rPr kumimoji="1" lang="zh-CN" altLang="en-US" dirty="0"/>
              <a:t>是</a:t>
            </a:r>
            <a:r>
              <a:rPr lang="de-DE" altLang="zh-CN" dirty="0"/>
              <a:t>Undefined</a:t>
            </a:r>
            <a:r>
              <a:rPr lang="zh-CN" altLang="en-US" dirty="0"/>
              <a:t>类型的字面量。</a:t>
            </a:r>
            <a:endParaRPr kumimoji="1" lang="en-US" altLang="zh-CN" dirty="0"/>
          </a:p>
          <a:p>
            <a:pPr lvl="1"/>
            <a:r>
              <a:rPr kumimoji="1" lang="zh-CN" altLang="en-US" dirty="0"/>
              <a:t>例如：</a:t>
            </a:r>
            <a:endParaRPr kumimoji="1" lang="en-US" altLang="zh-CN" dirty="0"/>
          </a:p>
          <a:p>
            <a:pPr marL="914400" lvl="2" indent="0">
              <a:buNone/>
            </a:pPr>
            <a:r>
              <a:rPr kumimoji="1" lang="en-US" altLang="zh-CN" dirty="0" err="1"/>
              <a:t>var</a:t>
            </a:r>
            <a:r>
              <a:rPr kumimoji="1" lang="en-US" altLang="zh-CN" dirty="0"/>
              <a:t> message = undefined;</a:t>
            </a:r>
            <a:endParaRPr kumimoji="1" lang="en-US" altLang="zh-CN" dirty="0"/>
          </a:p>
          <a:p>
            <a:pPr marL="914400" lvl="2" indent="0">
              <a:buNone/>
            </a:pPr>
            <a:r>
              <a:rPr kumimoji="1" lang="en-US" altLang="zh-CN" dirty="0"/>
              <a:t>console.log(message);</a:t>
            </a:r>
            <a:endParaRPr kumimoji="1" lang="en-US" altLang="zh-CN" dirty="0"/>
          </a:p>
          <a:p>
            <a:r>
              <a:rPr kumimoji="1" lang="en-US" altLang="zh-CN" dirty="0" err="1"/>
              <a:t>typeof</a:t>
            </a:r>
            <a:r>
              <a:rPr kumimoji="1" lang="zh-CN" altLang="en-US" dirty="0"/>
              <a:t> </a:t>
            </a:r>
            <a:r>
              <a:rPr kumimoji="1" lang="en-US" altLang="zh-CN" dirty="0"/>
              <a:t>message;</a:t>
            </a:r>
            <a:r>
              <a:rPr kumimoji="1" lang="zh-CN" altLang="en-US" dirty="0"/>
              <a:t> 获取到的是</a:t>
            </a:r>
            <a:r>
              <a:rPr kumimoji="1" lang="en-US" altLang="zh-CN" dirty="0"/>
              <a:t>"undefined"</a:t>
            </a:r>
            <a:endParaRPr kumimoji="1"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思考</a:t>
            </a:r>
            <a:endParaRPr kumimoji="1" lang="zh-CN" altLang="en-US"/>
          </a:p>
        </p:txBody>
      </p:sp>
      <p:sp>
        <p:nvSpPr>
          <p:cNvPr id="3" name="内容占位符 2"/>
          <p:cNvSpPr>
            <a:spLocks noGrp="1"/>
          </p:cNvSpPr>
          <p:nvPr>
            <p:ph idx="1"/>
          </p:nvPr>
        </p:nvSpPr>
        <p:spPr/>
        <p:txBody>
          <a:bodyPr/>
          <a:lstStyle/>
          <a:p>
            <a:r>
              <a:rPr kumimoji="1" lang="zh-CN" altLang="en-US" dirty="0"/>
              <a:t>下面代码输出的结果？</a:t>
            </a:r>
            <a:endParaRPr kumimoji="1" lang="en-US" altLang="zh-CN" dirty="0"/>
          </a:p>
          <a:p>
            <a:pPr marL="457200" lvl="1" indent="0">
              <a:buNone/>
            </a:pPr>
            <a:r>
              <a:rPr kumimoji="1" lang="de-DE" altLang="zh-CN" dirty="0"/>
              <a:t>var message;</a:t>
            </a:r>
            <a:endParaRPr kumimoji="1" lang="de-DE" altLang="zh-CN" dirty="0"/>
          </a:p>
          <a:p>
            <a:pPr marL="457200" lvl="1" indent="0">
              <a:buNone/>
            </a:pPr>
            <a:r>
              <a:rPr kumimoji="1" lang="de-DE" altLang="zh-CN" dirty="0"/>
              <a:t>if (message) {</a:t>
            </a:r>
            <a:endParaRPr kumimoji="1" lang="de-DE" altLang="zh-CN" dirty="0"/>
          </a:p>
          <a:p>
            <a:pPr marL="457200" lvl="1" indent="0">
              <a:buNone/>
            </a:pPr>
            <a:r>
              <a:rPr kumimoji="1" lang="de-DE" altLang="zh-CN" dirty="0"/>
              <a:t>        alert("</a:t>
            </a:r>
            <a:r>
              <a:rPr kumimoji="1" lang="zh-CN" altLang="de-DE" dirty="0"/>
              <a:t>有值</a:t>
            </a:r>
            <a:r>
              <a:rPr kumimoji="1" lang="de-DE" altLang="zh-CN" dirty="0"/>
              <a:t>");</a:t>
            </a:r>
            <a:endParaRPr kumimoji="1" lang="de-DE" altLang="zh-CN" dirty="0"/>
          </a:p>
          <a:p>
            <a:pPr marL="457200" lvl="1" indent="0">
              <a:buNone/>
            </a:pPr>
            <a:r>
              <a:rPr kumimoji="1" lang="de-DE" altLang="zh-CN" dirty="0"/>
              <a:t>}else{</a:t>
            </a:r>
            <a:endParaRPr kumimoji="1" lang="de-DE" altLang="zh-CN" dirty="0"/>
          </a:p>
          <a:p>
            <a:pPr marL="457200" lvl="1" indent="0">
              <a:buNone/>
            </a:pPr>
            <a:r>
              <a:rPr kumimoji="1" lang="de-DE" altLang="zh-CN" dirty="0"/>
              <a:t>         alert("</a:t>
            </a:r>
            <a:r>
              <a:rPr kumimoji="1" lang="zh-CN" altLang="de-DE" dirty="0"/>
              <a:t>无值</a:t>
            </a:r>
            <a:r>
              <a:rPr kumimoji="1" lang="de-DE" altLang="zh-CN" dirty="0"/>
              <a:t>");</a:t>
            </a:r>
            <a:endParaRPr kumimoji="1" lang="de-DE" altLang="zh-CN" dirty="0"/>
          </a:p>
          <a:p>
            <a:pPr marL="457200" lvl="1" indent="0">
              <a:buNone/>
            </a:pPr>
            <a:r>
              <a:rPr kumimoji="1" lang="de-DE" altLang="zh-CN" dirty="0"/>
              <a:t>}</a:t>
            </a:r>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目标</a:t>
            </a:r>
            <a:endParaRPr kumimoji="1" lang="zh-CN" altLang="en-US"/>
          </a:p>
        </p:txBody>
      </p:sp>
      <p:sp>
        <p:nvSpPr>
          <p:cNvPr id="3" name="内容占位符 2"/>
          <p:cNvSpPr>
            <a:spLocks noGrp="1"/>
          </p:cNvSpPr>
          <p:nvPr>
            <p:ph idx="1"/>
          </p:nvPr>
        </p:nvSpPr>
        <p:spPr/>
        <p:txBody>
          <a:bodyPr/>
          <a:lstStyle/>
          <a:p>
            <a:r>
              <a:rPr kumimoji="1" lang="zh-CN" altLang="en-US" dirty="0"/>
              <a:t>掌握三种类型的转换</a:t>
            </a:r>
            <a:endParaRPr kumimoji="1" lang="en-US" altLang="zh-CN" dirty="0"/>
          </a:p>
          <a:p>
            <a:pPr lvl="1"/>
            <a:r>
              <a:rPr kumimoji="1" lang="zh-CN" altLang="en-US" dirty="0"/>
              <a:t>转换成字符串类型</a:t>
            </a:r>
            <a:endParaRPr kumimoji="1" lang="en-US" altLang="zh-CN" dirty="0"/>
          </a:p>
          <a:p>
            <a:pPr lvl="1"/>
            <a:r>
              <a:rPr kumimoji="1" lang="zh-CN" altLang="en-US" dirty="0"/>
              <a:t>转换成数值类型</a:t>
            </a:r>
            <a:endParaRPr kumimoji="1" lang="en-US" altLang="zh-CN" dirty="0"/>
          </a:p>
          <a:p>
            <a:pPr lvl="1"/>
            <a:r>
              <a:rPr kumimoji="1" lang="zh-CN" altLang="en-US" dirty="0"/>
              <a:t>转换成布尔类型</a:t>
            </a:r>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转换成字符串</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dirty="0"/>
              <a:t>三种转换成字符的方法</a:t>
            </a:r>
            <a:endParaRPr kumimoji="1" lang="en-US" altLang="zh-CN" dirty="0"/>
          </a:p>
          <a:p>
            <a:pPr lvl="1"/>
            <a:r>
              <a:rPr kumimoji="1" lang="en-US" altLang="zh-CN" dirty="0"/>
              <a:t>1</a:t>
            </a:r>
            <a:r>
              <a:rPr kumimoji="1" lang="zh-CN" altLang="en-US" dirty="0"/>
              <a:t>、几乎每一个值都有</a:t>
            </a:r>
            <a:r>
              <a:rPr kumimoji="1" lang="en-US" altLang="zh-CN" dirty="0" err="1"/>
              <a:t>toString</a:t>
            </a:r>
            <a:r>
              <a:rPr kumimoji="1" lang="en-US" altLang="zh-CN" dirty="0"/>
              <a:t>()</a:t>
            </a:r>
            <a:r>
              <a:rPr kumimoji="1" lang="zh-CN" altLang="en-US" dirty="0"/>
              <a:t>方法</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en-US" altLang="zh-CN" dirty="0"/>
              <a:t> age = 18;</a:t>
            </a:r>
            <a:endParaRPr kumimoji="1" lang="en-US" altLang="zh-CN" dirty="0"/>
          </a:p>
          <a:p>
            <a:pPr marL="1371600" lvl="3" indent="0">
              <a:buNone/>
            </a:pPr>
            <a:r>
              <a:rPr kumimoji="1" lang="en-US" altLang="zh-CN" dirty="0" err="1"/>
              <a:t>var</a:t>
            </a:r>
            <a:r>
              <a:rPr kumimoji="1" lang="en-US" altLang="zh-CN" dirty="0"/>
              <a:t> </a:t>
            </a:r>
            <a:r>
              <a:rPr kumimoji="1" lang="en-US" altLang="zh-CN" dirty="0" err="1"/>
              <a:t>ageString</a:t>
            </a:r>
            <a:r>
              <a:rPr kumimoji="1" lang="en-US" altLang="zh-CN" dirty="0"/>
              <a:t> = </a:t>
            </a:r>
            <a:r>
              <a:rPr kumimoji="1" lang="en-US" altLang="zh-CN" dirty="0" err="1"/>
              <a:t>age.toString</a:t>
            </a:r>
            <a:r>
              <a:rPr kumimoji="1" lang="en-US" altLang="zh-CN" dirty="0"/>
              <a:t>();</a:t>
            </a:r>
            <a:endParaRPr kumimoji="1" lang="en-US" altLang="zh-CN" dirty="0"/>
          </a:p>
          <a:p>
            <a:pPr marL="1371600" lvl="3" indent="0">
              <a:buNone/>
            </a:pPr>
            <a:r>
              <a:rPr kumimoji="1" lang="en-US" altLang="zh-CN" dirty="0"/>
              <a:t>console.log(</a:t>
            </a:r>
            <a:r>
              <a:rPr kumimoji="1" lang="en-US" altLang="zh-CN" dirty="0" err="1"/>
              <a:t>ageString</a:t>
            </a:r>
            <a:r>
              <a:rPr kumimoji="1" lang="en-US" altLang="zh-CN" dirty="0"/>
              <a:t>);</a:t>
            </a:r>
            <a:r>
              <a:rPr kumimoji="1" lang="zh-CN" altLang="en-US" dirty="0"/>
              <a:t>  </a:t>
            </a:r>
            <a:r>
              <a:rPr kumimoji="1" lang="en-US" altLang="zh-CN" dirty="0"/>
              <a:t>//</a:t>
            </a:r>
            <a:r>
              <a:rPr kumimoji="1" lang="zh-CN" altLang="en-US" dirty="0"/>
              <a:t> 结果 </a:t>
            </a:r>
            <a:r>
              <a:rPr kumimoji="1" lang="en-US" altLang="zh-CN" dirty="0"/>
              <a:t>"18"</a:t>
            </a:r>
            <a:endParaRPr kumimoji="1" lang="en-US" altLang="zh-CN" dirty="0"/>
          </a:p>
          <a:p>
            <a:pPr marL="1371600" lvl="3" indent="0">
              <a:buNone/>
            </a:pPr>
            <a:r>
              <a:rPr kumimoji="1" lang="en-US" altLang="zh-CN" dirty="0" err="1"/>
              <a:t>var</a:t>
            </a:r>
            <a:r>
              <a:rPr kumimoji="1" lang="en-US" altLang="zh-CN" dirty="0"/>
              <a:t> result = true;</a:t>
            </a:r>
            <a:endParaRPr kumimoji="1" lang="en-US" altLang="zh-CN" dirty="0"/>
          </a:p>
          <a:p>
            <a:pPr marL="1371600" lvl="3" indent="0">
              <a:buNone/>
            </a:pPr>
            <a:r>
              <a:rPr kumimoji="1" lang="en-US" altLang="zh-CN" dirty="0" err="1"/>
              <a:t>var</a:t>
            </a:r>
            <a:r>
              <a:rPr kumimoji="1" lang="en-US" altLang="zh-CN" dirty="0"/>
              <a:t> </a:t>
            </a:r>
            <a:r>
              <a:rPr kumimoji="1" lang="en-US" altLang="zh-CN" dirty="0" err="1"/>
              <a:t>resultString</a:t>
            </a:r>
            <a:r>
              <a:rPr kumimoji="1" lang="en-US" altLang="zh-CN" dirty="0"/>
              <a:t> = </a:t>
            </a:r>
            <a:r>
              <a:rPr kumimoji="1" lang="en-US" altLang="zh-CN" dirty="0" err="1"/>
              <a:t>result.toString</a:t>
            </a:r>
            <a:r>
              <a:rPr kumimoji="1" lang="en-US" altLang="zh-CN" dirty="0"/>
              <a:t>();</a:t>
            </a:r>
            <a:endParaRPr kumimoji="1" lang="en-US" altLang="zh-CN" dirty="0"/>
          </a:p>
          <a:p>
            <a:pPr marL="1371600" lvl="3" indent="0">
              <a:buNone/>
            </a:pPr>
            <a:r>
              <a:rPr kumimoji="1" lang="en-US" altLang="zh-CN" dirty="0"/>
              <a:t>console.log(</a:t>
            </a:r>
            <a:r>
              <a:rPr kumimoji="1" lang="en-US" altLang="zh-CN" dirty="0" err="1"/>
              <a:t>resultString</a:t>
            </a:r>
            <a:r>
              <a:rPr kumimoji="1" lang="en-US" altLang="zh-CN" dirty="0"/>
              <a:t>);//</a:t>
            </a:r>
            <a:r>
              <a:rPr kumimoji="1" lang="zh-CN" altLang="en-US" dirty="0"/>
              <a:t> 结果 </a:t>
            </a:r>
            <a:r>
              <a:rPr kumimoji="1" lang="en-US" altLang="zh-CN" dirty="0"/>
              <a:t>"true"</a:t>
            </a:r>
            <a:endParaRPr kumimoji="1" lang="en-US" altLang="zh-CN" dirty="0"/>
          </a:p>
          <a:p>
            <a:pPr lvl="2"/>
            <a:r>
              <a:rPr kumimoji="1" lang="zh-CN" altLang="en-US" dirty="0"/>
              <a:t>数值类型的</a:t>
            </a:r>
            <a:r>
              <a:rPr kumimoji="1" lang="en-US" altLang="zh-CN" dirty="0" err="1"/>
              <a:t>toString</a:t>
            </a:r>
            <a:r>
              <a:rPr kumimoji="1" lang="en-US" altLang="zh-CN" dirty="0"/>
              <a:t>()</a:t>
            </a:r>
            <a:r>
              <a:rPr kumimoji="1" lang="zh-CN" altLang="en-US" dirty="0"/>
              <a:t>，可以携带一个参数，输出对应进制的值</a:t>
            </a:r>
            <a:endParaRPr kumimoji="1" lang="en-US" altLang="zh-CN" dirty="0"/>
          </a:p>
          <a:p>
            <a:pPr marL="1371600" lvl="3" indent="0">
              <a:buNone/>
            </a:pPr>
            <a:r>
              <a:rPr kumimoji="1" lang="ro-RO" altLang="zh-CN" dirty="0"/>
              <a:t>var num = 10;</a:t>
            </a:r>
            <a:endParaRPr kumimoji="1" lang="ro-RO" altLang="zh-CN" dirty="0"/>
          </a:p>
          <a:p>
            <a:pPr marL="1371600" lvl="3" indent="0">
              <a:buNone/>
            </a:pPr>
            <a:r>
              <a:rPr kumimoji="1" lang="ro-RO" altLang="zh-CN" dirty="0"/>
              <a:t>console.log(num.toString());  //"10" </a:t>
            </a:r>
            <a:r>
              <a:rPr kumimoji="1" lang="zh-CN" altLang="ro-RO" dirty="0"/>
              <a:t>默认是</a:t>
            </a:r>
            <a:r>
              <a:rPr kumimoji="1" lang="ro-RO" altLang="zh-CN" dirty="0"/>
              <a:t>10</a:t>
            </a:r>
            <a:r>
              <a:rPr kumimoji="1" lang="zh-CN" altLang="ro-RO" dirty="0"/>
              <a:t>进制</a:t>
            </a:r>
            <a:endParaRPr kumimoji="1" lang="zh-CN" altLang="ro-RO" dirty="0"/>
          </a:p>
          <a:p>
            <a:pPr marL="1371600" lvl="3" indent="0">
              <a:buNone/>
            </a:pPr>
            <a:r>
              <a:rPr kumimoji="1" lang="ro-RO" altLang="zh-CN" dirty="0" smtClean="0"/>
              <a:t>console.log(num.toString(10));//"</a:t>
            </a:r>
            <a:r>
              <a:rPr kumimoji="1" lang="ro-RO" altLang="zh-CN" dirty="0"/>
              <a:t>10"</a:t>
            </a:r>
            <a:endParaRPr kumimoji="1" lang="ro-RO" altLang="zh-CN" dirty="0"/>
          </a:p>
          <a:p>
            <a:pPr marL="1371600" lvl="3" indent="0">
              <a:buNone/>
            </a:pPr>
            <a:r>
              <a:rPr kumimoji="1" lang="ro-RO" altLang="zh-CN" dirty="0" smtClean="0"/>
              <a:t>console.log(num.toString(8</a:t>
            </a:r>
            <a:r>
              <a:rPr kumimoji="1" lang="ro-RO" altLang="zh-CN" dirty="0"/>
              <a:t>)); //"12"</a:t>
            </a:r>
            <a:endParaRPr kumimoji="1" lang="ro-RO" altLang="zh-CN" dirty="0"/>
          </a:p>
          <a:p>
            <a:pPr marL="1371600" lvl="3" indent="0">
              <a:buNone/>
            </a:pPr>
            <a:r>
              <a:rPr kumimoji="1" lang="ro-RO" altLang="zh-CN" dirty="0"/>
              <a:t>console.log(num.toString(16));//"a"</a:t>
            </a:r>
            <a:endParaRPr kumimoji="1" lang="ro-RO" altLang="zh-CN" dirty="0"/>
          </a:p>
          <a:p>
            <a:pPr marL="1371600" lvl="3" indent="0">
              <a:buNone/>
            </a:pPr>
            <a:r>
              <a:rPr kumimoji="1" lang="ro-RO" altLang="zh-CN" dirty="0"/>
              <a:t>console.log(num.toString(2)); //"1010"</a:t>
            </a:r>
            <a:endParaRPr kumimoji="1" lang="en-US" altLang="zh-CN" dirty="0"/>
          </a:p>
          <a:p>
            <a:pPr lvl="1"/>
            <a:endParaRPr kumimoji="1"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转换成字符串</a:t>
            </a:r>
            <a:endParaRPr kumimoji="1" lang="zh-CN" altLang="en-US"/>
          </a:p>
        </p:txBody>
      </p:sp>
      <p:sp>
        <p:nvSpPr>
          <p:cNvPr id="3" name="内容占位符 2"/>
          <p:cNvSpPr>
            <a:spLocks noGrp="1"/>
          </p:cNvSpPr>
          <p:nvPr>
            <p:ph idx="1"/>
          </p:nvPr>
        </p:nvSpPr>
        <p:spPr/>
        <p:txBody>
          <a:bodyPr>
            <a:normAutofit/>
          </a:bodyPr>
          <a:lstStyle/>
          <a:p>
            <a:r>
              <a:rPr kumimoji="1" lang="zh-CN" altLang="en-US" dirty="0"/>
              <a:t>三种转换成字符的方法</a:t>
            </a:r>
            <a:endParaRPr kumimoji="1" lang="en-US" altLang="zh-CN" dirty="0"/>
          </a:p>
          <a:p>
            <a:pPr lvl="1"/>
            <a:r>
              <a:rPr kumimoji="1" lang="zh-CN" altLang="zh-CN" dirty="0"/>
              <a:t>2</a:t>
            </a:r>
            <a:r>
              <a:rPr kumimoji="1" lang="zh-CN" altLang="en-US" dirty="0"/>
              <a:t>、</a:t>
            </a:r>
            <a:r>
              <a:rPr kumimoji="1" lang="en-US" altLang="zh-CN" dirty="0"/>
              <a:t>String()</a:t>
            </a:r>
            <a:r>
              <a:rPr kumimoji="1" lang="zh-CN" altLang="en-US" dirty="0"/>
              <a:t>函数</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en-US" altLang="zh-CN" dirty="0"/>
              <a:t> age = 18;</a:t>
            </a:r>
            <a:endParaRPr kumimoji="1" lang="en-US" altLang="zh-CN" dirty="0"/>
          </a:p>
          <a:p>
            <a:pPr marL="1371600" lvl="3" indent="0">
              <a:buNone/>
            </a:pPr>
            <a:r>
              <a:rPr kumimoji="1" lang="en-US" altLang="zh-CN" dirty="0"/>
              <a:t>console.log(String(age)); //</a:t>
            </a:r>
            <a:r>
              <a:rPr kumimoji="1" lang="zh-CN" altLang="en-US" dirty="0"/>
              <a:t>结果 </a:t>
            </a:r>
            <a:r>
              <a:rPr kumimoji="1" lang="en-US" altLang="zh-CN" dirty="0"/>
              <a:t>"18"</a:t>
            </a:r>
            <a:endParaRPr kumimoji="1" lang="en-US" altLang="zh-CN" dirty="0"/>
          </a:p>
          <a:p>
            <a:pPr marL="1371600" lvl="3" indent="0">
              <a:buNone/>
            </a:pPr>
            <a:r>
              <a:rPr kumimoji="1" lang="en-US" altLang="zh-CN" dirty="0" err="1"/>
              <a:t>var</a:t>
            </a:r>
            <a:r>
              <a:rPr kumimoji="1" lang="en-US" altLang="zh-CN" dirty="0"/>
              <a:t> result = true;</a:t>
            </a:r>
            <a:endParaRPr kumimoji="1" lang="en-US" altLang="zh-CN" dirty="0"/>
          </a:p>
          <a:p>
            <a:pPr marL="1371600" lvl="3" indent="0">
              <a:buNone/>
            </a:pPr>
            <a:r>
              <a:rPr kumimoji="1" lang="en-US" altLang="zh-CN" dirty="0"/>
              <a:t>console.log(String(result)); //</a:t>
            </a:r>
            <a:r>
              <a:rPr kumimoji="1" lang="zh-CN" altLang="en-US" dirty="0"/>
              <a:t>结果 </a:t>
            </a:r>
            <a:r>
              <a:rPr kumimoji="1" lang="en-US" altLang="zh-CN" dirty="0"/>
              <a:t>"true"</a:t>
            </a:r>
            <a:endParaRPr kumimoji="1" lang="en-US" altLang="zh-CN" dirty="0"/>
          </a:p>
          <a:p>
            <a:pPr marL="1371600" lvl="3" indent="0">
              <a:buNone/>
            </a:pPr>
            <a:r>
              <a:rPr kumimoji="1" lang="en-US" altLang="zh-CN" dirty="0"/>
              <a:t>console.log(String(undefined)); //</a:t>
            </a:r>
            <a:r>
              <a:rPr kumimoji="1" lang="zh-CN" altLang="en-US" dirty="0"/>
              <a:t>结果 </a:t>
            </a:r>
            <a:r>
              <a:rPr kumimoji="1" lang="en-US" altLang="zh-CN" dirty="0"/>
              <a:t>"undefined"</a:t>
            </a:r>
            <a:endParaRPr kumimoji="1" lang="en-US" altLang="zh-CN" dirty="0"/>
          </a:p>
          <a:p>
            <a:pPr lvl="2"/>
            <a:r>
              <a:rPr kumimoji="1" lang="en-US" altLang="zh-CN" dirty="0"/>
              <a:t>String()</a:t>
            </a:r>
            <a:r>
              <a:rPr kumimoji="1" lang="zh-CN" altLang="en-US" dirty="0"/>
              <a:t>函数存在的意义：有些值没有</a:t>
            </a:r>
            <a:r>
              <a:rPr kumimoji="1" lang="en-US" altLang="zh-CN" dirty="0" err="1"/>
              <a:t>toString</a:t>
            </a:r>
            <a:r>
              <a:rPr kumimoji="1" lang="en-US" altLang="zh-CN" dirty="0"/>
              <a:t>()</a:t>
            </a:r>
            <a:r>
              <a:rPr kumimoji="1" lang="zh-CN" altLang="en-US" dirty="0"/>
              <a:t>，这个时候可以使用</a:t>
            </a:r>
            <a:r>
              <a:rPr kumimoji="1" lang="en-US" altLang="zh-CN" dirty="0"/>
              <a:t>String()</a:t>
            </a:r>
            <a:r>
              <a:rPr kumimoji="1" lang="zh-CN" altLang="en-US" dirty="0"/>
              <a:t>。比如：</a:t>
            </a:r>
            <a:r>
              <a:rPr kumimoji="1" lang="en-US" altLang="zh-CN" dirty="0"/>
              <a:t>undefined</a:t>
            </a:r>
            <a:r>
              <a:rPr kumimoji="1" lang="zh-CN" altLang="en-US" dirty="0"/>
              <a:t>和</a:t>
            </a:r>
            <a:r>
              <a:rPr kumimoji="1" lang="en-US" altLang="zh-CN" dirty="0"/>
              <a:t>null</a:t>
            </a:r>
            <a:endParaRPr kumimoji="1"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转换成字符串</a:t>
            </a:r>
            <a:endParaRPr kumimoji="1" lang="zh-CN" altLang="en-US"/>
          </a:p>
        </p:txBody>
      </p:sp>
      <p:sp>
        <p:nvSpPr>
          <p:cNvPr id="3" name="内容占位符 2"/>
          <p:cNvSpPr>
            <a:spLocks noGrp="1"/>
          </p:cNvSpPr>
          <p:nvPr>
            <p:ph idx="1"/>
          </p:nvPr>
        </p:nvSpPr>
        <p:spPr/>
        <p:txBody>
          <a:bodyPr/>
          <a:lstStyle/>
          <a:p>
            <a:r>
              <a:rPr kumimoji="1" lang="zh-CN" altLang="en-US" dirty="0"/>
              <a:t>三种转换成字符的方法</a:t>
            </a:r>
            <a:endParaRPr kumimoji="1" lang="en-US" altLang="zh-CN" dirty="0"/>
          </a:p>
          <a:p>
            <a:pPr lvl="1"/>
            <a:r>
              <a:rPr kumimoji="1" lang="en-US" altLang="zh-CN" dirty="0"/>
              <a:t>3</a:t>
            </a:r>
            <a:r>
              <a:rPr kumimoji="1" lang="zh-CN" altLang="en-US" dirty="0"/>
              <a:t>、使用拼接字符串</a:t>
            </a:r>
            <a:endParaRPr kumimoji="1" lang="en-US" altLang="zh-CN" dirty="0"/>
          </a:p>
          <a:p>
            <a:pPr lvl="2"/>
            <a:r>
              <a:rPr kumimoji="1" lang="zh-CN" altLang="en-US" dirty="0"/>
              <a:t>例如</a:t>
            </a:r>
            <a:r>
              <a:rPr kumimoji="1" lang="en-US" altLang="zh-CN" dirty="0"/>
              <a:t>1</a:t>
            </a:r>
            <a:r>
              <a:rPr kumimoji="1" lang="zh-CN" altLang="en-US" dirty="0"/>
              <a:t>：</a:t>
            </a:r>
            <a:endParaRPr kumimoji="1" lang="en-US" altLang="zh-CN" dirty="0"/>
          </a:p>
          <a:p>
            <a:pPr marL="1371600" lvl="3" indent="0">
              <a:buNone/>
            </a:pPr>
            <a:r>
              <a:rPr kumimoji="1" lang="ro-RO" altLang="zh-CN" dirty="0"/>
              <a:t>var age = 18;</a:t>
            </a:r>
            <a:endParaRPr kumimoji="1" lang="ro-RO" altLang="zh-CN" dirty="0"/>
          </a:p>
          <a:p>
            <a:pPr marL="1371600" lvl="3" indent="0">
              <a:buNone/>
            </a:pPr>
            <a:r>
              <a:rPr kumimoji="1" lang="ro-RO" altLang="zh-CN" dirty="0"/>
              <a:t>var str = age + "</a:t>
            </a:r>
            <a:r>
              <a:rPr kumimoji="1" lang="zh-CN" altLang="ro-RO" dirty="0"/>
              <a:t>岁</a:t>
            </a:r>
            <a:r>
              <a:rPr kumimoji="1" lang="ro-RO" altLang="zh-CN" dirty="0"/>
              <a:t>";</a:t>
            </a:r>
            <a:endParaRPr kumimoji="1" lang="ro-RO" altLang="zh-CN" dirty="0"/>
          </a:p>
          <a:p>
            <a:pPr marL="1371600" lvl="3" indent="0">
              <a:buNone/>
            </a:pPr>
            <a:r>
              <a:rPr kumimoji="1" lang="ro-RO" altLang="zh-CN" dirty="0"/>
              <a:t>console.log(str);</a:t>
            </a:r>
            <a:endParaRPr kumimoji="1" lang="ro-RO" altLang="zh-CN" dirty="0"/>
          </a:p>
          <a:p>
            <a:pPr lvl="2"/>
            <a:r>
              <a:rPr kumimoji="1" lang="zh-CN" altLang="en-US" dirty="0"/>
              <a:t>例如</a:t>
            </a:r>
            <a:r>
              <a:rPr kumimoji="1" lang="en-US" altLang="zh-CN" dirty="0"/>
              <a:t>2</a:t>
            </a:r>
            <a:r>
              <a:rPr kumimoji="1" lang="zh-CN" altLang="en-US" dirty="0"/>
              <a:t>：</a:t>
            </a:r>
            <a:endParaRPr kumimoji="1" lang="en-US" altLang="zh-CN" dirty="0"/>
          </a:p>
          <a:p>
            <a:pPr marL="1371600" lvl="3" indent="0">
              <a:buNone/>
            </a:pPr>
            <a:r>
              <a:rPr kumimoji="1" lang="en-US" altLang="zh-CN" dirty="0" err="1"/>
              <a:t>var</a:t>
            </a:r>
            <a:r>
              <a:rPr kumimoji="1" lang="zh-CN" altLang="en-US" dirty="0"/>
              <a:t> </a:t>
            </a:r>
            <a:r>
              <a:rPr kumimoji="1" lang="en-US" altLang="zh-CN" dirty="0" err="1"/>
              <a:t>str</a:t>
            </a:r>
            <a:r>
              <a:rPr kumimoji="1" lang="en-US" altLang="zh-CN" dirty="0"/>
              <a:t> = ""</a:t>
            </a:r>
            <a:r>
              <a:rPr kumimoji="1" lang="zh-CN" altLang="en-US" dirty="0"/>
              <a:t> </a:t>
            </a:r>
            <a:r>
              <a:rPr kumimoji="1" lang="en-US" altLang="zh-CN" dirty="0"/>
              <a:t>+ 18;</a:t>
            </a:r>
            <a:r>
              <a:rPr kumimoji="1" lang="zh-CN" altLang="en-US" dirty="0"/>
              <a:t> </a:t>
            </a:r>
            <a:r>
              <a:rPr kumimoji="1" lang="en-US" altLang="zh-CN" dirty="0"/>
              <a:t>//</a:t>
            </a:r>
            <a:r>
              <a:rPr kumimoji="1" lang="zh-CN" altLang="en-US" dirty="0"/>
              <a:t>结果是</a:t>
            </a:r>
            <a:r>
              <a:rPr kumimoji="1" lang="en-US" altLang="zh-CN" dirty="0"/>
              <a:t>"18"</a:t>
            </a:r>
            <a:endParaRPr kumimoji="1" lang="ro-RO" altLang="zh-CN" dirty="0"/>
          </a:p>
          <a:p>
            <a:pPr marL="1371600" lvl="3" indent="0">
              <a:buNone/>
            </a:pPr>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endParaRPr kumimoji="1" lang="en-US" altLang="zh-CN" dirty="0"/>
          </a:p>
          <a:p>
            <a:pPr lvl="1"/>
            <a:r>
              <a:rPr kumimoji="1" lang="en-US" altLang="zh-CN" dirty="0"/>
              <a:t>Number()</a:t>
            </a:r>
            <a:r>
              <a:rPr kumimoji="1" lang="zh-CN" altLang="en-US" dirty="0"/>
              <a:t>可以把任意值转换成数值</a:t>
            </a:r>
            <a:r>
              <a:rPr kumimoji="1" lang="zh-CN" altLang="zh-CN" dirty="0"/>
              <a:t>，</a:t>
            </a:r>
            <a:r>
              <a:rPr kumimoji="1" lang="zh-CN" altLang="en-US" dirty="0"/>
              <a:t>如果要转换的字符串中有一个不是数值的字符，返回</a:t>
            </a:r>
            <a:r>
              <a:rPr kumimoji="1" lang="en-US" altLang="zh-CN" dirty="0" err="1"/>
              <a:t>NaN</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en-US" altLang="zh-CN" dirty="0"/>
              <a:t> num1 = Number(true); //true</a:t>
            </a:r>
            <a:r>
              <a:rPr kumimoji="1" lang="zh-CN" altLang="en-US" dirty="0"/>
              <a:t>返回</a:t>
            </a:r>
            <a:r>
              <a:rPr kumimoji="1" lang="en-US" altLang="zh-CN" dirty="0"/>
              <a:t>1  false</a:t>
            </a:r>
            <a:r>
              <a:rPr kumimoji="1" lang="zh-CN" altLang="en-US" dirty="0"/>
              <a:t>返回</a:t>
            </a:r>
            <a:r>
              <a:rPr kumimoji="1" lang="en-US" altLang="zh-CN" dirty="0"/>
              <a:t>0</a:t>
            </a:r>
            <a:endParaRPr kumimoji="1" lang="en-US" altLang="zh-CN" dirty="0"/>
          </a:p>
          <a:p>
            <a:pPr marL="1371600" lvl="3" indent="0">
              <a:buNone/>
            </a:pPr>
            <a:r>
              <a:rPr kumimoji="1" lang="en-US" altLang="zh-CN" dirty="0" err="1"/>
              <a:t>var</a:t>
            </a:r>
            <a:r>
              <a:rPr kumimoji="1" lang="en-US" altLang="zh-CN" dirty="0"/>
              <a:t> num2 = Number(undefined); //</a:t>
            </a:r>
            <a:r>
              <a:rPr kumimoji="1" lang="zh-CN" altLang="en-US" dirty="0"/>
              <a:t>返回</a:t>
            </a:r>
            <a:r>
              <a:rPr kumimoji="1" lang="en-US" altLang="zh-CN" dirty="0" err="1"/>
              <a:t>NaN</a:t>
            </a:r>
            <a:endParaRPr kumimoji="1" lang="en-US" altLang="zh-CN" dirty="0"/>
          </a:p>
          <a:p>
            <a:pPr marL="1371600" lvl="3" indent="0">
              <a:buNone/>
            </a:pPr>
            <a:r>
              <a:rPr kumimoji="1" lang="en-US" altLang="zh-CN" dirty="0" err="1"/>
              <a:t>var</a:t>
            </a:r>
            <a:r>
              <a:rPr kumimoji="1" lang="en-US" altLang="zh-CN" dirty="0"/>
              <a:t> num3 = Number("hello");  //</a:t>
            </a:r>
            <a:r>
              <a:rPr kumimoji="1" lang="zh-CN" altLang="en-US" dirty="0"/>
              <a:t>返回</a:t>
            </a:r>
            <a:r>
              <a:rPr kumimoji="1" lang="en-US" altLang="zh-CN" dirty="0" err="1"/>
              <a:t>NaN</a:t>
            </a:r>
            <a:endParaRPr kumimoji="1" lang="en-US" altLang="zh-CN" dirty="0"/>
          </a:p>
          <a:p>
            <a:pPr marL="1371600" lvl="3" indent="0">
              <a:buNone/>
            </a:pPr>
            <a:r>
              <a:rPr kumimoji="1" lang="en-US" altLang="zh-CN" dirty="0" err="1"/>
              <a:t>var</a:t>
            </a:r>
            <a:r>
              <a:rPr kumimoji="1" lang="en-US" altLang="zh-CN" dirty="0"/>
              <a:t> num4 = Number("   "); //</a:t>
            </a:r>
            <a:r>
              <a:rPr kumimoji="1" lang="zh-CN" altLang="en-US" dirty="0"/>
              <a:t>如果是空字符串返回</a:t>
            </a:r>
            <a:r>
              <a:rPr kumimoji="1" lang="en-US" altLang="zh-CN" dirty="0"/>
              <a:t>0</a:t>
            </a:r>
            <a:endParaRPr kumimoji="1" lang="en-US" altLang="zh-CN" dirty="0"/>
          </a:p>
          <a:p>
            <a:pPr marL="1371600" lvl="3" indent="0">
              <a:buNone/>
            </a:pPr>
            <a:r>
              <a:rPr kumimoji="1" lang="en-US" altLang="zh-CN" dirty="0" err="1"/>
              <a:t>var</a:t>
            </a:r>
            <a:r>
              <a:rPr kumimoji="1" lang="en-US" altLang="zh-CN" dirty="0"/>
              <a:t> num5 = Number(123); //</a:t>
            </a:r>
            <a:r>
              <a:rPr kumimoji="1" lang="zh-CN" altLang="en-US" dirty="0"/>
              <a:t>返回</a:t>
            </a:r>
            <a:r>
              <a:rPr kumimoji="1" lang="en-US" altLang="zh-CN" dirty="0"/>
              <a:t>123</a:t>
            </a:r>
            <a:r>
              <a:rPr kumimoji="1" lang="zh-CN" altLang="en-US" dirty="0"/>
              <a:t>，如果是数字，简单返回</a:t>
            </a:r>
            <a:endParaRPr kumimoji="1" lang="en-US" altLang="zh-CN" dirty="0"/>
          </a:p>
          <a:p>
            <a:pPr marL="1371600" lvl="3" indent="0">
              <a:buNone/>
            </a:pPr>
            <a:r>
              <a:rPr kumimoji="1" lang="en-US" altLang="zh-CN" dirty="0" err="1"/>
              <a:t>var</a:t>
            </a:r>
            <a:r>
              <a:rPr kumimoji="1" lang="en-US" altLang="zh-CN" dirty="0"/>
              <a:t> num6 = Number("123abc");  //</a:t>
            </a:r>
            <a:r>
              <a:rPr kumimoji="1" lang="en-US" altLang="zh-CN" dirty="0" err="1"/>
              <a:t>NaN</a:t>
            </a:r>
            <a:endParaRPr kumimoji="1" lang="en-US" altLang="zh-CN" dirty="0"/>
          </a:p>
          <a:p>
            <a:pPr marL="1371600" lvl="3" indent="0">
              <a:buNone/>
            </a:pPr>
            <a:r>
              <a:rPr kumimoji="1" lang="en-US" altLang="zh-CN" dirty="0" err="1"/>
              <a:t>var</a:t>
            </a:r>
            <a:r>
              <a:rPr kumimoji="1" lang="en-US" altLang="zh-CN" dirty="0"/>
              <a:t> </a:t>
            </a:r>
            <a:r>
              <a:rPr kumimoji="1" lang="en-US" altLang="zh-CN" dirty="0" err="1"/>
              <a:t>num</a:t>
            </a:r>
            <a:r>
              <a:rPr kumimoji="1" lang="zh-CN" altLang="zh-CN" dirty="0"/>
              <a:t>7</a:t>
            </a:r>
            <a:r>
              <a:rPr kumimoji="1" lang="en-US" altLang="zh-CN" dirty="0"/>
              <a:t> = Number("abc123");  //</a:t>
            </a:r>
            <a:r>
              <a:rPr kumimoji="1" lang="en-US" altLang="zh-CN" dirty="0" err="1"/>
              <a:t>NaN</a:t>
            </a:r>
            <a:endParaRPr kumimoji="1"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endParaRPr kumimoji="1" lang="zh-CN" altLang="en-US"/>
          </a:p>
        </p:txBody>
      </p:sp>
      <p:sp>
        <p:nvSpPr>
          <p:cNvPr id="3" name="内容占位符 2"/>
          <p:cNvSpPr>
            <a:spLocks noGrp="1"/>
          </p:cNvSpPr>
          <p:nvPr>
            <p:ph idx="1"/>
          </p:nvPr>
        </p:nvSpPr>
        <p:spPr/>
        <p:txBody>
          <a:bodyPr>
            <a:normAutofit/>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endParaRPr kumimoji="1" lang="en-US" altLang="zh-CN" dirty="0"/>
          </a:p>
          <a:p>
            <a:pPr lvl="1"/>
            <a:r>
              <a:rPr kumimoji="1" lang="en-US" altLang="zh-CN" dirty="0" err="1"/>
              <a:t>parseInt</a:t>
            </a:r>
            <a:r>
              <a:rPr kumimoji="1" lang="en-US" altLang="zh-CN" dirty="0"/>
              <a:t>()</a:t>
            </a:r>
            <a:r>
              <a:rPr kumimoji="1" lang="zh-CN" altLang="en-US" dirty="0"/>
              <a:t>把字符串转换成整数</a:t>
            </a:r>
            <a:endParaRPr kumimoji="1" lang="en-US" altLang="zh-CN" dirty="0"/>
          </a:p>
          <a:p>
            <a:pPr marL="914400" lvl="2" indent="0">
              <a:buNone/>
            </a:pPr>
            <a:r>
              <a:rPr kumimoji="1" lang="ro-RO" altLang="zh-CN" dirty="0"/>
              <a:t>var num1 = parseInt("12.3abc");  //</a:t>
            </a:r>
            <a:r>
              <a:rPr kumimoji="1" lang="zh-CN" altLang="ro-RO" dirty="0"/>
              <a:t>返回</a:t>
            </a:r>
            <a:r>
              <a:rPr kumimoji="1" lang="ro-RO" altLang="zh-CN" dirty="0"/>
              <a:t>12</a:t>
            </a:r>
            <a:r>
              <a:rPr kumimoji="1" lang="zh-CN" altLang="ro-RO" dirty="0"/>
              <a:t>，如果第一个字符是数字会解析知道遇到非数字结束</a:t>
            </a:r>
            <a:endParaRPr kumimoji="1" lang="en-US" altLang="zh-CN" dirty="0"/>
          </a:p>
          <a:p>
            <a:pPr marL="914400" lvl="2" indent="0">
              <a:buNone/>
            </a:pPr>
            <a:r>
              <a:rPr kumimoji="1" lang="ro-RO" altLang="zh-CN" dirty="0"/>
              <a:t>var num2 = parseInt("abc123");  //</a:t>
            </a:r>
            <a:r>
              <a:rPr kumimoji="1" lang="zh-CN" altLang="ro-RO" dirty="0"/>
              <a:t>返回</a:t>
            </a:r>
            <a:r>
              <a:rPr kumimoji="1" lang="ro-RO" altLang="zh-CN" dirty="0"/>
              <a:t>NaN</a:t>
            </a:r>
            <a:r>
              <a:rPr kumimoji="1" lang="zh-CN" altLang="ro-RO" dirty="0"/>
              <a:t>，如果第一个字符不是数字或者符号就返回</a:t>
            </a:r>
            <a:r>
              <a:rPr kumimoji="1" lang="ro-RO" altLang="zh-CN" dirty="0"/>
              <a:t>NaN</a:t>
            </a:r>
            <a:endParaRPr kumimoji="1" lang="ro-RO" altLang="zh-CN" dirty="0"/>
          </a:p>
          <a:p>
            <a:pPr marL="914400" lvl="2" indent="0">
              <a:buNone/>
            </a:pPr>
            <a:r>
              <a:rPr kumimoji="1" lang="ro-RO" altLang="zh-CN" dirty="0"/>
              <a:t>var num3 = parseInt("");        //</a:t>
            </a:r>
            <a:r>
              <a:rPr kumimoji="1" lang="zh-CN" altLang="ro-RO" sz="1600" dirty="0"/>
              <a:t>空字符串返回</a:t>
            </a:r>
            <a:r>
              <a:rPr kumimoji="1" lang="ro-RO" altLang="zh-CN" sz="1600" dirty="0"/>
              <a:t>NaN</a:t>
            </a:r>
            <a:r>
              <a:rPr kumimoji="1" lang="zh-CN" altLang="ro-RO" sz="1600" dirty="0"/>
              <a:t>，</a:t>
            </a:r>
            <a:r>
              <a:rPr kumimoji="1" lang="ro-RO" altLang="zh-CN" sz="1600" dirty="0"/>
              <a:t>Number("")</a:t>
            </a:r>
            <a:r>
              <a:rPr kumimoji="1" lang="zh-CN" altLang="ro-RO" sz="1600" dirty="0"/>
              <a:t>返回</a:t>
            </a:r>
            <a:r>
              <a:rPr kumimoji="1" lang="ro-RO" altLang="zh-CN" sz="1600" dirty="0"/>
              <a:t>0</a:t>
            </a:r>
            <a:endParaRPr kumimoji="1" lang="ro-RO" altLang="zh-CN" sz="1600" dirty="0"/>
          </a:p>
          <a:p>
            <a:pPr marL="914400" lvl="2" indent="0">
              <a:buNone/>
            </a:pPr>
            <a:r>
              <a:rPr kumimoji="1" lang="ro-RO" altLang="zh-CN" dirty="0"/>
              <a:t>var num5 = parseInt("10");      //</a:t>
            </a:r>
            <a:r>
              <a:rPr kumimoji="1" lang="zh-CN" altLang="ro-RO" dirty="0"/>
              <a:t>返回</a:t>
            </a:r>
            <a:r>
              <a:rPr kumimoji="1" lang="ro-RO" altLang="zh-CN" dirty="0"/>
              <a:t>10</a:t>
            </a:r>
            <a:endParaRPr kumimoji="1" lang="ro-RO" altLang="zh-CN" dirty="0"/>
          </a:p>
          <a:p>
            <a:pPr marL="914400" lvl="2" indent="0">
              <a:buNone/>
            </a:pPr>
            <a:r>
              <a:rPr kumimoji="1" lang="ro-RO" altLang="zh-CN" dirty="0"/>
              <a:t>var num4 = parseInt("0xA");     //</a:t>
            </a:r>
            <a:r>
              <a:rPr kumimoji="1" lang="zh-CN" altLang="ro-RO" dirty="0"/>
              <a:t>返回</a:t>
            </a:r>
            <a:r>
              <a:rPr kumimoji="1" lang="ro-RO" altLang="zh-CN" dirty="0"/>
              <a:t>10</a:t>
            </a:r>
            <a:endParaRPr kumimoji="1"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endParaRPr kumimoji="1" lang="en-US" altLang="zh-CN" dirty="0"/>
          </a:p>
          <a:p>
            <a:pPr lvl="1"/>
            <a:r>
              <a:rPr kumimoji="1" lang="en-US" altLang="zh-CN" dirty="0" err="1"/>
              <a:t>parseInt</a:t>
            </a:r>
            <a:r>
              <a:rPr kumimoji="1" lang="en-US" altLang="zh-CN" dirty="0"/>
              <a:t>()</a:t>
            </a:r>
            <a:r>
              <a:rPr kumimoji="1" lang="zh-CN" altLang="en-US" dirty="0"/>
              <a:t>可以传递两个参数，第一个参数是要转换的字符串，第二个参数是要转换的进制</a:t>
            </a:r>
            <a:endParaRPr kumimoji="1" lang="en-US" altLang="zh-CN" dirty="0"/>
          </a:p>
          <a:p>
            <a:pPr marL="914400" lvl="2" indent="0">
              <a:buNone/>
            </a:pPr>
            <a:r>
              <a:rPr kumimoji="1" lang="ro-RO" altLang="zh-CN" dirty="0"/>
              <a:t> var num4 = parseInt("0xA");     //</a:t>
            </a:r>
            <a:r>
              <a:rPr kumimoji="1" lang="zh-CN" altLang="ro-RO" dirty="0"/>
              <a:t>返回</a:t>
            </a:r>
            <a:r>
              <a:rPr kumimoji="1" lang="ro-RO" altLang="zh-CN" dirty="0"/>
              <a:t>10</a:t>
            </a:r>
            <a:endParaRPr kumimoji="1" lang="ro-RO" altLang="zh-CN" dirty="0"/>
          </a:p>
          <a:p>
            <a:pPr marL="914400" lvl="2" indent="0">
              <a:buNone/>
            </a:pPr>
            <a:r>
              <a:rPr kumimoji="1" lang="ro-RO" altLang="zh-CN" dirty="0"/>
              <a:t> var num6 = parseInt("A");       //</a:t>
            </a:r>
            <a:r>
              <a:rPr kumimoji="1" lang="zh-CN" altLang="ro-RO" dirty="0"/>
              <a:t>返回什么？</a:t>
            </a:r>
            <a:endParaRPr kumimoji="1" lang="en-US" altLang="zh-CN" dirty="0"/>
          </a:p>
          <a:p>
            <a:pPr marL="914400" lvl="2" indent="0">
              <a:buNone/>
            </a:pPr>
            <a:endParaRPr kumimoji="1" lang="en-US" altLang="zh-CN" dirty="0"/>
          </a:p>
          <a:p>
            <a:pPr marL="914400" lvl="2" indent="0">
              <a:buNone/>
            </a:pPr>
            <a:r>
              <a:rPr kumimoji="1" lang="ro-RO" altLang="zh-CN" dirty="0"/>
              <a:t>var num1 = parseInt("A",16);   //A</a:t>
            </a:r>
            <a:r>
              <a:rPr kumimoji="1" lang="zh-CN" altLang="ro-RO" dirty="0"/>
              <a:t>按</a:t>
            </a:r>
            <a:r>
              <a:rPr kumimoji="1" lang="ro-RO" altLang="zh-CN" dirty="0"/>
              <a:t>16</a:t>
            </a:r>
            <a:r>
              <a:rPr kumimoji="1" lang="zh-CN" altLang="ro-RO" dirty="0"/>
              <a:t>进制解析是</a:t>
            </a:r>
            <a:r>
              <a:rPr kumimoji="1" lang="ro-RO" altLang="zh-CN" dirty="0"/>
              <a:t>10</a:t>
            </a:r>
            <a:endParaRPr kumimoji="1" lang="ro-RO" altLang="zh-CN" dirty="0"/>
          </a:p>
          <a:p>
            <a:pPr marL="914400" lvl="2" indent="0">
              <a:buNone/>
            </a:pPr>
            <a:r>
              <a:rPr kumimoji="1" lang="ro-RO" altLang="zh-CN" dirty="0"/>
              <a:t>var num2 = parseInt("10",10);  //10</a:t>
            </a:r>
            <a:r>
              <a:rPr kumimoji="1" lang="zh-CN" altLang="ro-RO" dirty="0"/>
              <a:t>按</a:t>
            </a:r>
            <a:r>
              <a:rPr kumimoji="1" lang="ro-RO" altLang="zh-CN" dirty="0"/>
              <a:t>10</a:t>
            </a:r>
            <a:r>
              <a:rPr kumimoji="1" lang="zh-CN" altLang="ro-RO" dirty="0"/>
              <a:t>进制解析</a:t>
            </a:r>
            <a:r>
              <a:rPr kumimoji="1" lang="ro-RO" altLang="zh-CN" dirty="0"/>
              <a:t>10</a:t>
            </a:r>
            <a:endParaRPr kumimoji="1" lang="ro-RO" altLang="zh-CN" dirty="0"/>
          </a:p>
          <a:p>
            <a:pPr marL="914400" lvl="2" indent="0">
              <a:buNone/>
            </a:pPr>
            <a:r>
              <a:rPr kumimoji="1" lang="ro-RO" altLang="zh-CN" dirty="0"/>
              <a:t>var num3 = parseInt("10",16);  //10</a:t>
            </a:r>
            <a:r>
              <a:rPr kumimoji="1" lang="zh-CN" altLang="ro-RO" dirty="0"/>
              <a:t>按</a:t>
            </a:r>
            <a:r>
              <a:rPr kumimoji="1" lang="ro-RO" altLang="zh-CN" dirty="0"/>
              <a:t>16</a:t>
            </a:r>
            <a:r>
              <a:rPr kumimoji="1" lang="zh-CN" altLang="ro-RO" dirty="0"/>
              <a:t>进制解析</a:t>
            </a:r>
            <a:r>
              <a:rPr kumimoji="1" lang="ro-RO" altLang="zh-CN" dirty="0"/>
              <a:t>16</a:t>
            </a:r>
            <a:endParaRPr kumimoji="1" lang="ro-RO" altLang="zh-CN" dirty="0"/>
          </a:p>
          <a:p>
            <a:pPr marL="914400" lvl="2" indent="0">
              <a:buNone/>
            </a:pPr>
            <a:r>
              <a:rPr kumimoji="1" lang="ro-RO" altLang="zh-CN" dirty="0"/>
              <a:t>var num4 = parseInt("10",8);   //10</a:t>
            </a:r>
            <a:r>
              <a:rPr kumimoji="1" lang="zh-CN" altLang="ro-RO" dirty="0"/>
              <a:t>按</a:t>
            </a:r>
            <a:r>
              <a:rPr kumimoji="1" lang="ro-RO" altLang="zh-CN" dirty="0"/>
              <a:t>8</a:t>
            </a:r>
            <a:r>
              <a:rPr kumimoji="1" lang="zh-CN" altLang="ro-RO" dirty="0"/>
              <a:t>进制解析是</a:t>
            </a:r>
            <a:r>
              <a:rPr kumimoji="1" lang="ro-RO" altLang="zh-CN" dirty="0"/>
              <a:t>8</a:t>
            </a:r>
            <a:endParaRPr kumimoji="1" lang="ro-RO" altLang="zh-CN" dirty="0"/>
          </a:p>
          <a:p>
            <a:pPr marL="914400" lvl="2" indent="0">
              <a:buNone/>
            </a:pPr>
            <a:r>
              <a:rPr kumimoji="1" lang="ro-RO" altLang="zh-CN" dirty="0"/>
              <a:t>var num5 = parseInt("10",2);   //10</a:t>
            </a:r>
            <a:r>
              <a:rPr kumimoji="1" lang="zh-CN" altLang="ro-RO" dirty="0"/>
              <a:t>按</a:t>
            </a:r>
            <a:r>
              <a:rPr kumimoji="1" lang="ro-RO" altLang="zh-CN" dirty="0"/>
              <a:t>2</a:t>
            </a:r>
            <a:r>
              <a:rPr kumimoji="1" lang="zh-CN" altLang="ro-RO" dirty="0"/>
              <a:t>进制解析是</a:t>
            </a:r>
            <a:r>
              <a:rPr kumimoji="1" lang="ro-RO" altLang="zh-CN" dirty="0"/>
              <a:t>2</a:t>
            </a:r>
            <a:endParaRPr kumimoji="1" lang="ro-RO" altLang="zh-CN" dirty="0"/>
          </a:p>
          <a:p>
            <a:pPr marL="914400" lvl="2" indent="0">
              <a:buNone/>
            </a:pPr>
            <a:r>
              <a:rPr kumimoji="1" lang="ro-RO" altLang="zh-CN" dirty="0"/>
              <a:t>var num6 = parseInt("10",3);   //10</a:t>
            </a:r>
            <a:r>
              <a:rPr kumimoji="1" lang="zh-CN" altLang="ro-RO" dirty="0"/>
              <a:t>按</a:t>
            </a:r>
            <a:r>
              <a:rPr kumimoji="1" lang="ro-RO" altLang="zh-CN" dirty="0"/>
              <a:t>3</a:t>
            </a:r>
            <a:r>
              <a:rPr kumimoji="1" lang="zh-CN" altLang="ro-RO" dirty="0"/>
              <a:t>进制解析是</a:t>
            </a:r>
            <a:r>
              <a:rPr kumimoji="1" lang="ro-RO" altLang="zh-CN" dirty="0"/>
              <a:t>3</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浏览器是如何工作的</a:t>
            </a:r>
            <a:endParaRPr kumimoji="1" lang="zh-CN" altLang="en-US"/>
          </a:p>
        </p:txBody>
      </p:sp>
      <p:pic>
        <p:nvPicPr>
          <p:cNvPr id="3" name="图片 2"/>
          <p:cNvPicPr>
            <a:picLocks noChangeAspect="1"/>
          </p:cNvPicPr>
          <p:nvPr/>
        </p:nvPicPr>
        <p:blipFill>
          <a:blip r:embed="rId1"/>
          <a:stretch>
            <a:fillRect/>
          </a:stretch>
        </p:blipFill>
        <p:spPr>
          <a:xfrm>
            <a:off x="899592" y="1411164"/>
            <a:ext cx="7668344" cy="51122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28"/>
    </mc:Choice>
    <mc:Fallback>
      <p:transition spd="slow" advTm="128"/>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endParaRPr kumimoji="1" lang="zh-CN" altLang="en-US"/>
          </a:p>
        </p:txBody>
      </p:sp>
      <p:sp>
        <p:nvSpPr>
          <p:cNvPr id="3" name="内容占位符 2"/>
          <p:cNvSpPr>
            <a:spLocks noGrp="1"/>
          </p:cNvSpPr>
          <p:nvPr>
            <p:ph idx="1"/>
          </p:nvPr>
        </p:nvSpPr>
        <p:spPr/>
        <p:txBody>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endParaRPr kumimoji="1" lang="en-US" altLang="zh-CN" dirty="0"/>
          </a:p>
          <a:p>
            <a:pPr lvl="1"/>
            <a:r>
              <a:rPr kumimoji="1" lang="en-US" altLang="zh-CN" dirty="0" err="1"/>
              <a:t>parseFloat</a:t>
            </a:r>
            <a:r>
              <a:rPr kumimoji="1" lang="en-US" altLang="zh-CN" dirty="0"/>
              <a:t>()</a:t>
            </a:r>
            <a:r>
              <a:rPr kumimoji="1" lang="zh-CN" altLang="en-US" dirty="0"/>
              <a:t>把字符串转换成浮点数</a:t>
            </a:r>
            <a:endParaRPr kumimoji="1" lang="en-US" altLang="zh-CN" dirty="0"/>
          </a:p>
          <a:p>
            <a:pPr lvl="1"/>
            <a:r>
              <a:rPr kumimoji="1" lang="en-US" altLang="zh-CN" dirty="0" err="1"/>
              <a:t>parseFloat</a:t>
            </a:r>
            <a:r>
              <a:rPr kumimoji="1" lang="en-US" altLang="zh-CN" dirty="0"/>
              <a:t>()</a:t>
            </a:r>
            <a:r>
              <a:rPr kumimoji="1" lang="zh-CN" altLang="en-US" dirty="0"/>
              <a:t>和</a:t>
            </a:r>
            <a:r>
              <a:rPr kumimoji="1" lang="en-US" altLang="zh-CN" dirty="0" err="1"/>
              <a:t>parseInt</a:t>
            </a:r>
            <a:r>
              <a:rPr kumimoji="1" lang="zh-CN" altLang="en-US" dirty="0"/>
              <a:t>非常相似，不同之处在与</a:t>
            </a:r>
            <a:endParaRPr kumimoji="1" lang="en-US" altLang="zh-CN" dirty="0"/>
          </a:p>
          <a:p>
            <a:pPr lvl="2"/>
            <a:r>
              <a:rPr kumimoji="1" lang="en-US" altLang="zh-CN" dirty="0" err="1"/>
              <a:t>parseFloat</a:t>
            </a:r>
            <a:r>
              <a:rPr kumimoji="1" lang="zh-CN" altLang="en-US" dirty="0"/>
              <a:t>会解析第一个</a:t>
            </a:r>
            <a:r>
              <a:rPr kumimoji="1" lang="en-US" altLang="zh-CN" dirty="0"/>
              <a:t>. </a:t>
            </a:r>
            <a:r>
              <a:rPr kumimoji="1" lang="zh-CN" altLang="en-US" dirty="0"/>
              <a:t>遇到第二个</a:t>
            </a:r>
            <a:r>
              <a:rPr kumimoji="1" lang="en-US" altLang="zh-CN" dirty="0"/>
              <a:t>.</a:t>
            </a:r>
            <a:r>
              <a:rPr kumimoji="1" lang="zh-CN" altLang="en-US" dirty="0"/>
              <a:t>或者非数字结束</a:t>
            </a:r>
            <a:endParaRPr kumimoji="1" lang="en-US" altLang="zh-CN" dirty="0"/>
          </a:p>
          <a:p>
            <a:pPr lvl="2"/>
            <a:r>
              <a:rPr kumimoji="1" lang="en-US" altLang="zh-CN" dirty="0" err="1"/>
              <a:t>parseFloat</a:t>
            </a:r>
            <a:r>
              <a:rPr kumimoji="1" lang="zh-CN" altLang="en-US" dirty="0"/>
              <a:t>不支持第二个参数，只能解析</a:t>
            </a:r>
            <a:r>
              <a:rPr kumimoji="1" lang="en-US" altLang="zh-CN" dirty="0"/>
              <a:t>10</a:t>
            </a:r>
            <a:r>
              <a:rPr kumimoji="1" lang="zh-CN" altLang="en-US" dirty="0"/>
              <a:t>进制数</a:t>
            </a:r>
            <a:endParaRPr kumimoji="1" lang="en-US" altLang="zh-CN" dirty="0"/>
          </a:p>
          <a:p>
            <a:pPr lvl="2"/>
            <a:r>
              <a:rPr kumimoji="1" lang="zh-CN" altLang="en-US" dirty="0"/>
              <a:t>如果解析的内容里只有整数，解析成整数</a:t>
            </a:r>
            <a:endParaRPr kumimoji="1"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转换成布尔类型</a:t>
            </a:r>
            <a:endParaRPr kumimoji="1" lang="zh-CN" altLang="en-US"/>
          </a:p>
        </p:txBody>
      </p:sp>
      <p:sp>
        <p:nvSpPr>
          <p:cNvPr id="3" name="内容占位符 2"/>
          <p:cNvSpPr>
            <a:spLocks noGrp="1"/>
          </p:cNvSpPr>
          <p:nvPr>
            <p:ph idx="1"/>
          </p:nvPr>
        </p:nvSpPr>
        <p:spPr/>
        <p:txBody>
          <a:bodyPr>
            <a:normAutofit fontScale="92500" lnSpcReduction="20000"/>
          </a:bodyPr>
          <a:lstStyle/>
          <a:p>
            <a:r>
              <a:rPr kumimoji="1" lang="zh-CN" altLang="en-US" dirty="0"/>
              <a:t>两种转换布尔类型的方式</a:t>
            </a:r>
            <a:endParaRPr kumimoji="1" lang="en-US" altLang="zh-CN" dirty="0"/>
          </a:p>
          <a:p>
            <a:pPr lvl="1"/>
            <a:r>
              <a:rPr kumimoji="1" lang="en-US" altLang="zh-CN" dirty="0"/>
              <a:t>Boolean()</a:t>
            </a:r>
            <a:r>
              <a:rPr kumimoji="1" lang="zh-CN" altLang="en-US" dirty="0"/>
              <a:t>函数</a:t>
            </a:r>
            <a:endParaRPr kumimoji="1" lang="en-US" altLang="zh-CN" dirty="0"/>
          </a:p>
          <a:p>
            <a:pPr lvl="2"/>
            <a:r>
              <a:rPr kumimoji="1" lang="zh-CN" altLang="en-US" dirty="0"/>
              <a:t>例如：</a:t>
            </a:r>
            <a:endParaRPr kumimoji="1" lang="en-US" altLang="zh-CN" dirty="0"/>
          </a:p>
          <a:p>
            <a:pPr marL="914400" lvl="2" indent="0">
              <a:buNone/>
            </a:pPr>
            <a:r>
              <a:rPr lang="ro-RO" altLang="zh-CN" dirty="0"/>
              <a:t> var b = Boolean("123");</a:t>
            </a:r>
            <a:r>
              <a:rPr lang="zh-CN" altLang="en-US" dirty="0"/>
              <a:t>   </a:t>
            </a:r>
            <a:r>
              <a:rPr lang="en-US" altLang="zh-CN" dirty="0"/>
              <a:t>//</a:t>
            </a:r>
            <a:r>
              <a:rPr lang="zh-CN" altLang="en-US" dirty="0"/>
              <a:t>返回</a:t>
            </a:r>
            <a:r>
              <a:rPr lang="en-US" altLang="zh-CN" dirty="0"/>
              <a:t>yes</a:t>
            </a:r>
            <a:endParaRPr kumimoji="1" lang="en-US" altLang="zh-CN" dirty="0"/>
          </a:p>
          <a:p>
            <a:pPr lvl="1"/>
            <a:r>
              <a:rPr kumimoji="1" lang="zh-CN" altLang="en-US" dirty="0"/>
              <a:t>流程控制语句会把后面的值隐式转换成布尔类型</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zh-CN" altLang="en-US" dirty="0"/>
              <a:t> </a:t>
            </a:r>
            <a:r>
              <a:rPr kumimoji="1" lang="en-US" altLang="zh-CN" dirty="0"/>
              <a:t>message;</a:t>
            </a:r>
            <a:endParaRPr kumimoji="1" lang="en-US" altLang="zh-CN" dirty="0"/>
          </a:p>
          <a:p>
            <a:pPr marL="1371600" lvl="3" indent="0">
              <a:buNone/>
            </a:pPr>
            <a:r>
              <a:rPr kumimoji="1" lang="en-US" altLang="zh-CN" dirty="0"/>
              <a:t>if</a:t>
            </a:r>
            <a:r>
              <a:rPr kumimoji="1" lang="zh-CN" altLang="en-US" dirty="0"/>
              <a:t> </a:t>
            </a:r>
            <a:r>
              <a:rPr kumimoji="1" lang="en-US" altLang="zh-CN" dirty="0"/>
              <a:t>(message)</a:t>
            </a:r>
            <a:r>
              <a:rPr kumimoji="1" lang="zh-CN" altLang="en-US" dirty="0"/>
              <a:t> </a:t>
            </a:r>
            <a:r>
              <a:rPr kumimoji="1" lang="en-US" altLang="zh-CN" dirty="0"/>
              <a:t>{</a:t>
            </a:r>
            <a:r>
              <a:rPr kumimoji="1" lang="zh-CN" altLang="en-US" dirty="0"/>
              <a:t>     </a:t>
            </a:r>
            <a:r>
              <a:rPr kumimoji="1" lang="en-US" altLang="zh-CN" dirty="0"/>
              <a:t>//</a:t>
            </a:r>
            <a:r>
              <a:rPr kumimoji="1" lang="zh-CN" altLang="en-US" dirty="0"/>
              <a:t>会自动把</a:t>
            </a:r>
            <a:r>
              <a:rPr kumimoji="1" lang="en-US" altLang="zh-CN" dirty="0"/>
              <a:t>message</a:t>
            </a:r>
            <a:r>
              <a:rPr kumimoji="1" lang="zh-CN" altLang="en-US" dirty="0"/>
              <a:t>转换成</a:t>
            </a:r>
            <a:r>
              <a:rPr kumimoji="1" lang="en-US" altLang="zh-CN" dirty="0"/>
              <a:t>false</a:t>
            </a:r>
            <a:endParaRPr kumimoji="1" lang="en-US" altLang="zh-CN" dirty="0"/>
          </a:p>
          <a:p>
            <a:pPr marL="1371600" lvl="3" indent="0">
              <a:buNone/>
            </a:pPr>
            <a:r>
              <a:rPr kumimoji="1" lang="en-US" altLang="zh-CN" dirty="0"/>
              <a:t>	</a:t>
            </a:r>
            <a:r>
              <a:rPr kumimoji="1" lang="zh-CN" altLang="en-US" dirty="0"/>
              <a:t>/</a:t>
            </a:r>
            <a:r>
              <a:rPr kumimoji="1" lang="en-US" altLang="zh-CN" dirty="0"/>
              <a:t>/</a:t>
            </a:r>
            <a:r>
              <a:rPr kumimoji="1" lang="en-US" altLang="zh-CN" dirty="0" err="1"/>
              <a:t>todo</a:t>
            </a:r>
            <a:r>
              <a:rPr kumimoji="1" lang="en-US" altLang="zh-CN" dirty="0"/>
              <a:t>...</a:t>
            </a:r>
            <a:endParaRPr kumimoji="1" lang="en-US" altLang="zh-CN" dirty="0"/>
          </a:p>
          <a:p>
            <a:pPr marL="1371600" lvl="3" indent="0">
              <a:buNone/>
            </a:pPr>
            <a:r>
              <a:rPr kumimoji="1" lang="en-US" altLang="zh-CN" dirty="0"/>
              <a:t>}</a:t>
            </a:r>
            <a:endParaRPr kumimoji="1" lang="en-US" altLang="zh-CN" dirty="0"/>
          </a:p>
          <a:p>
            <a:pPr lvl="1"/>
            <a:r>
              <a:rPr lang="zh-TW" altLang="en-US" dirty="0"/>
              <a:t>转换为</a:t>
            </a:r>
            <a:r>
              <a:rPr lang="en-US" altLang="zh-TW" dirty="0"/>
              <a:t>false</a:t>
            </a:r>
            <a:r>
              <a:rPr lang="zh-TW" altLang="en-US" dirty="0"/>
              <a:t>的值：</a:t>
            </a:r>
            <a:r>
              <a:rPr lang="en-US" altLang="zh-TW" dirty="0"/>
              <a:t>false</a:t>
            </a:r>
            <a:r>
              <a:rPr lang="zh-TW" altLang="en-US" dirty="0"/>
              <a:t>、</a:t>
            </a:r>
            <a:r>
              <a:rPr lang="en-US" altLang="zh-TW" dirty="0"/>
              <a:t>""</a:t>
            </a:r>
            <a:r>
              <a:rPr lang="zh-TW" altLang="en-US" dirty="0"/>
              <a:t>、</a:t>
            </a:r>
            <a:r>
              <a:rPr lang="en-US" altLang="zh-TW" dirty="0"/>
              <a:t>0</a:t>
            </a:r>
            <a:r>
              <a:rPr lang="zh-TW" altLang="en-US" dirty="0"/>
              <a:t>和</a:t>
            </a:r>
            <a:r>
              <a:rPr lang="en-US" altLang="zh-TW" dirty="0" err="1"/>
              <a:t>NaN</a:t>
            </a:r>
            <a:r>
              <a:rPr lang="zh-TW" altLang="en-US" dirty="0"/>
              <a:t>、</a:t>
            </a:r>
            <a:r>
              <a:rPr lang="en-US" altLang="zh-TW" dirty="0"/>
              <a:t>null</a:t>
            </a:r>
            <a:r>
              <a:rPr lang="zh-TW" altLang="en-US" dirty="0"/>
              <a:t>、</a:t>
            </a:r>
            <a:r>
              <a:rPr lang="en-US" altLang="zh-TW" dirty="0"/>
              <a:t>undefined</a:t>
            </a:r>
            <a:endParaRPr kumimoji="1" lang="en-US" altLang="zh-CN" dirty="0"/>
          </a:p>
          <a:p>
            <a:pPr lvl="1"/>
            <a:endParaRPr kumimoji="1"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转换成布尔类型</a:t>
            </a:r>
            <a:endParaRPr kumimoji="1" lang="zh-CN" altLang="en-US"/>
          </a:p>
        </p:txBody>
      </p:sp>
      <p:sp>
        <p:nvSpPr>
          <p:cNvPr id="3" name="内容占位符 2"/>
          <p:cNvSpPr>
            <a:spLocks noGrp="1"/>
          </p:cNvSpPr>
          <p:nvPr>
            <p:ph idx="1"/>
          </p:nvPr>
        </p:nvSpPr>
        <p:spPr/>
        <p:txBody>
          <a:bodyPr/>
          <a:lstStyle/>
          <a:p>
            <a:r>
              <a:rPr lang="zh-CN" altLang="en-US" dirty="0"/>
              <a:t>猜猜看，下面的语句的结果</a:t>
            </a:r>
            <a:endParaRPr lang="en-US" altLang="zh-CN" dirty="0"/>
          </a:p>
          <a:p>
            <a:pPr marL="457200" lvl="1" indent="0">
              <a:buNone/>
            </a:pPr>
            <a:r>
              <a:rPr lang="en-US" altLang="zh-CN" dirty="0" err="1"/>
              <a:t>var</a:t>
            </a:r>
            <a:r>
              <a:rPr lang="en-US" altLang="zh-CN" dirty="0"/>
              <a:t> b = !!"123"; </a:t>
            </a:r>
            <a:r>
              <a:rPr lang="zh-CN" altLang="en-US" dirty="0"/>
              <a:t> </a:t>
            </a:r>
            <a:endParaRPr lang="en-US" altLang="zh-CN" dirty="0"/>
          </a:p>
          <a:p>
            <a:pPr marL="457200" lvl="1" indent="0">
              <a:buNone/>
            </a:pPr>
            <a:endParaRPr lang="en-US" altLang="zh-CN" dirty="0"/>
          </a:p>
          <a:p>
            <a:pPr lvl="1"/>
            <a:r>
              <a:rPr lang="zh-CN" altLang="en-US" dirty="0" smtClean="0"/>
              <a:t>第一个逻辑非操作会基于无论什么操作数返回一个布尔值</a:t>
            </a:r>
            <a:endParaRPr lang="en-US" altLang="zh-CN" dirty="0" smtClean="0"/>
          </a:p>
          <a:p>
            <a:pPr lvl="1"/>
            <a:r>
              <a:rPr lang="zh-CN" altLang="en-US" dirty="0" smtClean="0"/>
              <a:t>第二个逻辑非操作则对该布尔值求反</a:t>
            </a:r>
            <a:endParaRPr lang="zh-CN" altLang="en-US" dirty="0" smtClean="0"/>
          </a:p>
          <a:p>
            <a:pPr lvl="1"/>
            <a:r>
              <a:rPr lang="zh-CN" altLang="en-US" dirty="0" smtClean="0"/>
              <a:t>于是就得到了这个值真正对应的布尔值（结合性从右向左）</a:t>
            </a:r>
            <a:endParaRPr kumimoji="1"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目标</a:t>
            </a:r>
            <a:endParaRPr kumimoji="1" lang="zh-CN" altLang="en-US"/>
          </a:p>
        </p:txBody>
      </p:sp>
      <p:sp>
        <p:nvSpPr>
          <p:cNvPr id="3" name="内容占位符 2"/>
          <p:cNvSpPr>
            <a:spLocks noGrp="1"/>
          </p:cNvSpPr>
          <p:nvPr>
            <p:ph idx="1"/>
          </p:nvPr>
        </p:nvSpPr>
        <p:spPr/>
        <p:txBody>
          <a:bodyPr/>
          <a:lstStyle/>
          <a:p>
            <a:r>
              <a:rPr lang="zh-CN" altLang="en-US" dirty="0"/>
              <a:t>算数运算符</a:t>
            </a:r>
            <a:endParaRPr lang="en-US" altLang="zh-CN" dirty="0"/>
          </a:p>
          <a:p>
            <a:r>
              <a:rPr lang="zh-CN" altLang="en-US" dirty="0"/>
              <a:t>一元运算符</a:t>
            </a:r>
            <a:endParaRPr lang="en-US" altLang="zh-CN" dirty="0"/>
          </a:p>
          <a:p>
            <a:r>
              <a:rPr lang="zh-CN" altLang="hr-HR" dirty="0"/>
              <a:t>逻辑运算符</a:t>
            </a:r>
            <a:r>
              <a:rPr lang="hr-HR" altLang="zh-CN" dirty="0"/>
              <a:t> (&amp;&amp; || !) </a:t>
            </a:r>
            <a:endParaRPr lang="hr-HR" altLang="zh-CN" dirty="0"/>
          </a:p>
          <a:p>
            <a:r>
              <a:rPr kumimoji="1" lang="zh-CN" altLang="en-US" dirty="0"/>
              <a:t>比较运算符</a:t>
            </a:r>
            <a:endParaRPr lang="en-US" altLang="zh-CN" dirty="0"/>
          </a:p>
          <a:p>
            <a:r>
              <a:rPr lang="zh-CN" altLang="en-US" dirty="0"/>
              <a:t>赋值运算符</a:t>
            </a:r>
            <a:endParaRPr lang="en-US" altLang="zh-CN" dirty="0"/>
          </a:p>
          <a:p>
            <a:r>
              <a:rPr lang="zh-CN" altLang="en-US" dirty="0"/>
              <a:t>运算符的优先级</a:t>
            </a:r>
            <a:endParaRPr kumimoji="1"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数学运算符</a:t>
            </a:r>
            <a:endParaRPr kumimoji="1" lang="zh-CN" altLang="en-US"/>
          </a:p>
        </p:txBody>
      </p:sp>
      <p:pic>
        <p:nvPicPr>
          <p:cNvPr id="4" name="图片 3"/>
          <p:cNvPicPr>
            <a:picLocks noChangeAspect="1"/>
          </p:cNvPicPr>
          <p:nvPr/>
        </p:nvPicPr>
        <p:blipFill>
          <a:blip r:embed="rId1"/>
          <a:stretch>
            <a:fillRect/>
          </a:stretch>
        </p:blipFill>
        <p:spPr>
          <a:xfrm>
            <a:off x="12700" y="1968500"/>
            <a:ext cx="9105900" cy="2921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数学运算符</a:t>
            </a:r>
            <a:endParaRPr kumimoji="1" lang="zh-CN" altLang="en-US"/>
          </a:p>
        </p:txBody>
      </p:sp>
      <p:sp>
        <p:nvSpPr>
          <p:cNvPr id="3" name="内容占位符 2"/>
          <p:cNvSpPr>
            <a:spLocks noGrp="1"/>
          </p:cNvSpPr>
          <p:nvPr>
            <p:ph idx="1"/>
          </p:nvPr>
        </p:nvSpPr>
        <p:spPr/>
        <p:txBody>
          <a:bodyPr>
            <a:normAutofit fontScale="92500" lnSpcReduction="20000"/>
          </a:bodyPr>
          <a:lstStyle/>
          <a:p>
            <a:r>
              <a:rPr lang="bg-BG" altLang="zh-CN" dirty="0"/>
              <a:t>+ </a:t>
            </a:r>
            <a:r>
              <a:rPr lang="zh-CN" altLang="en-US" dirty="0"/>
              <a:t> 加法运算符</a:t>
            </a:r>
            <a:endParaRPr lang="en-US" altLang="zh-CN" dirty="0"/>
          </a:p>
          <a:p>
            <a:pPr lvl="1"/>
            <a:r>
              <a:rPr lang="zh-CN" altLang="en-US" dirty="0"/>
              <a:t>如果运算符，有一个操作数为字符串则将另一个操作数转换成字符串然后再将两个字符串拼接</a:t>
            </a:r>
            <a:endParaRPr lang="en-US" altLang="zh-CN" dirty="0"/>
          </a:p>
          <a:p>
            <a:pPr lvl="2"/>
            <a:r>
              <a:rPr lang="zh-CN" altLang="en-US" dirty="0"/>
              <a:t>例如：</a:t>
            </a:r>
            <a:endParaRPr lang="en-US" altLang="zh-CN" dirty="0"/>
          </a:p>
          <a:p>
            <a:pPr marL="1371600" lvl="3" indent="0">
              <a:buNone/>
            </a:pPr>
            <a:r>
              <a:rPr lang="en-US" altLang="zh-CN" dirty="0" err="1"/>
              <a:t>var</a:t>
            </a:r>
            <a:r>
              <a:rPr lang="zh-CN" altLang="en-US" dirty="0"/>
              <a:t> </a:t>
            </a:r>
            <a:r>
              <a:rPr lang="en-US" altLang="zh-CN" dirty="0" err="1"/>
              <a:t>str</a:t>
            </a:r>
            <a:r>
              <a:rPr lang="zh-CN" altLang="en-US" dirty="0"/>
              <a:t> </a:t>
            </a:r>
            <a:r>
              <a:rPr lang="en-US" altLang="zh-CN" dirty="0"/>
              <a:t>=</a:t>
            </a:r>
            <a:r>
              <a:rPr lang="zh-CN" altLang="en-US" dirty="0"/>
              <a:t> </a:t>
            </a:r>
            <a:r>
              <a:rPr lang="en-US" altLang="zh-CN" dirty="0"/>
              <a:t>"</a:t>
            </a:r>
            <a:r>
              <a:rPr lang="en-US" altLang="zh-CN" dirty="0" err="1"/>
              <a:t>abc</a:t>
            </a:r>
            <a:r>
              <a:rPr lang="en-US" altLang="zh-CN" dirty="0"/>
              <a:t>"</a:t>
            </a:r>
            <a:r>
              <a:rPr lang="zh-CN" altLang="en-US" dirty="0"/>
              <a:t> </a:t>
            </a:r>
            <a:r>
              <a:rPr lang="en-US" altLang="zh-CN" dirty="0"/>
              <a:t>+</a:t>
            </a:r>
            <a:r>
              <a:rPr lang="zh-CN" altLang="en-US" dirty="0"/>
              <a:t> </a:t>
            </a:r>
            <a:r>
              <a:rPr lang="en-US" altLang="zh-CN" dirty="0"/>
              <a:t>123;</a:t>
            </a:r>
            <a:r>
              <a:rPr lang="zh-CN" altLang="en-US" dirty="0"/>
              <a:t>   </a:t>
            </a:r>
            <a:r>
              <a:rPr lang="en-US" altLang="zh-CN" dirty="0"/>
              <a:t>//</a:t>
            </a:r>
            <a:r>
              <a:rPr lang="zh-CN" altLang="en-US" dirty="0"/>
              <a:t>返回</a:t>
            </a:r>
            <a:r>
              <a:rPr lang="en-US" altLang="zh-CN" dirty="0"/>
              <a:t>"abc123"</a:t>
            </a:r>
            <a:endParaRPr lang="en-US" altLang="zh-CN" dirty="0"/>
          </a:p>
          <a:p>
            <a:r>
              <a:rPr lang="bg-BG" altLang="zh-CN" dirty="0"/>
              <a:t>-</a:t>
            </a:r>
            <a:r>
              <a:rPr lang="zh-CN" altLang="zh-CN" dirty="0"/>
              <a:t> </a:t>
            </a:r>
            <a:r>
              <a:rPr lang="zh-CN" altLang="en-US" dirty="0"/>
              <a:t> 减法运算符</a:t>
            </a:r>
            <a:endParaRPr lang="en-US" altLang="zh-CN" dirty="0"/>
          </a:p>
          <a:p>
            <a:r>
              <a:rPr lang="bg-BG" altLang="zh-CN" dirty="0"/>
              <a:t>* </a:t>
            </a:r>
            <a:r>
              <a:rPr lang="zh-CN" altLang="en-US" dirty="0"/>
              <a:t> 乘法运算符</a:t>
            </a:r>
            <a:endParaRPr lang="en-US" altLang="zh-CN" dirty="0"/>
          </a:p>
          <a:p>
            <a:r>
              <a:rPr lang="bg-BG" altLang="zh-CN" dirty="0"/>
              <a:t>/ </a:t>
            </a:r>
            <a:r>
              <a:rPr lang="zh-CN" altLang="en-US" dirty="0"/>
              <a:t> 除法运算符</a:t>
            </a:r>
            <a:endParaRPr lang="en-US" altLang="zh-CN" dirty="0"/>
          </a:p>
          <a:p>
            <a:r>
              <a:rPr lang="bg-BG" altLang="zh-CN" dirty="0"/>
              <a:t>%</a:t>
            </a:r>
            <a:r>
              <a:rPr lang="zh-CN" altLang="en-US" dirty="0"/>
              <a:t> 求模</a:t>
            </a:r>
            <a:r>
              <a:rPr lang="en-US" altLang="zh-CN" dirty="0"/>
              <a:t>(</a:t>
            </a:r>
            <a:r>
              <a:rPr lang="zh-CN" altLang="en-US" dirty="0"/>
              <a:t>取余</a:t>
            </a:r>
            <a:r>
              <a:rPr lang="en-US" altLang="zh-CN" dirty="0"/>
              <a:t>)</a:t>
            </a:r>
            <a:r>
              <a:rPr lang="zh-CN" altLang="en-US" dirty="0"/>
              <a:t>运算符</a:t>
            </a:r>
            <a:endParaRPr lang="en-US" altLang="zh-CN" dirty="0"/>
          </a:p>
          <a:p>
            <a:pPr lvl="1"/>
            <a:r>
              <a:rPr kumimoji="1" lang="en-US" altLang="zh-CN" dirty="0"/>
              <a:t>/</a:t>
            </a:r>
            <a:r>
              <a:rPr kumimoji="1" lang="zh-CN" altLang="en-US" dirty="0"/>
              <a:t>  除</a:t>
            </a:r>
            <a:r>
              <a:rPr kumimoji="1" lang="en-US" altLang="zh-CN" dirty="0"/>
              <a:t>0</a:t>
            </a:r>
            <a:r>
              <a:rPr kumimoji="1" lang="zh-CN" altLang="en-US" dirty="0"/>
              <a:t>，返回</a:t>
            </a:r>
            <a:r>
              <a:rPr kumimoji="1" lang="en-US" altLang="zh-CN" dirty="0"/>
              <a:t>Infinity</a:t>
            </a:r>
            <a:endParaRPr kumimoji="1" lang="en-US" altLang="zh-CN" dirty="0"/>
          </a:p>
          <a:p>
            <a:pPr lvl="1"/>
            <a:r>
              <a:rPr kumimoji="1" lang="zh-CN" altLang="zh-CN" dirty="0"/>
              <a:t>%</a:t>
            </a:r>
            <a:r>
              <a:rPr kumimoji="1" lang="zh-CN" altLang="en-US" dirty="0"/>
              <a:t>  取余，返回</a:t>
            </a:r>
            <a:r>
              <a:rPr kumimoji="1" lang="en-US" altLang="zh-CN" dirty="0" err="1"/>
              <a:t>NaN</a:t>
            </a:r>
            <a:endParaRPr kumimoji="1"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一元运算符</a:t>
            </a:r>
            <a:endParaRPr kumimoji="1" lang="zh-CN" altLang="en-US"/>
          </a:p>
        </p:txBody>
      </p:sp>
      <p:sp>
        <p:nvSpPr>
          <p:cNvPr id="3" name="内容占位符 2"/>
          <p:cNvSpPr>
            <a:spLocks noGrp="1"/>
          </p:cNvSpPr>
          <p:nvPr>
            <p:ph idx="1"/>
          </p:nvPr>
        </p:nvSpPr>
        <p:spPr/>
        <p:txBody>
          <a:bodyPr/>
          <a:lstStyle/>
          <a:p>
            <a:r>
              <a:rPr lang="zh-CN" altLang="en-US"/>
              <a:t>只能操作一个值的操作符叫做一元操作符，分为：前置型和后置型</a:t>
            </a:r>
            <a:endParaRPr lang="en-US" altLang="zh-CN"/>
          </a:p>
          <a:p>
            <a:pPr lvl="1"/>
            <a:r>
              <a:rPr lang="zh-CN" altLang="en-US"/>
              <a:t>顾名思义，前置型应该位于要操作的变量之前，而后置型则应该位于要操作的变量之后</a:t>
            </a:r>
            <a:endParaRPr lang="en-US" altLang="zh-CN"/>
          </a:p>
          <a:p>
            <a:pPr lvl="1"/>
            <a:r>
              <a:rPr lang="zh-CN" altLang="en-US"/>
              <a:t>执行前置递增和递减操作时，变量的值都是在语句被求值以前改变的。</a:t>
            </a:r>
            <a:endParaRPr kumimoji="1" lang="en-US" altLang="zh-CN"/>
          </a:p>
          <a:p>
            <a:endParaRPr kumimoji="1"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一元运算符</a:t>
            </a:r>
            <a:endParaRPr kumimoji="1" lang="zh-CN" altLang="en-US"/>
          </a:p>
        </p:txBody>
      </p:sp>
      <p:sp>
        <p:nvSpPr>
          <p:cNvPr id="3" name="内容占位符 2"/>
          <p:cNvSpPr>
            <a:spLocks noGrp="1"/>
          </p:cNvSpPr>
          <p:nvPr>
            <p:ph idx="1"/>
          </p:nvPr>
        </p:nvSpPr>
        <p:spPr>
          <a:xfrm>
            <a:off x="457200" y="1268760"/>
            <a:ext cx="8229600" cy="5256584"/>
          </a:xfrm>
        </p:spPr>
        <p:txBody>
          <a:bodyPr>
            <a:normAutofit fontScale="77500" lnSpcReduction="20000"/>
          </a:bodyPr>
          <a:lstStyle/>
          <a:p>
            <a:r>
              <a:rPr kumimoji="1" lang="en-US" altLang="zh-CN" dirty="0"/>
              <a:t>++</a:t>
            </a:r>
            <a:endParaRPr kumimoji="1" lang="en-US" altLang="zh-CN" dirty="0"/>
          </a:p>
          <a:p>
            <a:pPr lvl="1"/>
            <a:r>
              <a:rPr kumimoji="1" lang="zh-CN" altLang="en-US" dirty="0"/>
              <a:t>前置</a:t>
            </a:r>
            <a:r>
              <a:rPr kumimoji="1" lang="en-US" altLang="zh-CN" dirty="0"/>
              <a:t>++</a:t>
            </a:r>
            <a:endParaRPr kumimoji="1" lang="en-US" altLang="zh-CN" dirty="0"/>
          </a:p>
          <a:p>
            <a:pPr marL="1314450" lvl="3" indent="0">
              <a:buNone/>
            </a:pPr>
            <a:r>
              <a:rPr kumimoji="1" lang="en-US" altLang="zh-CN" dirty="0" err="1"/>
              <a:t>var</a:t>
            </a:r>
            <a:r>
              <a:rPr kumimoji="1" lang="zh-CN" altLang="en-US" dirty="0"/>
              <a:t> </a:t>
            </a:r>
            <a:r>
              <a:rPr kumimoji="1" lang="en-US" altLang="zh-CN" dirty="0"/>
              <a:t>age</a:t>
            </a:r>
            <a:r>
              <a:rPr kumimoji="1" lang="zh-CN" altLang="en-US" dirty="0"/>
              <a:t> </a:t>
            </a:r>
            <a:r>
              <a:rPr kumimoji="1" lang="en-US" altLang="zh-CN" dirty="0"/>
              <a:t>=</a:t>
            </a:r>
            <a:r>
              <a:rPr kumimoji="1" lang="zh-CN" altLang="en-US" dirty="0"/>
              <a:t> </a:t>
            </a:r>
            <a:r>
              <a:rPr kumimoji="1" lang="en-US" altLang="zh-CN" dirty="0"/>
              <a:t>18;</a:t>
            </a:r>
            <a:endParaRPr kumimoji="1" lang="en-US" altLang="zh-CN" dirty="0"/>
          </a:p>
          <a:p>
            <a:pPr marL="1314450" lvl="3" indent="0">
              <a:buNone/>
            </a:pPr>
            <a:r>
              <a:rPr kumimoji="1" lang="en-US" altLang="zh-CN" dirty="0"/>
              <a:t>++age;</a:t>
            </a:r>
            <a:r>
              <a:rPr kumimoji="1" lang="zh-CN" altLang="en-US" dirty="0"/>
              <a:t>   </a:t>
            </a:r>
            <a:r>
              <a:rPr kumimoji="1" lang="en-US" altLang="zh-CN" dirty="0"/>
              <a:t>//</a:t>
            </a:r>
            <a:r>
              <a:rPr kumimoji="1" lang="zh-CN" altLang="en-US" dirty="0"/>
              <a:t>结果 </a:t>
            </a:r>
            <a:r>
              <a:rPr kumimoji="1" lang="en-US" altLang="zh-CN" dirty="0"/>
              <a:t>19</a:t>
            </a:r>
            <a:endParaRPr kumimoji="1" lang="en-US" altLang="zh-CN" dirty="0"/>
          </a:p>
          <a:p>
            <a:pPr marL="857250" lvl="2" indent="0">
              <a:buNone/>
            </a:pPr>
            <a:r>
              <a:rPr kumimoji="1" lang="zh-CN" altLang="en-US" dirty="0"/>
              <a:t>执行过程</a:t>
            </a:r>
            <a:endParaRPr kumimoji="1" lang="en-US" altLang="zh-CN" dirty="0"/>
          </a:p>
          <a:p>
            <a:pPr marL="1314450" lvl="3" indent="0">
              <a:buNone/>
            </a:pPr>
            <a:r>
              <a:rPr kumimoji="1" lang="en-US" altLang="zh-CN" dirty="0" err="1"/>
              <a:t>var</a:t>
            </a:r>
            <a:r>
              <a:rPr kumimoji="1" lang="zh-CN" altLang="en-US" dirty="0"/>
              <a:t> </a:t>
            </a:r>
            <a:r>
              <a:rPr kumimoji="1" lang="en-US" altLang="zh-CN" dirty="0"/>
              <a:t>age</a:t>
            </a:r>
            <a:r>
              <a:rPr kumimoji="1" lang="zh-CN" altLang="en-US" dirty="0"/>
              <a:t> </a:t>
            </a:r>
            <a:r>
              <a:rPr kumimoji="1" lang="zh-CN" altLang="zh-CN" dirty="0"/>
              <a:t>=</a:t>
            </a:r>
            <a:r>
              <a:rPr kumimoji="1" lang="zh-CN" altLang="en-US" dirty="0"/>
              <a:t> </a:t>
            </a:r>
            <a:r>
              <a:rPr kumimoji="1" lang="en-US" altLang="zh-CN" dirty="0"/>
              <a:t>1;</a:t>
            </a:r>
            <a:endParaRPr kumimoji="1" lang="en-US" altLang="zh-CN" dirty="0"/>
          </a:p>
          <a:p>
            <a:pPr marL="1314450" lvl="3" indent="0">
              <a:buNone/>
            </a:pPr>
            <a:r>
              <a:rPr kumimoji="1" lang="en-US" altLang="zh-CN" dirty="0"/>
              <a:t>age</a:t>
            </a:r>
            <a:r>
              <a:rPr kumimoji="1" lang="zh-CN" altLang="en-US" dirty="0"/>
              <a:t> </a:t>
            </a:r>
            <a:r>
              <a:rPr kumimoji="1" lang="en-US" altLang="zh-CN" dirty="0"/>
              <a:t>=</a:t>
            </a:r>
            <a:r>
              <a:rPr kumimoji="1" lang="zh-CN" altLang="en-US" dirty="0"/>
              <a:t> </a:t>
            </a:r>
            <a:r>
              <a:rPr kumimoji="1" lang="en-US" altLang="zh-CN" dirty="0"/>
              <a:t>age</a:t>
            </a:r>
            <a:r>
              <a:rPr kumimoji="1" lang="zh-CN" altLang="en-US" dirty="0"/>
              <a:t> </a:t>
            </a:r>
            <a:r>
              <a:rPr kumimoji="1" lang="en-US" altLang="zh-CN" dirty="0"/>
              <a:t>+</a:t>
            </a:r>
            <a:r>
              <a:rPr kumimoji="1" lang="zh-CN" altLang="en-US" dirty="0"/>
              <a:t> </a:t>
            </a:r>
            <a:r>
              <a:rPr kumimoji="1" lang="en-US" altLang="zh-CN" dirty="0"/>
              <a:t>1;</a:t>
            </a:r>
            <a:endParaRPr kumimoji="1" lang="en-US" altLang="zh-CN" dirty="0"/>
          </a:p>
          <a:p>
            <a:pPr marL="800100" lvl="1" indent="-342900"/>
            <a:r>
              <a:rPr kumimoji="1" lang="zh-CN" altLang="en-US" dirty="0"/>
              <a:t>后置</a:t>
            </a:r>
            <a:r>
              <a:rPr kumimoji="1" lang="en-US" altLang="zh-CN" dirty="0"/>
              <a:t>++</a:t>
            </a:r>
            <a:endParaRPr kumimoji="1" lang="en-US" altLang="zh-CN" dirty="0"/>
          </a:p>
          <a:p>
            <a:pPr marL="1314450" lvl="3" indent="0">
              <a:buNone/>
            </a:pPr>
            <a:r>
              <a:rPr kumimoji="1" lang="en-US" altLang="zh-CN" dirty="0" err="1"/>
              <a:t>var</a:t>
            </a:r>
            <a:r>
              <a:rPr kumimoji="1" lang="zh-CN" altLang="en-US" dirty="0"/>
              <a:t> </a:t>
            </a:r>
            <a:r>
              <a:rPr kumimoji="1" lang="en-US" altLang="zh-CN" dirty="0"/>
              <a:t>age</a:t>
            </a:r>
            <a:r>
              <a:rPr kumimoji="1" lang="zh-CN" altLang="en-US" dirty="0"/>
              <a:t> </a:t>
            </a:r>
            <a:r>
              <a:rPr kumimoji="1" lang="en-US" altLang="zh-CN" dirty="0"/>
              <a:t>=</a:t>
            </a:r>
            <a:r>
              <a:rPr kumimoji="1" lang="zh-CN" altLang="en-US" dirty="0"/>
              <a:t> </a:t>
            </a:r>
            <a:r>
              <a:rPr kumimoji="1" lang="en-US" altLang="zh-CN" dirty="0"/>
              <a:t>18;</a:t>
            </a:r>
            <a:endParaRPr kumimoji="1" lang="en-US" altLang="zh-CN" dirty="0"/>
          </a:p>
          <a:p>
            <a:pPr marL="1314450" lvl="3" indent="0">
              <a:buNone/>
            </a:pPr>
            <a:r>
              <a:rPr kumimoji="1" lang="en-US" altLang="zh-CN" dirty="0"/>
              <a:t>age++;</a:t>
            </a:r>
            <a:r>
              <a:rPr kumimoji="1" lang="zh-CN" altLang="en-US" dirty="0"/>
              <a:t> </a:t>
            </a:r>
            <a:r>
              <a:rPr kumimoji="1" lang="en-US" altLang="zh-CN" dirty="0"/>
              <a:t>//</a:t>
            </a:r>
            <a:r>
              <a:rPr kumimoji="1" lang="zh-CN" altLang="en-US" dirty="0"/>
              <a:t>结果 </a:t>
            </a:r>
            <a:r>
              <a:rPr kumimoji="1" lang="en-US" altLang="zh-CN" dirty="0"/>
              <a:t>19</a:t>
            </a:r>
            <a:endParaRPr kumimoji="1" lang="en-US" altLang="zh-CN" dirty="0"/>
          </a:p>
          <a:p>
            <a:pPr marL="1200150" lvl="2" indent="-342900"/>
            <a:r>
              <a:rPr kumimoji="1" lang="zh-CN" altLang="en-US" dirty="0"/>
              <a:t>和前置</a:t>
            </a:r>
            <a:r>
              <a:rPr kumimoji="1" lang="en-US" altLang="zh-CN" dirty="0"/>
              <a:t>++</a:t>
            </a:r>
            <a:r>
              <a:rPr kumimoji="1" lang="zh-CN" altLang="en-US" dirty="0"/>
              <a:t>的不同点在于，递增操作是在整个语句求值之后执行的，此处和上面的结果没有任何区别。</a:t>
            </a:r>
            <a:endParaRPr kumimoji="1" lang="en-US" altLang="zh-CN" dirty="0"/>
          </a:p>
          <a:p>
            <a:pPr marL="800100" lvl="1" indent="-342900"/>
            <a:r>
              <a:rPr kumimoji="1" lang="zh-CN" altLang="en-US" dirty="0"/>
              <a:t>练习：</a:t>
            </a:r>
            <a:endParaRPr kumimoji="1" lang="en-US" altLang="zh-CN" dirty="0"/>
          </a:p>
          <a:p>
            <a:pPr marL="800100" lvl="2" indent="0">
              <a:buNone/>
            </a:pPr>
            <a:r>
              <a:rPr lang="de-DE" altLang="zh-CN" dirty="0"/>
              <a:t>var a = 1; var b = ++a + ++a; console.log(b);</a:t>
            </a:r>
            <a:r>
              <a:rPr lang="zh-CN" altLang="en-US" dirty="0"/>
              <a:t>    </a:t>
            </a:r>
            <a:endParaRPr lang="de-DE" altLang="zh-CN" dirty="0"/>
          </a:p>
          <a:p>
            <a:pPr marL="800100" lvl="2" indent="0">
              <a:buNone/>
            </a:pPr>
            <a:r>
              <a:rPr lang="de-DE" altLang="zh-CN" dirty="0"/>
              <a:t>var a = 1; var b = a++ + ++a; console.log(b);</a:t>
            </a:r>
            <a:r>
              <a:rPr lang="zh-CN" altLang="en-US" dirty="0"/>
              <a:t>    </a:t>
            </a:r>
            <a:endParaRPr lang="de-DE" altLang="zh-CN" dirty="0"/>
          </a:p>
          <a:p>
            <a:pPr marL="800100" lvl="2" indent="0">
              <a:buNone/>
            </a:pPr>
            <a:r>
              <a:rPr lang="de-DE" altLang="zh-CN" dirty="0"/>
              <a:t>var a = 1; var b = a++ + a++; console.log(b);</a:t>
            </a:r>
            <a:r>
              <a:rPr lang="zh-CN" altLang="en-US" dirty="0"/>
              <a:t>    </a:t>
            </a:r>
            <a:endParaRPr lang="de-DE" altLang="zh-CN" dirty="0"/>
          </a:p>
          <a:p>
            <a:pPr marL="800100" lvl="2" indent="0">
              <a:buNone/>
            </a:pPr>
            <a:r>
              <a:rPr lang="de-DE" altLang="zh-CN" dirty="0"/>
              <a:t>var a = 1; var b = ++a + a++; console.log(b);</a:t>
            </a:r>
            <a:r>
              <a:rPr lang="zh-CN" altLang="en-US" dirty="0"/>
              <a:t>    </a:t>
            </a:r>
            <a:endParaRPr kumimoji="1" lang="en-US" altLang="zh-CN" dirty="0"/>
          </a:p>
          <a:p>
            <a:r>
              <a:rPr kumimoji="1" lang="en-US" altLang="zh-CN" dirty="0"/>
              <a:t>--</a:t>
            </a:r>
            <a:r>
              <a:rPr kumimoji="1" lang="zh-CN" altLang="en-US" dirty="0"/>
              <a:t>和</a:t>
            </a:r>
            <a:r>
              <a:rPr kumimoji="1" lang="en-US" altLang="zh-CN" dirty="0"/>
              <a:t>++</a:t>
            </a:r>
            <a:r>
              <a:rPr kumimoji="1" lang="zh-CN" altLang="en-US" dirty="0"/>
              <a:t>相同</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逻辑运算符</a:t>
            </a:r>
            <a:endParaRPr kumimoji="1" lang="zh-CN" altLang="en-US"/>
          </a:p>
        </p:txBody>
      </p:sp>
      <p:pic>
        <p:nvPicPr>
          <p:cNvPr id="10" name="图片 9"/>
          <p:cNvPicPr>
            <a:picLocks noChangeAspect="1"/>
          </p:cNvPicPr>
          <p:nvPr/>
        </p:nvPicPr>
        <p:blipFill>
          <a:blip r:embed="rId1"/>
          <a:stretch>
            <a:fillRect/>
          </a:stretch>
        </p:blipFill>
        <p:spPr>
          <a:xfrm>
            <a:off x="25400" y="2768600"/>
            <a:ext cx="9093200" cy="13081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逻辑运算符</a:t>
            </a:r>
            <a:endParaRPr kumimoji="1" lang="zh-CN" altLang="en-US"/>
          </a:p>
        </p:txBody>
      </p:sp>
      <p:sp>
        <p:nvSpPr>
          <p:cNvPr id="3" name="内容占位符 2"/>
          <p:cNvSpPr>
            <a:spLocks noGrp="1"/>
          </p:cNvSpPr>
          <p:nvPr>
            <p:ph idx="1"/>
          </p:nvPr>
        </p:nvSpPr>
        <p:spPr/>
        <p:txBody>
          <a:bodyPr>
            <a:normAutofit fontScale="70000" lnSpcReduction="20000"/>
          </a:bodyPr>
          <a:lstStyle/>
          <a:p>
            <a:r>
              <a:rPr lang="hr-HR" altLang="zh-CN" dirty="0"/>
              <a:t>&amp;&amp; </a:t>
            </a:r>
            <a:r>
              <a:rPr lang="zh-CN" altLang="en-US" dirty="0"/>
              <a:t> 与</a:t>
            </a:r>
            <a:endParaRPr lang="en-US" altLang="zh-CN" dirty="0"/>
          </a:p>
          <a:p>
            <a:pPr lvl="1"/>
            <a:r>
              <a:rPr lang="zh-CN" altLang="en-US" dirty="0"/>
              <a:t>属于*短路操作*，即如果第一个操作数能够决定结果，那么就不会再对第二个操作数求值</a:t>
            </a:r>
            <a:endParaRPr lang="en-US" altLang="zh-CN" dirty="0"/>
          </a:p>
          <a:p>
            <a:pPr lvl="1"/>
            <a:r>
              <a:rPr lang="zh-CN" altLang="en-US" dirty="0"/>
              <a:t>只有两个操作数都为</a:t>
            </a:r>
            <a:r>
              <a:rPr lang="en-US" altLang="zh-CN" dirty="0"/>
              <a:t>true</a:t>
            </a:r>
            <a:r>
              <a:rPr lang="zh-CN" altLang="en-US" dirty="0"/>
              <a:t>，结果为</a:t>
            </a:r>
            <a:r>
              <a:rPr lang="en-US" altLang="zh-CN" dirty="0"/>
              <a:t>true</a:t>
            </a:r>
            <a:r>
              <a:rPr lang="zh-CN" altLang="en-US" dirty="0"/>
              <a:t> </a:t>
            </a:r>
            <a:endParaRPr lang="en-US" altLang="zh-CN" dirty="0"/>
          </a:p>
          <a:p>
            <a:pPr lvl="1"/>
            <a:r>
              <a:rPr lang="zh-CN" altLang="en-US" dirty="0"/>
              <a:t>只要有一个操作数为</a:t>
            </a:r>
            <a:r>
              <a:rPr lang="en-US" altLang="zh-CN" dirty="0"/>
              <a:t>false</a:t>
            </a:r>
            <a:r>
              <a:rPr lang="zh-CN" altLang="en-US" dirty="0"/>
              <a:t>，结果为</a:t>
            </a:r>
            <a:r>
              <a:rPr lang="en-US" altLang="zh-CN" dirty="0"/>
              <a:t>false</a:t>
            </a:r>
            <a:endParaRPr lang="hr-HR" altLang="zh-CN" dirty="0"/>
          </a:p>
          <a:p>
            <a:r>
              <a:rPr lang="hr-HR" altLang="zh-CN" dirty="0"/>
              <a:t>|| 	</a:t>
            </a:r>
            <a:r>
              <a:rPr lang="zh-CN" altLang="en-US" dirty="0"/>
              <a:t> 或</a:t>
            </a:r>
            <a:endParaRPr lang="en-US" altLang="zh-CN" dirty="0"/>
          </a:p>
          <a:p>
            <a:pPr lvl="1"/>
            <a:r>
              <a:rPr lang="zh-CN" altLang="en-US" dirty="0"/>
              <a:t>属于*短路操作*，如果第一个操作数的求值结果为</a:t>
            </a:r>
            <a:r>
              <a:rPr lang="en-US" altLang="zh-CN" dirty="0"/>
              <a:t>true </a:t>
            </a:r>
            <a:r>
              <a:rPr lang="zh-CN" altLang="en-US" dirty="0"/>
              <a:t>，就不会对第二个操作数求值了</a:t>
            </a:r>
            <a:endParaRPr lang="en-US" altLang="zh-CN" dirty="0"/>
          </a:p>
          <a:p>
            <a:pPr lvl="1"/>
            <a:r>
              <a:rPr lang="zh-CN" altLang="en-US" dirty="0"/>
              <a:t>有一个操作数为</a:t>
            </a:r>
            <a:r>
              <a:rPr lang="en-US" altLang="zh-CN" dirty="0"/>
              <a:t>true</a:t>
            </a:r>
            <a:r>
              <a:rPr lang="zh-CN" altLang="en-US" dirty="0"/>
              <a:t>，结果为</a:t>
            </a:r>
            <a:r>
              <a:rPr lang="en-US" altLang="zh-CN" dirty="0"/>
              <a:t>true</a:t>
            </a:r>
            <a:endParaRPr lang="en-US" altLang="zh-CN" dirty="0"/>
          </a:p>
          <a:p>
            <a:pPr lvl="1"/>
            <a:r>
              <a:rPr lang="zh-CN" altLang="en-US" dirty="0"/>
              <a:t>有一个操作数</a:t>
            </a:r>
            <a:r>
              <a:rPr lang="en-US" altLang="zh-CN" dirty="0"/>
              <a:t>false</a:t>
            </a:r>
            <a:r>
              <a:rPr lang="zh-CN" altLang="en-US" dirty="0"/>
              <a:t>，结果为</a:t>
            </a:r>
            <a:r>
              <a:rPr lang="en-US" altLang="zh-CN" dirty="0"/>
              <a:t>false</a:t>
            </a:r>
            <a:endParaRPr lang="hr-HR" altLang="zh-CN" dirty="0"/>
          </a:p>
          <a:p>
            <a:r>
              <a:rPr lang="hr-HR" altLang="zh-CN" dirty="0"/>
              <a:t>!	</a:t>
            </a:r>
            <a:r>
              <a:rPr lang="zh-CN" altLang="en-US" dirty="0"/>
              <a:t> 非</a:t>
            </a:r>
            <a:endParaRPr lang="en-US" altLang="zh-CN" dirty="0"/>
          </a:p>
          <a:p>
            <a:pPr lvl="1"/>
            <a:r>
              <a:rPr lang="zh-CN" altLang="en-US" dirty="0"/>
              <a:t>逻辑非操作符首先会将它的操作数转换为一个布尔值，然后再对其求反</a:t>
            </a:r>
            <a:endParaRPr lang="en-US" altLang="zh-CN" dirty="0"/>
          </a:p>
          <a:p>
            <a:pPr lvl="1"/>
            <a:r>
              <a:rPr kumimoji="1" lang="zh-CN" altLang="en-US" dirty="0"/>
              <a:t>只有一个操作数</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a:t>
            </a:r>
            <a:r>
              <a:rPr kumimoji="1" lang="zh-CN" altLang="en-US" dirty="0" smtClean="0"/>
              <a:t>语言</a:t>
            </a:r>
            <a:endParaRPr kumimoji="1" lang="zh-CN" altLang="en-US" dirty="0"/>
          </a:p>
        </p:txBody>
      </p:sp>
      <p:sp>
        <p:nvSpPr>
          <p:cNvPr id="3" name="内容占位符 2"/>
          <p:cNvSpPr>
            <a:spLocks noGrp="1"/>
          </p:cNvSpPr>
          <p:nvPr>
            <p:ph idx="1"/>
          </p:nvPr>
        </p:nvSpPr>
        <p:spPr/>
        <p:txBody>
          <a:bodyPr/>
          <a:lstStyle/>
          <a:p>
            <a:r>
              <a:rPr kumimoji="1" lang="en-US" altLang="zh-CN" dirty="0" smtClean="0"/>
              <a:t>JavaScript</a:t>
            </a:r>
            <a:r>
              <a:rPr kumimoji="1" lang="zh-CN" altLang="en-US" dirty="0"/>
              <a:t>是世界上用的最多的脚本语</a:t>
            </a:r>
            <a:r>
              <a:rPr kumimoji="1" lang="zh-CN" altLang="en-US" dirty="0" smtClean="0"/>
              <a:t>言</a:t>
            </a:r>
            <a:endParaRPr kumimoji="1" lang="en-US" altLang="zh-CN" dirty="0" smtClean="0"/>
          </a:p>
          <a:p>
            <a:pPr lvl="1"/>
            <a:r>
              <a:rPr kumimoji="1" lang="zh-CN" altLang="en-US" dirty="0" smtClean="0"/>
              <a:t>脚本语</a:t>
            </a:r>
            <a:r>
              <a:rPr kumimoji="1" lang="zh-CN" altLang="en-US" dirty="0"/>
              <a:t>言：不需要编译，直接运行时边解析边执行的语</a:t>
            </a:r>
            <a:r>
              <a:rPr kumimoji="1" lang="zh-CN" altLang="en-US" dirty="0" smtClean="0"/>
              <a:t>言</a:t>
            </a:r>
            <a:endParaRPr kumimoji="1" lang="zh-CN" altLang="en-US" dirty="0" smtClean="0"/>
          </a:p>
          <a:p>
            <a:r>
              <a:rPr kumimoji="1" lang="en-US" altLang="zh-CN" dirty="0" smtClean="0"/>
              <a:t>JavaScript</a:t>
            </a:r>
            <a:r>
              <a:rPr kumimoji="1" lang="zh-CN" altLang="en-US" dirty="0" smtClean="0"/>
              <a:t>是一种客户端的脚本语言</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460"/>
    </mc:Choice>
    <mc:Fallback>
      <p:transition spd="slow" advTm="246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逻辑运算符</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dirty="0"/>
              <a:t>短路操作：</a:t>
            </a:r>
            <a:endParaRPr kumimoji="1" lang="en-US" altLang="zh-CN" dirty="0"/>
          </a:p>
          <a:p>
            <a:pPr lvl="1"/>
            <a:r>
              <a:rPr kumimoji="1" lang="zh-CN" altLang="en-US" dirty="0"/>
              <a:t>与</a:t>
            </a:r>
            <a:endParaRPr kumimoji="1" lang="en-US" altLang="zh-CN" dirty="0"/>
          </a:p>
          <a:p>
            <a:pPr lvl="2"/>
            <a:r>
              <a:rPr kumimoji="1" lang="zh-CN" altLang="en-US" dirty="0"/>
              <a:t>如果第一个操作数是对象，返回第二个操作数</a:t>
            </a:r>
            <a:endParaRPr kumimoji="1" lang="en-US" altLang="zh-CN" dirty="0"/>
          </a:p>
          <a:p>
            <a:pPr lvl="2"/>
            <a:r>
              <a:rPr kumimoji="1" lang="zh-CN" altLang="en-US" dirty="0"/>
              <a:t>如果第二个操作数是对象，并且第一个操作数是</a:t>
            </a:r>
            <a:r>
              <a:rPr kumimoji="1" lang="en-US" altLang="zh-CN" dirty="0"/>
              <a:t>true</a:t>
            </a:r>
            <a:r>
              <a:rPr kumimoji="1" lang="zh-CN" altLang="en-US" dirty="0"/>
              <a:t>返回第二个操作数</a:t>
            </a:r>
            <a:endParaRPr kumimoji="1" lang="en-US" altLang="zh-CN" dirty="0"/>
          </a:p>
          <a:p>
            <a:pPr lvl="2"/>
            <a:r>
              <a:rPr kumimoji="1" lang="zh-CN" altLang="en-US" dirty="0"/>
              <a:t>如果有一个操作数是</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），返回</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a:t>
            </a:r>
            <a:endParaRPr kumimoji="1" lang="en-US" altLang="zh-CN" dirty="0"/>
          </a:p>
          <a:p>
            <a:pPr lvl="1"/>
            <a:r>
              <a:rPr kumimoji="1" lang="zh-CN" altLang="en-US" dirty="0"/>
              <a:t>或</a:t>
            </a:r>
            <a:endParaRPr kumimoji="1" lang="en-US" altLang="zh-CN" dirty="0"/>
          </a:p>
          <a:p>
            <a:pPr lvl="2"/>
            <a:r>
              <a:rPr kumimoji="1" lang="zh-CN" altLang="en-US" dirty="0"/>
              <a:t>如果第一个操作数是对象，返回第一个操作数</a:t>
            </a:r>
            <a:endParaRPr kumimoji="1" lang="en-US" altLang="zh-CN" dirty="0"/>
          </a:p>
          <a:p>
            <a:pPr lvl="2"/>
            <a:r>
              <a:rPr kumimoji="1" lang="zh-CN" altLang="en-US" dirty="0"/>
              <a:t>如果第二个操作数是对象，并且第一个操作数是</a:t>
            </a:r>
            <a:r>
              <a:rPr kumimoji="1" lang="en-US" altLang="zh-CN" dirty="0"/>
              <a:t>false</a:t>
            </a:r>
            <a:r>
              <a:rPr kumimoji="1" lang="zh-CN" altLang="en-US" dirty="0"/>
              <a:t>返回第二个操作数</a:t>
            </a:r>
            <a:endParaRPr kumimoji="1" lang="en-US" altLang="zh-CN" dirty="0"/>
          </a:p>
          <a:p>
            <a:pPr lvl="2"/>
            <a:r>
              <a:rPr kumimoji="1" lang="zh-CN" altLang="en-US" dirty="0"/>
              <a:t>如果两个操作数都是对象，返回第一个操作数</a:t>
            </a:r>
            <a:endParaRPr kumimoji="1" lang="en-US" altLang="zh-CN" dirty="0"/>
          </a:p>
          <a:p>
            <a:pPr lvl="2"/>
            <a:r>
              <a:rPr kumimoji="1" lang="zh-CN" altLang="en-US" dirty="0"/>
              <a:t>如果两个操作数都是是</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），返回</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a:t>
            </a:r>
            <a:endParaRPr kumimoji="1" lang="en-US" altLang="zh-CN" dirty="0"/>
          </a:p>
          <a:p>
            <a:pPr lvl="1"/>
            <a:r>
              <a:rPr kumimoji="1" lang="zh-CN" altLang="en-US" dirty="0"/>
              <a:t>非</a:t>
            </a:r>
            <a:endParaRPr kumimoji="1"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a:t>
            </a:r>
            <a:r>
              <a:rPr lang="zh-CN" altLang="en-US"/>
              <a:t>符（</a:t>
            </a:r>
            <a:r>
              <a:rPr lang="en-US" altLang="zh-CN"/>
              <a:t>bool</a:t>
            </a:r>
            <a:r>
              <a:rPr lang="zh-CN" altLang="en-US"/>
              <a:t>和非</a:t>
            </a:r>
            <a:r>
              <a:rPr lang="en-US" altLang="zh-CN"/>
              <a:t>bool</a:t>
            </a:r>
            <a:r>
              <a:rPr lang="zh-CN" altLang="en-US"/>
              <a:t>）</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练习：</a:t>
            </a:r>
            <a:endParaRPr kumimoji="1" lang="en-US" altLang="zh-CN" dirty="0"/>
          </a:p>
          <a:p>
            <a:pPr lvl="1"/>
            <a:r>
              <a:rPr kumimoji="1" lang="zh-CN" altLang="en-US" dirty="0"/>
              <a:t>非</a:t>
            </a:r>
            <a:endParaRPr kumimoji="1" lang="en-US" altLang="zh-CN" dirty="0"/>
          </a:p>
          <a:p>
            <a:pPr lvl="2"/>
            <a:r>
              <a:rPr kumimoji="1" lang="zh-CN" altLang="en-US" dirty="0"/>
              <a:t>如果操作数是对象，返回</a:t>
            </a:r>
            <a:r>
              <a:rPr kumimoji="1" lang="en-US" altLang="zh-CN" dirty="0"/>
              <a:t>false</a:t>
            </a:r>
            <a:endParaRPr kumimoji="1" lang="en-US" altLang="zh-CN" dirty="0"/>
          </a:p>
          <a:p>
            <a:pPr lvl="2"/>
            <a:r>
              <a:rPr kumimoji="1" lang="zh-CN" altLang="en-US" dirty="0"/>
              <a:t>如果操作数是空字符串，返回</a:t>
            </a:r>
            <a:r>
              <a:rPr kumimoji="1" lang="en-US" altLang="zh-CN" dirty="0"/>
              <a:t>true</a:t>
            </a:r>
            <a:endParaRPr kumimoji="1" lang="en-US" altLang="zh-CN" dirty="0"/>
          </a:p>
          <a:p>
            <a:pPr lvl="2"/>
            <a:r>
              <a:rPr kumimoji="1" lang="zh-CN" altLang="en-US" dirty="0"/>
              <a:t>如果操作数是非空字符串，返回</a:t>
            </a:r>
            <a:r>
              <a:rPr kumimoji="1" lang="en-US" altLang="zh-CN" dirty="0"/>
              <a:t>false</a:t>
            </a:r>
            <a:endParaRPr kumimoji="1" lang="en-US" altLang="zh-CN" dirty="0"/>
          </a:p>
          <a:p>
            <a:pPr lvl="2"/>
            <a:r>
              <a:rPr kumimoji="1" lang="zh-CN" altLang="en-US" dirty="0"/>
              <a:t>如果操作数是</a:t>
            </a:r>
            <a:r>
              <a:rPr kumimoji="1" lang="en-US" altLang="zh-CN" dirty="0"/>
              <a:t>0</a:t>
            </a:r>
            <a:r>
              <a:rPr kumimoji="1" lang="zh-CN" altLang="en-US" dirty="0"/>
              <a:t>，返回</a:t>
            </a:r>
            <a:r>
              <a:rPr kumimoji="1" lang="en-US" altLang="zh-CN" dirty="0"/>
              <a:t>true</a:t>
            </a:r>
            <a:endParaRPr kumimoji="1" lang="en-US" altLang="zh-CN" dirty="0"/>
          </a:p>
          <a:p>
            <a:pPr lvl="2"/>
            <a:r>
              <a:rPr kumimoji="1" lang="zh-CN" altLang="en-US" dirty="0"/>
              <a:t>如果操作数是任意非</a:t>
            </a:r>
            <a:r>
              <a:rPr kumimoji="1" lang="en-US" altLang="zh-CN" dirty="0"/>
              <a:t>0</a:t>
            </a:r>
            <a:r>
              <a:rPr kumimoji="1" lang="zh-CN" altLang="en-US" dirty="0"/>
              <a:t>值，返回</a:t>
            </a:r>
            <a:r>
              <a:rPr kumimoji="1" lang="en-US" altLang="zh-CN" dirty="0"/>
              <a:t>false</a:t>
            </a:r>
            <a:endParaRPr kumimoji="1" lang="en-US" altLang="zh-CN" dirty="0"/>
          </a:p>
          <a:p>
            <a:pPr lvl="2"/>
            <a:r>
              <a:rPr kumimoji="1" lang="zh-CN" altLang="en-US" dirty="0"/>
              <a:t>如果操作数是</a:t>
            </a:r>
            <a:r>
              <a:rPr kumimoji="1" lang="en-US" altLang="zh-CN" dirty="0" err="1"/>
              <a:t>null,undefined,NaN</a:t>
            </a:r>
            <a:r>
              <a:rPr kumimoji="1" lang="zh-CN" altLang="en-US" dirty="0"/>
              <a:t>，返回</a:t>
            </a:r>
            <a:r>
              <a:rPr kumimoji="1" lang="en-US" altLang="zh-CN" dirty="0"/>
              <a:t>true</a:t>
            </a:r>
            <a:endParaRPr kumimoji="1" lang="en-US" altLang="zh-CN" dirty="0"/>
          </a:p>
          <a:p>
            <a:pPr lvl="1"/>
            <a:r>
              <a:rPr kumimoji="1" lang="zh-CN" altLang="en-US" dirty="0"/>
              <a:t>上面的规则可以简化成</a:t>
            </a:r>
            <a:endParaRPr kumimoji="1" lang="en-US" altLang="zh-CN" dirty="0"/>
          </a:p>
          <a:p>
            <a:pPr lvl="2"/>
            <a:r>
              <a:rPr lang="zh-TW" altLang="en-US" dirty="0"/>
              <a:t>转换为</a:t>
            </a:r>
            <a:r>
              <a:rPr lang="en-US" altLang="zh-TW" dirty="0"/>
              <a:t>false</a:t>
            </a:r>
            <a:r>
              <a:rPr lang="zh-TW" altLang="en-US" dirty="0"/>
              <a:t>的值：</a:t>
            </a:r>
            <a:r>
              <a:rPr lang="en-US" altLang="zh-TW" dirty="0"/>
              <a:t>false</a:t>
            </a:r>
            <a:r>
              <a:rPr lang="zh-TW" altLang="en-US" dirty="0"/>
              <a:t>、</a:t>
            </a:r>
            <a:r>
              <a:rPr lang="en-US" altLang="zh-TW" dirty="0"/>
              <a:t>""</a:t>
            </a:r>
            <a:r>
              <a:rPr lang="zh-TW" altLang="en-US" dirty="0"/>
              <a:t>、</a:t>
            </a:r>
            <a:r>
              <a:rPr lang="en-US" altLang="zh-TW" dirty="0"/>
              <a:t>0</a:t>
            </a:r>
            <a:r>
              <a:rPr lang="zh-TW" altLang="en-US" dirty="0"/>
              <a:t>和</a:t>
            </a:r>
            <a:r>
              <a:rPr lang="en-US" altLang="zh-TW" dirty="0" err="1"/>
              <a:t>NaN</a:t>
            </a:r>
            <a:r>
              <a:rPr lang="zh-TW" altLang="en-US" dirty="0"/>
              <a:t>、</a:t>
            </a:r>
            <a:r>
              <a:rPr lang="en-US" altLang="zh-TW" dirty="0"/>
              <a:t>null</a:t>
            </a:r>
            <a:r>
              <a:rPr lang="zh-TW" altLang="en-US" dirty="0"/>
              <a:t>、</a:t>
            </a:r>
            <a:r>
              <a:rPr lang="en-US" altLang="zh-TW" dirty="0"/>
              <a:t>undefined</a:t>
            </a:r>
            <a:endParaRPr lang="en-US" altLang="zh-TW" dirty="0"/>
          </a:p>
          <a:p>
            <a:pPr lvl="1"/>
            <a:r>
              <a:rPr kumimoji="1" lang="zh-CN" altLang="en-US" dirty="0"/>
              <a:t>!</a:t>
            </a:r>
            <a:r>
              <a:rPr kumimoji="1" lang="en-US" altLang="zh-CN" dirty="0"/>
              <a:t>!"</a:t>
            </a:r>
            <a:r>
              <a:rPr kumimoji="1" lang="en-US" altLang="zh-CN" dirty="0" err="1"/>
              <a:t>abc</a:t>
            </a:r>
            <a:r>
              <a:rPr kumimoji="1" lang="en-US" altLang="zh-CN" dirty="0"/>
              <a:t>"</a:t>
            </a:r>
            <a:r>
              <a:rPr kumimoji="1" lang="zh-CN" altLang="en-US" dirty="0"/>
              <a:t>结果是什么</a:t>
            </a:r>
            <a:endParaRPr kumimoji="1"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比较运算符</a:t>
            </a:r>
            <a:endParaRPr kumimoji="1" lang="zh-CN" altLang="en-US"/>
          </a:p>
        </p:txBody>
      </p:sp>
      <p:pic>
        <p:nvPicPr>
          <p:cNvPr id="4" name="图片 3"/>
          <p:cNvPicPr>
            <a:picLocks noChangeAspect="1"/>
          </p:cNvPicPr>
          <p:nvPr/>
        </p:nvPicPr>
        <p:blipFill>
          <a:blip r:embed="rId1"/>
          <a:stretch>
            <a:fillRect/>
          </a:stretch>
        </p:blipFill>
        <p:spPr>
          <a:xfrm>
            <a:off x="88900" y="2159000"/>
            <a:ext cx="8966200" cy="25273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比较运算符</a:t>
            </a:r>
            <a:endParaRPr kumimoji="1" lang="zh-CN" altLang="en-US"/>
          </a:p>
        </p:txBody>
      </p:sp>
      <p:sp>
        <p:nvSpPr>
          <p:cNvPr id="3" name="内容占位符 2"/>
          <p:cNvSpPr>
            <a:spLocks noGrp="1"/>
          </p:cNvSpPr>
          <p:nvPr>
            <p:ph idx="1"/>
          </p:nvPr>
        </p:nvSpPr>
        <p:spPr/>
        <p:txBody>
          <a:bodyPr/>
          <a:lstStyle/>
          <a:p>
            <a:r>
              <a:rPr lang="hr-HR" altLang="zh-CN"/>
              <a:t>&lt;</a:t>
            </a:r>
            <a:r>
              <a:rPr lang="zh-CN" altLang="en-US"/>
              <a:t>   </a:t>
            </a:r>
            <a:r>
              <a:rPr lang="hr-HR" altLang="zh-CN"/>
              <a:t> &lt;=</a:t>
            </a:r>
            <a:r>
              <a:rPr lang="zh-CN" altLang="en-US"/>
              <a:t>   </a:t>
            </a:r>
            <a:r>
              <a:rPr lang="hr-HR" altLang="zh-CN"/>
              <a:t>&gt;=</a:t>
            </a:r>
            <a:r>
              <a:rPr lang="zh-CN" altLang="en-US"/>
              <a:t>    </a:t>
            </a:r>
            <a:r>
              <a:rPr lang="hr-HR" altLang="zh-CN"/>
              <a:t>&gt;</a:t>
            </a:r>
            <a:endParaRPr lang="hr-HR" altLang="zh-CN"/>
          </a:p>
          <a:p>
            <a:r>
              <a:rPr lang="zh-CN" altLang="en-US"/>
              <a:t>在比较字符串时，实际比较的是两个字符串中对应位置的每个字符的字符编码值。  </a:t>
            </a:r>
            <a:endParaRPr lang="zh-CN" altLang="en-US"/>
          </a:p>
          <a:p>
            <a:r>
              <a:rPr lang="zh-CN" altLang="en-US"/>
              <a:t>在比较数值和字符串时，字符串都会被转换成数值，然后再以数值方式与另一个数值比较 </a:t>
            </a:r>
            <a:endParaRPr lang="en-US" altLang="zh-CN"/>
          </a:p>
          <a:p>
            <a:r>
              <a:rPr kumimoji="1" lang="zh-CN" altLang="en-US"/>
              <a:t>如果一边是数子，另一边是</a:t>
            </a:r>
            <a:r>
              <a:rPr kumimoji="1" lang="en-US" altLang="zh-CN"/>
              <a:t>Boolean</a:t>
            </a:r>
            <a:r>
              <a:rPr kumimoji="1" lang="zh-CN" altLang="en-US"/>
              <a:t>，先把</a:t>
            </a:r>
            <a:r>
              <a:rPr kumimoji="1" lang="en-US" altLang="zh-CN"/>
              <a:t>Boolearn</a:t>
            </a:r>
            <a:r>
              <a:rPr kumimoji="1" lang="zh-CN" altLang="en-US"/>
              <a:t>类型的值转换成数字，再比较</a:t>
            </a:r>
            <a:endParaRPr kumimoji="1"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比较运算符</a:t>
            </a:r>
            <a:endParaRPr kumimoji="1" lang="zh-CN" altLang="en-US"/>
          </a:p>
        </p:txBody>
      </p:sp>
      <p:sp>
        <p:nvSpPr>
          <p:cNvPr id="3" name="内容占位符 2"/>
          <p:cNvSpPr>
            <a:spLocks noGrp="1"/>
          </p:cNvSpPr>
          <p:nvPr>
            <p:ph idx="1"/>
          </p:nvPr>
        </p:nvSpPr>
        <p:spPr/>
        <p:txBody>
          <a:bodyPr/>
          <a:lstStyle/>
          <a:p>
            <a:r>
              <a:rPr lang="fr-FR" altLang="zh-CN"/>
              <a:t>== </a:t>
            </a:r>
            <a:r>
              <a:rPr lang="zh-CN" altLang="en-US"/>
              <a:t>   </a:t>
            </a:r>
            <a:r>
              <a:rPr lang="fr-FR" altLang="zh-CN"/>
              <a:t>!= </a:t>
            </a:r>
            <a:r>
              <a:rPr lang="zh-CN" altLang="en-US"/>
              <a:t>       相等和不相等</a:t>
            </a:r>
            <a:endParaRPr lang="en-US" altLang="zh-CN"/>
          </a:p>
          <a:p>
            <a:r>
              <a:rPr lang="fr-FR" altLang="zh-CN"/>
              <a:t>=== </a:t>
            </a:r>
            <a:r>
              <a:rPr lang="zh-CN" altLang="en-US"/>
              <a:t>   </a:t>
            </a:r>
            <a:r>
              <a:rPr lang="fr-FR" altLang="zh-CN"/>
              <a:t>!==</a:t>
            </a:r>
            <a:r>
              <a:rPr lang="zh-CN" altLang="en-US"/>
              <a:t>   全等和不全等</a:t>
            </a:r>
            <a:endParaRPr lang="en-US" altLang="zh-CN"/>
          </a:p>
          <a:p>
            <a:pPr lvl="1"/>
            <a:r>
              <a:rPr kumimoji="1" lang="zh-CN" altLang="en-US"/>
              <a:t>相等只比较值，全等比较的是值和类型</a:t>
            </a:r>
            <a:endParaRPr kumimoji="1" lang="en-US" altLang="zh-CN"/>
          </a:p>
          <a:p>
            <a:pPr lvl="1"/>
            <a:r>
              <a:rPr kumimoji="1" lang="zh-CN" altLang="en-US"/>
              <a:t>例如：</a:t>
            </a:r>
            <a:endParaRPr kumimoji="1" lang="en-US" altLang="zh-CN"/>
          </a:p>
          <a:p>
            <a:pPr marL="914400" lvl="2" indent="0">
              <a:buNone/>
            </a:pPr>
            <a:r>
              <a:rPr kumimoji="1" lang="en-US" altLang="zh-CN"/>
              <a:t>var</a:t>
            </a:r>
            <a:r>
              <a:rPr kumimoji="1" lang="zh-CN" altLang="en-US"/>
              <a:t> </a:t>
            </a:r>
            <a:r>
              <a:rPr kumimoji="1" lang="en-US" altLang="zh-CN"/>
              <a:t>result</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//true</a:t>
            </a:r>
            <a:endParaRPr kumimoji="1" lang="en-US" altLang="zh-CN"/>
          </a:p>
          <a:p>
            <a:pPr marL="914400" lvl="2" indent="0">
              <a:buNone/>
            </a:pPr>
            <a:r>
              <a:rPr kumimoji="1" lang="en-US" altLang="zh-CN"/>
              <a:t>var</a:t>
            </a:r>
            <a:r>
              <a:rPr kumimoji="1" lang="zh-CN" altLang="en-US"/>
              <a:t> </a:t>
            </a:r>
            <a:r>
              <a:rPr kumimoji="1" lang="en-US" altLang="zh-CN"/>
              <a:t>result</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//false</a:t>
            </a:r>
            <a:r>
              <a:rPr kumimoji="1" lang="zh-CN" altLang="en-US"/>
              <a:t> 值相等，类型不相等</a:t>
            </a:r>
            <a:endParaRPr kumimoji="1" lang="en-US" altLang="zh-CN"/>
          </a:p>
          <a:p>
            <a:pPr marL="914400" lvl="2" indent="0">
              <a:buNone/>
            </a:pPr>
            <a:r>
              <a:rPr kumimoji="1" lang="en-US" altLang="zh-CN"/>
              <a:t>var</a:t>
            </a:r>
            <a:r>
              <a:rPr kumimoji="1" lang="zh-CN" altLang="en-US"/>
              <a:t> </a:t>
            </a:r>
            <a:r>
              <a:rPr kumimoji="1" lang="en-US" altLang="zh-CN"/>
              <a:t>result</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//true</a:t>
            </a:r>
            <a:endParaRPr kumimoji="1"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赋值运算符</a:t>
            </a:r>
            <a:endParaRPr kumimoji="1" lang="zh-CN" altLang="en-US"/>
          </a:p>
        </p:txBody>
      </p:sp>
      <p:sp>
        <p:nvSpPr>
          <p:cNvPr id="3" name="内容占位符 2"/>
          <p:cNvSpPr>
            <a:spLocks noGrp="1"/>
          </p:cNvSpPr>
          <p:nvPr>
            <p:ph idx="1"/>
          </p:nvPr>
        </p:nvSpPr>
        <p:spPr/>
        <p:txBody>
          <a:bodyPr/>
          <a:lstStyle/>
          <a:p>
            <a:r>
              <a:rPr lang="bg-BG" altLang="zh-CN" dirty="0"/>
              <a:t>=</a:t>
            </a:r>
            <a:r>
              <a:rPr lang="zh-CN" altLang="en-US" dirty="0"/>
              <a:t>  </a:t>
            </a:r>
            <a:r>
              <a:rPr lang="bg-BG" altLang="zh-CN" dirty="0"/>
              <a:t> +=</a:t>
            </a:r>
            <a:r>
              <a:rPr lang="zh-CN" altLang="en-US" dirty="0"/>
              <a:t>  </a:t>
            </a:r>
            <a:r>
              <a:rPr lang="bg-BG" altLang="zh-CN" dirty="0"/>
              <a:t> -= </a:t>
            </a:r>
            <a:r>
              <a:rPr lang="zh-CN" altLang="en-US" dirty="0"/>
              <a:t>  </a:t>
            </a:r>
            <a:r>
              <a:rPr lang="bg-BG" altLang="zh-CN" dirty="0"/>
              <a:t>*= </a:t>
            </a:r>
            <a:r>
              <a:rPr lang="zh-CN" altLang="en-US" dirty="0"/>
              <a:t>  </a:t>
            </a:r>
            <a:r>
              <a:rPr lang="bg-BG" altLang="zh-CN" dirty="0"/>
              <a:t>/= </a:t>
            </a:r>
            <a:r>
              <a:rPr lang="zh-CN" altLang="en-US" dirty="0"/>
              <a:t>  </a:t>
            </a:r>
            <a:r>
              <a:rPr lang="bg-BG" altLang="zh-CN" dirty="0"/>
              <a:t>%=</a:t>
            </a:r>
            <a:endParaRPr lang="en-US" altLang="zh-CN" dirty="0"/>
          </a:p>
          <a:p>
            <a:r>
              <a:rPr kumimoji="1" lang="zh-CN" altLang="en-US" dirty="0"/>
              <a:t>例如：</a:t>
            </a:r>
            <a:endParaRPr kumimoji="1" lang="en-US" altLang="zh-CN" dirty="0"/>
          </a:p>
          <a:p>
            <a:pPr lvl="1"/>
            <a:r>
              <a:rPr kumimoji="1" lang="en-US" altLang="zh-CN" dirty="0" err="1"/>
              <a:t>var</a:t>
            </a:r>
            <a:r>
              <a:rPr kumimoji="1" lang="zh-CN" altLang="en-US" dirty="0"/>
              <a:t> </a:t>
            </a:r>
            <a:r>
              <a:rPr kumimoji="1" lang="en-US" altLang="zh-CN" dirty="0" err="1"/>
              <a:t>num</a:t>
            </a:r>
            <a:r>
              <a:rPr kumimoji="1" lang="zh-CN" altLang="en-US" dirty="0"/>
              <a:t> </a:t>
            </a:r>
            <a:r>
              <a:rPr kumimoji="1" lang="en-US" altLang="zh-CN" dirty="0"/>
              <a:t>=</a:t>
            </a:r>
            <a:r>
              <a:rPr kumimoji="1" lang="zh-CN" altLang="en-US" dirty="0"/>
              <a:t> </a:t>
            </a:r>
            <a:r>
              <a:rPr kumimoji="1" lang="en-US" altLang="zh-CN" dirty="0"/>
              <a:t>0;</a:t>
            </a:r>
            <a:endParaRPr kumimoji="1" lang="en-US" altLang="zh-CN" dirty="0"/>
          </a:p>
          <a:p>
            <a:pPr lvl="1"/>
            <a:r>
              <a:rPr kumimoji="1" lang="en-US" altLang="zh-CN" dirty="0" err="1"/>
              <a:t>num</a:t>
            </a:r>
            <a:r>
              <a:rPr kumimoji="1" lang="zh-CN" altLang="en-US" dirty="0"/>
              <a:t> </a:t>
            </a:r>
            <a:r>
              <a:rPr kumimoji="1" lang="en-US" altLang="zh-CN" dirty="0"/>
              <a:t>+=</a:t>
            </a:r>
            <a:r>
              <a:rPr kumimoji="1" lang="zh-CN" altLang="en-US" dirty="0"/>
              <a:t> </a:t>
            </a:r>
            <a:r>
              <a:rPr kumimoji="1" lang="en-US" altLang="zh-CN" dirty="0"/>
              <a:t>5;//</a:t>
            </a:r>
            <a:r>
              <a:rPr kumimoji="1" lang="zh-CN" altLang="en-US" dirty="0"/>
              <a:t>相当于  </a:t>
            </a:r>
            <a:r>
              <a:rPr kumimoji="1" lang="en-US" altLang="zh-CN" dirty="0" err="1"/>
              <a:t>num</a:t>
            </a:r>
            <a:r>
              <a:rPr kumimoji="1" lang="zh-CN" altLang="en-US" dirty="0"/>
              <a:t> </a:t>
            </a:r>
            <a:r>
              <a:rPr kumimoji="1" lang="en-US" altLang="zh-CN" dirty="0"/>
              <a:t>=</a:t>
            </a:r>
            <a:r>
              <a:rPr kumimoji="1" lang="zh-CN" altLang="en-US" dirty="0"/>
              <a:t> </a:t>
            </a:r>
            <a:r>
              <a:rPr kumimoji="1" lang="en-US" altLang="zh-CN" dirty="0" err="1"/>
              <a:t>num</a:t>
            </a:r>
            <a:r>
              <a:rPr kumimoji="1" lang="zh-CN" altLang="en-US" dirty="0"/>
              <a:t> </a:t>
            </a:r>
            <a:r>
              <a:rPr kumimoji="1" lang="en-US" altLang="zh-CN" dirty="0"/>
              <a:t>+</a:t>
            </a:r>
            <a:r>
              <a:rPr kumimoji="1" lang="zh-CN" altLang="en-US" dirty="0"/>
              <a:t> </a:t>
            </a:r>
            <a:r>
              <a:rPr kumimoji="1" lang="en-US" altLang="zh-CN" dirty="0"/>
              <a:t>5;</a:t>
            </a:r>
            <a:endParaRPr kumimoji="1"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运算符的优先级</a:t>
            </a:r>
            <a:endParaRPr kumimoji="1" lang="zh-CN" altLang="en-US"/>
          </a:p>
        </p:txBody>
      </p:sp>
      <p:sp>
        <p:nvSpPr>
          <p:cNvPr id="3" name="内容占位符 2"/>
          <p:cNvSpPr>
            <a:spLocks noGrp="1"/>
          </p:cNvSpPr>
          <p:nvPr>
            <p:ph idx="1"/>
          </p:nvPr>
        </p:nvSpPr>
        <p:spPr/>
        <p:txBody>
          <a:bodyPr>
            <a:normAutofit/>
          </a:bodyPr>
          <a:lstStyle/>
          <a:p>
            <a:r>
              <a:rPr kumimoji="1" lang="zh-CN" altLang="en-US" dirty="0"/>
              <a:t>优先级从高到底</a:t>
            </a:r>
            <a:endParaRPr kumimoji="1" lang="en-US" altLang="zh-CN" dirty="0"/>
          </a:p>
          <a:p>
            <a:pPr lvl="1"/>
            <a:r>
              <a:rPr kumimoji="1" lang="en-US" altLang="zh-CN" dirty="0"/>
              <a:t>()</a:t>
            </a:r>
            <a:r>
              <a:rPr kumimoji="1" lang="zh-CN" altLang="en-US" dirty="0"/>
              <a:t>  优先级最高</a:t>
            </a:r>
            <a:endParaRPr kumimoji="1" lang="en-US" altLang="zh-CN" dirty="0"/>
          </a:p>
          <a:p>
            <a:pPr lvl="1"/>
            <a:r>
              <a:rPr kumimoji="1" lang="zh-CN" altLang="en-US" dirty="0"/>
              <a:t>一元运算符  </a:t>
            </a:r>
            <a:r>
              <a:rPr kumimoji="1" lang="en-US" altLang="zh-CN" dirty="0"/>
              <a:t>++</a:t>
            </a:r>
            <a:r>
              <a:rPr kumimoji="1" lang="zh-CN" altLang="en-US" dirty="0"/>
              <a:t>   </a:t>
            </a:r>
            <a:r>
              <a:rPr kumimoji="1" lang="en-US" altLang="zh-CN" dirty="0"/>
              <a:t>--</a:t>
            </a:r>
            <a:r>
              <a:rPr kumimoji="1" lang="zh-CN" altLang="en-US" dirty="0"/>
              <a:t>   </a:t>
            </a:r>
            <a:r>
              <a:rPr kumimoji="1" lang="en-US" altLang="zh-CN" dirty="0"/>
              <a:t>!</a:t>
            </a:r>
            <a:endParaRPr kumimoji="1" lang="en-US" altLang="zh-CN" dirty="0"/>
          </a:p>
          <a:p>
            <a:pPr lvl="1"/>
            <a:r>
              <a:rPr kumimoji="1" lang="zh-CN" altLang="en-US" dirty="0"/>
              <a:t>算数运算符  先*  </a:t>
            </a:r>
            <a:r>
              <a:rPr kumimoji="1" lang="en-US" altLang="zh-CN" dirty="0"/>
              <a:t>/</a:t>
            </a:r>
            <a:r>
              <a:rPr kumimoji="1" lang="zh-CN" altLang="en-US" dirty="0"/>
              <a:t>  </a:t>
            </a:r>
            <a:r>
              <a:rPr kumimoji="1" lang="en-US" altLang="zh-CN" dirty="0"/>
              <a:t>%</a:t>
            </a:r>
            <a:r>
              <a:rPr kumimoji="1" lang="zh-CN" altLang="en-US" dirty="0"/>
              <a:t>   后 </a:t>
            </a:r>
            <a:r>
              <a:rPr kumimoji="1" lang="en-US" altLang="zh-CN" dirty="0"/>
              <a:t>+</a:t>
            </a:r>
            <a:r>
              <a:rPr kumimoji="1" lang="zh-CN" altLang="en-US" dirty="0"/>
              <a:t>   </a:t>
            </a:r>
            <a:r>
              <a:rPr kumimoji="1" lang="en-US" altLang="zh-CN" dirty="0"/>
              <a:t>-</a:t>
            </a:r>
            <a:endParaRPr kumimoji="1" lang="en-US" altLang="zh-CN" dirty="0"/>
          </a:p>
          <a:p>
            <a:pPr lvl="1"/>
            <a:r>
              <a:rPr kumimoji="1" lang="zh-CN" altLang="en-US" dirty="0"/>
              <a:t>关系运算符  </a:t>
            </a:r>
            <a:r>
              <a:rPr kumimoji="1" lang="en-US" altLang="zh-CN" dirty="0"/>
              <a:t>&gt;</a:t>
            </a:r>
            <a:r>
              <a:rPr kumimoji="1" lang="zh-CN" altLang="en-US" dirty="0"/>
              <a:t>   </a:t>
            </a:r>
            <a:r>
              <a:rPr kumimoji="1" lang="en-US" altLang="zh-CN" dirty="0"/>
              <a:t>&gt;=</a:t>
            </a:r>
            <a:r>
              <a:rPr kumimoji="1" lang="zh-CN" altLang="en-US" dirty="0"/>
              <a:t>   </a:t>
            </a:r>
            <a:r>
              <a:rPr kumimoji="1" lang="en-US" altLang="zh-CN" dirty="0"/>
              <a:t>&lt;</a:t>
            </a:r>
            <a:r>
              <a:rPr kumimoji="1" lang="zh-CN" altLang="en-US" dirty="0"/>
              <a:t>   </a:t>
            </a:r>
            <a:r>
              <a:rPr kumimoji="1" lang="en-US" altLang="zh-CN" dirty="0"/>
              <a:t>&lt;</a:t>
            </a:r>
            <a:r>
              <a:rPr kumimoji="1" lang="zh-CN" altLang="en-US" dirty="0"/>
              <a:t>=</a:t>
            </a:r>
            <a:endParaRPr kumimoji="1" lang="en-US" altLang="zh-CN" dirty="0"/>
          </a:p>
          <a:p>
            <a:pPr lvl="1"/>
            <a:r>
              <a:rPr kumimoji="1" lang="zh-CN" altLang="en-US" dirty="0"/>
              <a:t>相等运算符</a:t>
            </a:r>
            <a:r>
              <a:rPr kumimoji="1" lang="en-US" altLang="zh-CN" dirty="0"/>
              <a:t>   ==</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a:t>!==</a:t>
            </a:r>
            <a:endParaRPr kumimoji="1" lang="en-US" altLang="zh-CN" dirty="0"/>
          </a:p>
          <a:p>
            <a:pPr lvl="1"/>
            <a:r>
              <a:rPr kumimoji="1" lang="zh-CN" altLang="en-US" dirty="0"/>
              <a:t>逻辑运算符 先</a:t>
            </a:r>
            <a:r>
              <a:rPr kumimoji="1" lang="en-US" altLang="zh-CN" dirty="0"/>
              <a:t>&amp;&amp;</a:t>
            </a:r>
            <a:r>
              <a:rPr kumimoji="1" lang="zh-CN" altLang="en-US" dirty="0"/>
              <a:t>   后</a:t>
            </a:r>
            <a:r>
              <a:rPr kumimoji="1" lang="en-US" altLang="zh-CN" dirty="0"/>
              <a:t>||</a:t>
            </a:r>
            <a:r>
              <a:rPr kumimoji="1" lang="zh-CN" altLang="en-US" dirty="0"/>
              <a:t>  </a:t>
            </a:r>
            <a:endParaRPr kumimoji="1" lang="en-US" altLang="zh-CN" dirty="0"/>
          </a:p>
          <a:p>
            <a:pPr lvl="1"/>
            <a:endParaRPr kumimoji="1"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案例</a:t>
            </a:r>
            <a:endParaRPr kumimoji="1" lang="zh-CN" altLang="en-US"/>
          </a:p>
        </p:txBody>
      </p:sp>
      <p:sp>
        <p:nvSpPr>
          <p:cNvPr id="3" name="内容占位符 2"/>
          <p:cNvSpPr>
            <a:spLocks noGrp="1"/>
          </p:cNvSpPr>
          <p:nvPr>
            <p:ph idx="1"/>
          </p:nvPr>
        </p:nvSpPr>
        <p:spPr/>
        <p:txBody>
          <a:bodyPr/>
          <a:lstStyle/>
          <a:p>
            <a:r>
              <a:rPr lang="zh-CN" altLang="en-US" dirty="0"/>
              <a:t>练习</a:t>
            </a:r>
            <a:r>
              <a:rPr lang="en-US" altLang="zh-CN" dirty="0"/>
              <a:t>1</a:t>
            </a:r>
            <a:endParaRPr lang="en-US" altLang="zh-CN" dirty="0"/>
          </a:p>
          <a:p>
            <a:pPr marL="1371600" lvl="3" indent="0">
              <a:buNone/>
            </a:pPr>
            <a:r>
              <a:rPr lang="hr-HR" altLang="zh-CN" dirty="0"/>
              <a:t>((4 &gt;= 6) || (</a:t>
            </a:r>
            <a:r>
              <a:rPr lang="en-US" altLang="zh-CN" dirty="0"/>
              <a:t>"</a:t>
            </a:r>
            <a:r>
              <a:rPr lang="zh-CN" altLang="en-US" dirty="0"/>
              <a:t>人</a:t>
            </a:r>
            <a:r>
              <a:rPr lang="en-US" altLang="zh-CN" dirty="0"/>
              <a:t>"</a:t>
            </a:r>
            <a:r>
              <a:rPr lang="zh-CN" altLang="en-US" dirty="0"/>
              <a:t> </a:t>
            </a:r>
            <a:r>
              <a:rPr lang="ru-RU" altLang="zh-CN" dirty="0"/>
              <a:t>!=</a:t>
            </a:r>
            <a:r>
              <a:rPr lang="zh-CN" altLang="en-US" dirty="0"/>
              <a:t> </a:t>
            </a:r>
            <a:r>
              <a:rPr lang="en-US" altLang="zh-CN" dirty="0"/>
              <a:t>"</a:t>
            </a:r>
            <a:r>
              <a:rPr lang="zh-CN" altLang="en-US" dirty="0"/>
              <a:t>阿凡达</a:t>
            </a:r>
            <a:r>
              <a:rPr lang="is-IS" altLang="zh-CN" dirty="0"/>
              <a:t>")) &amp;&amp; !(((12 * 2) == 144) &amp;&amp; true) </a:t>
            </a:r>
            <a:endParaRPr lang="is-IS" altLang="zh-CN" dirty="0"/>
          </a:p>
          <a:p>
            <a:r>
              <a:rPr lang="zh-CN" altLang="en-US" dirty="0"/>
              <a:t>练习</a:t>
            </a:r>
            <a:r>
              <a:rPr lang="en-US" altLang="zh-CN" dirty="0"/>
              <a:t>2</a:t>
            </a:r>
            <a:endParaRPr lang="is-IS" altLang="zh-CN" dirty="0"/>
          </a:p>
          <a:p>
            <a:pPr marL="914400" lvl="2" indent="0">
              <a:buNone/>
            </a:pPr>
            <a:r>
              <a:rPr kumimoji="1" lang="pt-BR" altLang="zh-CN" dirty="0"/>
              <a:t>var num = 10;</a:t>
            </a:r>
            <a:endParaRPr kumimoji="1" lang="pt-BR" altLang="zh-CN" dirty="0"/>
          </a:p>
          <a:p>
            <a:pPr marL="914400" lvl="2" indent="0">
              <a:buNone/>
            </a:pPr>
            <a:r>
              <a:rPr kumimoji="1" lang="pt-BR" altLang="zh-CN" dirty="0"/>
              <a:t>if(5 == num / 2 &amp;&amp; (2 + 2 * num).toString() === "22") {</a:t>
            </a:r>
            <a:endParaRPr kumimoji="1" lang="pt-BR" altLang="zh-CN" dirty="0"/>
          </a:p>
          <a:p>
            <a:pPr marL="914400" lvl="2" indent="0">
              <a:buNone/>
            </a:pPr>
            <a:r>
              <a:rPr kumimoji="1" lang="pt-BR" altLang="zh-CN" dirty="0"/>
              <a:t>   </a:t>
            </a:r>
            <a:r>
              <a:rPr kumimoji="1" lang="en-US" altLang="zh-CN" dirty="0"/>
              <a:t>console.log(true);</a:t>
            </a:r>
            <a:endParaRPr kumimoji="1" lang="en-US" altLang="zh-CN" dirty="0"/>
          </a:p>
          <a:p>
            <a:pPr marL="914400" lvl="2" indent="0">
              <a:buNone/>
            </a:pPr>
            <a:r>
              <a:rPr kumimoji="1" lang="pt-BR" altLang="zh-CN" dirty="0"/>
              <a:t>}</a:t>
            </a:r>
            <a:endParaRPr lang="is-IS" altLang="zh-CN" dirty="0"/>
          </a:p>
          <a:p>
            <a:endParaRPr kumimoji="1"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占位符 8193"/>
          <p:cNvSpPr>
            <a:spLocks noGrp="1"/>
          </p:cNvSpPr>
          <p:nvPr>
            <p:ph idx="1"/>
          </p:nvPr>
        </p:nvSpPr>
        <p:spPr/>
        <p:txBody>
          <a:bodyPr anchor="t"/>
          <a:p>
            <a:pPr marL="1905" indent="-344805">
              <a:buNone/>
            </a:pPr>
            <a:r>
              <a:rPr lang="zh-CN" altLang="en-US" dirty="0">
                <a:latin typeface="微软雅黑" panose="020B0503020204020204" pitchFamily="34" charset="-122"/>
                <a:ea typeface="微软雅黑" panose="020B0503020204020204" pitchFamily="34" charset="-122"/>
              </a:rPr>
              <a:t>var aa  =   0&amp;&amp;1;</a:t>
            </a:r>
            <a:endParaRPr lang="zh-CN" altLang="en-US" dirty="0">
              <a:latin typeface="微软雅黑" panose="020B0503020204020204" pitchFamily="34" charset="-122"/>
              <a:ea typeface="微软雅黑" panose="020B0503020204020204" pitchFamily="34" charset="-122"/>
            </a:endParaRPr>
          </a:p>
          <a:p>
            <a:pPr marL="1905" indent="-344805">
              <a:buNone/>
            </a:pPr>
            <a:r>
              <a:rPr lang="zh-CN" altLang="en-US" dirty="0">
                <a:latin typeface="微软雅黑" panose="020B0503020204020204" pitchFamily="34" charset="-122"/>
                <a:ea typeface="微软雅黑" panose="020B0503020204020204" pitchFamily="34" charset="-122"/>
              </a:rPr>
              <a:t>alert(aa)</a:t>
            </a:r>
            <a:endParaRPr lang="zh-CN" altLang="en-US" dirty="0">
              <a:latin typeface="微软雅黑" panose="020B0503020204020204" pitchFamily="34" charset="-122"/>
              <a:ea typeface="微软雅黑" panose="020B0503020204020204" pitchFamily="34" charset="-122"/>
            </a:endParaRPr>
          </a:p>
          <a:p>
            <a:pPr marL="1905" indent="-344805">
              <a:buNone/>
            </a:pPr>
            <a:r>
              <a:rPr lang="zh-CN" altLang="en-US" dirty="0">
                <a:latin typeface="微软雅黑" panose="020B0503020204020204" pitchFamily="34" charset="-122"/>
                <a:ea typeface="微软雅黑" panose="020B0503020204020204" pitchFamily="34" charset="-122"/>
              </a:rPr>
              <a:t>var bb =  1&amp;&amp;0;</a:t>
            </a:r>
            <a:endParaRPr lang="zh-CN" altLang="en-US" dirty="0">
              <a:latin typeface="微软雅黑" panose="020B0503020204020204" pitchFamily="34" charset="-122"/>
              <a:ea typeface="微软雅黑" panose="020B0503020204020204" pitchFamily="34" charset="-122"/>
            </a:endParaRPr>
          </a:p>
          <a:p>
            <a:pPr marL="1905" indent="-344805">
              <a:buNone/>
            </a:pPr>
            <a:r>
              <a:rPr lang="zh-CN" altLang="en-US" dirty="0">
                <a:latin typeface="微软雅黑" panose="020B0503020204020204" pitchFamily="34" charset="-122"/>
                <a:ea typeface="微软雅黑" panose="020B0503020204020204" pitchFamily="34" charset="-122"/>
              </a:rPr>
              <a:t>alert(bb);</a:t>
            </a:r>
            <a:endParaRPr lang="zh-CN" altLang="en-US" dirty="0">
              <a:latin typeface="微软雅黑" panose="020B0503020204020204" pitchFamily="34" charset="-122"/>
              <a:ea typeface="微软雅黑" panose="020B0503020204020204" pitchFamily="34" charset="-122"/>
            </a:endParaRPr>
          </a:p>
          <a:p>
            <a:pPr marL="1905" indent="-344805">
              <a:buNone/>
            </a:pPr>
            <a:r>
              <a:rPr lang="zh-CN" altLang="en-US" dirty="0">
                <a:latin typeface="微软雅黑" panose="020B0503020204020204" pitchFamily="34" charset="-122"/>
                <a:ea typeface="微软雅黑" panose="020B0503020204020204" pitchFamily="34" charset="-122"/>
              </a:rPr>
              <a:t>var cc =  1&amp;&amp;10;</a:t>
            </a:r>
            <a:endParaRPr lang="zh-CN" altLang="en-US" dirty="0">
              <a:latin typeface="微软雅黑" panose="020B0503020204020204" pitchFamily="34" charset="-122"/>
              <a:ea typeface="微软雅黑" panose="020B0503020204020204" pitchFamily="34" charset="-122"/>
            </a:endParaRPr>
          </a:p>
          <a:p>
            <a:pPr marL="1905" indent="-344805">
              <a:buNone/>
            </a:pPr>
            <a:r>
              <a:rPr lang="zh-CN" altLang="en-US" dirty="0">
                <a:latin typeface="微软雅黑" panose="020B0503020204020204" pitchFamily="34" charset="-122"/>
                <a:ea typeface="微软雅黑" panose="020B0503020204020204" pitchFamily="34" charset="-122"/>
              </a:rPr>
              <a:t>alert(cc);</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内容占位符 2"/>
          <p:cNvSpPr>
            <a:spLocks noGrp="1"/>
          </p:cNvSpPr>
          <p:nvPr>
            <p:ph idx="1"/>
          </p:nvPr>
        </p:nvSpPr>
        <p:spPr/>
        <p:txBody>
          <a:bodyPr anchor="t"/>
          <a:p>
            <a:r>
              <a:rPr lang="zh-CN" altLang="en-US"/>
              <a:t>console.log(0||1);</a:t>
            </a:r>
            <a:endParaRPr lang="zh-CN" altLang="en-US"/>
          </a:p>
          <a:p>
            <a:r>
              <a:rPr lang="zh-CN" altLang="en-US"/>
              <a:t>console.log(1||0);</a:t>
            </a:r>
            <a:endParaRPr lang="zh-CN" altLang="en-US"/>
          </a:p>
          <a:p>
            <a:r>
              <a:rPr lang="zh-CN" altLang="en-US"/>
              <a:t>console.log(1||5);</a:t>
            </a:r>
            <a:endParaRPr lang="zh-CN" altLang="en-US"/>
          </a:p>
          <a:p>
            <a:r>
              <a:rPr lang="zh-CN" altLang="en-US"/>
              <a:t>console.log(5||1);</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JavaScript</a:t>
            </a:r>
            <a:r>
              <a:rPr kumimoji="1" lang="zh-CN" altLang="en-US" dirty="0"/>
              <a:t>的历史</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当时工作于</a:t>
            </a:r>
            <a:r>
              <a:rPr lang="en-US" altLang="zh-CN" dirty="0"/>
              <a:t> Netscape </a:t>
            </a:r>
            <a:r>
              <a:rPr lang="en-US" altLang="en-US" dirty="0"/>
              <a:t>的 </a:t>
            </a:r>
            <a:r>
              <a:rPr lang="en-US" altLang="zh-CN" dirty="0"/>
              <a:t>Brendan </a:t>
            </a:r>
            <a:r>
              <a:rPr lang="en-US" altLang="zh-CN" dirty="0" err="1"/>
              <a:t>Eich</a:t>
            </a:r>
            <a:r>
              <a:rPr lang="zh-CN" altLang="en-US" dirty="0"/>
              <a:t>，开始着手为即将在 </a:t>
            </a:r>
            <a:r>
              <a:rPr lang="en-US" altLang="zh-CN" dirty="0"/>
              <a:t>1995 </a:t>
            </a:r>
            <a:r>
              <a:rPr lang="zh-CN" altLang="en-US" dirty="0"/>
              <a:t>年发行的</a:t>
            </a:r>
            <a:r>
              <a:rPr lang="en-US" altLang="zh-CN" dirty="0"/>
              <a:t> Netscape Navigator 2.0 </a:t>
            </a:r>
            <a:r>
              <a:rPr lang="zh-CN" altLang="en-US" dirty="0"/>
              <a:t>开发一个称之为</a:t>
            </a:r>
            <a:r>
              <a:rPr lang="en-US" altLang="zh-CN" dirty="0"/>
              <a:t> </a:t>
            </a:r>
            <a:r>
              <a:rPr lang="en-US" altLang="zh-CN" dirty="0" err="1"/>
              <a:t>LiveScript</a:t>
            </a:r>
            <a:r>
              <a:rPr lang="zh-CN" altLang="en-US" dirty="0"/>
              <a:t> 的脚本语言，当时的目的是在浏览器和服务器（本来要叫它</a:t>
            </a:r>
            <a:r>
              <a:rPr lang="en-US" altLang="zh-CN" dirty="0"/>
              <a:t> </a:t>
            </a:r>
            <a:r>
              <a:rPr lang="en-US" altLang="zh-CN" dirty="0" err="1"/>
              <a:t>LiveWire</a:t>
            </a:r>
            <a:r>
              <a:rPr lang="zh-CN" altLang="en-US" dirty="0"/>
              <a:t>）端使用它。</a:t>
            </a:r>
            <a:r>
              <a:rPr lang="en-US" altLang="zh-CN" dirty="0"/>
              <a:t>Netscape</a:t>
            </a:r>
            <a:r>
              <a:rPr lang="zh-TW" altLang="en-US" dirty="0"/>
              <a:t> 与 </a:t>
            </a:r>
            <a:r>
              <a:rPr lang="en-US" altLang="zh-CN" dirty="0"/>
              <a:t>Sun </a:t>
            </a:r>
            <a:r>
              <a:rPr lang="zh-CN" altLang="en-US" dirty="0"/>
              <a:t>及时完成</a:t>
            </a:r>
            <a:r>
              <a:rPr lang="en-US" altLang="zh-CN" dirty="0"/>
              <a:t> </a:t>
            </a:r>
            <a:r>
              <a:rPr lang="en-US" altLang="zh-CN" dirty="0" err="1"/>
              <a:t>LiveScript</a:t>
            </a:r>
            <a:r>
              <a:rPr lang="zh-CN" altLang="en-US" dirty="0"/>
              <a:t> 实现。就在</a:t>
            </a:r>
            <a:r>
              <a:rPr lang="en-US" altLang="zh-CN" dirty="0"/>
              <a:t> Netscape Navigator 2.0 </a:t>
            </a:r>
            <a:r>
              <a:rPr lang="zh-CN" altLang="en-US" dirty="0"/>
              <a:t>即将正式发布前，</a:t>
            </a:r>
            <a:r>
              <a:rPr lang="en-US" altLang="zh-CN" dirty="0"/>
              <a:t>Netscape</a:t>
            </a:r>
            <a:r>
              <a:rPr lang="zh-CN" altLang="en-US" dirty="0"/>
              <a:t> 将其更名为</a:t>
            </a:r>
            <a:r>
              <a:rPr lang="en-US" altLang="zh-CN" dirty="0"/>
              <a:t> JavaScript</a:t>
            </a:r>
            <a:r>
              <a:rPr lang="zh-CN" altLang="en-US" dirty="0"/>
              <a:t>，目的是为了利用</a:t>
            </a:r>
            <a:r>
              <a:rPr lang="en-US" altLang="zh-CN" dirty="0"/>
              <a:t> Java </a:t>
            </a:r>
            <a:r>
              <a:rPr lang="zh-CN" altLang="en-US" dirty="0"/>
              <a:t>这个因特网时髦词汇。</a:t>
            </a:r>
            <a:r>
              <a:rPr lang="en-US" altLang="zh-CN" dirty="0"/>
              <a:t>Netscape</a:t>
            </a:r>
            <a:r>
              <a:rPr lang="zh-CN" altLang="en-US" dirty="0"/>
              <a:t> 的赌注最终得到回报，</a:t>
            </a:r>
            <a:r>
              <a:rPr lang="en-US" altLang="zh-CN" dirty="0"/>
              <a:t>JavaScript</a:t>
            </a:r>
            <a:r>
              <a:rPr lang="zh-CN" altLang="en-US" dirty="0"/>
              <a:t> 从此变成了因特网的必备组件。</a:t>
            </a:r>
            <a:endParaRPr lang="zh-CN" altLang="en-US" dirty="0"/>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946"/>
    </mc:Choice>
    <mc:Fallback>
      <p:transition spd="slow" advTm="3946"/>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占位符 9217"/>
          <p:cNvSpPr>
            <a:spLocks noGrp="1"/>
          </p:cNvSpPr>
          <p:nvPr>
            <p:ph idx="1"/>
          </p:nvPr>
        </p:nvSpPr>
        <p:spPr/>
        <p:txBody>
          <a:bodyPr anchor="t"/>
          <a:p>
            <a:pPr marL="1905" indent="-344805">
              <a:buNone/>
            </a:pPr>
            <a:r>
              <a:rPr lang="en-US" altLang="zh-CN">
                <a:latin typeface="微软雅黑" panose="020B0503020204020204" pitchFamily="34" charset="-122"/>
                <a:ea typeface="微软雅黑" panose="020B0503020204020204" pitchFamily="34" charset="-122"/>
              </a:rPr>
              <a:t>var a = 1 &amp;&amp; 2 &amp;&amp; 3;</a:t>
            </a:r>
            <a:endParaRPr lang="en-US" altLang="zh-CN">
              <a:latin typeface="微软雅黑" panose="020B0503020204020204" pitchFamily="34" charset="-122"/>
              <a:ea typeface="微软雅黑" panose="020B0503020204020204" pitchFamily="34" charset="-122"/>
            </a:endParaRPr>
          </a:p>
          <a:p>
            <a:pPr marL="1905" indent="-344805">
              <a:buNone/>
            </a:pPr>
            <a:r>
              <a:rPr lang="en-US" altLang="zh-CN">
                <a:latin typeface="微软雅黑" panose="020B0503020204020204" pitchFamily="34" charset="-122"/>
                <a:ea typeface="微软雅黑" panose="020B0503020204020204" pitchFamily="34" charset="-122"/>
              </a:rPr>
              <a:t>console.log(a);</a:t>
            </a:r>
            <a:endParaRPr lang="en-US" altLang="zh-CN">
              <a:latin typeface="微软雅黑" panose="020B0503020204020204" pitchFamily="34" charset="-122"/>
              <a:ea typeface="微软雅黑" panose="020B0503020204020204" pitchFamily="34" charset="-122"/>
            </a:endParaRPr>
          </a:p>
          <a:p>
            <a:pPr marL="1905" indent="-344805">
              <a:buNone/>
            </a:pPr>
            <a:r>
              <a:rPr lang="en-US" altLang="zh-CN">
                <a:latin typeface="微软雅黑" panose="020B0503020204020204" pitchFamily="34" charset="-122"/>
                <a:ea typeface="微软雅黑" panose="020B0503020204020204" pitchFamily="34" charset="-122"/>
              </a:rPr>
              <a:t>var b = 0 &amp;&amp; 1 &amp;&amp; 2;</a:t>
            </a:r>
            <a:endParaRPr lang="en-US" altLang="zh-CN">
              <a:latin typeface="微软雅黑" panose="020B0503020204020204" pitchFamily="34" charset="-122"/>
              <a:ea typeface="微软雅黑" panose="020B0503020204020204" pitchFamily="34" charset="-122"/>
            </a:endParaRPr>
          </a:p>
          <a:p>
            <a:pPr marL="1905" indent="-344805">
              <a:buNone/>
            </a:pPr>
            <a:r>
              <a:rPr lang="en-US" altLang="zh-CN">
                <a:latin typeface="微软雅黑" panose="020B0503020204020204" pitchFamily="34" charset="-122"/>
                <a:ea typeface="微软雅黑" panose="020B0503020204020204" pitchFamily="34" charset="-122"/>
                <a:sym typeface="Arial" panose="020B0604020202020204" pitchFamily="34" charset="0"/>
              </a:rPr>
              <a:t>console.log(b);</a:t>
            </a:r>
            <a:endParaRPr lang="en-US" altLang="zh-CN">
              <a:latin typeface="微软雅黑" panose="020B0503020204020204" pitchFamily="34" charset="-122"/>
              <a:ea typeface="微软雅黑" panose="020B0503020204020204" pitchFamily="34" charset="-122"/>
            </a:endParaRPr>
          </a:p>
          <a:p>
            <a:pPr marL="1905" indent="-344805">
              <a:buNone/>
            </a:pPr>
            <a:r>
              <a:rPr lang="en-US" altLang="zh-CN">
                <a:latin typeface="微软雅黑" panose="020B0503020204020204" pitchFamily="34" charset="-122"/>
                <a:ea typeface="微软雅黑" panose="020B0503020204020204" pitchFamily="34" charset="-122"/>
              </a:rPr>
              <a:t>var c = 1 &amp;&amp; 0  &amp;&amp; 2;</a:t>
            </a:r>
            <a:endParaRPr lang="en-US" altLang="zh-CN">
              <a:latin typeface="微软雅黑" panose="020B0503020204020204" pitchFamily="34" charset="-122"/>
              <a:ea typeface="微软雅黑" panose="020B0503020204020204" pitchFamily="34" charset="-122"/>
            </a:endParaRPr>
          </a:p>
          <a:p>
            <a:pPr marL="1905" indent="-344805">
              <a:buNone/>
            </a:pPr>
            <a:r>
              <a:rPr lang="en-US" altLang="zh-CN">
                <a:latin typeface="微软雅黑" panose="020B0503020204020204" pitchFamily="34" charset="-122"/>
                <a:ea typeface="微软雅黑" panose="020B0503020204020204" pitchFamily="34" charset="-122"/>
                <a:sym typeface="Arial" panose="020B0604020202020204" pitchFamily="34" charset="0"/>
              </a:rPr>
              <a:t>console.log(c);</a:t>
            </a:r>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占位符 10241"/>
          <p:cNvSpPr>
            <a:spLocks noGrp="1"/>
          </p:cNvSpPr>
          <p:nvPr>
            <p:ph idx="1"/>
          </p:nvPr>
        </p:nvSpPr>
        <p:spPr/>
        <p:txBody>
          <a:bodyPr anchor="t"/>
          <a:p>
            <a:pPr marL="1905" indent="-344805">
              <a:buNone/>
            </a:pPr>
            <a:r>
              <a:rPr lang="zh-CN" altLang="en-US" dirty="0">
                <a:latin typeface="微软雅黑" panose="020B0503020204020204" pitchFamily="34" charset="-122"/>
                <a:ea typeface="微软雅黑" panose="020B0503020204020204" pitchFamily="34" charset="-122"/>
              </a:rPr>
              <a:t> var a = 0 || 1 || 2;</a:t>
            </a:r>
            <a:endParaRPr lang="zh-CN" altLang="en-US" dirty="0">
              <a:latin typeface="微软雅黑" panose="020B0503020204020204" pitchFamily="34" charset="-122"/>
              <a:ea typeface="微软雅黑" panose="020B0503020204020204" pitchFamily="34" charset="-122"/>
            </a:endParaRPr>
          </a:p>
          <a:p>
            <a:pPr marL="1905" indent="-344805">
              <a:buNone/>
            </a:pPr>
            <a:endParaRPr lang="zh-CN" altLang="en-US" dirty="0">
              <a:latin typeface="微软雅黑" panose="020B0503020204020204" pitchFamily="34" charset="-122"/>
              <a:ea typeface="微软雅黑" panose="020B0503020204020204" pitchFamily="34" charset="-122"/>
            </a:endParaRPr>
          </a:p>
          <a:p>
            <a:pPr marL="1905" indent="-344805">
              <a:buNone/>
            </a:pPr>
            <a:r>
              <a:rPr lang="zh-CN" altLang="en-US" dirty="0">
                <a:latin typeface="微软雅黑" panose="020B0503020204020204" pitchFamily="34" charset="-122"/>
                <a:ea typeface="微软雅黑" panose="020B0503020204020204" pitchFamily="34" charset="-122"/>
              </a:rPr>
              <a:t> var b = 1 || 0 || 3;</a:t>
            </a:r>
            <a:endParaRPr lang="zh-CN" altLang="en-US" dirty="0">
              <a:latin typeface="微软雅黑" panose="020B0503020204020204" pitchFamily="34" charset="-122"/>
              <a:ea typeface="微软雅黑" panose="020B0503020204020204" pitchFamily="34" charset="-122"/>
            </a:endParaRPr>
          </a:p>
          <a:p>
            <a:pPr marL="1905" indent="-344805">
              <a:buNone/>
            </a:pPr>
            <a:endParaRPr lang="zh-CN" altLang="en-US" dirty="0">
              <a:latin typeface="微软雅黑" panose="020B0503020204020204" pitchFamily="34" charset="-122"/>
              <a:ea typeface="微软雅黑" panose="020B0503020204020204" pitchFamily="34" charset="-122"/>
            </a:endParaRPr>
          </a:p>
          <a:p>
            <a:pPr marL="1905" indent="-344805">
              <a:buNone/>
            </a:pPr>
            <a:r>
              <a:rPr lang="zh-CN" altLang="en-US" dirty="0">
                <a:latin typeface="微软雅黑" panose="020B0503020204020204" pitchFamily="34" charset="-122"/>
                <a:ea typeface="微软雅黑" panose="020B0503020204020204" pitchFamily="34" charset="-122"/>
              </a:rPr>
              <a:t> console.log(a),console.log(b);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占位符 12289"/>
          <p:cNvSpPr>
            <a:spLocks noGrp="1"/>
          </p:cNvSpPr>
          <p:nvPr>
            <p:ph idx="1"/>
          </p:nvPr>
        </p:nvSpPr>
        <p:spPr/>
        <p:txBody>
          <a:bodyPr anchor="t"/>
          <a:p>
            <a:pPr marL="1905" indent="-344805">
              <a:lnSpc>
                <a:spcPct val="80000"/>
              </a:lnSpc>
              <a:buNone/>
            </a:pPr>
            <a:r>
              <a:rPr lang="en-US" altLang="zh-CN" sz="2800">
                <a:latin typeface="微软雅黑" panose="020B0503020204020204" pitchFamily="34" charset="-122"/>
                <a:ea typeface="微软雅黑" panose="020B0503020204020204" pitchFamily="34" charset="-122"/>
              </a:rPr>
              <a:t>var a = 3  &amp;&amp;  0 || 2;  </a:t>
            </a:r>
            <a:endParaRPr lang="en-US" altLang="zh-CN" sz="2800">
              <a:latin typeface="微软雅黑" panose="020B0503020204020204" pitchFamily="34" charset="-122"/>
              <a:ea typeface="微软雅黑" panose="020B0503020204020204" pitchFamily="34" charset="-122"/>
            </a:endParaRPr>
          </a:p>
          <a:p>
            <a:pPr marL="1905" indent="-344805">
              <a:lnSpc>
                <a:spcPct val="80000"/>
              </a:lnSpc>
              <a:buNone/>
            </a:pPr>
            <a:endParaRPr lang="en-US" altLang="zh-CN" sz="2800">
              <a:latin typeface="微软雅黑" panose="020B0503020204020204" pitchFamily="34" charset="-122"/>
              <a:ea typeface="微软雅黑" panose="020B0503020204020204" pitchFamily="34" charset="-122"/>
            </a:endParaRPr>
          </a:p>
          <a:p>
            <a:pPr marL="1905" indent="-344805">
              <a:lnSpc>
                <a:spcPct val="80000"/>
              </a:lnSpc>
              <a:buNone/>
            </a:pPr>
            <a:endParaRPr lang="en-US" altLang="zh-CN" sz="2800">
              <a:latin typeface="微软雅黑" panose="020B0503020204020204" pitchFamily="34" charset="-122"/>
              <a:ea typeface="微软雅黑" panose="020B0503020204020204" pitchFamily="34" charset="-122"/>
            </a:endParaRPr>
          </a:p>
          <a:p>
            <a:pPr marL="1905" indent="-344805">
              <a:lnSpc>
                <a:spcPct val="80000"/>
              </a:lnSpc>
              <a:buNone/>
            </a:pPr>
            <a:r>
              <a:rPr lang="en-US" altLang="zh-CN" sz="2800">
                <a:latin typeface="微软雅黑" panose="020B0503020204020204" pitchFamily="34" charset="-122"/>
                <a:ea typeface="微软雅黑" panose="020B0503020204020204" pitchFamily="34" charset="-122"/>
              </a:rPr>
              <a:t>var b = 3 || 0 &amp;&amp;  2; </a:t>
            </a:r>
            <a:endParaRPr lang="en-US" altLang="zh-CN" sz="2800">
              <a:latin typeface="微软雅黑" panose="020B0503020204020204" pitchFamily="34" charset="-122"/>
              <a:ea typeface="微软雅黑" panose="020B0503020204020204" pitchFamily="34" charset="-122"/>
            </a:endParaRPr>
          </a:p>
          <a:p>
            <a:pPr marL="1905" indent="-344805">
              <a:lnSpc>
                <a:spcPct val="80000"/>
              </a:lnSpc>
              <a:buNone/>
            </a:pPr>
            <a:endParaRPr lang="en-US" altLang="zh-CN" sz="2800">
              <a:latin typeface="微软雅黑" panose="020B0503020204020204" pitchFamily="34" charset="-122"/>
              <a:ea typeface="微软雅黑" panose="020B0503020204020204" pitchFamily="34" charset="-122"/>
            </a:endParaRPr>
          </a:p>
          <a:p>
            <a:pPr marL="1905" indent="-344805">
              <a:lnSpc>
                <a:spcPct val="80000"/>
              </a:lnSpc>
              <a:buNone/>
            </a:pPr>
            <a:endParaRPr lang="en-US" altLang="zh-CN" sz="2800">
              <a:latin typeface="微软雅黑" panose="020B0503020204020204" pitchFamily="34" charset="-122"/>
              <a:ea typeface="微软雅黑" panose="020B0503020204020204" pitchFamily="34" charset="-122"/>
            </a:endParaRPr>
          </a:p>
          <a:p>
            <a:pPr marL="1905" indent="-344805">
              <a:lnSpc>
                <a:spcPct val="80000"/>
              </a:lnSpc>
              <a:buNone/>
            </a:pPr>
            <a:r>
              <a:rPr lang="en-US" altLang="zh-CN" sz="2800">
                <a:latin typeface="微软雅黑" panose="020B0503020204020204" pitchFamily="34" charset="-122"/>
                <a:ea typeface="微软雅黑" panose="020B0503020204020204" pitchFamily="34" charset="-122"/>
              </a:rPr>
              <a:t>var c= 0 || 2 &amp;&amp; 3; </a:t>
            </a:r>
            <a:endParaRPr lang="en-US" altLang="zh-CN" sz="2800">
              <a:latin typeface="微软雅黑" panose="020B0503020204020204" pitchFamily="34" charset="-122"/>
              <a:ea typeface="微软雅黑" panose="020B0503020204020204" pitchFamily="34" charset="-122"/>
            </a:endParaRPr>
          </a:p>
          <a:p>
            <a:pPr marL="1905" indent="-344805">
              <a:lnSpc>
                <a:spcPct val="80000"/>
              </a:lnSpc>
              <a:buNone/>
            </a:pPr>
            <a:endParaRPr lang="en-US" altLang="zh-CN" sz="2800">
              <a:latin typeface="微软雅黑" panose="020B0503020204020204" pitchFamily="34" charset="-122"/>
              <a:ea typeface="微软雅黑" panose="020B0503020204020204" pitchFamily="34" charset="-122"/>
            </a:endParaRPr>
          </a:p>
          <a:p>
            <a:pPr marL="1905" indent="-344805">
              <a:lnSpc>
                <a:spcPct val="80000"/>
              </a:lnSpc>
              <a:buNone/>
            </a:pPr>
            <a:r>
              <a:rPr lang="en-US" altLang="zh-CN" sz="2800">
                <a:latin typeface="微软雅黑" panose="020B0503020204020204" pitchFamily="34" charset="-122"/>
                <a:ea typeface="微软雅黑" panose="020B0503020204020204" pitchFamily="34" charset="-122"/>
              </a:rPr>
              <a:t>alert(a),alert(b),alert(c);</a:t>
            </a:r>
            <a:endParaRPr lang="en-US" altLang="zh-CN" sz="280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p:txBody>
          <a:bodyPr anchor="ctr"/>
          <a:p>
            <a:r>
              <a:rPr lang="zh-CN" altLang="en-US"/>
              <a:t>面试题</a:t>
            </a:r>
            <a:endParaRPr lang="zh-CN" altLang="en-US"/>
          </a:p>
        </p:txBody>
      </p:sp>
      <p:sp>
        <p:nvSpPr>
          <p:cNvPr id="25602" name="内容占位符 2"/>
          <p:cNvSpPr>
            <a:spLocks noGrp="1"/>
          </p:cNvSpPr>
          <p:nvPr>
            <p:ph idx="1"/>
          </p:nvPr>
        </p:nvSpPr>
        <p:spPr/>
        <p:txBody>
          <a:bodyPr anchor="t"/>
          <a:p>
            <a:r>
              <a:rPr lang="en-US" altLang="zh-CN"/>
              <a:t> var a = 1+1&amp;&amp;3;</a:t>
            </a:r>
            <a:endParaRPr lang="en-US" altLang="zh-CN"/>
          </a:p>
          <a:p>
            <a:r>
              <a:rPr lang="en-US" altLang="zh-CN"/>
              <a:t> var b = 0 &amp;&amp; 1+1; </a:t>
            </a:r>
            <a:endParaRPr lang="en-US" altLang="zh-CN"/>
          </a:p>
          <a:p>
            <a:r>
              <a:rPr lang="en-US" altLang="zh-CN"/>
              <a:t> var c = 1 ||  2 &amp;&amp; 3-1;</a:t>
            </a:r>
            <a:endParaRPr lang="en-US" altLang="zh-CN"/>
          </a:p>
          <a:p>
            <a:r>
              <a:rPr lang="en-US" altLang="zh-CN"/>
              <a:t>alert(a);</a:t>
            </a:r>
            <a:r>
              <a:rPr lang="en-US" altLang="zh-CN">
                <a:sym typeface="Arial" panose="020B0604020202020204" pitchFamily="34" charset="0"/>
              </a:rPr>
              <a:t>alert(b);alert(c);</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程序三种基本结构</a:t>
            </a:r>
            <a:endParaRPr kumimoji="1" lang="zh-CN" altLang="en-US"/>
          </a:p>
        </p:txBody>
      </p:sp>
      <p:sp>
        <p:nvSpPr>
          <p:cNvPr id="3" name="内容占位符 2"/>
          <p:cNvSpPr>
            <a:spLocks noGrp="1"/>
          </p:cNvSpPr>
          <p:nvPr>
            <p:ph idx="1"/>
          </p:nvPr>
        </p:nvSpPr>
        <p:spPr/>
        <p:txBody>
          <a:bodyPr/>
          <a:lstStyle/>
          <a:p>
            <a:r>
              <a:rPr kumimoji="1" lang="zh-CN" altLang="en-US" dirty="0"/>
              <a:t>顺序结构</a:t>
            </a:r>
            <a:endParaRPr kumimoji="1" lang="en-US" altLang="zh-CN" dirty="0"/>
          </a:p>
          <a:p>
            <a:r>
              <a:rPr kumimoji="1" lang="zh-CN" altLang="en-US" dirty="0"/>
              <a:t>选择结构</a:t>
            </a:r>
            <a:endParaRPr kumimoji="1" lang="en-US" altLang="zh-CN" dirty="0"/>
          </a:p>
          <a:p>
            <a:r>
              <a:rPr kumimoji="1" lang="zh-CN" altLang="en-US" dirty="0"/>
              <a:t>循环结构</a:t>
            </a:r>
            <a:endParaRPr kumimoji="1" lang="en-US" altLang="zh-CN" dirty="0"/>
          </a:p>
          <a:p>
            <a:endParaRPr kumimoji="1"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判断语句</a:t>
            </a:r>
            <a:r>
              <a:rPr kumimoji="1" lang="en-US" altLang="zh-CN"/>
              <a:t>if</a:t>
            </a:r>
            <a:endParaRPr kumimoji="1" lang="zh-CN" altLang="en-US"/>
          </a:p>
        </p:txBody>
      </p:sp>
      <p:sp>
        <p:nvSpPr>
          <p:cNvPr id="3" name="内容占位符 2"/>
          <p:cNvSpPr>
            <a:spLocks noGrp="1"/>
          </p:cNvSpPr>
          <p:nvPr>
            <p:ph idx="1"/>
          </p:nvPr>
        </p:nvSpPr>
        <p:spPr/>
        <p:txBody>
          <a:bodyPr/>
          <a:lstStyle/>
          <a:p>
            <a:r>
              <a:rPr kumimoji="1" lang="zh-CN" altLang="en-US"/>
              <a:t>语法：</a:t>
            </a:r>
            <a:endParaRPr kumimoji="1" lang="en-US" altLang="zh-CN"/>
          </a:p>
          <a:p>
            <a:pPr marL="457200" lvl="1" indent="0">
              <a:buNone/>
            </a:pPr>
            <a:r>
              <a:rPr kumimoji="1" lang="en-US" altLang="zh-CN"/>
              <a:t>if(condition)</a:t>
            </a:r>
            <a:r>
              <a:rPr kumimoji="1" lang="zh-CN" altLang="en-US"/>
              <a:t> </a:t>
            </a:r>
            <a:r>
              <a:rPr kumimoji="1" lang="en-US" altLang="zh-CN"/>
              <a:t>{</a:t>
            </a:r>
            <a:endParaRPr kumimoji="1" lang="en-US" altLang="zh-CN"/>
          </a:p>
          <a:p>
            <a:pPr marL="457200" lvl="1" indent="0">
              <a:buNone/>
            </a:pPr>
            <a:r>
              <a:rPr kumimoji="1" lang="en-US" altLang="zh-CN"/>
              <a:t>	statement1</a:t>
            </a:r>
            <a:r>
              <a:rPr kumimoji="1" lang="zh-CN" altLang="en-US"/>
              <a:t> </a:t>
            </a:r>
            <a:endParaRPr kumimoji="1" lang="en-US" altLang="zh-CN"/>
          </a:p>
          <a:p>
            <a:pPr marL="457200" lvl="1" indent="0">
              <a:buNone/>
            </a:pPr>
            <a:r>
              <a:rPr kumimoji="1" lang="en-US" altLang="zh-CN"/>
              <a:t>}else</a:t>
            </a:r>
            <a:r>
              <a:rPr kumimoji="1" lang="zh-CN" altLang="en-US"/>
              <a:t> </a:t>
            </a:r>
            <a:r>
              <a:rPr kumimoji="1" lang="en-US" altLang="zh-CN"/>
              <a:t>if (aaa){</a:t>
            </a:r>
            <a:r>
              <a:rPr kumimoji="1" lang="zh-CN" altLang="en-US"/>
              <a:t> </a:t>
            </a:r>
            <a:endParaRPr kumimoji="1" lang="en-US" altLang="zh-CN"/>
          </a:p>
          <a:p>
            <a:pPr marL="457200" lvl="1" indent="0">
              <a:buNone/>
            </a:pPr>
            <a:r>
              <a:rPr kumimoji="1" lang="en-US" altLang="zh-CN"/>
              <a:t>	statement2</a:t>
            </a:r>
            <a:r>
              <a:rPr kumimoji="1" lang="zh-CN" altLang="en-US"/>
              <a:t> </a:t>
            </a:r>
            <a:endParaRPr kumimoji="1" lang="en-US" altLang="zh-CN"/>
          </a:p>
          <a:p>
            <a:pPr marL="457200" lvl="1" indent="0">
              <a:buNone/>
            </a:pPr>
            <a:r>
              <a:rPr kumimoji="1" lang="en-US" altLang="zh-CN"/>
              <a:t>}else{</a:t>
            </a:r>
            <a:endParaRPr kumimoji="1" lang="en-US" altLang="zh-CN"/>
          </a:p>
          <a:p>
            <a:pPr marL="457200" lvl="1" indent="0">
              <a:buNone/>
            </a:pPr>
            <a:r>
              <a:rPr kumimoji="1" lang="en-US" altLang="zh-CN"/>
              <a:t>	statement3</a:t>
            </a:r>
            <a:endParaRPr kumimoji="1" lang="en-US" altLang="zh-CN"/>
          </a:p>
          <a:p>
            <a:pPr marL="457200" lvl="1" indent="0">
              <a:buNone/>
            </a:pPr>
            <a:r>
              <a:rPr kumimoji="1" lang="en-US" altLang="zh-CN"/>
              <a:t>}</a:t>
            </a:r>
            <a:endParaRPr kumimoji="1"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三元</a:t>
            </a:r>
            <a:r>
              <a:rPr kumimoji="1" lang="en-US" altLang="zh-CN"/>
              <a:t>(</a:t>
            </a:r>
            <a:r>
              <a:rPr kumimoji="1" lang="zh-CN" altLang="en-US"/>
              <a:t>目</a:t>
            </a:r>
            <a:r>
              <a:rPr kumimoji="1" lang="en-US" altLang="zh-CN"/>
              <a:t>)</a:t>
            </a:r>
            <a:r>
              <a:rPr kumimoji="1" lang="zh-CN" altLang="en-US"/>
              <a:t>运算符</a:t>
            </a:r>
            <a:endParaRPr kumimoji="1" lang="zh-CN" altLang="en-US"/>
          </a:p>
        </p:txBody>
      </p:sp>
      <p:sp>
        <p:nvSpPr>
          <p:cNvPr id="3" name="内容占位符 2"/>
          <p:cNvSpPr>
            <a:spLocks noGrp="1"/>
          </p:cNvSpPr>
          <p:nvPr>
            <p:ph idx="1"/>
          </p:nvPr>
        </p:nvSpPr>
        <p:spPr/>
        <p:txBody>
          <a:bodyPr>
            <a:normAutofit fontScale="92500" lnSpcReduction="20000"/>
          </a:bodyPr>
          <a:lstStyle/>
          <a:p>
            <a:pPr marL="457200" indent="-457200"/>
            <a:r>
              <a:rPr kumimoji="1" lang="zh-CN" altLang="en-US" dirty="0"/>
              <a:t>性别在数据库中存储的是</a:t>
            </a:r>
            <a:r>
              <a:rPr kumimoji="1" lang="zh-CN" altLang="zh-CN" dirty="0"/>
              <a:t>1</a:t>
            </a:r>
            <a:r>
              <a:rPr kumimoji="1" lang="zh-CN" altLang="en-US" dirty="0"/>
              <a:t>和</a:t>
            </a:r>
            <a:r>
              <a:rPr kumimoji="1" lang="zh-CN" altLang="zh-CN" dirty="0"/>
              <a:t>0</a:t>
            </a:r>
            <a:r>
              <a:rPr kumimoji="1" lang="zh-CN" altLang="en-US" dirty="0"/>
              <a:t>，要求输出男或女</a:t>
            </a:r>
            <a:endParaRPr kumimoji="1" lang="en-US" altLang="zh-CN" dirty="0"/>
          </a:p>
          <a:p>
            <a:pPr marL="800100" lvl="2" indent="0">
              <a:buNone/>
            </a:pPr>
            <a:r>
              <a:rPr kumimoji="1" lang="en-US" altLang="zh-CN" dirty="0" err="1"/>
              <a:t>var</a:t>
            </a:r>
            <a:r>
              <a:rPr kumimoji="1" lang="zh-CN" altLang="en-US" dirty="0"/>
              <a:t> </a:t>
            </a:r>
            <a:r>
              <a:rPr kumimoji="1" lang="en-US" altLang="zh-CN" dirty="0"/>
              <a:t>sex</a:t>
            </a:r>
            <a:r>
              <a:rPr kumimoji="1" lang="zh-CN" altLang="en-US" dirty="0"/>
              <a:t> </a:t>
            </a:r>
            <a:r>
              <a:rPr kumimoji="1" lang="en-US" altLang="zh-CN" dirty="0"/>
              <a:t>=</a:t>
            </a:r>
            <a:r>
              <a:rPr kumimoji="1" lang="zh-CN" altLang="en-US" dirty="0"/>
              <a:t> </a:t>
            </a:r>
            <a:r>
              <a:rPr kumimoji="1" lang="en-US" altLang="zh-CN" dirty="0"/>
              <a:t>1;</a:t>
            </a:r>
            <a:endParaRPr kumimoji="1" lang="en-US" altLang="zh-CN" dirty="0"/>
          </a:p>
          <a:p>
            <a:pPr marL="800100" lvl="2" indent="0">
              <a:buNone/>
            </a:pPr>
            <a:r>
              <a:rPr kumimoji="1" lang="en-US" altLang="zh-CN" dirty="0"/>
              <a:t>if(sex</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endParaRPr kumimoji="1" lang="en-US" altLang="zh-CN" dirty="0"/>
          </a:p>
          <a:p>
            <a:pPr marL="1314450" lvl="3" indent="0">
              <a:buNone/>
            </a:pPr>
            <a:r>
              <a:rPr kumimoji="1" lang="en-US" altLang="zh-CN" dirty="0"/>
              <a:t>console.log("</a:t>
            </a:r>
            <a:r>
              <a:rPr kumimoji="1" lang="zh-CN" altLang="en-US" dirty="0"/>
              <a:t>男</a:t>
            </a:r>
            <a:r>
              <a:rPr kumimoji="1" lang="en-US" altLang="zh-CN" dirty="0"/>
              <a:t>");</a:t>
            </a:r>
            <a:endParaRPr kumimoji="1" lang="en-US" altLang="zh-CN" dirty="0"/>
          </a:p>
          <a:p>
            <a:pPr marL="800100" lvl="2" indent="0">
              <a:buNone/>
            </a:pPr>
            <a:r>
              <a:rPr kumimoji="1" lang="en-US" altLang="zh-CN" dirty="0"/>
              <a:t>}else{</a:t>
            </a:r>
            <a:endParaRPr kumimoji="1" lang="en-US" altLang="zh-CN" dirty="0"/>
          </a:p>
          <a:p>
            <a:pPr marL="800100" lvl="2" indent="0">
              <a:buNone/>
            </a:pPr>
            <a:r>
              <a:rPr kumimoji="1" lang="en-US" altLang="zh-CN" dirty="0"/>
              <a:t>	</a:t>
            </a:r>
            <a:r>
              <a:rPr kumimoji="1" lang="zh-CN" altLang="en-US" dirty="0"/>
              <a:t>     </a:t>
            </a:r>
            <a:r>
              <a:rPr kumimoji="1" lang="en-US" altLang="zh-CN" sz="2100" dirty="0"/>
              <a:t>console.log("</a:t>
            </a:r>
            <a:r>
              <a:rPr kumimoji="1" lang="zh-CN" altLang="en-US" sz="2100" dirty="0"/>
              <a:t>女</a:t>
            </a:r>
            <a:r>
              <a:rPr kumimoji="1" lang="en-US" altLang="zh-CN" sz="2100" dirty="0"/>
              <a:t>");</a:t>
            </a:r>
            <a:endParaRPr kumimoji="1" lang="en-US" altLang="zh-CN" sz="2100" dirty="0"/>
          </a:p>
          <a:p>
            <a:pPr marL="800100" lvl="2" indent="0">
              <a:buNone/>
            </a:pPr>
            <a:r>
              <a:rPr kumimoji="1" lang="en-US" altLang="zh-CN" dirty="0"/>
              <a:t>}</a:t>
            </a:r>
            <a:endParaRPr kumimoji="1" lang="en-US" altLang="zh-CN" dirty="0"/>
          </a:p>
          <a:p>
            <a:r>
              <a:rPr kumimoji="1" lang="zh-CN" altLang="en-US" dirty="0"/>
              <a:t>简化的方式</a:t>
            </a:r>
            <a:endParaRPr kumimoji="1" lang="en-US" altLang="zh-CN" dirty="0"/>
          </a:p>
          <a:p>
            <a:pPr marL="857250" lvl="2" indent="0">
              <a:buNone/>
            </a:pPr>
            <a:r>
              <a:rPr kumimoji="1" lang="en-US" altLang="zh-CN" dirty="0" err="1"/>
              <a:t>var</a:t>
            </a:r>
            <a:r>
              <a:rPr kumimoji="1" lang="zh-CN" altLang="en-US" dirty="0"/>
              <a:t>  </a:t>
            </a:r>
            <a:r>
              <a:rPr kumimoji="1" lang="en-US" altLang="zh-CN" dirty="0"/>
              <a:t>sex</a:t>
            </a:r>
            <a:r>
              <a:rPr kumimoji="1" lang="zh-CN" altLang="en-US" dirty="0"/>
              <a:t> </a:t>
            </a:r>
            <a:r>
              <a:rPr kumimoji="1" lang="en-US" altLang="zh-CN" dirty="0"/>
              <a:t>=</a:t>
            </a:r>
            <a:r>
              <a:rPr kumimoji="1" lang="zh-CN" altLang="en-US" dirty="0"/>
              <a:t> </a:t>
            </a:r>
            <a:r>
              <a:rPr kumimoji="1" lang="en-US" altLang="zh-CN" dirty="0"/>
              <a:t>1;</a:t>
            </a:r>
            <a:endParaRPr kumimoji="1" lang="en-US" altLang="zh-CN" dirty="0"/>
          </a:p>
          <a:p>
            <a:pPr marL="857250" lvl="2" indent="0">
              <a:buNone/>
            </a:pPr>
            <a:r>
              <a:rPr kumimoji="1" lang="en-US" altLang="zh-CN" dirty="0"/>
              <a:t>sex</a:t>
            </a:r>
            <a:r>
              <a:rPr kumimoji="1" lang="zh-CN" altLang="en-US" dirty="0"/>
              <a:t> </a:t>
            </a:r>
            <a:r>
              <a:rPr kumimoji="1" lang="en-US" altLang="zh-CN" dirty="0"/>
              <a:t>=</a:t>
            </a:r>
            <a:r>
              <a:rPr kumimoji="1" lang="zh-CN" altLang="en-US" dirty="0"/>
              <a:t> </a:t>
            </a:r>
            <a:r>
              <a:rPr kumimoji="1" lang="en-US" altLang="zh-CN" dirty="0"/>
              <a:t>sex</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r>
              <a:rPr kumimoji="1" lang="zh-CN" altLang="en-US" dirty="0"/>
              <a:t> </a:t>
            </a:r>
            <a:r>
              <a:rPr kumimoji="1" lang="en-US" altLang="zh-CN" dirty="0"/>
              <a:t>"</a:t>
            </a:r>
            <a:r>
              <a:rPr kumimoji="1" lang="zh-CN" altLang="en-US" dirty="0"/>
              <a:t>男</a:t>
            </a:r>
            <a:r>
              <a:rPr kumimoji="1" lang="en-US" altLang="zh-CN" dirty="0"/>
              <a:t>":"</a:t>
            </a:r>
            <a:r>
              <a:rPr kumimoji="1" lang="zh-CN" altLang="en-US" dirty="0"/>
              <a:t>女</a:t>
            </a:r>
            <a:r>
              <a:rPr kumimoji="1" lang="en-US" altLang="zh-CN" dirty="0"/>
              <a:t>";</a:t>
            </a:r>
            <a:endParaRPr kumimoji="1" lang="en-US" altLang="zh-CN" dirty="0"/>
          </a:p>
          <a:p>
            <a:r>
              <a:rPr kumimoji="1" lang="zh-CN" altLang="en-US" dirty="0"/>
              <a:t>表达式</a:t>
            </a:r>
            <a:r>
              <a:rPr kumimoji="1" lang="en-US" altLang="zh-CN" dirty="0"/>
              <a:t>1</a:t>
            </a:r>
            <a:r>
              <a:rPr kumimoji="1" lang="zh-CN" altLang="en-US" dirty="0"/>
              <a:t> </a:t>
            </a:r>
            <a:r>
              <a:rPr kumimoji="1" lang="zh-CN" altLang="zh-CN" dirty="0"/>
              <a:t>?</a:t>
            </a:r>
            <a:r>
              <a:rPr kumimoji="1" lang="zh-CN" altLang="en-US" dirty="0"/>
              <a:t> 表达式</a:t>
            </a:r>
            <a:r>
              <a:rPr kumimoji="1" lang="en-US" altLang="zh-CN" dirty="0"/>
              <a:t>2</a:t>
            </a:r>
            <a:r>
              <a:rPr kumimoji="1" lang="zh-CN" altLang="en-US" dirty="0"/>
              <a:t> </a:t>
            </a:r>
            <a:r>
              <a:rPr kumimoji="1" lang="en-US" altLang="zh-CN" dirty="0"/>
              <a:t>:</a:t>
            </a:r>
            <a:r>
              <a:rPr kumimoji="1" lang="zh-CN" altLang="en-US" dirty="0"/>
              <a:t> 表达式</a:t>
            </a:r>
            <a:r>
              <a:rPr kumimoji="1" lang="en-US" altLang="zh-CN" dirty="0"/>
              <a:t>3</a:t>
            </a:r>
            <a:endParaRPr kumimoji="1"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判断语句</a:t>
            </a:r>
            <a:r>
              <a:rPr kumimoji="1" lang="en-US" altLang="zh-CN"/>
              <a:t>switch</a:t>
            </a:r>
            <a:endParaRPr kumimoji="1" lang="zh-CN" altLang="en-US"/>
          </a:p>
        </p:txBody>
      </p:sp>
      <p:sp>
        <p:nvSpPr>
          <p:cNvPr id="3" name="内容占位符 2"/>
          <p:cNvSpPr>
            <a:spLocks noGrp="1"/>
          </p:cNvSpPr>
          <p:nvPr>
            <p:ph idx="1"/>
          </p:nvPr>
        </p:nvSpPr>
        <p:spPr>
          <a:xfrm>
            <a:off x="457200" y="1340768"/>
            <a:ext cx="8229600" cy="5184576"/>
          </a:xfrm>
        </p:spPr>
        <p:txBody>
          <a:bodyPr>
            <a:normAutofit fontScale="77500" lnSpcReduction="20000"/>
          </a:bodyPr>
          <a:lstStyle/>
          <a:p>
            <a:r>
              <a:rPr kumimoji="1" lang="zh-CN" altLang="en-US" dirty="0"/>
              <a:t>语法：</a:t>
            </a:r>
            <a:endParaRPr kumimoji="1" lang="en-US" altLang="zh-CN" dirty="0"/>
          </a:p>
          <a:p>
            <a:pPr marL="400050" lvl="1" indent="0">
              <a:buNone/>
            </a:pPr>
            <a:r>
              <a:rPr lang="en-US" altLang="zh-CN" dirty="0"/>
              <a:t>switch (expression) {</a:t>
            </a:r>
            <a:endParaRPr lang="en-US" altLang="zh-CN" dirty="0"/>
          </a:p>
          <a:p>
            <a:pPr marL="400050" lvl="1" indent="0">
              <a:buNone/>
            </a:pPr>
            <a:r>
              <a:rPr lang="en-US" altLang="zh-CN" dirty="0"/>
              <a:t>    case value: </a:t>
            </a:r>
            <a:endParaRPr lang="en-US" altLang="zh-CN" dirty="0"/>
          </a:p>
          <a:p>
            <a:pPr marL="400050" lvl="1" indent="0">
              <a:buNone/>
            </a:pPr>
            <a:r>
              <a:rPr lang="de-DE" altLang="zh-CN" dirty="0"/>
              <a:t>        statement</a:t>
            </a:r>
            <a:endParaRPr lang="de-DE" altLang="zh-CN" dirty="0"/>
          </a:p>
          <a:p>
            <a:pPr marL="400050" lvl="1" indent="0">
              <a:buNone/>
            </a:pPr>
            <a:r>
              <a:rPr lang="en-US" altLang="zh-CN" dirty="0"/>
              <a:t>        break; // break </a:t>
            </a:r>
            <a:r>
              <a:rPr lang="zh-CN" altLang="en-US" dirty="0"/>
              <a:t>关键字会导致代码执行流跳出</a:t>
            </a:r>
            <a:r>
              <a:rPr lang="en-US" altLang="zh-CN" dirty="0"/>
              <a:t> switch </a:t>
            </a:r>
            <a:r>
              <a:rPr lang="zh-CN" altLang="en-US" dirty="0"/>
              <a:t>语句</a:t>
            </a:r>
            <a:endParaRPr lang="en-US" altLang="zh-CN" dirty="0"/>
          </a:p>
          <a:p>
            <a:pPr marL="400050" lvl="1" indent="0">
              <a:buNone/>
            </a:pPr>
            <a:r>
              <a:rPr lang="en-US" altLang="zh-CN" dirty="0"/>
              <a:t>    case value: </a:t>
            </a:r>
            <a:endParaRPr lang="en-US" altLang="zh-CN" dirty="0"/>
          </a:p>
          <a:p>
            <a:pPr marL="400050" lvl="1" indent="0">
              <a:buNone/>
            </a:pPr>
            <a:r>
              <a:rPr lang="de-DE" altLang="zh-CN" dirty="0"/>
              <a:t>        statement</a:t>
            </a:r>
            <a:endParaRPr lang="de-DE" altLang="zh-CN" dirty="0"/>
          </a:p>
          <a:p>
            <a:pPr marL="400050" lvl="1" indent="0">
              <a:buNone/>
            </a:pPr>
            <a:r>
              <a:rPr lang="en-US" altLang="zh-CN" dirty="0"/>
              <a:t>        break;</a:t>
            </a:r>
            <a:endParaRPr lang="en-US" altLang="zh-CN" dirty="0"/>
          </a:p>
          <a:p>
            <a:pPr marL="400050" lvl="1" indent="0">
              <a:buNone/>
            </a:pPr>
            <a:r>
              <a:rPr lang="ro-RO" altLang="zh-CN" dirty="0"/>
              <a:t>    default: </a:t>
            </a:r>
            <a:endParaRPr lang="ro-RO" altLang="zh-CN" dirty="0"/>
          </a:p>
          <a:p>
            <a:pPr marL="400050" lvl="1" indent="0">
              <a:buNone/>
            </a:pPr>
            <a:r>
              <a:rPr lang="de-DE" altLang="zh-CN" dirty="0"/>
              <a:t>        statement</a:t>
            </a:r>
            <a:endParaRPr lang="de-DE" altLang="zh-CN" dirty="0"/>
          </a:p>
          <a:p>
            <a:pPr marL="400050" lvl="1" indent="0">
              <a:buNone/>
            </a:pPr>
            <a:r>
              <a:rPr lang="de-DE" altLang="zh-CN" dirty="0"/>
              <a:t>}</a:t>
            </a:r>
            <a:endParaRPr lang="de-DE" altLang="zh-CN" dirty="0"/>
          </a:p>
          <a:p>
            <a:pPr marL="457200" indent="-457200"/>
            <a:r>
              <a:rPr kumimoji="1" lang="zh-CN" altLang="en-US" dirty="0"/>
              <a:t>注意：</a:t>
            </a:r>
            <a:endParaRPr kumimoji="1" lang="en-US" altLang="zh-CN" dirty="0"/>
          </a:p>
          <a:p>
            <a:pPr marL="857250" lvl="1" indent="-457200"/>
            <a:r>
              <a:rPr kumimoji="1" lang="en-US" altLang="zh-CN" dirty="0"/>
              <a:t>break</a:t>
            </a:r>
            <a:r>
              <a:rPr kumimoji="1" lang="zh-CN" altLang="en-US" dirty="0"/>
              <a:t>可以省略，如果省略，代码会继续执行下一个</a:t>
            </a:r>
            <a:r>
              <a:rPr kumimoji="1" lang="en-US" altLang="zh-CN" dirty="0"/>
              <a:t>case</a:t>
            </a:r>
            <a:endParaRPr kumimoji="1" lang="en-US" altLang="zh-CN" dirty="0"/>
          </a:p>
          <a:p>
            <a:pPr marL="857250" lvl="1" indent="-457200"/>
            <a:r>
              <a:rPr lang="en-US" altLang="zh-CN" dirty="0"/>
              <a:t>switch </a:t>
            </a:r>
            <a:r>
              <a:rPr lang="zh-CN" altLang="en-US" dirty="0"/>
              <a:t>语句在比较值时使用的是全等操作符，因此不会发生类型转换（例如，字符串 </a:t>
            </a:r>
            <a:r>
              <a:rPr lang="en-US" altLang="zh-CN" dirty="0"/>
              <a:t>"10" </a:t>
            </a:r>
            <a:r>
              <a:rPr lang="zh-CN" altLang="en-US" dirty="0"/>
              <a:t>不等于数值 </a:t>
            </a:r>
            <a:r>
              <a:rPr lang="en-US" altLang="zh-CN" dirty="0"/>
              <a:t>10</a:t>
            </a:r>
            <a:r>
              <a:rPr lang="zh-CN" altLang="en-US" dirty="0"/>
              <a:t>）。</a:t>
            </a:r>
            <a:endParaRPr lang="zh-CN" altLang="en-US" dirty="0"/>
          </a:p>
          <a:p>
            <a:pPr marL="857250" lvl="1" indent="-457200"/>
            <a:endParaRPr kumimoji="1" lang="en-US" altLang="zh-CN" dirty="0"/>
          </a:p>
          <a:p>
            <a:pPr marL="457200" indent="-457200"/>
            <a:endParaRPr kumimoji="1" lang="en-US" altLang="zh-CN" dirty="0"/>
          </a:p>
          <a:p>
            <a:pPr marL="457200" indent="-457200"/>
            <a:endParaRPr kumimoji="1" lang="en-US" altLang="zh-CN" dirty="0"/>
          </a:p>
          <a:p>
            <a:pPr lvl="1"/>
            <a:endParaRPr kumimoji="1"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判断语句</a:t>
            </a:r>
            <a:r>
              <a:rPr kumimoji="1" lang="en-US" altLang="zh-CN"/>
              <a:t>if</a:t>
            </a:r>
            <a:r>
              <a:rPr kumimoji="1" lang="zh-CN" altLang="en-US"/>
              <a:t>和</a:t>
            </a:r>
            <a:r>
              <a:rPr kumimoji="1" lang="en-US" altLang="zh-CN"/>
              <a:t>switch</a:t>
            </a:r>
            <a:endParaRPr kumimoji="1" lang="zh-CN" altLang="en-US"/>
          </a:p>
        </p:txBody>
      </p:sp>
      <p:sp>
        <p:nvSpPr>
          <p:cNvPr id="3" name="内容占位符 2"/>
          <p:cNvSpPr>
            <a:spLocks noGrp="1"/>
          </p:cNvSpPr>
          <p:nvPr>
            <p:ph idx="1"/>
          </p:nvPr>
        </p:nvSpPr>
        <p:spPr/>
        <p:txBody>
          <a:bodyPr/>
          <a:lstStyle/>
          <a:p>
            <a:r>
              <a:rPr kumimoji="1" lang="zh-CN" altLang="en-US"/>
              <a:t>练习：</a:t>
            </a:r>
            <a:endParaRPr kumimoji="1" lang="zh-CN" altLang="en-US"/>
          </a:p>
          <a:p>
            <a:pPr lvl="1"/>
            <a:r>
              <a:rPr kumimoji="1" lang="zh-CN" altLang="en-US" sz="2800"/>
              <a:t>给人物查电影</a:t>
            </a:r>
            <a:endParaRPr kumimoji="1" lang="en-US" altLang="zh-CN" sz="2800"/>
          </a:p>
          <a:p>
            <a:pPr lvl="1"/>
            <a:r>
              <a:rPr kumimoji="1" lang="zh-CN" altLang="en-US"/>
              <a:t>判断当天是星期几</a:t>
            </a:r>
            <a:endParaRPr kumimoji="1" lang="en-US" altLang="zh-CN"/>
          </a:p>
          <a:p>
            <a:pPr lvl="1"/>
            <a:r>
              <a:rPr kumimoji="1" lang="zh-CN" altLang="en-US"/>
              <a:t>把百分制转换成优良中可差</a:t>
            </a:r>
            <a:endParaRPr kumimoji="1"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a:t>语法</a:t>
            </a:r>
            <a:endParaRPr kumimoji="1" lang="en-US" altLang="zh-CN"/>
          </a:p>
          <a:p>
            <a:pPr marL="457200" lvl="1" indent="0">
              <a:buNone/>
            </a:pPr>
            <a:r>
              <a:rPr lang="en-US" altLang="zh-CN"/>
              <a:t>for (initialization; expression; post-loop-expression) 	statement </a:t>
            </a:r>
            <a:endParaRPr lang="en-US" altLang="zh-CN"/>
          </a:p>
          <a:p>
            <a:pPr lvl="2"/>
            <a:r>
              <a:rPr lang="en-US" altLang="zh-CN"/>
              <a:t>initialization</a:t>
            </a:r>
            <a:r>
              <a:rPr lang="zh-CN" altLang="en-US"/>
              <a:t>表示：初始化表达式</a:t>
            </a:r>
            <a:r>
              <a:rPr lang="en-US" altLang="zh-CN"/>
              <a:t>  </a:t>
            </a:r>
            <a:endParaRPr lang="en-US" altLang="zh-CN"/>
          </a:p>
          <a:p>
            <a:pPr lvl="2"/>
            <a:r>
              <a:rPr lang="ro-RO" altLang="zh-CN"/>
              <a:t>expression</a:t>
            </a:r>
            <a:r>
              <a:rPr lang="zh-CN" altLang="ro-RO"/>
              <a:t>表示：控制表达式</a:t>
            </a:r>
            <a:r>
              <a:rPr lang="ro-RO" altLang="zh-CN"/>
              <a:t>  </a:t>
            </a:r>
            <a:endParaRPr lang="ro-RO" altLang="zh-CN"/>
          </a:p>
          <a:p>
            <a:pPr lvl="2"/>
            <a:r>
              <a:rPr lang="ro-RO" altLang="zh-CN"/>
              <a:t>post-loop-expression</a:t>
            </a:r>
            <a:r>
              <a:rPr lang="zh-CN" altLang="ro-RO"/>
              <a:t>表示：循环后表达式</a:t>
            </a:r>
            <a:r>
              <a:rPr lang="ro-RO" altLang="zh-CN"/>
              <a:t>  </a:t>
            </a:r>
            <a:endParaRPr lang="ro-RO" altLang="zh-CN"/>
          </a:p>
          <a:p>
            <a:pPr lvl="2"/>
            <a:r>
              <a:rPr lang="zh-CN" altLang="de-DE"/>
              <a:t>三者都是可选的</a:t>
            </a:r>
            <a:endParaRPr lang="en-US" altLang="zh-CN"/>
          </a:p>
          <a:p>
            <a:r>
              <a:rPr lang="zh-CN" altLang="en-US"/>
              <a:t>循环</a:t>
            </a:r>
            <a:r>
              <a:rPr lang="en-US" altLang="zh-CN"/>
              <a:t>1</a:t>
            </a:r>
            <a:r>
              <a:rPr lang="zh-CN" altLang="en-US"/>
              <a:t>-</a:t>
            </a:r>
            <a:r>
              <a:rPr lang="en-US" altLang="zh-CN"/>
              <a:t>100</a:t>
            </a:r>
            <a:endParaRPr lang="en-US" altLang="zh-CN"/>
          </a:p>
          <a:p>
            <a:r>
              <a:rPr lang="zh-CN" altLang="en-US"/>
              <a:t>执行过程</a:t>
            </a:r>
            <a:endParaRPr lang="en-US" altLang="zh-CN"/>
          </a:p>
          <a:p>
            <a:pPr lvl="1"/>
            <a:r>
              <a:rPr lang="de-DE" altLang="zh-CN"/>
              <a:t> </a:t>
            </a:r>
            <a:r>
              <a:rPr lang="en-US" altLang="zh-CN"/>
              <a:t>1 </a:t>
            </a:r>
            <a:r>
              <a:rPr lang="zh-CN" altLang="en-US"/>
              <a:t>首先初始化</a:t>
            </a:r>
            <a:endParaRPr lang="zh-CN" altLang="en-US"/>
          </a:p>
          <a:p>
            <a:pPr lvl="1"/>
            <a:r>
              <a:rPr lang="de-DE" altLang="zh-CN"/>
              <a:t> 2 </a:t>
            </a:r>
            <a:r>
              <a:rPr lang="zh-CN" altLang="de-DE"/>
              <a:t>循环的判断</a:t>
            </a:r>
            <a:endParaRPr lang="de-DE" altLang="zh-CN"/>
          </a:p>
          <a:p>
            <a:pPr lvl="1"/>
            <a:r>
              <a:rPr lang="de-DE" altLang="zh-CN"/>
              <a:t> 3 </a:t>
            </a:r>
            <a:r>
              <a:rPr lang="zh-CN" altLang="de-DE"/>
              <a:t>函数体代码</a:t>
            </a:r>
            <a:endParaRPr lang="de-DE" altLang="zh-CN"/>
          </a:p>
          <a:p>
            <a:pPr lvl="1"/>
            <a:r>
              <a:rPr lang="de-DE" altLang="zh-CN"/>
              <a:t> 4 post-loop-expression</a:t>
            </a:r>
            <a:endParaRPr lang="de-DE" altLang="zh-CN"/>
          </a:p>
          <a:p>
            <a:pPr lvl="1"/>
            <a:r>
              <a:rPr lang="zh-TW" altLang="en-US"/>
              <a:t> </a:t>
            </a:r>
            <a:r>
              <a:rPr lang="en-US" altLang="zh-TW"/>
              <a:t>5 </a:t>
            </a:r>
            <a:r>
              <a:rPr lang="zh-TW" altLang="en-US"/>
              <a:t>从第</a:t>
            </a:r>
            <a:r>
              <a:rPr lang="en-US" altLang="zh-TW"/>
              <a:t>2</a:t>
            </a:r>
            <a:r>
              <a:rPr lang="zh-TW" altLang="en-US"/>
              <a:t>步开始向下重复进行</a:t>
            </a:r>
            <a:endParaRPr lang="en-US" altLang="zh-CN"/>
          </a:p>
          <a:p>
            <a:pPr marL="457200" lvl="1" indent="0">
              <a:buNone/>
            </a:pPr>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JavaScript</a:t>
            </a:r>
            <a:r>
              <a:rPr kumimoji="1" lang="zh-CN" altLang="en-US"/>
              <a:t>的历史</a:t>
            </a:r>
            <a:endParaRPr kumimoji="1" lang="zh-CN" altLang="en-US"/>
          </a:p>
        </p:txBody>
      </p:sp>
      <p:sp>
        <p:nvSpPr>
          <p:cNvPr id="3" name="内容占位符 2"/>
          <p:cNvSpPr>
            <a:spLocks noGrp="1"/>
          </p:cNvSpPr>
          <p:nvPr>
            <p:ph idx="1"/>
          </p:nvPr>
        </p:nvSpPr>
        <p:spPr/>
        <p:txBody>
          <a:bodyPr>
            <a:normAutofit fontScale="67500" lnSpcReduction="20000"/>
          </a:bodyPr>
          <a:lstStyle/>
          <a:p>
            <a:r>
              <a:rPr lang="zh-CN" altLang="en-US" b="1" dirty="0"/>
              <a:t>三足鼎立</a:t>
            </a:r>
            <a:endParaRPr lang="zh-CN" altLang="en-US" dirty="0"/>
          </a:p>
          <a:p>
            <a:r>
              <a:rPr lang="zh-CN" altLang="en-US" dirty="0"/>
              <a:t>因为</a:t>
            </a:r>
            <a:r>
              <a:rPr lang="en-US" altLang="zh-CN" dirty="0"/>
              <a:t> JavaScript 1.0 </a:t>
            </a:r>
            <a:r>
              <a:rPr lang="zh-CN" altLang="en-US" dirty="0"/>
              <a:t>如此成功，</a:t>
            </a:r>
            <a:r>
              <a:rPr lang="en-US" altLang="zh-CN" dirty="0"/>
              <a:t>Netscape</a:t>
            </a:r>
            <a:r>
              <a:rPr lang="zh-TW" altLang="en-US" dirty="0"/>
              <a:t> 在 </a:t>
            </a:r>
            <a:r>
              <a:rPr lang="en-US" altLang="zh-CN" dirty="0"/>
              <a:t>Netscape Navigator 3.0 </a:t>
            </a:r>
            <a:r>
              <a:rPr lang="zh-CN" altLang="en-US" dirty="0"/>
              <a:t>中发布了</a:t>
            </a:r>
            <a:r>
              <a:rPr lang="nb-NO" altLang="zh-CN" dirty="0"/>
              <a:t> 1.1 </a:t>
            </a:r>
            <a:r>
              <a:rPr lang="zh-CN" altLang="en-US" dirty="0"/>
              <a:t>版。恰巧那个时候，微软决定进军浏览器，发布了</a:t>
            </a:r>
            <a:r>
              <a:rPr lang="hr-HR" altLang="zh-CN" dirty="0"/>
              <a:t> IE 3.0 </a:t>
            </a:r>
            <a:r>
              <a:rPr lang="zh-CN" altLang="en-US" dirty="0"/>
              <a:t>并搭载了一个</a:t>
            </a:r>
            <a:r>
              <a:rPr lang="en-US" altLang="zh-CN" dirty="0"/>
              <a:t> JavaScript </a:t>
            </a:r>
            <a:r>
              <a:rPr lang="zh-CN" altLang="en-US" dirty="0"/>
              <a:t>的克隆版，叫做</a:t>
            </a:r>
            <a:r>
              <a:rPr lang="en-US" altLang="zh-CN" dirty="0"/>
              <a:t> </a:t>
            </a:r>
            <a:r>
              <a:rPr lang="en-US" altLang="zh-CN" dirty="0" err="1"/>
              <a:t>JScript</a:t>
            </a:r>
            <a:r>
              <a:rPr lang="zh-CN" altLang="en-US" dirty="0"/>
              <a:t>（这样命名是为了避免与</a:t>
            </a:r>
            <a:r>
              <a:rPr lang="en-US" altLang="zh-CN" dirty="0"/>
              <a:t> Netscape </a:t>
            </a:r>
            <a:r>
              <a:rPr lang="zh-CN" altLang="en-US" dirty="0"/>
              <a:t>潜在的许可纠纷）。微软步入</a:t>
            </a:r>
            <a:r>
              <a:rPr lang="en-US" altLang="zh-CN" dirty="0"/>
              <a:t> Web </a:t>
            </a:r>
            <a:r>
              <a:rPr lang="zh-CN" altLang="en-US" dirty="0"/>
              <a:t>浏览器领域的这重要一步虽然令其声名狼藉，但也成为</a:t>
            </a:r>
            <a:r>
              <a:rPr lang="en-US" altLang="zh-CN" dirty="0"/>
              <a:t> JavaScript </a:t>
            </a:r>
            <a:r>
              <a:rPr lang="zh-CN" altLang="en-US" dirty="0"/>
              <a:t>语言发展过程中的重要一步。</a:t>
            </a:r>
            <a:endParaRPr lang="zh-CN" altLang="en-US" dirty="0"/>
          </a:p>
          <a:p>
            <a:r>
              <a:rPr lang="zh-CN" altLang="en-US" dirty="0"/>
              <a:t>在微软进入后，有 </a:t>
            </a:r>
            <a:r>
              <a:rPr lang="en-US" altLang="zh-CN" dirty="0"/>
              <a:t>3 </a:t>
            </a:r>
            <a:r>
              <a:rPr lang="zh-CN" altLang="en-US" dirty="0"/>
              <a:t>种不同的</a:t>
            </a:r>
            <a:r>
              <a:rPr lang="en-US" altLang="zh-CN" dirty="0"/>
              <a:t> JavaScript </a:t>
            </a:r>
            <a:r>
              <a:rPr lang="zh-CN" altLang="en-US" dirty="0"/>
              <a:t>版本同时存在：</a:t>
            </a:r>
            <a:r>
              <a:rPr lang="en-US" altLang="zh-CN" dirty="0"/>
              <a:t>Netscape Navigator 3.0 </a:t>
            </a:r>
            <a:r>
              <a:rPr lang="zh-CN" altLang="en-US" dirty="0"/>
              <a:t>中的</a:t>
            </a:r>
            <a:r>
              <a:rPr lang="en-US" altLang="zh-CN" dirty="0"/>
              <a:t> JavaScript</a:t>
            </a:r>
            <a:r>
              <a:rPr lang="zh-CN" altLang="en-US" dirty="0"/>
              <a:t>、</a:t>
            </a:r>
            <a:r>
              <a:rPr lang="en-US" altLang="zh-CN" dirty="0"/>
              <a:t>IE</a:t>
            </a:r>
            <a:r>
              <a:rPr lang="zh-CN" altLang="en-US" dirty="0"/>
              <a:t> 中的</a:t>
            </a:r>
            <a:r>
              <a:rPr lang="en-US" altLang="zh-CN" dirty="0"/>
              <a:t> </a:t>
            </a:r>
            <a:r>
              <a:rPr lang="en-US" altLang="zh-CN" dirty="0" err="1"/>
              <a:t>JScript</a:t>
            </a:r>
            <a:r>
              <a:rPr lang="zh-CN" altLang="en-US" dirty="0"/>
              <a:t> 以及</a:t>
            </a:r>
            <a:r>
              <a:rPr lang="en-US" altLang="zh-CN" dirty="0"/>
              <a:t> </a:t>
            </a:r>
            <a:r>
              <a:rPr lang="en-US" altLang="zh-CN" dirty="0" err="1"/>
              <a:t>CEnvi</a:t>
            </a:r>
            <a:r>
              <a:rPr lang="zh-CN" altLang="en-US" dirty="0"/>
              <a:t> 中的</a:t>
            </a:r>
            <a:r>
              <a:rPr lang="en-US" altLang="zh-CN" dirty="0"/>
              <a:t> </a:t>
            </a:r>
            <a:r>
              <a:rPr lang="en-US" altLang="zh-CN" dirty="0" err="1"/>
              <a:t>ScriptEase</a:t>
            </a:r>
            <a:r>
              <a:rPr lang="zh-CN" altLang="en-US" dirty="0"/>
              <a:t>。与 </a:t>
            </a:r>
            <a:r>
              <a:rPr lang="en-US" altLang="zh-CN" dirty="0"/>
              <a:t>C </a:t>
            </a:r>
            <a:r>
              <a:rPr lang="zh-CN" altLang="en-US" dirty="0"/>
              <a:t>和其他编程语言不同的是，</a:t>
            </a:r>
            <a:r>
              <a:rPr lang="en-US" altLang="zh-CN" dirty="0"/>
              <a:t>JavaScript</a:t>
            </a:r>
            <a:r>
              <a:rPr lang="zh-CN" altLang="en-US" dirty="0"/>
              <a:t> 并没有一个标准来统一其语法或特性，而这 </a:t>
            </a:r>
            <a:r>
              <a:rPr lang="en-US" altLang="zh-CN" dirty="0"/>
              <a:t>3 </a:t>
            </a:r>
            <a:r>
              <a:rPr lang="zh-CN" altLang="en-US" dirty="0"/>
              <a:t>中不同的版本恰恰突出了这个问题。随着业界担心的增加，这个语言的标准化显然已经势在必行。</a:t>
            </a:r>
            <a:endParaRPr lang="zh-CN" altLang="en-US" dirty="0"/>
          </a:p>
          <a:p>
            <a:endParaRPr kumimoji="1"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a:xfrm>
            <a:off x="323850" y="1196975"/>
            <a:ext cx="8672195" cy="5243830"/>
          </a:xfrm>
        </p:spPr>
        <p:txBody>
          <a:bodyPr>
            <a:normAutofit fontScale="77500"/>
          </a:bodyPr>
          <a:lstStyle/>
          <a:p>
            <a:r>
              <a:rPr kumimoji="1" lang="zh-CN" altLang="en-US" dirty="0"/>
              <a:t>练习：</a:t>
            </a:r>
            <a:endParaRPr kumimoji="1" lang="en-US" altLang="zh-CN" dirty="0"/>
          </a:p>
          <a:p>
            <a:pPr lvl="1"/>
            <a:r>
              <a:rPr kumimoji="1" lang="zh-CN" altLang="en-US" dirty="0"/>
              <a:t>1</a:t>
            </a:r>
            <a:r>
              <a:rPr kumimoji="1" lang="en-US" altLang="en-US" dirty="0"/>
              <a:t> 打印1到100</a:t>
            </a:r>
            <a:endParaRPr kumimoji="1" lang="en-US" altLang="en-US" dirty="0"/>
          </a:p>
          <a:p>
            <a:pPr lvl="1"/>
            <a:r>
              <a:rPr kumimoji="1" lang="zh-CN" altLang="zh-TW" dirty="0"/>
              <a:t>2</a:t>
            </a:r>
            <a:r>
              <a:rPr kumimoji="1" lang="en-US" altLang="zh-TW" dirty="0"/>
              <a:t> </a:t>
            </a:r>
            <a:r>
              <a:rPr kumimoji="1" lang="zh-TW" altLang="en-US" dirty="0"/>
              <a:t>打印</a:t>
            </a:r>
            <a:r>
              <a:rPr kumimoji="1" lang="en-US" altLang="zh-TW" dirty="0"/>
              <a:t>1</a:t>
            </a:r>
            <a:r>
              <a:rPr kumimoji="1" lang="zh-TW" altLang="en-US" dirty="0"/>
              <a:t>到</a:t>
            </a:r>
            <a:r>
              <a:rPr kumimoji="1" lang="en-US" altLang="zh-TW" dirty="0"/>
              <a:t>100</a:t>
            </a:r>
            <a:r>
              <a:rPr kumimoji="1" lang="zh-TW" altLang="en-US" dirty="0"/>
              <a:t>的和</a:t>
            </a:r>
            <a:endParaRPr kumimoji="1" lang="en-US" altLang="zh-TW" dirty="0"/>
          </a:p>
          <a:p>
            <a:pPr lvl="1"/>
            <a:r>
              <a:rPr kumimoji="1" lang="zh-CN" altLang="zh-CN" dirty="0"/>
              <a:t>3</a:t>
            </a:r>
            <a:r>
              <a:rPr kumimoji="1" lang="zh-TW" altLang="en-US" dirty="0"/>
              <a:t> </a:t>
            </a:r>
            <a:r>
              <a:rPr kumimoji="1" lang="zh-CN" altLang="en-US" dirty="0"/>
              <a:t>求</a:t>
            </a:r>
            <a:r>
              <a:rPr kumimoji="1" lang="en-US" altLang="zh-CN" dirty="0"/>
              <a:t>1-100</a:t>
            </a:r>
            <a:r>
              <a:rPr kumimoji="1" lang="zh-CN" altLang="en-US" dirty="0"/>
              <a:t>之间所有数的和、平均值</a:t>
            </a:r>
            <a:endParaRPr kumimoji="1" lang="en-US" altLang="zh-CN" dirty="0"/>
          </a:p>
          <a:p>
            <a:pPr lvl="1"/>
            <a:r>
              <a:rPr kumimoji="1" lang="zh-CN" altLang="zh-CN" dirty="0"/>
              <a:t>4</a:t>
            </a:r>
            <a:r>
              <a:rPr kumimoji="1" lang="zh-CN" altLang="en-US" dirty="0"/>
              <a:t> 求</a:t>
            </a:r>
            <a:r>
              <a:rPr kumimoji="1" lang="en-US" altLang="zh-CN" dirty="0"/>
              <a:t>1-100</a:t>
            </a:r>
            <a:r>
              <a:rPr kumimoji="1" lang="zh-CN" altLang="en-US" dirty="0"/>
              <a:t>之间所有偶数的和、所有奇数的和</a:t>
            </a:r>
            <a:endParaRPr kumimoji="1" lang="en-US" altLang="zh-CN" dirty="0"/>
          </a:p>
          <a:p>
            <a:pPr lvl="1"/>
            <a:r>
              <a:rPr kumimoji="1" lang="en-US" altLang="zh-CN" dirty="0"/>
              <a:t>5</a:t>
            </a:r>
            <a:r>
              <a:rPr kumimoji="1" lang="zh-CN" altLang="en-US" dirty="0"/>
              <a:t> 本金</a:t>
            </a:r>
            <a:r>
              <a:rPr kumimoji="1" lang="en-US" altLang="zh-CN" dirty="0"/>
              <a:t>10000</a:t>
            </a:r>
            <a:r>
              <a:rPr kumimoji="1" lang="zh-CN" altLang="en-US" dirty="0"/>
              <a:t>元存入银行，年利率是千分之三，每过</a:t>
            </a:r>
            <a:r>
              <a:rPr kumimoji="1" lang="en-US" altLang="zh-CN" dirty="0"/>
              <a:t>1</a:t>
            </a:r>
            <a:r>
              <a:rPr kumimoji="1" lang="zh-CN" altLang="en-US" dirty="0"/>
              <a:t>年，将本金和利息相加作为新的本金。计算</a:t>
            </a:r>
            <a:r>
              <a:rPr kumimoji="1" lang="en-US" altLang="zh-CN" dirty="0"/>
              <a:t>5</a:t>
            </a:r>
            <a:r>
              <a:rPr kumimoji="1" lang="zh-CN" altLang="en-US" dirty="0"/>
              <a:t>年后，获得的本金是多少？</a:t>
            </a:r>
            <a:endParaRPr kumimoji="1" lang="zh-CN" altLang="en-US" dirty="0"/>
          </a:p>
          <a:p>
            <a:pPr lvl="1"/>
            <a:r>
              <a:rPr kumimoji="1" lang="en-US" altLang="zh-CN" dirty="0"/>
              <a:t>6</a:t>
            </a:r>
            <a:r>
              <a:rPr kumimoji="1" lang="zh-CN" altLang="en-US" dirty="0"/>
              <a:t> 有个人想知道，一年之内一对兔子能繁殖多少对？于是就筑了一道围墙把一对兔子关在里面。已知一对兔子每个月可以生一对小兔子，而一对兔子从出生后第</a:t>
            </a:r>
            <a:r>
              <a:rPr kumimoji="1" lang="en-US" altLang="zh-CN" dirty="0"/>
              <a:t>3</a:t>
            </a:r>
            <a:r>
              <a:rPr kumimoji="1" lang="zh-CN" altLang="en-US" dirty="0"/>
              <a:t>个月起每月生一对小兔子。假如一年内没有发生死亡现象，那么，一对兔子一年内（</a:t>
            </a:r>
            <a:r>
              <a:rPr kumimoji="1" lang="en-US" altLang="zh-CN" dirty="0"/>
              <a:t>12</a:t>
            </a:r>
            <a:r>
              <a:rPr kumimoji="1" lang="zh-CN" altLang="en-US" dirty="0"/>
              <a:t>个月）能繁殖成多少对？ </a:t>
            </a:r>
            <a:endParaRPr kumimoji="1" lang="en-US" altLang="zh-CN" dirty="0"/>
          </a:p>
          <a:p>
            <a:pPr marL="914400" lvl="2" indent="0">
              <a:buNone/>
            </a:pPr>
            <a:r>
              <a:rPr kumimoji="1" lang="zh-CN" altLang="en-US" dirty="0"/>
              <a:t>兔子的规律为数列，</a:t>
            </a:r>
            <a:r>
              <a:rPr kumimoji="1" lang="en-US" altLang="zh-CN" dirty="0"/>
              <a:t>1</a:t>
            </a:r>
            <a:r>
              <a:rPr kumimoji="1" lang="zh-CN" altLang="en-US" dirty="0"/>
              <a:t>，</a:t>
            </a:r>
            <a:r>
              <a:rPr kumimoji="1" lang="en-US" altLang="zh-CN" dirty="0"/>
              <a:t>1</a:t>
            </a:r>
            <a:r>
              <a:rPr kumimoji="1" lang="zh-CN" altLang="en-US" dirty="0"/>
              <a:t>，</a:t>
            </a:r>
            <a:r>
              <a:rPr kumimoji="1" lang="en-US" altLang="zh-CN" dirty="0"/>
              <a:t>2</a:t>
            </a:r>
            <a:r>
              <a:rPr kumimoji="1" lang="zh-CN" altLang="en-US" dirty="0"/>
              <a:t>，</a:t>
            </a:r>
            <a:r>
              <a:rPr kumimoji="1" lang="en-US" altLang="zh-CN" dirty="0"/>
              <a:t>3</a:t>
            </a:r>
            <a:r>
              <a:rPr kumimoji="1" lang="zh-CN" altLang="en-US" dirty="0"/>
              <a:t>，</a:t>
            </a:r>
            <a:r>
              <a:rPr kumimoji="1" lang="en-US" altLang="zh-CN" dirty="0"/>
              <a:t>5</a:t>
            </a:r>
            <a:r>
              <a:rPr kumimoji="1" lang="zh-CN" altLang="en-US" dirty="0"/>
              <a:t>，</a:t>
            </a:r>
            <a:r>
              <a:rPr kumimoji="1" lang="en-US" altLang="zh-CN" dirty="0"/>
              <a:t>8</a:t>
            </a:r>
            <a:r>
              <a:rPr kumimoji="1" lang="zh-CN" altLang="en-US" dirty="0"/>
              <a:t>，</a:t>
            </a:r>
            <a:r>
              <a:rPr kumimoji="1" lang="en-US" altLang="zh-CN" dirty="0"/>
              <a:t>13</a:t>
            </a:r>
            <a:r>
              <a:rPr kumimoji="1" lang="zh-CN" altLang="en-US" dirty="0"/>
              <a:t>，</a:t>
            </a:r>
            <a:r>
              <a:rPr kumimoji="1" lang="en-US" altLang="zh-CN" dirty="0"/>
              <a:t>21 </a:t>
            </a:r>
            <a:endParaRPr kumimoji="1"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lstStyle/>
          <a:p>
            <a:pPr lvl="1"/>
            <a:endParaRPr kumimoji="1" lang="en-US" altLang="zh-CN" dirty="0"/>
          </a:p>
          <a:p>
            <a:pPr lvl="1"/>
            <a:r>
              <a:rPr kumimoji="1" lang="en-US" altLang="zh-CN" dirty="0"/>
              <a:t>1</a:t>
            </a:r>
            <a:r>
              <a:rPr kumimoji="1" lang="zh-CN" altLang="en-US" dirty="0"/>
              <a:t> 打印正方形</a:t>
            </a:r>
            <a:endParaRPr kumimoji="1" lang="en-US" altLang="zh-CN" dirty="0"/>
          </a:p>
          <a:p>
            <a:pPr lvl="1"/>
            <a:r>
              <a:rPr kumimoji="1" lang="en-US" altLang="zh-CN" dirty="0"/>
              <a:t>2 </a:t>
            </a:r>
            <a:r>
              <a:rPr kumimoji="1" lang="zh-CN" altLang="en-US" dirty="0"/>
              <a:t>打印直角三角形</a:t>
            </a:r>
            <a:endParaRPr kumimoji="1" lang="zh-CN" altLang="en-US" dirty="0"/>
          </a:p>
          <a:p>
            <a:pPr lvl="1"/>
            <a:r>
              <a:rPr kumimoji="1" lang="en-US" altLang="zh-CN" dirty="0">
                <a:sym typeface="+mn-ea"/>
              </a:rPr>
              <a:t>3</a:t>
            </a:r>
            <a:r>
              <a:rPr kumimoji="1" lang="zh-CN" altLang="en-US" dirty="0">
                <a:sym typeface="+mn-ea"/>
              </a:rPr>
              <a:t> 打印</a:t>
            </a:r>
            <a:r>
              <a:rPr kumimoji="1" lang="en-US" altLang="zh-CN" dirty="0">
                <a:sym typeface="+mn-ea"/>
              </a:rPr>
              <a:t>9</a:t>
            </a:r>
            <a:r>
              <a:rPr kumimoji="1" lang="zh-CN" altLang="en-US" dirty="0">
                <a:sym typeface="+mn-ea"/>
              </a:rPr>
              <a:t>*</a:t>
            </a:r>
            <a:r>
              <a:rPr kumimoji="1" lang="en-US" altLang="zh-CN" dirty="0">
                <a:sym typeface="+mn-ea"/>
              </a:rPr>
              <a:t>9</a:t>
            </a:r>
            <a:r>
              <a:rPr kumimoji="1" lang="zh-CN" altLang="en-US" dirty="0">
                <a:sym typeface="+mn-ea"/>
              </a:rPr>
              <a:t>乘法表</a:t>
            </a:r>
            <a:r>
              <a:rPr kumimoji="1" lang="en-US" altLang="zh-CN" dirty="0">
                <a:sym typeface="+mn-ea"/>
              </a:rPr>
              <a:t> </a:t>
            </a:r>
            <a:r>
              <a:rPr kumimoji="1" lang="zh-CN" altLang="en-US" dirty="0">
                <a:sym typeface="+mn-ea"/>
              </a:rPr>
              <a:t>（作业）</a:t>
            </a:r>
            <a:endParaRPr kumimoji="1" lang="zh-CN" altLang="en-US" dirty="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lstStyle/>
          <a:p>
            <a:r>
              <a:rPr kumimoji="1" lang="zh-CN" altLang="en-US" dirty="0"/>
              <a:t>从</a:t>
            </a:r>
            <a:r>
              <a:rPr kumimoji="1" lang="en-US" altLang="zh-CN" dirty="0"/>
              <a:t>1</a:t>
            </a:r>
            <a:r>
              <a:rPr kumimoji="1" lang="zh-CN" altLang="en-US" dirty="0"/>
              <a:t>乘到</a:t>
            </a:r>
            <a:r>
              <a:rPr kumimoji="1" lang="en-US" altLang="zh-CN" dirty="0"/>
              <a:t>100</a:t>
            </a:r>
            <a:r>
              <a:rPr kumimoji="1" lang="zh-CN" altLang="en-US" dirty="0"/>
              <a:t>；</a:t>
            </a:r>
            <a:endParaRPr kumimoji="1" lang="zh-CN" altLang="en-US" dirty="0"/>
          </a:p>
          <a:p>
            <a:r>
              <a:rPr kumimoji="1" lang="zh-CN" altLang="en-US" dirty="0">
                <a:sym typeface="+mn-ea"/>
              </a:rPr>
              <a:t>计算出</a:t>
            </a:r>
            <a:r>
              <a:rPr kumimoji="1" lang="en-US" altLang="zh-CN" dirty="0">
                <a:sym typeface="+mn-ea"/>
              </a:rPr>
              <a:t>1—100</a:t>
            </a:r>
            <a:r>
              <a:rPr kumimoji="1" lang="zh-CN" altLang="en-US" dirty="0">
                <a:sym typeface="+mn-ea"/>
              </a:rPr>
              <a:t>之间所有不能被</a:t>
            </a:r>
            <a:r>
              <a:rPr kumimoji="1" lang="en-US" altLang="zh-CN" dirty="0">
                <a:sym typeface="+mn-ea"/>
              </a:rPr>
              <a:t>7</a:t>
            </a:r>
            <a:r>
              <a:rPr kumimoji="1" lang="zh-CN" altLang="en-US" dirty="0">
                <a:sym typeface="+mn-ea"/>
              </a:rPr>
              <a:t>整除的整数的数字之和。</a:t>
            </a:r>
            <a:endParaRPr kumimoji="1" lang="zh-CN" altLang="en-US" dirty="0"/>
          </a:p>
          <a:p>
            <a:r>
              <a:rPr kumimoji="1" lang="zh-CN" altLang="en-US" dirty="0"/>
              <a:t>计算出</a:t>
            </a:r>
            <a:r>
              <a:rPr kumimoji="1" lang="en-US" altLang="zh-CN" dirty="0"/>
              <a:t>1—100</a:t>
            </a:r>
            <a:r>
              <a:rPr kumimoji="1" lang="zh-CN" altLang="en-US" dirty="0"/>
              <a:t>之间所有不能被</a:t>
            </a:r>
            <a:r>
              <a:rPr kumimoji="1" lang="en-US" altLang="zh-CN" dirty="0"/>
              <a:t>3</a:t>
            </a:r>
            <a:r>
              <a:rPr kumimoji="1" lang="zh-CN" altLang="en-US" dirty="0"/>
              <a:t>整除的整数的和大于</a:t>
            </a:r>
            <a:r>
              <a:rPr kumimoji="1" lang="en-US" altLang="zh-CN" dirty="0"/>
              <a:t>(</a:t>
            </a:r>
            <a:r>
              <a:rPr kumimoji="1" lang="zh-CN" altLang="en-US" dirty="0"/>
              <a:t>或等于</a:t>
            </a:r>
            <a:r>
              <a:rPr kumimoji="1" lang="en-US" altLang="zh-CN" dirty="0"/>
              <a:t>)2000</a:t>
            </a:r>
            <a:r>
              <a:rPr kumimoji="1" lang="zh-CN" altLang="en-US" dirty="0"/>
              <a:t>的数字。</a:t>
            </a:r>
            <a:endParaRPr kumimoji="1" lang="en-US" altLang="zh-CN" dirty="0"/>
          </a:p>
          <a:p>
            <a:endParaRPr kumimoji="1"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break</a:t>
            </a:r>
            <a:r>
              <a:rPr kumimoji="1" lang="zh-CN" altLang="en-US"/>
              <a:t>和</a:t>
            </a:r>
            <a:r>
              <a:rPr kumimoji="1" lang="en-US" altLang="zh-CN"/>
              <a:t>continue</a:t>
            </a:r>
            <a:endParaRPr kumimoji="1" lang="zh-CN" altLang="en-US"/>
          </a:p>
        </p:txBody>
      </p:sp>
      <p:sp>
        <p:nvSpPr>
          <p:cNvPr id="3" name="内容占位符 2"/>
          <p:cNvSpPr>
            <a:spLocks noGrp="1"/>
          </p:cNvSpPr>
          <p:nvPr>
            <p:ph idx="1"/>
          </p:nvPr>
        </p:nvSpPr>
        <p:spPr/>
        <p:txBody>
          <a:bodyPr/>
          <a:lstStyle/>
          <a:p>
            <a:r>
              <a:rPr kumimoji="1" lang="en-US" altLang="zh-CN"/>
              <a:t>break</a:t>
            </a:r>
            <a:endParaRPr kumimoji="1" lang="en-US" altLang="zh-CN"/>
          </a:p>
          <a:p>
            <a:pPr lvl="1"/>
            <a:r>
              <a:rPr lang="zh-CN" altLang="en-US"/>
              <a:t>立即退出循环</a:t>
            </a:r>
            <a:endParaRPr kumimoji="1" lang="en-US" altLang="zh-CN"/>
          </a:p>
          <a:p>
            <a:r>
              <a:rPr kumimoji="1" lang="en-US" altLang="zh-CN"/>
              <a:t>continue</a:t>
            </a:r>
            <a:endParaRPr kumimoji="1" lang="en-US" altLang="zh-CN"/>
          </a:p>
          <a:p>
            <a:pPr lvl="1"/>
            <a:r>
              <a:rPr lang="zh-CN" altLang="en-US"/>
              <a:t>立即退出当前循环，但退出循环后会从循环的顶部继续执行</a:t>
            </a:r>
            <a:endParaRPr kumimoji="1"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计算</a:t>
            </a:r>
            <a:r>
              <a:rPr lang="zh-CN" altLang="en-US" dirty="0"/>
              <a:t>出</a:t>
            </a:r>
            <a:r>
              <a:rPr lang="en-US" altLang="zh-CN" dirty="0"/>
              <a:t>1</a:t>
            </a:r>
            <a:r>
              <a:rPr lang="zh-CN" altLang="en-US" dirty="0"/>
              <a:t>到</a:t>
            </a:r>
            <a:r>
              <a:rPr lang="en-US" altLang="zh-CN" dirty="0" smtClean="0"/>
              <a:t>1000</a:t>
            </a:r>
            <a:r>
              <a:rPr lang="zh-CN" altLang="en-US" dirty="0" smtClean="0"/>
              <a:t>之间所有</a:t>
            </a:r>
            <a:r>
              <a:rPr lang="zh-CN" altLang="en-US" dirty="0"/>
              <a:t>不能被</a:t>
            </a:r>
            <a:r>
              <a:rPr lang="en-US" altLang="zh-CN" dirty="0"/>
              <a:t>7</a:t>
            </a:r>
            <a:r>
              <a:rPr lang="zh-CN" altLang="en-US" dirty="0"/>
              <a:t>整除的整数之</a:t>
            </a:r>
            <a:r>
              <a:rPr lang="zh-CN" altLang="en-US" dirty="0" smtClean="0"/>
              <a:t>和（用</a:t>
            </a:r>
            <a:r>
              <a:rPr lang="en-US" altLang="zh-CN" dirty="0" smtClean="0"/>
              <a:t>continue</a:t>
            </a:r>
            <a:r>
              <a:rPr lang="zh-CN" altLang="en-US" dirty="0" smtClean="0"/>
              <a:t>）</a:t>
            </a:r>
            <a:endParaRPr lang="en-US" altLang="zh-CN" dirty="0" smtClean="0"/>
          </a:p>
          <a:p>
            <a:r>
              <a:rPr lang="zh-CN" altLang="en-US" dirty="0" smtClean="0"/>
              <a:t>计算出</a:t>
            </a:r>
            <a:r>
              <a:rPr lang="en-US" altLang="zh-CN" dirty="0" smtClean="0"/>
              <a:t>1</a:t>
            </a:r>
            <a:r>
              <a:rPr lang="zh-CN" altLang="en-US" dirty="0" smtClean="0"/>
              <a:t>到</a:t>
            </a:r>
            <a:r>
              <a:rPr lang="en-US" altLang="zh-CN" dirty="0" smtClean="0"/>
              <a:t>100</a:t>
            </a:r>
            <a:r>
              <a:rPr lang="zh-CN" altLang="en-US" dirty="0" smtClean="0"/>
              <a:t>之间所有不能被</a:t>
            </a:r>
            <a:r>
              <a:rPr lang="en-US" altLang="zh-CN" dirty="0" smtClean="0"/>
              <a:t>3</a:t>
            </a:r>
            <a:r>
              <a:rPr lang="zh-CN" altLang="en-US" dirty="0" smtClean="0"/>
              <a:t>整除的整数的和</a:t>
            </a:r>
            <a:r>
              <a:rPr lang="zh-CN" altLang="en-US" dirty="0"/>
              <a:t>（用</a:t>
            </a:r>
            <a:r>
              <a:rPr lang="en-US" altLang="zh-CN" dirty="0"/>
              <a:t>continue</a:t>
            </a:r>
            <a:r>
              <a:rPr lang="zh-CN" altLang="en-US" dirty="0" smtClean="0"/>
              <a:t>）</a:t>
            </a:r>
            <a:endParaRPr kumimoji="1" lang="en-US" altLang="zh-CN" dirty="0" smtClean="0">
              <a:latin typeface="+mn-ea"/>
            </a:endParaRPr>
          </a:p>
          <a:p>
            <a:r>
              <a:rPr kumimoji="1" lang="zh-CN" altLang="en-US" dirty="0" smtClean="0">
                <a:latin typeface="+mn-ea"/>
              </a:rPr>
              <a:t>求</a:t>
            </a:r>
            <a:r>
              <a:rPr kumimoji="1" lang="en-US" altLang="zh-CN" dirty="0" smtClean="0">
                <a:latin typeface="+mn-ea"/>
              </a:rPr>
              <a:t>1</a:t>
            </a:r>
            <a:r>
              <a:rPr kumimoji="1" lang="zh-CN" altLang="en-US" dirty="0">
                <a:latin typeface="+mn-ea"/>
              </a:rPr>
              <a:t>到</a:t>
            </a:r>
            <a:r>
              <a:rPr kumimoji="1" lang="en-US" altLang="zh-CN" dirty="0">
                <a:latin typeface="+mn-ea"/>
              </a:rPr>
              <a:t>100</a:t>
            </a:r>
            <a:r>
              <a:rPr kumimoji="1" lang="zh-CN" altLang="en-US" dirty="0">
                <a:latin typeface="+mn-ea"/>
              </a:rPr>
              <a:t>之间所有不能被</a:t>
            </a:r>
            <a:r>
              <a:rPr kumimoji="1" lang="en-US" altLang="zh-CN" dirty="0">
                <a:latin typeface="+mn-ea"/>
              </a:rPr>
              <a:t>3</a:t>
            </a:r>
            <a:r>
              <a:rPr kumimoji="1" lang="zh-CN" altLang="en-US" dirty="0">
                <a:latin typeface="+mn-ea"/>
              </a:rPr>
              <a:t>整除的</a:t>
            </a:r>
            <a:r>
              <a:rPr kumimoji="1" lang="zh-CN" altLang="en-US" dirty="0" smtClean="0">
                <a:latin typeface="+mn-ea"/>
              </a:rPr>
              <a:t>整数的第一个大于</a:t>
            </a:r>
            <a:r>
              <a:rPr kumimoji="1" lang="en-US" altLang="zh-CN" dirty="0" smtClean="0">
                <a:latin typeface="+mn-ea"/>
              </a:rPr>
              <a:t>2000</a:t>
            </a:r>
            <a:r>
              <a:rPr kumimoji="1" lang="zh-CN" altLang="en-US" dirty="0" smtClean="0">
                <a:latin typeface="+mn-ea"/>
              </a:rPr>
              <a:t>的和</a:t>
            </a:r>
            <a:endParaRPr kumimoji="1" lang="en-US" altLang="zh-CN" dirty="0" smtClean="0">
              <a:latin typeface="+mn-ea"/>
            </a:endParaRPr>
          </a:p>
          <a:p>
            <a:r>
              <a:rPr lang="zh-CN" altLang="en-US" dirty="0"/>
              <a:t>求</a:t>
            </a:r>
            <a:r>
              <a:rPr lang="en-US" altLang="zh-CN" dirty="0"/>
              <a:t>200-300</a:t>
            </a:r>
            <a:r>
              <a:rPr lang="zh-CN" altLang="en-US" dirty="0"/>
              <a:t>之间所有的奇数的</a:t>
            </a:r>
            <a:r>
              <a:rPr lang="zh-CN" altLang="en-US" dirty="0" smtClean="0"/>
              <a:t>和</a:t>
            </a:r>
            <a:endParaRPr lang="en-US" altLang="zh-CN" dirty="0" smtClean="0"/>
          </a:p>
          <a:p>
            <a:r>
              <a:rPr lang="zh-CN" altLang="en-US" dirty="0"/>
              <a:t>求</a:t>
            </a:r>
            <a:r>
              <a:rPr lang="en-US" altLang="zh-CN" dirty="0"/>
              <a:t>200-300</a:t>
            </a:r>
            <a:r>
              <a:rPr lang="zh-CN" altLang="en-US" dirty="0"/>
              <a:t>之间第一个能被</a:t>
            </a:r>
            <a:r>
              <a:rPr lang="en-US" altLang="zh-CN" dirty="0"/>
              <a:t>7</a:t>
            </a:r>
            <a:r>
              <a:rPr lang="zh-CN" altLang="en-US" dirty="0"/>
              <a:t>整数的数</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while</a:t>
            </a:r>
            <a:endParaRPr kumimoji="1" lang="zh-CN" altLang="en-US"/>
          </a:p>
        </p:txBody>
      </p:sp>
      <p:sp>
        <p:nvSpPr>
          <p:cNvPr id="3" name="内容占位符 2"/>
          <p:cNvSpPr>
            <a:spLocks noGrp="1"/>
          </p:cNvSpPr>
          <p:nvPr>
            <p:ph idx="1"/>
          </p:nvPr>
        </p:nvSpPr>
        <p:spPr/>
        <p:txBody>
          <a:bodyPr>
            <a:normAutofit/>
          </a:bodyPr>
          <a:lstStyle/>
          <a:p>
            <a:r>
              <a:rPr lang="zh-TW" altLang="en-US" dirty="0"/>
              <a:t>语法</a:t>
            </a:r>
            <a:endParaRPr lang="zh-TW" altLang="en-US" dirty="0"/>
          </a:p>
          <a:p>
            <a:pPr marL="457200" lvl="1" indent="0">
              <a:buNone/>
            </a:pPr>
            <a:r>
              <a:rPr lang="en-US" altLang="zh-CN" dirty="0"/>
              <a:t> while(expression) statement</a:t>
            </a:r>
            <a:endParaRPr lang="en-US" altLang="zh-CN" dirty="0"/>
          </a:p>
          <a:p>
            <a:r>
              <a:rPr lang="zh-TW" altLang="en-US" dirty="0"/>
              <a:t> 执行顺序</a:t>
            </a:r>
            <a:endParaRPr lang="zh-TW" altLang="en-US" dirty="0"/>
          </a:p>
          <a:p>
            <a:pPr lvl="1"/>
            <a:r>
              <a:rPr lang="en-US" altLang="zh-CN" dirty="0"/>
              <a:t> 1. </a:t>
            </a:r>
            <a:r>
              <a:rPr lang="zh-CN" altLang="en-US" dirty="0"/>
              <a:t>先执行</a:t>
            </a:r>
            <a:r>
              <a:rPr lang="en-US" altLang="zh-CN" dirty="0"/>
              <a:t>expression</a:t>
            </a:r>
            <a:endParaRPr lang="en-US" altLang="zh-CN" dirty="0"/>
          </a:p>
          <a:p>
            <a:pPr lvl="1"/>
            <a:r>
              <a:rPr lang="zh-TW" altLang="en-US" dirty="0"/>
              <a:t> </a:t>
            </a:r>
            <a:r>
              <a:rPr lang="en-US" altLang="zh-TW" dirty="0"/>
              <a:t>2. </a:t>
            </a:r>
            <a:r>
              <a:rPr lang="zh-TW" altLang="en-US" dirty="0"/>
              <a:t>再执行循环体中的代码</a:t>
            </a:r>
            <a:endParaRPr lang="en-US" altLang="zh-TW" dirty="0"/>
          </a:p>
          <a:p>
            <a:r>
              <a:rPr kumimoji="1" lang="zh-CN" altLang="en-US" dirty="0" smtClean="0"/>
              <a:t>练习</a:t>
            </a:r>
            <a:endParaRPr kumimoji="1" lang="en-US" altLang="zh-CN" dirty="0" smtClean="0"/>
          </a:p>
          <a:p>
            <a:pPr lvl="1"/>
            <a:r>
              <a:rPr kumimoji="1" lang="zh-CN" altLang="en-US" dirty="0"/>
              <a:t>求</a:t>
            </a:r>
            <a:r>
              <a:rPr kumimoji="1" lang="en-US" dirty="0"/>
              <a:t>1—100</a:t>
            </a:r>
            <a:r>
              <a:rPr kumimoji="1" lang="zh-CN" altLang="en-US" dirty="0"/>
              <a:t>之和（三种循环）</a:t>
            </a:r>
            <a:endParaRPr kumimoji="1"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do..while</a:t>
            </a:r>
            <a:endParaRPr kumimoji="1" lang="zh-CN" altLang="en-US"/>
          </a:p>
        </p:txBody>
      </p:sp>
      <p:sp>
        <p:nvSpPr>
          <p:cNvPr id="3" name="内容占位符 2"/>
          <p:cNvSpPr>
            <a:spLocks noGrp="1"/>
          </p:cNvSpPr>
          <p:nvPr>
            <p:ph idx="1"/>
          </p:nvPr>
        </p:nvSpPr>
        <p:spPr/>
        <p:txBody>
          <a:bodyPr/>
          <a:lstStyle/>
          <a:p>
            <a:r>
              <a:rPr lang="zh-TW" altLang="en-US"/>
              <a:t>语法</a:t>
            </a:r>
            <a:endParaRPr lang="zh-TW" altLang="en-US"/>
          </a:p>
          <a:p>
            <a:pPr marL="457200" lvl="1" indent="0">
              <a:buNone/>
            </a:pPr>
            <a:r>
              <a:rPr lang="en-US" altLang="zh-CN"/>
              <a:t>do {statement} while (expression);  </a:t>
            </a:r>
            <a:endParaRPr lang="en-US" altLang="zh-CN"/>
          </a:p>
          <a:p>
            <a:pPr lvl="1"/>
            <a:r>
              <a:rPr lang="zh-CN" altLang="en-US"/>
              <a:t>循环体中的代码至少要被执行一次</a:t>
            </a:r>
            <a:endParaRPr lang="zh-CN" altLang="en-US"/>
          </a:p>
          <a:p>
            <a:r>
              <a:rPr lang="zh-TW" altLang="en-US"/>
              <a:t> 执行顺序</a:t>
            </a:r>
            <a:endParaRPr lang="zh-TW" altLang="en-US"/>
          </a:p>
          <a:p>
            <a:pPr lvl="1"/>
            <a:r>
              <a:rPr lang="en-US" altLang="zh-CN"/>
              <a:t> 1. </a:t>
            </a:r>
            <a:r>
              <a:rPr lang="zh-CN" altLang="en-US"/>
              <a:t>先执行</a:t>
            </a:r>
            <a:r>
              <a:rPr lang="en-US" altLang="zh-CN"/>
              <a:t>statement</a:t>
            </a:r>
            <a:r>
              <a:rPr lang="zh-CN" altLang="en-US"/>
              <a:t>语句</a:t>
            </a:r>
            <a:endParaRPr lang="en-US" altLang="zh-CN"/>
          </a:p>
          <a:p>
            <a:pPr lvl="1"/>
            <a:r>
              <a:rPr lang="en-US" altLang="zh-CN"/>
              <a:t> 2. </a:t>
            </a:r>
            <a:r>
              <a:rPr lang="zh-CN" altLang="en-US"/>
              <a:t>再执行</a:t>
            </a:r>
            <a:r>
              <a:rPr lang="en-US" altLang="zh-CN"/>
              <a:t>expression</a:t>
            </a:r>
            <a:endParaRPr kumimoji="1"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t>案例</a:t>
            </a:r>
            <a:endParaRPr kumimoji="1" lang="zh-CN"/>
          </a:p>
        </p:txBody>
      </p:sp>
      <p:sp>
        <p:nvSpPr>
          <p:cNvPr id="3" name="内容占位符 2"/>
          <p:cNvSpPr>
            <a:spLocks noGrp="1"/>
          </p:cNvSpPr>
          <p:nvPr>
            <p:ph idx="1"/>
          </p:nvPr>
        </p:nvSpPr>
        <p:spPr/>
        <p:txBody>
          <a:bodyPr/>
          <a:lstStyle/>
          <a:p>
            <a:r>
              <a:rPr lang="zh-CN"/>
              <a:t>求和（</a:t>
            </a:r>
            <a:r>
              <a:rPr lang="en-US" altLang="zh-CN"/>
              <a:t>while</a:t>
            </a:r>
            <a:r>
              <a:rPr lang="zh-CN" altLang="en-US"/>
              <a:t>用两种方法</a:t>
            </a:r>
            <a:r>
              <a:rPr lang="zh-CN"/>
              <a:t>）</a:t>
            </a:r>
            <a:endParaRPr lang="zh-CN"/>
          </a:p>
          <a:p>
            <a:r>
              <a:rPr kumimoji="1" lang="zh-CN"/>
              <a:t>今天你要嫁给我</a:t>
            </a:r>
            <a:endParaRPr kumimoji="1" 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为什么要学习数组</a:t>
            </a:r>
            <a:endParaRPr kumimoji="1" lang="zh-CN" altLang="en-US"/>
          </a:p>
        </p:txBody>
      </p:sp>
      <p:sp>
        <p:nvSpPr>
          <p:cNvPr id="3" name="内容占位符 2"/>
          <p:cNvSpPr>
            <a:spLocks noGrp="1"/>
          </p:cNvSpPr>
          <p:nvPr>
            <p:ph idx="1"/>
          </p:nvPr>
        </p:nvSpPr>
        <p:spPr/>
        <p:txBody>
          <a:bodyPr/>
          <a:lstStyle/>
          <a:p>
            <a:r>
              <a:rPr kumimoji="1" lang="zh-CN" altLang="en-US" dirty="0"/>
              <a:t>之前学习的数据类型，只能存储一个值</a:t>
            </a:r>
            <a:endParaRPr kumimoji="1" lang="en-US" altLang="zh-CN" dirty="0"/>
          </a:p>
          <a:p>
            <a:r>
              <a:rPr kumimoji="1" lang="zh-CN" altLang="en-US" dirty="0"/>
              <a:t>我们想存储多个值的时候可以使用数组</a:t>
            </a:r>
            <a:endParaRPr kumimoji="1" lang="en-US" altLang="zh-CN" dirty="0"/>
          </a:p>
          <a:p>
            <a:r>
              <a:rPr kumimoji="1" lang="zh-CN" altLang="en-US" dirty="0"/>
              <a:t>比如：存储班级中所有学生的姓名</a:t>
            </a:r>
            <a:endParaRPr kumimoji="1"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dirty="0"/>
              <a:t>数组：数据的有序列表，可以存放任意类型的数据，数组的大小可以动态调整。</a:t>
            </a:r>
            <a:endParaRPr kumimoji="1" lang="en-US" altLang="zh-CN" dirty="0"/>
          </a:p>
          <a:p>
            <a:r>
              <a:rPr kumimoji="1" lang="zh-CN" altLang="en-US" dirty="0"/>
              <a:t>创建数组的两种方式</a:t>
            </a:r>
            <a:endParaRPr kumimoji="1" lang="en-US" altLang="zh-CN" dirty="0"/>
          </a:p>
          <a:p>
            <a:pPr lvl="1"/>
            <a:r>
              <a:rPr kumimoji="1" lang="zh-CN" altLang="en-US" dirty="0"/>
              <a:t>方式</a:t>
            </a:r>
            <a:r>
              <a:rPr kumimoji="1" lang="en-US" altLang="zh-CN" dirty="0"/>
              <a:t>1</a:t>
            </a:r>
            <a:r>
              <a:rPr kumimoji="1" lang="zh-CN" altLang="en-US" dirty="0"/>
              <a:t>，数组字面量</a:t>
            </a:r>
            <a:endParaRPr kumimoji="1" lang="en-US" altLang="zh-CN" dirty="0"/>
          </a:p>
          <a:p>
            <a:pPr marL="914400" lvl="2" indent="0">
              <a:buNone/>
            </a:pPr>
            <a:r>
              <a:rPr lang="en-US" altLang="zh-TW" dirty="0" err="1"/>
              <a:t>var</a:t>
            </a:r>
            <a:r>
              <a:rPr lang="en-US" altLang="zh-TW" dirty="0"/>
              <a:t> arr1 = []; //</a:t>
            </a:r>
            <a:r>
              <a:rPr lang="zh-CN" altLang="en-US" dirty="0"/>
              <a:t>创建一个空数组，数组字面量</a:t>
            </a:r>
            <a:endParaRPr lang="zh-TW" altLang="en-US" dirty="0"/>
          </a:p>
          <a:p>
            <a:pPr marL="914400" lvl="2" indent="0">
              <a:buNone/>
            </a:pPr>
            <a:r>
              <a:rPr lang="en-US" altLang="zh-TW" dirty="0" err="1"/>
              <a:t>var</a:t>
            </a:r>
            <a:r>
              <a:rPr lang="en-US" altLang="zh-TW" dirty="0"/>
              <a:t> arr2 = [1, 3, 4]; //</a:t>
            </a:r>
            <a:r>
              <a:rPr lang="zh-CN" altLang="en-US" dirty="0"/>
              <a:t>创建一个包含</a:t>
            </a:r>
            <a:r>
              <a:rPr lang="en-US" altLang="zh-CN" dirty="0"/>
              <a:t>3</a:t>
            </a:r>
            <a:r>
              <a:rPr lang="zh-CN" altLang="en-US" dirty="0"/>
              <a:t>个数值的数组，多个数组项以逗号隔开</a:t>
            </a:r>
            <a:endParaRPr lang="en-US" altLang="zh-CN" dirty="0"/>
          </a:p>
          <a:p>
            <a:pPr marL="914400" lvl="2" indent="0">
              <a:buNone/>
            </a:pPr>
            <a:r>
              <a:rPr lang="en-US" altLang="zh-TW" dirty="0" err="1"/>
              <a:t>var</a:t>
            </a:r>
            <a:r>
              <a:rPr lang="en-US" altLang="zh-TW" dirty="0"/>
              <a:t> arr3 = ["a", "c"]; // </a:t>
            </a:r>
            <a:r>
              <a:rPr lang="zh-TW" altLang="en-US" dirty="0"/>
              <a:t>创建一个包含</a:t>
            </a:r>
            <a:r>
              <a:rPr lang="en-US" altLang="zh-TW" dirty="0"/>
              <a:t>2</a:t>
            </a:r>
            <a:r>
              <a:rPr lang="zh-TW" altLang="en-US" dirty="0"/>
              <a:t>个字符串的数组</a:t>
            </a:r>
            <a:endParaRPr kumimoji="1" lang="en-US" altLang="zh-CN" dirty="0"/>
          </a:p>
          <a:p>
            <a:pPr lvl="1"/>
            <a:r>
              <a:rPr kumimoji="1" lang="zh-CN" altLang="en-US" dirty="0"/>
              <a:t>方式</a:t>
            </a:r>
            <a:r>
              <a:rPr kumimoji="1" lang="en-US" altLang="zh-CN" dirty="0"/>
              <a:t>2</a:t>
            </a:r>
            <a:r>
              <a:rPr kumimoji="1" lang="zh-CN" altLang="en-US" dirty="0"/>
              <a:t>，</a:t>
            </a:r>
            <a:r>
              <a:rPr kumimoji="1" lang="en-US" altLang="zh-CN" dirty="0"/>
              <a:t>Array</a:t>
            </a:r>
            <a:r>
              <a:rPr kumimoji="1" lang="zh-CN" altLang="en-US" dirty="0"/>
              <a:t>的构造函数</a:t>
            </a:r>
            <a:endParaRPr kumimoji="1" lang="en-US" altLang="zh-CN" dirty="0"/>
          </a:p>
          <a:p>
            <a:pPr marL="914400" lvl="2" indent="0">
              <a:buNone/>
            </a:pPr>
            <a:r>
              <a:rPr lang="en-US" altLang="zh-CN" dirty="0" err="1"/>
              <a:t>var</a:t>
            </a:r>
            <a:r>
              <a:rPr lang="en-US" altLang="zh-CN" dirty="0"/>
              <a:t> arr4 = new Array(); // </a:t>
            </a:r>
            <a:r>
              <a:rPr lang="zh-CN" altLang="en-US" dirty="0"/>
              <a:t>创建一个空数组</a:t>
            </a:r>
            <a:endParaRPr lang="en-US" altLang="zh-CN" dirty="0"/>
          </a:p>
          <a:p>
            <a:pPr marL="914400" lvl="2" indent="0">
              <a:buNone/>
            </a:pPr>
            <a:r>
              <a:rPr lang="en-US" altLang="zh-TW" dirty="0" err="1"/>
              <a:t>var</a:t>
            </a:r>
            <a:r>
              <a:rPr lang="en-US" altLang="zh-TW" dirty="0"/>
              <a:t> arr5 = new Array(10); // </a:t>
            </a:r>
            <a:r>
              <a:rPr lang="zh-TW" altLang="en-US" dirty="0"/>
              <a:t>创建一个长度为</a:t>
            </a:r>
            <a:r>
              <a:rPr lang="en-US" altLang="zh-TW" dirty="0"/>
              <a:t>10</a:t>
            </a:r>
            <a:r>
              <a:rPr lang="zh-TW" altLang="en-US" dirty="0"/>
              <a:t>的数组</a:t>
            </a:r>
            <a:endParaRPr lang="zh-TW" altLang="en-US" dirty="0"/>
          </a:p>
          <a:p>
            <a:pPr marL="914400" lvl="2" indent="0">
              <a:buNone/>
            </a:pPr>
            <a:r>
              <a:rPr lang="en-US" altLang="zh-CN" dirty="0" err="1"/>
              <a:t>var</a:t>
            </a:r>
            <a:r>
              <a:rPr lang="en-US" altLang="zh-CN" dirty="0"/>
              <a:t> arr6 = new Array("black", "white", "red"); // </a:t>
            </a:r>
            <a:r>
              <a:rPr lang="zh-CN" altLang="en-US" dirty="0"/>
              <a:t>创建一个包含</a:t>
            </a:r>
            <a:r>
              <a:rPr lang="en-US" altLang="zh-CN" dirty="0"/>
              <a:t>3</a:t>
            </a:r>
            <a:r>
              <a:rPr lang="zh-CN" altLang="en-US" dirty="0"/>
              <a:t>个字符串的数组</a:t>
            </a:r>
            <a:r>
              <a:rPr kumimoji="1" lang="en-US" altLang="zh-CN" dirty="0"/>
              <a:t>	</a:t>
            </a: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a:t>
            </a:r>
            <a:r>
              <a:rPr kumimoji="1" lang="zh-CN" altLang="en-US" dirty="0" smtClean="0"/>
              <a:t>、</a:t>
            </a:r>
            <a:r>
              <a:rPr kumimoji="1" lang="en-US" altLang="zh-CN" dirty="0" smtClean="0"/>
              <a:t>HTML</a:t>
            </a:r>
            <a:r>
              <a:rPr kumimoji="1" lang="zh-CN" altLang="en-US" dirty="0" smtClean="0"/>
              <a:t>、</a:t>
            </a:r>
            <a:r>
              <a:rPr kumimoji="1" lang="en-US" altLang="zh-CN" dirty="0" smtClean="0"/>
              <a:t>CSS</a:t>
            </a:r>
            <a:endParaRPr kumimoji="1" lang="zh-CN" altLang="en-US" dirty="0"/>
          </a:p>
        </p:txBody>
      </p:sp>
      <p:sp>
        <p:nvSpPr>
          <p:cNvPr id="3" name="内容占位符 2"/>
          <p:cNvSpPr>
            <a:spLocks noGrp="1"/>
          </p:cNvSpPr>
          <p:nvPr>
            <p:ph idx="1"/>
          </p:nvPr>
        </p:nvSpPr>
        <p:spPr/>
        <p:txBody>
          <a:bodyPr/>
          <a:lstStyle/>
          <a:p>
            <a:r>
              <a:rPr kumimoji="1" lang="en-US" altLang="zh-CN" dirty="0" smtClean="0"/>
              <a:t>JavaScript</a:t>
            </a:r>
            <a:r>
              <a:rPr kumimoji="1" lang="zh-CN" altLang="en-US" dirty="0" smtClean="0"/>
              <a:t>、</a:t>
            </a:r>
            <a:r>
              <a:rPr kumimoji="1" lang="en-US" altLang="zh-CN" dirty="0" smtClean="0"/>
              <a:t>HTML</a:t>
            </a:r>
            <a:r>
              <a:rPr kumimoji="1" lang="zh-CN" altLang="en-US" dirty="0" smtClean="0"/>
              <a:t>、</a:t>
            </a:r>
            <a:r>
              <a:rPr kumimoji="1" lang="en-US" altLang="zh-CN" dirty="0" smtClean="0"/>
              <a:t>CSS</a:t>
            </a:r>
            <a:r>
              <a:rPr kumimoji="1" lang="zh-CN" altLang="en-US" dirty="0" smtClean="0"/>
              <a:t>各自的作用</a:t>
            </a:r>
            <a:endParaRPr kumimoji="1" lang="en-US" altLang="zh-CN" dirty="0" smtClean="0"/>
          </a:p>
          <a:p>
            <a:pPr lvl="1"/>
            <a:r>
              <a:rPr kumimoji="1" lang="en-US" altLang="zh-CN" dirty="0" smtClean="0"/>
              <a:t>HTML</a:t>
            </a:r>
            <a:r>
              <a:rPr kumimoji="1" lang="en-US" altLang="zh-CN" dirty="0"/>
              <a:t>		</a:t>
            </a:r>
            <a:r>
              <a:rPr kumimoji="1" lang="zh-CN" altLang="en-US" dirty="0" smtClean="0"/>
              <a:t>提供网页上显示的内容（</a:t>
            </a:r>
            <a:r>
              <a:rPr kumimoji="1" lang="zh-CN" altLang="en-US" dirty="0" smtClean="0">
                <a:solidFill>
                  <a:srgbClr val="FF0000"/>
                </a:solidFill>
              </a:rPr>
              <a:t>结构</a:t>
            </a:r>
            <a:r>
              <a:rPr kumimoji="1" lang="zh-CN" altLang="en-US" dirty="0" smtClean="0"/>
              <a:t>）</a:t>
            </a:r>
            <a:endParaRPr kumimoji="1" lang="en-US" altLang="zh-CN" dirty="0" smtClean="0"/>
          </a:p>
          <a:p>
            <a:pPr lvl="1"/>
            <a:r>
              <a:rPr kumimoji="1" lang="en-US" altLang="zh-CN" dirty="0" smtClean="0"/>
              <a:t>CSS		</a:t>
            </a:r>
            <a:r>
              <a:rPr kumimoji="1" lang="zh-CN" altLang="en-US" dirty="0" smtClean="0"/>
              <a:t>美化网页（</a:t>
            </a:r>
            <a:r>
              <a:rPr kumimoji="1" lang="zh-CN" altLang="en-US" dirty="0" smtClean="0">
                <a:solidFill>
                  <a:srgbClr val="FF0000"/>
                </a:solidFill>
              </a:rPr>
              <a:t>样式</a:t>
            </a:r>
            <a:r>
              <a:rPr kumimoji="1" lang="zh-CN" altLang="en-US" dirty="0" smtClean="0"/>
              <a:t>）</a:t>
            </a:r>
            <a:endParaRPr kumimoji="1" lang="en-US" altLang="zh-CN" dirty="0" smtClean="0"/>
          </a:p>
          <a:p>
            <a:pPr lvl="1"/>
            <a:r>
              <a:rPr kumimoji="1" lang="en-US" altLang="zh-CN" dirty="0" smtClean="0"/>
              <a:t>JavaScript	</a:t>
            </a:r>
            <a:r>
              <a:rPr kumimoji="1" lang="zh-CN" altLang="en-US" dirty="0" smtClean="0"/>
              <a:t>控制网页行为（</a:t>
            </a:r>
            <a:r>
              <a:rPr kumimoji="1" lang="zh-CN" altLang="en-US" dirty="0" smtClean="0">
                <a:solidFill>
                  <a:srgbClr val="FF0000"/>
                </a:solidFill>
              </a:rPr>
              <a:t>行为</a:t>
            </a:r>
            <a:r>
              <a:rPr kumimoji="1" lang="zh-CN" altLang="en-US" dirty="0" smtClean="0"/>
              <a:t>）</a:t>
            </a:r>
            <a:endParaRPr kumimoji="1" lang="zh-CN" altLang="en-US" dirty="0" smtClean="0"/>
          </a:p>
          <a:p>
            <a:pPr lvl="0"/>
            <a:r>
              <a:rPr kumimoji="1" lang="zh-CN" altLang="en-US" dirty="0"/>
              <a:t>设计原则：</a:t>
            </a:r>
            <a:endParaRPr kumimoji="1" lang="zh-CN" altLang="en-US" dirty="0"/>
          </a:p>
          <a:p>
            <a:pPr lvl="1"/>
            <a:r>
              <a:rPr kumimoji="1" lang="zh-CN" altLang="en-US" dirty="0"/>
              <a:t>结构、样式、行为</a:t>
            </a:r>
            <a:r>
              <a:rPr kumimoji="1" lang="en-US" altLang="zh-CN" dirty="0"/>
              <a:t>---</a:t>
            </a:r>
            <a:r>
              <a:rPr kumimoji="1" lang="zh-CN" altLang="en-US" dirty="0"/>
              <a:t>分离！</a:t>
            </a:r>
            <a:endParaRPr kumimoji="1"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数组的使用</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a:t>获取数组中的值</a:t>
            </a:r>
            <a:endParaRPr kumimoji="1" lang="en-US" altLang="zh-CN"/>
          </a:p>
          <a:p>
            <a:pPr marL="457200" lvl="1" indent="0">
              <a:buNone/>
            </a:pPr>
            <a:r>
              <a:rPr lang="en-US" altLang="zh-CN"/>
              <a:t>var colors = ["black", "white", "red"]; </a:t>
            </a:r>
            <a:endParaRPr lang="en-US" altLang="zh-CN"/>
          </a:p>
          <a:p>
            <a:pPr marL="457200" lvl="1" indent="0">
              <a:buNone/>
            </a:pPr>
            <a:r>
              <a:rPr kumimoji="1" lang="ro-RO" altLang="zh-CN"/>
              <a:t>console.log(colors[0]);  //</a:t>
            </a:r>
            <a:r>
              <a:rPr kumimoji="1" lang="zh-CN" altLang="ro-RO"/>
              <a:t>获取第一个元素的值</a:t>
            </a:r>
            <a:endParaRPr kumimoji="1" lang="zh-CN" altLang="ro-RO"/>
          </a:p>
          <a:p>
            <a:pPr marL="457200" lvl="1" indent="0">
              <a:buNone/>
            </a:pPr>
            <a:r>
              <a:rPr kumimoji="1" lang="ro-RO" altLang="zh-CN"/>
              <a:t>colors["1"] = "blue"; //</a:t>
            </a:r>
            <a:r>
              <a:rPr kumimoji="1" lang="zh-CN" altLang="ro-RO"/>
              <a:t>给第</a:t>
            </a:r>
            <a:r>
              <a:rPr kumimoji="1" lang="ro-RO" altLang="zh-CN"/>
              <a:t>2</a:t>
            </a:r>
            <a:r>
              <a:rPr kumimoji="1" lang="zh-CN" altLang="ro-RO"/>
              <a:t>个元素重新赋值</a:t>
            </a:r>
            <a:endParaRPr kumimoji="1" lang="zh-CN" altLang="ro-RO"/>
          </a:p>
          <a:p>
            <a:pPr marL="457200" lvl="1" indent="0">
              <a:buNone/>
            </a:pPr>
            <a:r>
              <a:rPr kumimoji="1" lang="ro-RO" altLang="zh-CN"/>
              <a:t>console.log(colors)</a:t>
            </a:r>
            <a:r>
              <a:rPr kumimoji="1" lang="zh-CN" altLang="en-US"/>
              <a:t>;</a:t>
            </a:r>
            <a:endParaRPr kumimoji="1" lang="ro-RO" altLang="zh-CN"/>
          </a:p>
          <a:p>
            <a:pPr marL="457200" lvl="1" indent="0">
              <a:buNone/>
            </a:pPr>
            <a:r>
              <a:rPr kumimoji="1" lang="ro-RO" altLang="zh-CN"/>
              <a:t>colors["4"] = "yellow"; //</a:t>
            </a:r>
            <a:r>
              <a:rPr kumimoji="1" lang="zh-CN" altLang="ro-RO"/>
              <a:t>设置第</a:t>
            </a:r>
            <a:r>
              <a:rPr kumimoji="1" lang="ro-RO" altLang="zh-CN"/>
              <a:t>5</a:t>
            </a:r>
            <a:r>
              <a:rPr kumimoji="1" lang="zh-CN" altLang="ro-RO"/>
              <a:t>个元素的值，此时数组中有</a:t>
            </a:r>
            <a:r>
              <a:rPr kumimoji="1" lang="ro-RO" altLang="zh-CN"/>
              <a:t>5</a:t>
            </a:r>
            <a:r>
              <a:rPr kumimoji="1" lang="zh-CN" altLang="ro-RO"/>
              <a:t>个元素</a:t>
            </a:r>
            <a:endParaRPr kumimoji="1" lang="zh-CN" altLang="ro-RO"/>
          </a:p>
          <a:p>
            <a:pPr marL="457200" lvl="1" indent="0">
              <a:buNone/>
            </a:pPr>
            <a:r>
              <a:rPr kumimoji="1" lang="ro-RO" altLang="zh-CN"/>
              <a:t>console.log(colors);</a:t>
            </a:r>
            <a:endParaRPr kumimoji="1" lang="en-US" altLang="zh-CN"/>
          </a:p>
          <a:p>
            <a:r>
              <a:rPr kumimoji="1" lang="en-US" altLang="zh-CN"/>
              <a:t>length</a:t>
            </a:r>
            <a:r>
              <a:rPr kumimoji="1" lang="zh-CN" altLang="en-US"/>
              <a:t>属性</a:t>
            </a:r>
            <a:r>
              <a:rPr kumimoji="1" lang="zh-CN" altLang="zh-CN"/>
              <a:t>，</a:t>
            </a:r>
            <a:r>
              <a:rPr kumimoji="1" lang="zh-CN" altLang="en-US"/>
              <a:t>获取或设置数组中元素的个数</a:t>
            </a:r>
            <a:endParaRPr kumimoji="1" lang="en-US" altLang="zh-CN"/>
          </a:p>
          <a:p>
            <a:pPr marL="457200" lvl="1" indent="0">
              <a:buNone/>
            </a:pPr>
            <a:r>
              <a:rPr kumimoji="1" lang="ro-RO" altLang="zh-CN"/>
              <a:t>console.log(colors.length);//</a:t>
            </a:r>
            <a:r>
              <a:rPr kumimoji="1" lang="zh-CN" altLang="ro-RO"/>
              <a:t>获取数组中元素的个数</a:t>
            </a:r>
            <a:endParaRPr kumimoji="1" lang="zh-CN" altLang="ro-RO"/>
          </a:p>
          <a:p>
            <a:pPr marL="457200" lvl="1" indent="0">
              <a:buNone/>
            </a:pPr>
            <a:r>
              <a:rPr kumimoji="1" lang="ro-RO" altLang="zh-CN"/>
              <a:t>colors.length = 1; //</a:t>
            </a:r>
            <a:r>
              <a:rPr kumimoji="1" lang="zh-CN" altLang="ro-RO"/>
              <a:t>设置数组中元素的个数</a:t>
            </a:r>
            <a:endParaRPr kumimoji="1" lang="zh-CN" altLang="ro-RO"/>
          </a:p>
          <a:p>
            <a:pPr marL="457200" lvl="1" indent="0">
              <a:buNone/>
            </a:pPr>
            <a:r>
              <a:rPr kumimoji="1" lang="ro-RO" altLang="zh-CN"/>
              <a:t>console.log(colors);</a:t>
            </a:r>
            <a:endParaRPr kumimoji="1" lang="en-US" altLang="zh-CN"/>
          </a:p>
          <a:p>
            <a:pPr marL="457200" lvl="1" indent="0">
              <a:buNone/>
            </a:pPr>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数组练习</a:t>
            </a:r>
            <a:endParaRPr lang="zh-CN" altLang="en-US" dirty="0"/>
          </a:p>
        </p:txBody>
      </p:sp>
      <p:sp>
        <p:nvSpPr>
          <p:cNvPr id="3" name="内容占位符 2"/>
          <p:cNvSpPr>
            <a:spLocks noGrp="1"/>
          </p:cNvSpPr>
          <p:nvPr>
            <p:ph idx="1"/>
          </p:nvPr>
        </p:nvSpPr>
        <p:spPr/>
        <p:txBody>
          <a:bodyPr/>
          <a:lstStyle/>
          <a:p>
            <a:r>
              <a:rPr kumimoji="1" lang="zh-CN" altLang="en-US" dirty="0"/>
              <a:t>把</a:t>
            </a:r>
            <a:r>
              <a:rPr kumimoji="1" lang="en-US" altLang="zh-CN" dirty="0"/>
              <a:t>1-100</a:t>
            </a:r>
            <a:r>
              <a:rPr kumimoji="1" lang="zh-CN" altLang="en-US" dirty="0"/>
              <a:t>之间所有的奇数，放到数组中</a:t>
            </a:r>
            <a:endParaRPr kumimoji="1" lang="en-US" altLang="zh-CN" dirty="0"/>
          </a:p>
          <a:p>
            <a:r>
              <a:rPr kumimoji="1" lang="en-US" altLang="zh-CN" dirty="0"/>
              <a:t>1-100</a:t>
            </a:r>
            <a:r>
              <a:rPr kumimoji="1" lang="zh-CN" altLang="en-US" dirty="0"/>
              <a:t>之间能被</a:t>
            </a:r>
            <a:r>
              <a:rPr kumimoji="1" lang="en-US" altLang="zh-CN" dirty="0"/>
              <a:t>3</a:t>
            </a:r>
            <a:r>
              <a:rPr kumimoji="1" lang="zh-CN" altLang="en-US" dirty="0"/>
              <a:t>整数的数字，存到数组中</a:t>
            </a:r>
            <a:endParaRPr kumimoji="1" lang="en-US" altLang="zh-CN" dirty="0"/>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数组练习</a:t>
            </a:r>
            <a:endParaRPr kumimoji="1" lang="zh-CN" altLang="en-US"/>
          </a:p>
        </p:txBody>
      </p:sp>
      <p:sp>
        <p:nvSpPr>
          <p:cNvPr id="3" name="内容占位符 2"/>
          <p:cNvSpPr>
            <a:spLocks noGrp="1"/>
          </p:cNvSpPr>
          <p:nvPr>
            <p:ph idx="1"/>
          </p:nvPr>
        </p:nvSpPr>
        <p:spPr/>
        <p:txBody>
          <a:bodyPr>
            <a:normAutofit/>
          </a:bodyPr>
          <a:lstStyle/>
          <a:p>
            <a:pPr lvl="1"/>
            <a:r>
              <a:rPr kumimoji="1" lang="zh-CN" altLang="en-US" dirty="0"/>
              <a:t>求一组数中的所有数的和 和平均值</a:t>
            </a:r>
            <a:endParaRPr kumimoji="1" lang="zh-CN" altLang="en-US" dirty="0"/>
          </a:p>
          <a:p>
            <a:pPr lvl="1"/>
            <a:r>
              <a:rPr kumimoji="1" lang="zh-CN" altLang="en-US" dirty="0"/>
              <a:t>求一组数中的最大值和最小值，以及所在位置</a:t>
            </a:r>
            <a:endParaRPr kumimoji="1" lang="zh-CN" altLang="en-US" dirty="0"/>
          </a:p>
          <a:p>
            <a:pPr lvl="1"/>
            <a:r>
              <a:rPr kumimoji="1" lang="zh-CN" altLang="en-US" dirty="0"/>
              <a:t>将数组转换成</a:t>
            </a:r>
            <a:r>
              <a:rPr kumimoji="1" lang="zh-CN" altLang="en-US" dirty="0">
                <a:sym typeface="+mn-ea"/>
              </a:rPr>
              <a:t>字符串</a:t>
            </a:r>
            <a:r>
              <a:rPr kumimoji="1" lang="zh-CN" altLang="en-US" dirty="0"/>
              <a:t>用|或其他符号分割（</a:t>
            </a:r>
            <a:r>
              <a:rPr kumimoji="1" lang="en-US" altLang="zh-CN" dirty="0"/>
              <a:t>3</a:t>
            </a:r>
            <a:r>
              <a:rPr kumimoji="1" lang="zh-CN" altLang="en-US" dirty="0"/>
              <a:t>种）</a:t>
            </a:r>
            <a:endParaRPr kumimoji="1" lang="zh-CN" altLang="en-US" dirty="0"/>
          </a:p>
          <a:p>
            <a:pPr lvl="1"/>
            <a:r>
              <a:rPr kumimoji="1" lang="zh-CN" altLang="en-US" dirty="0"/>
              <a:t>将数组中值为0的去掉，不为0的存入新数组</a:t>
            </a:r>
            <a:endParaRPr kumimoji="1" lang="zh-CN" altLang="en-US" dirty="0"/>
          </a:p>
          <a:p>
            <a:pPr lvl="1"/>
            <a:r>
              <a:rPr kumimoji="1" lang="zh-CN" altLang="en-US" dirty="0"/>
              <a:t>翻转数组（反向，新数组）</a:t>
            </a:r>
            <a:endParaRPr kumimoji="1" lang="zh-CN" altLang="en-US" dirty="0"/>
          </a:p>
          <a:p>
            <a:pPr lvl="1"/>
            <a:r>
              <a:rPr kumimoji="1" lang="zh-CN" altLang="en-US" dirty="0"/>
              <a:t>冒泡排序，从小到大</a:t>
            </a:r>
            <a:endParaRPr kumimoji="1" lang="zh-CN" altLang="en-US" dirty="0"/>
          </a:p>
          <a:p>
            <a:endParaRPr kumimoji="1" lang="zh-CN" altLang="en-US" dirty="0"/>
          </a:p>
          <a:p>
            <a:endParaRPr kumimoji="1" lang="zh-CN" altLang="en-US" dirty="0"/>
          </a:p>
          <a:p>
            <a:endParaRPr kumimoji="1" lang="en-US" altLang="zh-CN" dirty="0"/>
          </a:p>
          <a:p>
            <a:endParaRPr kumimoji="1"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420745" y="1179830"/>
            <a:ext cx="655955" cy="4768215"/>
          </a:xfrm>
          <a:prstGeom prst="rect">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矩形 2"/>
          <p:cNvSpPr/>
          <p:nvPr/>
        </p:nvSpPr>
        <p:spPr>
          <a:xfrm>
            <a:off x="2484120" y="4693285"/>
            <a:ext cx="655955" cy="1228090"/>
          </a:xfrm>
          <a:prstGeom prst="rect">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 name="矩形 3"/>
          <p:cNvSpPr/>
          <p:nvPr/>
        </p:nvSpPr>
        <p:spPr>
          <a:xfrm>
            <a:off x="1475740" y="3628390"/>
            <a:ext cx="655955" cy="2321560"/>
          </a:xfrm>
          <a:prstGeom prst="rect">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 name="矩形 4"/>
          <p:cNvSpPr/>
          <p:nvPr/>
        </p:nvSpPr>
        <p:spPr>
          <a:xfrm>
            <a:off x="467995" y="2564765"/>
            <a:ext cx="655955" cy="3355975"/>
          </a:xfrm>
          <a:prstGeom prst="rect">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调试</a:t>
            </a:r>
            <a:endParaRPr kumimoji="1" lang="zh-CN" altLang="en-US"/>
          </a:p>
        </p:txBody>
      </p:sp>
      <p:sp>
        <p:nvSpPr>
          <p:cNvPr id="3" name="内容占位符 2"/>
          <p:cNvSpPr>
            <a:spLocks noGrp="1"/>
          </p:cNvSpPr>
          <p:nvPr>
            <p:ph idx="1"/>
          </p:nvPr>
        </p:nvSpPr>
        <p:spPr/>
        <p:txBody>
          <a:bodyPr/>
          <a:lstStyle/>
          <a:p>
            <a:r>
              <a:rPr kumimoji="1" lang="zh-CN" altLang="en-US"/>
              <a:t>过去的调试</a:t>
            </a:r>
            <a:endParaRPr kumimoji="1" lang="en-US" altLang="zh-CN"/>
          </a:p>
          <a:p>
            <a:pPr lvl="1"/>
            <a:r>
              <a:rPr kumimoji="1" lang="en-US" altLang="zh-CN"/>
              <a:t>alert</a:t>
            </a:r>
            <a:endParaRPr kumimoji="1" lang="en-US" altLang="zh-CN"/>
          </a:p>
          <a:p>
            <a:pPr lvl="1"/>
            <a:r>
              <a:rPr kumimoji="1" lang="en-US" altLang="zh-CN"/>
              <a:t>console</a:t>
            </a:r>
            <a:r>
              <a:rPr kumimoji="1" lang="zh-CN" altLang="en-US"/>
              <a:t>.</a:t>
            </a:r>
            <a:r>
              <a:rPr kumimoji="1" lang="en-US" altLang="zh-CN"/>
              <a:t>log</a:t>
            </a:r>
            <a:endParaRPr kumimoji="1" lang="en-US" altLang="zh-CN"/>
          </a:p>
          <a:p>
            <a:r>
              <a:rPr kumimoji="1" lang="zh-CN" altLang="en-US"/>
              <a:t>设置断点</a:t>
            </a:r>
            <a:endParaRPr kumimoji="1"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a:t>
            </a:r>
            <a:endParaRPr kumimoji="1" lang="zh-CN" altLang="en-US"/>
          </a:p>
        </p:txBody>
      </p:sp>
      <p:sp>
        <p:nvSpPr>
          <p:cNvPr id="3" name="内容占位符 2"/>
          <p:cNvSpPr>
            <a:spLocks noGrp="1"/>
          </p:cNvSpPr>
          <p:nvPr>
            <p:ph idx="1"/>
          </p:nvPr>
        </p:nvSpPr>
        <p:spPr/>
        <p:txBody>
          <a:bodyPr>
            <a:normAutofit fontScale="90000" lnSpcReduction="20000"/>
          </a:bodyPr>
          <a:lstStyle/>
          <a:p>
            <a:r>
              <a:rPr kumimoji="1" lang="zh-CN" altLang="en-US" dirty="0"/>
              <a:t>函数是什么：</a:t>
            </a:r>
            <a:endParaRPr kumimoji="1" lang="zh-CN" altLang="en-US" dirty="0"/>
          </a:p>
          <a:p>
            <a:pPr lvl="1"/>
            <a:r>
              <a:rPr kumimoji="1" lang="zh-CN" altLang="en-US" dirty="0"/>
              <a:t>函数</a:t>
            </a:r>
            <a:r>
              <a:rPr kumimoji="1" lang="zh-CN" dirty="0"/>
              <a:t>就是可以重复执行的代码块。</a:t>
            </a:r>
            <a:endParaRPr kumimoji="1" lang="zh-CN" dirty="0"/>
          </a:p>
          <a:p>
            <a:pPr lvl="0"/>
            <a:r>
              <a:rPr kumimoji="1" lang="zh-CN" sz="3200" dirty="0"/>
              <a:t>为什么要有函数：</a:t>
            </a:r>
            <a:endParaRPr kumimoji="1" lang="zh-CN" sz="3200" dirty="0"/>
          </a:p>
          <a:p>
            <a:pPr lvl="1"/>
            <a:r>
              <a:rPr kumimoji="1" lang="zh-CN" sz="2800" dirty="0"/>
              <a:t>因为一部分代码使用次数可能会很多，所以封装起来，需要的时候调用就可以了。</a:t>
            </a:r>
            <a:endParaRPr kumimoji="1" lang="en-US" altLang="zh-CN" dirty="0"/>
          </a:p>
          <a:p>
            <a:r>
              <a:rPr kumimoji="1" lang="zh-CN" altLang="en-US" dirty="0"/>
              <a:t>函数的定义</a:t>
            </a:r>
            <a:endParaRPr kumimoji="1" lang="en-US" altLang="zh-CN" dirty="0"/>
          </a:p>
          <a:p>
            <a:pPr marL="457200" lvl="1" indent="0">
              <a:buNone/>
            </a:pPr>
            <a:r>
              <a:rPr kumimoji="1" lang="en-US" altLang="zh-CN" sz="2400" dirty="0"/>
              <a:t>function</a:t>
            </a:r>
            <a:r>
              <a:rPr kumimoji="1" lang="zh-CN" altLang="en-US" sz="2400" dirty="0"/>
              <a:t> 函数名 </a:t>
            </a:r>
            <a:r>
              <a:rPr kumimoji="1" lang="en-US" altLang="zh-CN" sz="2400" dirty="0"/>
              <a:t>() {</a:t>
            </a:r>
            <a:endParaRPr kumimoji="1" lang="en-US" altLang="zh-CN" sz="2400" dirty="0"/>
          </a:p>
          <a:p>
            <a:pPr marL="457200" lvl="1" indent="0">
              <a:buNone/>
            </a:pPr>
            <a:r>
              <a:rPr kumimoji="1" lang="en-US" altLang="zh-CN" sz="2400" dirty="0"/>
              <a:t>	</a:t>
            </a:r>
            <a:r>
              <a:rPr kumimoji="1" lang="zh-CN" sz="2400" dirty="0"/>
              <a:t>程序；</a:t>
            </a:r>
            <a:endParaRPr kumimoji="1" lang="zh-CN" sz="2400" dirty="0"/>
          </a:p>
          <a:p>
            <a:pPr marL="457200" lvl="1" indent="0">
              <a:buNone/>
            </a:pPr>
            <a:r>
              <a:rPr kumimoji="1" lang="en-US" altLang="zh-CN" sz="2400" dirty="0"/>
              <a:t>}</a:t>
            </a:r>
            <a:endParaRPr kumimoji="1" lang="en-US" altLang="zh-CN" sz="2400" dirty="0"/>
          </a:p>
          <a:p>
            <a:pPr marL="342900" lvl="1" indent="-342900">
              <a:buFont typeface="Arial" panose="020B0604020202020204" pitchFamily="34" charset="0"/>
              <a:buChar char="•"/>
            </a:pPr>
            <a:r>
              <a:rPr kumimoji="1" lang="zh-CN" altLang="en-US" sz="3200" dirty="0"/>
              <a:t>函数的调用</a:t>
            </a:r>
            <a:endParaRPr kumimoji="1" lang="en-US" altLang="zh-CN" sz="3200" dirty="0"/>
          </a:p>
          <a:p>
            <a:pPr marL="457200" lvl="1" indent="0">
              <a:buNone/>
            </a:pPr>
            <a:r>
              <a:rPr kumimoji="1" lang="zh-CN" altLang="zh-CN" sz="3200" dirty="0"/>
              <a:t> </a:t>
            </a:r>
            <a:r>
              <a:rPr kumimoji="1" lang="zh-CN" altLang="en-US" sz="3200" dirty="0"/>
              <a:t> </a:t>
            </a:r>
            <a:r>
              <a:rPr kumimoji="1" lang="zh-CN" altLang="zh-CN" sz="3200" dirty="0"/>
              <a:t> </a:t>
            </a:r>
            <a:r>
              <a:rPr kumimoji="1" lang="zh-CN" altLang="en-US" sz="2400" dirty="0"/>
              <a:t>函数名</a:t>
            </a:r>
            <a:r>
              <a:rPr kumimoji="1" lang="en-US" altLang="zh-CN" sz="2400" dirty="0"/>
              <a:t>();</a:t>
            </a:r>
            <a:endParaRPr kumimoji="1" lang="en-US" altLang="zh-CN" sz="2400" dirty="0"/>
          </a:p>
          <a:p>
            <a:pPr marL="0" indent="0">
              <a:buNone/>
            </a:pPr>
            <a:endParaRPr kumimoji="1"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函数的使用</a:t>
            </a:r>
            <a:endParaRPr kumimoji="1" lang="zh-CN" altLang="en-US"/>
          </a:p>
        </p:txBody>
      </p:sp>
      <p:sp>
        <p:nvSpPr>
          <p:cNvPr id="3" name="内容占位符 2"/>
          <p:cNvSpPr>
            <a:spLocks noGrp="1"/>
          </p:cNvSpPr>
          <p:nvPr>
            <p:ph idx="1"/>
          </p:nvPr>
        </p:nvSpPr>
        <p:spPr/>
        <p:txBody>
          <a:bodyPr>
            <a:normAutofit/>
          </a:bodyPr>
          <a:lstStyle/>
          <a:p>
            <a:r>
              <a:rPr kumimoji="1" lang="zh-CN" dirty="0">
                <a:sym typeface="+mn-ea"/>
              </a:rPr>
              <a:t>计算</a:t>
            </a:r>
            <a:r>
              <a:rPr kumimoji="1" lang="en-US" altLang="zh-CN" dirty="0">
                <a:sym typeface="+mn-ea"/>
              </a:rPr>
              <a:t>1+1=</a:t>
            </a:r>
            <a:r>
              <a:rPr kumimoji="1" lang="zh-CN" altLang="en-US" dirty="0">
                <a:sym typeface="+mn-ea"/>
              </a:rPr>
              <a:t>？</a:t>
            </a:r>
            <a:endParaRPr kumimoji="1" lang="zh-CN" altLang="en-US" dirty="0">
              <a:sym typeface="+mn-ea"/>
            </a:endParaRPr>
          </a:p>
          <a:p>
            <a:r>
              <a:rPr kumimoji="1" lang="zh-CN" dirty="0">
                <a:sym typeface="+mn-ea"/>
              </a:rPr>
              <a:t>计算</a:t>
            </a:r>
            <a:r>
              <a:rPr kumimoji="1" lang="en-US" altLang="zh-CN" dirty="0">
                <a:sym typeface="+mn-ea"/>
              </a:rPr>
              <a:t>2+2=</a:t>
            </a:r>
            <a:r>
              <a:rPr kumimoji="1" lang="zh-CN" altLang="en-US" dirty="0">
                <a:sym typeface="+mn-ea"/>
              </a:rPr>
              <a:t>？</a:t>
            </a:r>
            <a:endParaRPr kumimoji="1" lang="zh-CN" altLang="en-US" dirty="0">
              <a:sym typeface="+mn-ea"/>
            </a:endParaRPr>
          </a:p>
          <a:p>
            <a:endParaRPr kumimoji="1" lang="zh-CN" altLang="en-US" sz="2400" dirty="0"/>
          </a:p>
          <a:p>
            <a:pPr marL="0" indent="0">
              <a:buNone/>
            </a:pPr>
            <a:endParaRPr kumimoji="1"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函数的参数</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dirty="0"/>
              <a:t>形参</a:t>
            </a:r>
            <a:endParaRPr kumimoji="1" lang="en-US" altLang="zh-CN" dirty="0"/>
          </a:p>
          <a:p>
            <a:pPr lvl="1"/>
            <a:r>
              <a:rPr kumimoji="1" lang="en-US" altLang="zh-CN" dirty="0"/>
              <a:t>function f(</a:t>
            </a:r>
            <a:r>
              <a:rPr kumimoji="1" lang="en-US" altLang="zh-CN" dirty="0" err="1"/>
              <a:t>a,b</a:t>
            </a:r>
            <a:r>
              <a:rPr kumimoji="1" lang="en-US" altLang="zh-CN" dirty="0"/>
              <a:t>){}  //</a:t>
            </a:r>
            <a:r>
              <a:rPr kumimoji="1" lang="en-US" altLang="zh-CN" dirty="0" err="1"/>
              <a:t>a,b</a:t>
            </a:r>
            <a:r>
              <a:rPr kumimoji="1" lang="zh-CN" altLang="en-US" dirty="0"/>
              <a:t>是形参，占位用，函数定义时形参无值</a:t>
            </a:r>
            <a:endParaRPr kumimoji="1" lang="en-US" altLang="zh-CN" dirty="0"/>
          </a:p>
          <a:p>
            <a:r>
              <a:rPr kumimoji="1" lang="zh-CN" altLang="en-US" dirty="0"/>
              <a:t>实参</a:t>
            </a:r>
            <a:endParaRPr kumimoji="1" lang="en-US" altLang="zh-CN" dirty="0"/>
          </a:p>
          <a:p>
            <a:pPr lvl="1"/>
            <a:r>
              <a:rPr kumimoji="1" lang="en-US" altLang="zh-TW" dirty="0" err="1"/>
              <a:t>var</a:t>
            </a:r>
            <a:r>
              <a:rPr kumimoji="1" lang="en-US" altLang="zh-TW" dirty="0"/>
              <a:t> x= 5,y=6;</a:t>
            </a:r>
            <a:endParaRPr kumimoji="1" lang="en-US" altLang="zh-TW" dirty="0"/>
          </a:p>
          <a:p>
            <a:pPr lvl="1"/>
            <a:r>
              <a:rPr kumimoji="1" lang="en-US" altLang="zh-TW" dirty="0"/>
              <a:t>f(</a:t>
            </a:r>
            <a:r>
              <a:rPr kumimoji="1" lang="en-US" altLang="zh-TW" dirty="0" err="1"/>
              <a:t>x,y</a:t>
            </a:r>
            <a:r>
              <a:rPr kumimoji="1" lang="en-US" altLang="zh-TW" dirty="0"/>
              <a:t>); //</a:t>
            </a:r>
            <a:r>
              <a:rPr kumimoji="1" lang="en-US" altLang="zh-TW" dirty="0" err="1"/>
              <a:t>x,y</a:t>
            </a:r>
            <a:r>
              <a:rPr kumimoji="1" lang="zh-TW" altLang="en-US" dirty="0"/>
              <a:t>实参，有具体的值，会把</a:t>
            </a:r>
            <a:r>
              <a:rPr kumimoji="1" lang="en-US" altLang="zh-TW" dirty="0" err="1"/>
              <a:t>x,y</a:t>
            </a:r>
            <a:r>
              <a:rPr kumimoji="1" lang="zh-TW" altLang="en-US" dirty="0"/>
              <a:t>复制一份给函数内部的</a:t>
            </a:r>
            <a:r>
              <a:rPr kumimoji="1" lang="en-US" altLang="zh-TW" dirty="0"/>
              <a:t>a</a:t>
            </a:r>
            <a:r>
              <a:rPr kumimoji="1" lang="zh-TW" altLang="en-US" dirty="0"/>
              <a:t>和</a:t>
            </a:r>
            <a:r>
              <a:rPr kumimoji="1" lang="en-US" altLang="zh-TW" dirty="0" smtClean="0"/>
              <a:t>b</a:t>
            </a:r>
            <a:r>
              <a:rPr kumimoji="1" lang="zh-CN" altLang="en-US" dirty="0" smtClean="0"/>
              <a:t>，函数内部的值是复制的新值，无法修改外部的</a:t>
            </a:r>
            <a:r>
              <a:rPr kumimoji="1" lang="en-US" altLang="zh-CN" dirty="0" err="1" smtClean="0"/>
              <a:t>x,y</a:t>
            </a:r>
            <a:endParaRPr kumimoji="1" lang="en-US" altLang="zh-TW" dirty="0"/>
          </a:p>
          <a:p>
            <a:r>
              <a:rPr kumimoji="1" lang="en-US" altLang="zh-CN" dirty="0"/>
              <a:t>JavaScript</a:t>
            </a:r>
            <a:r>
              <a:rPr kumimoji="1" lang="zh-CN" altLang="en-US" dirty="0"/>
              <a:t>中的函数相对于其它语言的函数比较灵</a:t>
            </a:r>
            <a:r>
              <a:rPr kumimoji="1" lang="en-US" altLang="zh-CN" dirty="0"/>
              <a:t>(</a:t>
            </a:r>
            <a:r>
              <a:rPr kumimoji="1" lang="zh-CN" altLang="en-US" dirty="0"/>
              <a:t>特</a:t>
            </a:r>
            <a:r>
              <a:rPr kumimoji="1" lang="en-US" altLang="zh-CN" dirty="0"/>
              <a:t>)</a:t>
            </a:r>
            <a:r>
              <a:rPr kumimoji="1" lang="zh-CN" altLang="en-US" dirty="0"/>
              <a:t>活</a:t>
            </a:r>
            <a:r>
              <a:rPr kumimoji="1" lang="en-US" altLang="zh-CN" dirty="0"/>
              <a:t>(</a:t>
            </a:r>
            <a:r>
              <a:rPr kumimoji="1" lang="zh-CN" altLang="en-US" dirty="0"/>
              <a:t>殊</a:t>
            </a:r>
            <a:r>
              <a:rPr kumimoji="1" lang="en-US" altLang="zh-CN" dirty="0"/>
              <a:t>)</a:t>
            </a:r>
            <a:endParaRPr kumimoji="1" lang="en-US" altLang="zh-CN" dirty="0"/>
          </a:p>
          <a:p>
            <a:pPr lvl="1"/>
            <a:r>
              <a:rPr kumimoji="1" lang="zh-CN" altLang="en-US" dirty="0"/>
              <a:t>在其它语言中实参个数必须和形参个数一致，但是</a:t>
            </a:r>
            <a:r>
              <a:rPr kumimoji="1" lang="en-US" altLang="zh-CN" dirty="0"/>
              <a:t>JavaScript</a:t>
            </a:r>
            <a:r>
              <a:rPr kumimoji="1" lang="zh-CN" altLang="en-US" dirty="0"/>
              <a:t>中没有函数签名的概念，实参个数和形参个数可以不相等</a:t>
            </a:r>
            <a:endParaRPr kumimoji="1" lang="en-US" altLang="zh-CN" dirty="0"/>
          </a:p>
          <a:p>
            <a:endParaRPr kumimoji="1"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没有重载</a:t>
            </a:r>
            <a:r>
              <a:rPr kumimoji="1" lang="en-US" altLang="zh-CN"/>
              <a:t>(</a:t>
            </a:r>
            <a:r>
              <a:rPr kumimoji="1" lang="zh-CN" altLang="en-US"/>
              <a:t>了解</a:t>
            </a:r>
            <a:r>
              <a:rPr kumimoji="1" lang="en-US" altLang="zh-CN"/>
              <a:t>)</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dirty="0"/>
              <a:t>什么是重载：方法的签名相同</a:t>
            </a:r>
            <a:r>
              <a:rPr kumimoji="1" lang="en-US" altLang="zh-CN" dirty="0"/>
              <a:t>(</a:t>
            </a:r>
            <a:r>
              <a:rPr kumimoji="1" lang="zh-CN" altLang="en-US" dirty="0"/>
              <a:t>函数返回值、函数名称、函数参数</a:t>
            </a:r>
            <a:r>
              <a:rPr kumimoji="1" lang="en-US" altLang="zh-CN" dirty="0"/>
              <a:t>)</a:t>
            </a:r>
            <a:r>
              <a:rPr kumimoji="1" lang="zh-CN" altLang="en-US" dirty="0"/>
              <a:t>，其它语言</a:t>
            </a:r>
            <a:r>
              <a:rPr kumimoji="1" lang="en-US" altLang="zh-CN" dirty="0"/>
              <a:t>(</a:t>
            </a:r>
            <a:r>
              <a:rPr kumimoji="1" lang="en-US" altLang="zh-CN" dirty="0" err="1"/>
              <a:t>c++</a:t>
            </a:r>
            <a:r>
              <a:rPr kumimoji="1" lang="zh-CN" altLang="en-US" dirty="0"/>
              <a:t>、</a:t>
            </a:r>
            <a:r>
              <a:rPr kumimoji="1" lang="en-US" altLang="zh-CN" dirty="0"/>
              <a:t>Java</a:t>
            </a:r>
            <a:r>
              <a:rPr kumimoji="1" lang="zh-CN" altLang="en-US" dirty="0"/>
              <a:t>、</a:t>
            </a:r>
            <a:r>
              <a:rPr kumimoji="1" lang="en-US" altLang="zh-CN" dirty="0"/>
              <a:t>c#)</a:t>
            </a:r>
            <a:r>
              <a:rPr kumimoji="1" lang="zh-CN" altLang="en-US" dirty="0"/>
              <a:t>中有方法的重载</a:t>
            </a:r>
            <a:r>
              <a:rPr kumimoji="1" lang="zh-CN" altLang="zh-CN" dirty="0"/>
              <a:t>。</a:t>
            </a:r>
            <a:endParaRPr kumimoji="1" lang="en-US" altLang="zh-CN" dirty="0"/>
          </a:p>
          <a:p>
            <a:r>
              <a:rPr kumimoji="1" lang="en-US" altLang="zh-CN" dirty="0"/>
              <a:t>JavaScript</a:t>
            </a:r>
            <a:r>
              <a:rPr kumimoji="1" lang="zh-CN" altLang="en-US" dirty="0"/>
              <a:t>中没有方法的重载</a:t>
            </a:r>
            <a:endParaRPr kumimoji="1" lang="en-US" altLang="zh-CN" dirty="0"/>
          </a:p>
          <a:p>
            <a:pPr marL="914400" lvl="2" indent="0">
              <a:buNone/>
            </a:pPr>
            <a:r>
              <a:rPr kumimoji="1" lang="en-US" altLang="zh-CN" dirty="0"/>
              <a:t>function f1(</a:t>
            </a:r>
            <a:r>
              <a:rPr kumimoji="1" lang="en-US" altLang="zh-CN" dirty="0" err="1"/>
              <a:t>a,b</a:t>
            </a:r>
            <a:r>
              <a:rPr kumimoji="1" lang="en-US" altLang="zh-CN" dirty="0"/>
              <a:t>) {</a:t>
            </a:r>
            <a:endParaRPr kumimoji="1" lang="en-US" altLang="zh-CN" dirty="0"/>
          </a:p>
          <a:p>
            <a:pPr marL="914400" lvl="2" indent="0">
              <a:buNone/>
            </a:pPr>
            <a:r>
              <a:rPr kumimoji="1" lang="en-US" altLang="zh-CN" dirty="0"/>
              <a:t>     </a:t>
            </a:r>
            <a:r>
              <a:rPr kumimoji="1" lang="zh-CN" altLang="en-US" dirty="0"/>
              <a:t> </a:t>
            </a:r>
            <a:r>
              <a:rPr kumimoji="1" lang="en-US" altLang="zh-CN" dirty="0"/>
              <a:t> return a + b;</a:t>
            </a:r>
            <a:endParaRPr kumimoji="1" lang="en-US" altLang="zh-CN" dirty="0"/>
          </a:p>
          <a:p>
            <a:pPr marL="914400" lvl="2" indent="0">
              <a:buNone/>
            </a:pPr>
            <a:r>
              <a:rPr kumimoji="1" lang="en-US" altLang="zh-CN" dirty="0"/>
              <a:t>}</a:t>
            </a:r>
            <a:endParaRPr kumimoji="1" lang="en-US" altLang="zh-CN" dirty="0"/>
          </a:p>
          <a:p>
            <a:pPr marL="914400" lvl="2" indent="0">
              <a:buNone/>
            </a:pPr>
            <a:r>
              <a:rPr kumimoji="1" lang="en-US" altLang="zh-CN" dirty="0"/>
              <a:t>function f1(</a:t>
            </a:r>
            <a:r>
              <a:rPr kumimoji="1" lang="en-US" altLang="zh-CN" dirty="0" err="1"/>
              <a:t>a,b,c</a:t>
            </a:r>
            <a:r>
              <a:rPr kumimoji="1" lang="en-US" altLang="zh-CN" dirty="0"/>
              <a:t>) {</a:t>
            </a:r>
            <a:endParaRPr kumimoji="1" lang="en-US" altLang="zh-CN" dirty="0"/>
          </a:p>
          <a:p>
            <a:pPr marL="914400" lvl="2" indent="0">
              <a:buNone/>
            </a:pPr>
            <a:r>
              <a:rPr kumimoji="1" lang="en-US" altLang="zh-CN" dirty="0"/>
              <a:t>       return a + b + c;</a:t>
            </a:r>
            <a:endParaRPr kumimoji="1" lang="en-US" altLang="zh-CN" dirty="0"/>
          </a:p>
          <a:p>
            <a:pPr marL="914400" lvl="2" indent="0">
              <a:buNone/>
            </a:pPr>
            <a:r>
              <a:rPr kumimoji="1" lang="en-US" altLang="zh-CN" dirty="0"/>
              <a:t>}</a:t>
            </a:r>
            <a:endParaRPr kumimoji="1" lang="en-US" altLang="zh-CN" dirty="0"/>
          </a:p>
          <a:p>
            <a:pPr marL="914400" lvl="2" indent="0">
              <a:buNone/>
            </a:pPr>
            <a:r>
              <a:rPr kumimoji="1" lang="en-US" altLang="zh-CN" dirty="0" err="1"/>
              <a:t>var</a:t>
            </a:r>
            <a:r>
              <a:rPr kumimoji="1" lang="en-US" altLang="zh-CN" dirty="0"/>
              <a:t> result = f1(5,6); //</a:t>
            </a:r>
            <a:r>
              <a:rPr kumimoji="1" lang="en-US" altLang="zh-CN" dirty="0" err="1"/>
              <a:t>NaN</a:t>
            </a:r>
            <a:endParaRPr kumimoji="1" lang="en-US" altLang="zh-CN" dirty="0"/>
          </a:p>
          <a:p>
            <a:pPr lvl="1"/>
            <a:r>
              <a:rPr kumimoji="1" lang="zh-CN" altLang="en-US" dirty="0"/>
              <a:t>三个参数的</a:t>
            </a:r>
            <a:r>
              <a:rPr kumimoji="1" lang="en-US" altLang="zh-CN" dirty="0"/>
              <a:t>f1</a:t>
            </a:r>
            <a:r>
              <a:rPr kumimoji="1" lang="zh-CN" altLang="en-US" dirty="0"/>
              <a:t>把两个参数的</a:t>
            </a:r>
            <a:r>
              <a:rPr kumimoji="1" lang="en-US" altLang="zh-CN" dirty="0"/>
              <a:t>f1</a:t>
            </a:r>
            <a:r>
              <a:rPr kumimoji="1" lang="zh-CN" altLang="en-US" dirty="0"/>
              <a:t>覆盖，调用的是三个参数的</a:t>
            </a:r>
            <a:r>
              <a:rPr kumimoji="1" lang="en-US" altLang="zh-CN" dirty="0"/>
              <a:t>f1</a:t>
            </a:r>
            <a:endParaRPr kumimoji="1" lang="en-US" altLang="zh-CN" dirty="0"/>
          </a:p>
          <a:p>
            <a:pPr lvl="1"/>
            <a:r>
              <a:rPr kumimoji="1" lang="zh-CN" altLang="en-US" dirty="0"/>
              <a:t>证明</a:t>
            </a:r>
            <a:r>
              <a:rPr kumimoji="1" lang="en-US" altLang="zh-CN" dirty="0"/>
              <a:t>JavaScript</a:t>
            </a:r>
            <a:r>
              <a:rPr kumimoji="1" lang="zh-CN" altLang="en-US" dirty="0"/>
              <a:t>中没有重载</a:t>
            </a:r>
            <a:endParaRPr kumimoji="1"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t>函数练习</a:t>
            </a:r>
            <a:endParaRPr kumimoji="1" lang="zh-CN"/>
          </a:p>
        </p:txBody>
      </p:sp>
      <p:sp>
        <p:nvSpPr>
          <p:cNvPr id="3" name="内容占位符 2"/>
          <p:cNvSpPr>
            <a:spLocks noGrp="1"/>
          </p:cNvSpPr>
          <p:nvPr>
            <p:ph idx="1"/>
          </p:nvPr>
        </p:nvSpPr>
        <p:spPr/>
        <p:txBody>
          <a:bodyPr>
            <a:normAutofit/>
          </a:bodyPr>
          <a:lstStyle/>
          <a:p>
            <a:r>
              <a:rPr kumimoji="1" lang="zh-CN" altLang="en-US" dirty="0"/>
              <a:t>累加问题（</a:t>
            </a:r>
            <a:r>
              <a:rPr kumimoji="1" lang="en-US" altLang="zh-CN" dirty="0"/>
              <a:t>1+100</a:t>
            </a:r>
            <a:r>
              <a:rPr kumimoji="1" lang="zh-CN" altLang="en-US" dirty="0"/>
              <a:t>）</a:t>
            </a:r>
            <a:endParaRPr kumimoji="1" lang="zh-CN" altLang="en-US" dirty="0"/>
          </a:p>
          <a:p>
            <a:r>
              <a:rPr kumimoji="1" lang="en-US" altLang="zh-CN" dirty="0"/>
              <a:t>prompt</a:t>
            </a:r>
            <a:r>
              <a:rPr kumimoji="1" lang="zh-CN" altLang="en-US" dirty="0"/>
              <a:t>和</a:t>
            </a:r>
            <a:r>
              <a:rPr kumimoji="1" lang="en-US" altLang="zh-CN" dirty="0"/>
              <a:t>alert</a:t>
            </a:r>
            <a:r>
              <a:rPr kumimoji="1" lang="zh-CN" altLang="en-US" dirty="0"/>
              <a:t>问题</a:t>
            </a:r>
            <a:endParaRPr kumimoji="1"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a:t>
            </a:r>
            <a:r>
              <a:rPr kumimoji="1" lang="zh-CN" altLang="en-US" dirty="0" smtClean="0"/>
              <a:t>的组成</a:t>
            </a:r>
            <a:endParaRPr kumimoji="1" lang="zh-CN" altLang="en-US" dirty="0"/>
          </a:p>
        </p:txBody>
      </p:sp>
      <p:pic>
        <p:nvPicPr>
          <p:cNvPr id="6" name="内容占位符 5"/>
          <p:cNvPicPr>
            <a:picLocks noGrp="1" noChangeAspect="1"/>
          </p:cNvPicPr>
          <p:nvPr>
            <p:ph idx="1"/>
          </p:nvPr>
        </p:nvPicPr>
        <p:blipFill>
          <a:blip r:embed="rId1"/>
          <a:stretch>
            <a:fillRect/>
          </a:stretch>
        </p:blipFill>
        <p:spPr>
          <a:xfrm>
            <a:off x="1691680" y="1844824"/>
            <a:ext cx="5162588" cy="2152666"/>
          </a:xfrm>
          <a:prstGeom prst="rect">
            <a:avLst/>
          </a:prstGeom>
        </p:spPr>
      </p:pic>
      <p:sp>
        <p:nvSpPr>
          <p:cNvPr id="7" name="文本框 6"/>
          <p:cNvSpPr txBox="1"/>
          <p:nvPr/>
        </p:nvSpPr>
        <p:spPr>
          <a:xfrm>
            <a:off x="2177817" y="4221088"/>
            <a:ext cx="4190314" cy="2031325"/>
          </a:xfrm>
          <a:prstGeom prst="rect">
            <a:avLst/>
          </a:prstGeom>
          <a:noFill/>
        </p:spPr>
        <p:txBody>
          <a:bodyPr wrap="none" rtlCol="0">
            <a:spAutoFit/>
          </a:bodyPr>
          <a:lstStyle/>
          <a:p>
            <a:r>
              <a:rPr kumimoji="1" lang="en-US" altLang="zh-CN" dirty="0" err="1"/>
              <a:t>ECMAScript</a:t>
            </a:r>
            <a:endParaRPr kumimoji="1" lang="en-US" altLang="zh-CN" dirty="0"/>
          </a:p>
          <a:p>
            <a:pPr lvl="1"/>
            <a:r>
              <a:rPr kumimoji="1" lang="en-US" altLang="zh-CN" dirty="0"/>
              <a:t>JavaScript</a:t>
            </a:r>
            <a:r>
              <a:rPr kumimoji="1" lang="zh-CN" altLang="en-US" dirty="0"/>
              <a:t>的语法规范</a:t>
            </a:r>
            <a:endParaRPr kumimoji="1" lang="en-US" altLang="zh-CN" dirty="0"/>
          </a:p>
          <a:p>
            <a:r>
              <a:rPr kumimoji="1" lang="en-US" altLang="zh-CN" dirty="0"/>
              <a:t>DOM</a:t>
            </a:r>
            <a:endParaRPr kumimoji="1" lang="en-US" altLang="zh-CN" dirty="0"/>
          </a:p>
          <a:p>
            <a:pPr lvl="1"/>
            <a:r>
              <a:rPr kumimoji="1" lang="en-US" altLang="zh-CN" dirty="0"/>
              <a:t>JavaScript</a:t>
            </a:r>
            <a:r>
              <a:rPr kumimoji="1" lang="zh-CN" altLang="en-US" dirty="0"/>
              <a:t>操作网页上元素的</a:t>
            </a:r>
            <a:r>
              <a:rPr kumimoji="1" lang="en-US" altLang="zh-CN" dirty="0"/>
              <a:t>API</a:t>
            </a:r>
            <a:endParaRPr kumimoji="1" lang="en-US" altLang="zh-CN" dirty="0"/>
          </a:p>
          <a:p>
            <a:r>
              <a:rPr kumimoji="1" lang="en-US" altLang="zh-CN" dirty="0"/>
              <a:t>BOM</a:t>
            </a:r>
            <a:endParaRPr kumimoji="1" lang="en-US" altLang="zh-CN" dirty="0"/>
          </a:p>
          <a:p>
            <a:pPr lvl="1"/>
            <a:r>
              <a:rPr kumimoji="1" lang="en-US" altLang="zh-CN" dirty="0"/>
              <a:t>JavaScript</a:t>
            </a:r>
            <a:r>
              <a:rPr kumimoji="1" lang="zh-CN" altLang="en-US" dirty="0"/>
              <a:t>操作浏览器部分功能的</a:t>
            </a:r>
            <a:r>
              <a:rPr kumimoji="1" lang="en-US" altLang="zh-CN" dirty="0"/>
              <a:t>API</a:t>
            </a:r>
            <a:endParaRPr kumimoji="1" lang="en-US" altLang="zh-CN" dirty="0"/>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函数的返回值</a:t>
            </a:r>
            <a:endParaRPr kumimoji="1" lang="zh-CN" altLang="en-US"/>
          </a:p>
        </p:txBody>
      </p:sp>
      <p:sp>
        <p:nvSpPr>
          <p:cNvPr id="3" name="内容占位符 2"/>
          <p:cNvSpPr>
            <a:spLocks noGrp="1"/>
          </p:cNvSpPr>
          <p:nvPr>
            <p:ph idx="1"/>
          </p:nvPr>
        </p:nvSpPr>
        <p:spPr/>
        <p:txBody>
          <a:bodyPr>
            <a:normAutofit fontScale="70000"/>
          </a:bodyPr>
          <a:lstStyle/>
          <a:p>
            <a:r>
              <a:rPr kumimoji="1" lang="zh-CN" altLang="en-US" dirty="0"/>
              <a:t>什么是函数的返回值：</a:t>
            </a:r>
            <a:endParaRPr kumimoji="1" lang="zh-CN" altLang="en-US" dirty="0"/>
          </a:p>
          <a:p>
            <a:endParaRPr kumimoji="1" lang="zh-CN" altLang="en-US" dirty="0"/>
          </a:p>
          <a:p>
            <a:pPr lvl="1"/>
            <a:r>
              <a:rPr kumimoji="1" lang="zh-CN" altLang="en-US" sz="2800" dirty="0"/>
              <a:t>函数程序运行后的结果外部需要使用的时候，我们不能直接给与，需要通过</a:t>
            </a:r>
            <a:r>
              <a:rPr kumimoji="1" lang="en-US" altLang="zh-CN" sz="2800" dirty="0"/>
              <a:t>return</a:t>
            </a:r>
            <a:r>
              <a:rPr kumimoji="1" lang="zh-CN" altLang="en-US" sz="2800" dirty="0"/>
              <a:t>返回。</a:t>
            </a:r>
            <a:endParaRPr kumimoji="1" lang="zh-CN" altLang="en-US" sz="2800" dirty="0"/>
          </a:p>
          <a:p>
            <a:pPr lvl="1"/>
            <a:endParaRPr kumimoji="1" lang="zh-CN" altLang="en-US" sz="2800" dirty="0"/>
          </a:p>
          <a:p>
            <a:pPr lvl="1"/>
            <a:r>
              <a:rPr kumimoji="1" lang="zh-CN" altLang="en-US" dirty="0">
                <a:sym typeface="+mn-ea"/>
              </a:rPr>
              <a:t>总结：函数内部，</a:t>
            </a:r>
            <a:r>
              <a:rPr kumimoji="1" lang="en-US" altLang="zh-CN" dirty="0">
                <a:sym typeface="+mn-ea"/>
              </a:rPr>
              <a:t>return</a:t>
            </a:r>
            <a:r>
              <a:rPr kumimoji="1" lang="zh-CN" altLang="en-US" dirty="0">
                <a:sym typeface="+mn-ea"/>
              </a:rPr>
              <a:t>后面的值就是返回值；</a:t>
            </a:r>
            <a:endParaRPr kumimoji="1" lang="zh-CN" altLang="en-US" dirty="0">
              <a:sym typeface="+mn-ea"/>
            </a:endParaRPr>
          </a:p>
          <a:p>
            <a:pPr lvl="1"/>
            <a:endParaRPr kumimoji="1" lang="zh-CN" altLang="en-US" sz="2800" dirty="0"/>
          </a:p>
          <a:p>
            <a:pPr lvl="1"/>
            <a:r>
              <a:rPr kumimoji="1" lang="zh-CN" altLang="en-US" dirty="0">
                <a:sym typeface="+mn-ea"/>
              </a:rPr>
              <a:t>作用：函数执行后剩下结果就是返回值。</a:t>
            </a:r>
            <a:endParaRPr kumimoji="1" lang="zh-CN" altLang="en-US" sz="2800" dirty="0"/>
          </a:p>
          <a:p>
            <a:pPr marL="457200" lvl="1" indent="0">
              <a:buNone/>
            </a:pPr>
            <a:r>
              <a:rPr kumimoji="1" lang="en-US" altLang="zh-CN" sz="2800" dirty="0"/>
              <a:t>	</a:t>
            </a:r>
            <a:endParaRPr kumimoji="1" lang="zh-CN" altLang="en-US" sz="2800" dirty="0"/>
          </a:p>
          <a:p>
            <a:pPr marL="457200" lvl="1" indent="0">
              <a:buNone/>
            </a:pPr>
            <a:r>
              <a:rPr kumimoji="1" lang="zh-CN" altLang="en-US" sz="2800" dirty="0"/>
              <a:t>函数执行完毕，会不会留下点儿什么，取决于有没有返回值</a:t>
            </a:r>
            <a:endParaRPr kumimoji="1" lang="zh-CN" altLang="en-US" sz="2800" dirty="0"/>
          </a:p>
          <a:p>
            <a:pPr marL="457200" lvl="1" indent="0">
              <a:buNone/>
            </a:pPr>
            <a:endParaRPr kumimoji="1" lang="zh-CN" altLang="en-US" sz="2800" dirty="0"/>
          </a:p>
          <a:p>
            <a:pPr marL="457200" lvl="1" indent="0">
              <a:buNone/>
            </a:pPr>
            <a:r>
              <a:rPr kumimoji="1" lang="en-US" altLang="zh-CN" dirty="0">
                <a:solidFill>
                  <a:srgbClr val="FF0000"/>
                </a:solidFill>
                <a:sym typeface="+mn-ea"/>
              </a:rPr>
              <a:t>		var  temp   =    </a:t>
            </a:r>
            <a:r>
              <a:rPr kumimoji="1" lang="zh-CN" altLang="en-US" dirty="0">
                <a:solidFill>
                  <a:srgbClr val="FF0000"/>
                </a:solidFill>
                <a:sym typeface="+mn-ea"/>
              </a:rPr>
              <a:t>函数名</a:t>
            </a:r>
            <a:r>
              <a:rPr kumimoji="1" lang="en-US" altLang="zh-CN" dirty="0">
                <a:solidFill>
                  <a:srgbClr val="FF0000"/>
                </a:solidFill>
                <a:sym typeface="+mn-ea"/>
              </a:rPr>
              <a:t>()    =   </a:t>
            </a:r>
            <a:r>
              <a:rPr kumimoji="1" lang="zh-CN" altLang="en-US" dirty="0">
                <a:solidFill>
                  <a:srgbClr val="FF0000"/>
                </a:solidFill>
                <a:sym typeface="+mn-ea"/>
              </a:rPr>
              <a:t>该函数的返回值</a:t>
            </a:r>
            <a:r>
              <a:rPr kumimoji="1" lang="en-US" altLang="zh-CN" dirty="0">
                <a:solidFill>
                  <a:srgbClr val="FF0000"/>
                </a:solidFill>
                <a:sym typeface="+mn-ea"/>
              </a:rPr>
              <a:t>;</a:t>
            </a:r>
            <a:endParaRPr kumimoji="1"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函数的返回值</a:t>
            </a:r>
            <a:endParaRPr kumimoji="1" lang="zh-CN" altLang="en-US"/>
          </a:p>
        </p:txBody>
      </p:sp>
      <p:sp>
        <p:nvSpPr>
          <p:cNvPr id="3" name="内容占位符 2"/>
          <p:cNvSpPr>
            <a:spLocks noGrp="1"/>
          </p:cNvSpPr>
          <p:nvPr>
            <p:ph idx="1"/>
          </p:nvPr>
        </p:nvSpPr>
        <p:spPr/>
        <p:txBody>
          <a:bodyPr>
            <a:normAutofit fontScale="92500" lnSpcReduction="20000"/>
          </a:bodyPr>
          <a:lstStyle/>
          <a:p>
            <a:r>
              <a:rPr kumimoji="1" lang="en-US" altLang="zh-CN" dirty="0"/>
              <a:t>JavaScript</a:t>
            </a:r>
            <a:r>
              <a:rPr kumimoji="1" lang="zh-CN" altLang="en-US" dirty="0"/>
              <a:t>中的函数比较奇葩</a:t>
            </a:r>
            <a:endParaRPr kumimoji="1" lang="en-US" altLang="zh-CN" dirty="0"/>
          </a:p>
          <a:p>
            <a:pPr lvl="1"/>
            <a:r>
              <a:rPr lang="en-US" altLang="zh-CN" dirty="0"/>
              <a:t>1. </a:t>
            </a:r>
            <a:r>
              <a:rPr lang="zh-CN" altLang="en-US" dirty="0"/>
              <a:t>如果函数没有显示的使用 </a:t>
            </a:r>
            <a:r>
              <a:rPr lang="en-US" altLang="zh-CN" dirty="0"/>
              <a:t>return</a:t>
            </a:r>
            <a:r>
              <a:rPr lang="zh-CN" altLang="en-US" dirty="0"/>
              <a:t>语句 ，那么函数有默认的返回值：</a:t>
            </a:r>
            <a:r>
              <a:rPr lang="en-US" altLang="zh-CN" dirty="0"/>
              <a:t>undefined</a:t>
            </a:r>
            <a:endParaRPr lang="en-US" altLang="zh-CN" dirty="0"/>
          </a:p>
          <a:p>
            <a:pPr lvl="1"/>
            <a:r>
              <a:rPr lang="en-US" altLang="zh-CN" dirty="0"/>
              <a:t>2. </a:t>
            </a:r>
            <a:r>
              <a:rPr lang="zh-CN" altLang="en-US" dirty="0"/>
              <a:t>如果函数使用 </a:t>
            </a:r>
            <a:r>
              <a:rPr lang="en-US" altLang="zh-CN" dirty="0"/>
              <a:t>return</a:t>
            </a:r>
            <a:r>
              <a:rPr lang="zh-CN" altLang="en-US" dirty="0"/>
              <a:t>语句，那么跟再</a:t>
            </a:r>
            <a:r>
              <a:rPr lang="en-US" altLang="zh-CN" dirty="0"/>
              <a:t>return</a:t>
            </a:r>
            <a:r>
              <a:rPr lang="zh-CN" altLang="en-US" dirty="0"/>
              <a:t>后面的值，就成了函数的返回值</a:t>
            </a:r>
            <a:endParaRPr lang="zh-CN" altLang="en-US" dirty="0"/>
          </a:p>
          <a:p>
            <a:pPr lvl="1"/>
            <a:r>
              <a:rPr lang="en-US" altLang="zh-CN" dirty="0"/>
              <a:t>3. </a:t>
            </a:r>
            <a:r>
              <a:rPr lang="zh-CN" altLang="en-US" dirty="0"/>
              <a:t>如果函数使用 </a:t>
            </a:r>
            <a:r>
              <a:rPr lang="en-US" altLang="zh-CN" dirty="0"/>
              <a:t>return</a:t>
            </a:r>
            <a:r>
              <a:rPr lang="zh-CN" altLang="en-US" dirty="0"/>
              <a:t>语句，但是</a:t>
            </a:r>
            <a:r>
              <a:rPr lang="en-US" altLang="zh-CN" dirty="0"/>
              <a:t>return</a:t>
            </a:r>
            <a:r>
              <a:rPr lang="zh-CN" altLang="en-US" dirty="0"/>
              <a:t>后面没有任何值，那么函数的返回值也是：</a:t>
            </a:r>
            <a:r>
              <a:rPr lang="en-US" altLang="zh-CN" dirty="0"/>
              <a:t>undefined</a:t>
            </a:r>
            <a:endParaRPr lang="en-US" altLang="zh-CN" dirty="0"/>
          </a:p>
          <a:p>
            <a:pPr lvl="1"/>
            <a:r>
              <a:rPr lang="en-US" altLang="zh-CN" dirty="0"/>
              <a:t>4. </a:t>
            </a:r>
            <a:r>
              <a:rPr lang="zh-CN" altLang="en-US" dirty="0"/>
              <a:t>函数使用</a:t>
            </a:r>
            <a:r>
              <a:rPr lang="en-US" altLang="zh-CN" dirty="0"/>
              <a:t>return</a:t>
            </a:r>
            <a:r>
              <a:rPr lang="zh-CN" altLang="en-US" dirty="0"/>
              <a:t>语句后，这个函数会在执行完 </a:t>
            </a:r>
            <a:r>
              <a:rPr lang="en-US" altLang="zh-CN" dirty="0"/>
              <a:t>return </a:t>
            </a:r>
            <a:r>
              <a:rPr lang="zh-CN" altLang="en-US" dirty="0"/>
              <a:t>语句之后停止并立即退出，也就是说</a:t>
            </a:r>
            <a:r>
              <a:rPr lang="en-US" altLang="zh-CN" dirty="0"/>
              <a:t>return</a:t>
            </a:r>
            <a:r>
              <a:rPr lang="zh-CN" altLang="en-US" dirty="0"/>
              <a:t>后面的所有其他代码都不会再执行。</a:t>
            </a:r>
            <a:endParaRPr lang="zh-CN" altLang="en-US" dirty="0"/>
          </a:p>
          <a:p>
            <a:pPr lvl="1"/>
            <a:r>
              <a:rPr lang="en-US" altLang="zh-CN" dirty="0"/>
              <a:t>5. </a:t>
            </a:r>
            <a:r>
              <a:rPr lang="zh-CN" altLang="en-US" dirty="0"/>
              <a:t>推荐的做法是要么让函数始终都返回一个值，要么永远都不要返回值。</a:t>
            </a:r>
            <a:endParaRPr kumimoji="1"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函数练习</a:t>
            </a:r>
            <a:endParaRPr kumimoji="1" lang="zh-CN" altLang="en-US"/>
          </a:p>
        </p:txBody>
      </p:sp>
      <p:sp>
        <p:nvSpPr>
          <p:cNvPr id="3" name="内容占位符 2"/>
          <p:cNvSpPr>
            <a:spLocks noGrp="1"/>
          </p:cNvSpPr>
          <p:nvPr>
            <p:ph idx="1"/>
          </p:nvPr>
        </p:nvSpPr>
        <p:spPr/>
        <p:txBody>
          <a:bodyPr>
            <a:normAutofit fontScale="90000" lnSpcReduction="20000"/>
          </a:bodyPr>
          <a:lstStyle/>
          <a:p>
            <a:r>
              <a:rPr kumimoji="1" lang="zh-CN" altLang="en-US" sz="2000" dirty="0">
                <a:latin typeface="+mj-ea"/>
                <a:ea typeface="+mj-ea"/>
              </a:rPr>
              <a:t>求圆的周长和面积</a:t>
            </a:r>
            <a:endParaRPr kumimoji="1" lang="en-US" altLang="zh-CN" sz="2000" dirty="0">
              <a:latin typeface="+mj-ea"/>
              <a:ea typeface="+mj-ea"/>
            </a:endParaRPr>
          </a:p>
          <a:p>
            <a:r>
              <a:rPr kumimoji="1" lang="zh-CN" altLang="en-US" sz="2000" dirty="0">
                <a:latin typeface="+mj-ea"/>
                <a:ea typeface="+mj-ea"/>
              </a:rPr>
              <a:t>求</a:t>
            </a:r>
            <a:r>
              <a:rPr kumimoji="1" lang="en-US" altLang="zh-CN" sz="2000" dirty="0">
                <a:latin typeface="+mj-ea"/>
                <a:ea typeface="+mj-ea"/>
              </a:rPr>
              <a:t>2</a:t>
            </a:r>
            <a:r>
              <a:rPr kumimoji="1" lang="zh-CN" altLang="en-US" sz="2000" dirty="0">
                <a:latin typeface="+mj-ea"/>
                <a:ea typeface="+mj-ea"/>
              </a:rPr>
              <a:t>个数中的最大值</a:t>
            </a:r>
            <a:endParaRPr kumimoji="1" lang="zh-CN" altLang="en-US" sz="2000" dirty="0">
              <a:latin typeface="+mj-ea"/>
              <a:ea typeface="+mj-ea"/>
            </a:endParaRPr>
          </a:p>
          <a:p>
            <a:r>
              <a:rPr kumimoji="1" lang="zh-CN" altLang="en-US" sz="2000" dirty="0">
                <a:latin typeface="+mj-ea"/>
                <a:ea typeface="+mj-ea"/>
              </a:rPr>
              <a:t>求</a:t>
            </a:r>
            <a:r>
              <a:rPr kumimoji="1" lang="en-US" altLang="zh-CN" sz="2000" dirty="0">
                <a:latin typeface="+mj-ea"/>
                <a:ea typeface="+mj-ea"/>
              </a:rPr>
              <a:t>3</a:t>
            </a:r>
            <a:r>
              <a:rPr kumimoji="1" lang="zh-CN" altLang="en-US" sz="2000" dirty="0">
                <a:latin typeface="+mj-ea"/>
                <a:ea typeface="+mj-ea"/>
              </a:rPr>
              <a:t>个数中的最大值</a:t>
            </a:r>
            <a:endParaRPr kumimoji="1" lang="en-US" altLang="zh-CN" sz="2000" dirty="0" smtClean="0">
              <a:latin typeface="+mj-ea"/>
              <a:ea typeface="+mj-ea"/>
            </a:endParaRPr>
          </a:p>
          <a:p>
            <a:r>
              <a:rPr kumimoji="1" lang="zh-CN" altLang="en-US" sz="2000" dirty="0" smtClean="0">
                <a:latin typeface="+mj-ea"/>
                <a:ea typeface="+mj-ea"/>
              </a:rPr>
              <a:t>求一组数中的最大值</a:t>
            </a:r>
            <a:endParaRPr kumimoji="1" lang="zh-CN" altLang="en-US" sz="2000" dirty="0" smtClean="0">
              <a:latin typeface="+mj-ea"/>
              <a:ea typeface="+mj-ea"/>
            </a:endParaRPr>
          </a:p>
          <a:p>
            <a:r>
              <a:rPr kumimoji="1" lang="zh-CN" altLang="en-US" sz="2000" dirty="0" smtClean="0">
                <a:latin typeface="+mj-ea"/>
                <a:ea typeface="+mj-ea"/>
                <a:sym typeface="+mn-ea"/>
              </a:rPr>
              <a:t>求一组数中的</a:t>
            </a:r>
            <a:r>
              <a:rPr kumimoji="1" lang="zh-CN" altLang="en-US" sz="2000" dirty="0" smtClean="0">
                <a:latin typeface="+mj-ea"/>
                <a:ea typeface="+mj-ea"/>
              </a:rPr>
              <a:t>最小值</a:t>
            </a:r>
            <a:endParaRPr kumimoji="1" lang="en-US" altLang="zh-CN" sz="2000" dirty="0">
              <a:latin typeface="+mj-ea"/>
              <a:ea typeface="+mj-ea"/>
            </a:endParaRPr>
          </a:p>
          <a:p>
            <a:r>
              <a:rPr kumimoji="1" lang="zh-CN" altLang="en-US" sz="2000" dirty="0">
                <a:latin typeface="+mj-ea"/>
              </a:rPr>
              <a:t>翻转数组，返回一个新数组</a:t>
            </a:r>
            <a:endParaRPr kumimoji="1" lang="en-US" altLang="zh-CN" sz="2000" dirty="0">
              <a:latin typeface="+mj-ea"/>
              <a:ea typeface="+mj-ea"/>
            </a:endParaRPr>
          </a:p>
          <a:p>
            <a:r>
              <a:rPr kumimoji="1" lang="zh-CN" altLang="en-US" sz="2000" dirty="0">
                <a:latin typeface="+mj-ea"/>
                <a:ea typeface="+mj-ea"/>
              </a:rPr>
              <a:t>对数组</a:t>
            </a:r>
            <a:r>
              <a:rPr kumimoji="1" lang="zh-CN" altLang="en-US" sz="2000" dirty="0" smtClean="0">
                <a:latin typeface="+mj-ea"/>
                <a:ea typeface="+mj-ea"/>
              </a:rPr>
              <a:t>排序，从小到大</a:t>
            </a:r>
            <a:endParaRPr kumimoji="1" lang="zh-CN" altLang="en-US" sz="2000" dirty="0" smtClean="0">
              <a:latin typeface="+mj-ea"/>
              <a:ea typeface="+mj-ea"/>
            </a:endParaRPr>
          </a:p>
          <a:p>
            <a:r>
              <a:rPr kumimoji="1" lang="zh-CN" altLang="en-US" sz="2000" dirty="0">
                <a:latin typeface="+mj-ea"/>
                <a:ea typeface="+mj-ea"/>
                <a:sym typeface="+mn-ea"/>
              </a:rPr>
              <a:t>求阶乘</a:t>
            </a:r>
            <a:endParaRPr kumimoji="1" lang="en-US" altLang="zh-CN" sz="2000" dirty="0">
              <a:latin typeface="+mj-ea"/>
              <a:ea typeface="+mj-ea"/>
            </a:endParaRPr>
          </a:p>
          <a:p>
            <a:r>
              <a:rPr kumimoji="1" lang="zh-CN" altLang="en-US" sz="2000" dirty="0">
                <a:latin typeface="+mj-ea"/>
                <a:ea typeface="+mj-ea"/>
                <a:sym typeface="+mn-ea"/>
              </a:rPr>
              <a:t>求</a:t>
            </a:r>
            <a:r>
              <a:rPr kumimoji="1" lang="zh-CN" altLang="zh-CN" sz="2000" dirty="0">
                <a:latin typeface="+mj-ea"/>
                <a:ea typeface="+mj-ea"/>
                <a:sym typeface="+mn-ea"/>
              </a:rPr>
              <a:t>1</a:t>
            </a:r>
            <a:r>
              <a:rPr kumimoji="1" lang="en-US" altLang="zh-CN" sz="2000" dirty="0">
                <a:latin typeface="+mj-ea"/>
                <a:ea typeface="+mj-ea"/>
                <a:sym typeface="+mn-ea"/>
              </a:rPr>
              <a:t>!+2!+3!+....+n</a:t>
            </a:r>
            <a:r>
              <a:rPr kumimoji="1" lang="en-US" altLang="zh-CN" sz="2000" dirty="0" smtClean="0">
                <a:latin typeface="+mj-ea"/>
                <a:ea typeface="+mj-ea"/>
                <a:sym typeface="+mn-ea"/>
              </a:rPr>
              <a:t>!</a:t>
            </a:r>
            <a:endParaRPr kumimoji="1" lang="zh-CN" altLang="en-US" sz="2000" dirty="0" smtClean="0">
              <a:latin typeface="+mj-ea"/>
              <a:ea typeface="+mj-ea"/>
            </a:endParaRPr>
          </a:p>
          <a:p>
            <a:r>
              <a:rPr kumimoji="1" lang="zh-CN" altLang="en-US" sz="2000" dirty="0">
                <a:latin typeface="+mj-ea"/>
                <a:sym typeface="+mn-ea"/>
              </a:rPr>
              <a:t>判断一个数是否是素数</a:t>
            </a:r>
            <a:endParaRPr kumimoji="1" lang="en-US" altLang="zh-CN" sz="2000" dirty="0">
              <a:latin typeface="+mj-ea"/>
              <a:ea typeface="+mj-ea"/>
            </a:endParaRPr>
          </a:p>
          <a:p>
            <a:endParaRPr kumimoji="1" lang="en-US" altLang="zh-CN" sz="2000" dirty="0" smtClean="0">
              <a:latin typeface="+mj-ea"/>
              <a:ea typeface="+mj-ea"/>
              <a:sym typeface="+mn-ea"/>
            </a:endParaRPr>
          </a:p>
          <a:p>
            <a:r>
              <a:rPr kumimoji="1" lang="zh-CN" altLang="en-US" sz="2000" dirty="0" smtClean="0">
                <a:latin typeface="+mj-ea"/>
                <a:ea typeface="+mj-ea"/>
                <a:sym typeface="+mn-ea"/>
              </a:rPr>
              <a:t>作业：</a:t>
            </a:r>
            <a:endParaRPr kumimoji="1" lang="zh-CN" altLang="en-US" sz="2000" dirty="0" smtClean="0">
              <a:latin typeface="+mj-ea"/>
              <a:ea typeface="+mj-ea"/>
              <a:sym typeface="+mn-ea"/>
            </a:endParaRPr>
          </a:p>
          <a:p>
            <a:pPr lvl="1"/>
            <a:r>
              <a:rPr kumimoji="1" lang="zh-CN" altLang="en-US" sz="2000" dirty="0" smtClean="0">
                <a:latin typeface="+mj-ea"/>
                <a:ea typeface="+mj-ea"/>
                <a:sym typeface="+mn-ea"/>
              </a:rPr>
              <a:t>求</a:t>
            </a:r>
            <a:r>
              <a:rPr kumimoji="1" lang="zh-CN" altLang="en-US" sz="2000" dirty="0">
                <a:latin typeface="+mj-ea"/>
                <a:ea typeface="+mj-ea"/>
                <a:sym typeface="+mn-ea"/>
              </a:rPr>
              <a:t>斐波那契数列</a:t>
            </a:r>
            <a:r>
              <a:rPr kumimoji="1" lang="en-US" altLang="zh-CN" sz="2000" dirty="0">
                <a:latin typeface="+mj-ea"/>
                <a:ea typeface="+mj-ea"/>
                <a:sym typeface="+mn-ea"/>
              </a:rPr>
              <a:t>Fibonacci</a:t>
            </a:r>
            <a:r>
              <a:rPr kumimoji="1" lang="zh-CN" altLang="en-US" sz="2000" dirty="0">
                <a:latin typeface="+mj-ea"/>
                <a:ea typeface="+mj-ea"/>
                <a:sym typeface="+mn-ea"/>
              </a:rPr>
              <a:t>中的第</a:t>
            </a:r>
            <a:r>
              <a:rPr kumimoji="1" lang="en-US" altLang="zh-CN" sz="2000" dirty="0">
                <a:latin typeface="+mj-ea"/>
                <a:ea typeface="+mj-ea"/>
                <a:sym typeface="+mn-ea"/>
              </a:rPr>
              <a:t>n</a:t>
            </a:r>
            <a:r>
              <a:rPr kumimoji="1" lang="zh-CN" altLang="en-US" sz="2000" dirty="0">
                <a:latin typeface="+mj-ea"/>
                <a:ea typeface="+mj-ea"/>
                <a:sym typeface="+mn-ea"/>
              </a:rPr>
              <a:t>个数是</a:t>
            </a:r>
            <a:r>
              <a:rPr kumimoji="1" lang="zh-CN" altLang="en-US" sz="2000" dirty="0" smtClean="0">
                <a:latin typeface="+mj-ea"/>
                <a:ea typeface="+mj-ea"/>
                <a:sym typeface="+mn-ea"/>
              </a:rPr>
              <a:t>多少？      </a:t>
            </a:r>
            <a:endParaRPr kumimoji="1" lang="zh-CN" altLang="en-US" sz="2000" dirty="0" smtClean="0">
              <a:latin typeface="+mj-ea"/>
              <a:ea typeface="+mj-ea"/>
              <a:sym typeface="+mn-ea"/>
            </a:endParaRPr>
          </a:p>
          <a:p>
            <a:pPr lvl="2"/>
            <a:r>
              <a:rPr kumimoji="1" lang="en-US" altLang="zh-CN" sz="2000" dirty="0" smtClean="0">
                <a:latin typeface="+mj-ea"/>
                <a:ea typeface="+mj-ea"/>
                <a:sym typeface="+mn-ea"/>
              </a:rPr>
              <a:t>1 </a:t>
            </a:r>
            <a:r>
              <a:rPr kumimoji="1" lang="en-US" altLang="zh-CN" sz="2000" dirty="0">
                <a:latin typeface="+mj-ea"/>
                <a:ea typeface="+mj-ea"/>
                <a:sym typeface="+mn-ea"/>
              </a:rPr>
              <a:t>1 2 3 5 8 13 21...</a:t>
            </a:r>
            <a:endParaRPr kumimoji="1" lang="en-US" altLang="zh-CN" sz="2000" dirty="0">
              <a:latin typeface="+mj-ea"/>
              <a:ea typeface="+mj-ea"/>
            </a:endParaRPr>
          </a:p>
          <a:p>
            <a:pPr lvl="1"/>
            <a:r>
              <a:rPr kumimoji="1" lang="zh-CN" altLang="en-US" sz="2000" dirty="0">
                <a:latin typeface="+mj-ea"/>
                <a:ea typeface="+mj-ea"/>
              </a:rPr>
              <a:t>输入某年某月某日，判断这一天是这一年的第几天？</a:t>
            </a:r>
            <a:endParaRPr kumimoji="1" lang="zh-CN" altLang="en-US" sz="2000" dirty="0">
              <a:latin typeface="+mj-ea"/>
              <a:ea typeface="+mj-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函数两种定义方式</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en-US" altLang="zh-CN"/>
              <a:t>1</a:t>
            </a:r>
            <a:r>
              <a:rPr kumimoji="1" lang="zh-CN" altLang="en-US"/>
              <a:t>、函数声明</a:t>
            </a:r>
            <a:endParaRPr kumimoji="1" lang="en-US" altLang="zh-CN"/>
          </a:p>
          <a:p>
            <a:pPr marL="914400" lvl="2" indent="0">
              <a:buNone/>
            </a:pPr>
            <a:r>
              <a:rPr kumimoji="1" lang="ro-RO" altLang="zh-CN"/>
              <a:t> </a:t>
            </a:r>
            <a:r>
              <a:rPr kumimoji="1" lang="zh-CN" altLang="en-US"/>
              <a:t> </a:t>
            </a:r>
            <a:r>
              <a:rPr kumimoji="1" lang="ro-RO" altLang="zh-CN"/>
              <a:t>function f(a,b) {</a:t>
            </a:r>
            <a:endParaRPr kumimoji="1" lang="ro-RO" altLang="zh-CN"/>
          </a:p>
          <a:p>
            <a:pPr marL="914400" lvl="2" indent="0">
              <a:buNone/>
            </a:pPr>
            <a:r>
              <a:rPr kumimoji="1" lang="ro-RO" altLang="zh-CN"/>
              <a:t>        return a + b;</a:t>
            </a:r>
            <a:endParaRPr kumimoji="1" lang="ro-RO" altLang="zh-CN"/>
          </a:p>
          <a:p>
            <a:pPr marL="914400" lvl="2" indent="0">
              <a:buNone/>
            </a:pPr>
            <a:r>
              <a:rPr kumimoji="1" lang="ro-RO" altLang="zh-CN"/>
              <a:t>    }</a:t>
            </a:r>
            <a:endParaRPr kumimoji="1" lang="ro-RO" altLang="zh-CN"/>
          </a:p>
          <a:p>
            <a:pPr marL="914400" lvl="2" indent="0">
              <a:buNone/>
            </a:pPr>
            <a:r>
              <a:rPr kumimoji="1" lang="ro-RO" altLang="zh-CN"/>
              <a:t>    console.log(f(5,6));</a:t>
            </a:r>
            <a:endParaRPr kumimoji="1" lang="en-US" altLang="zh-CN"/>
          </a:p>
          <a:p>
            <a:r>
              <a:rPr kumimoji="1" lang="en-US" altLang="zh-CN"/>
              <a:t>2</a:t>
            </a:r>
            <a:r>
              <a:rPr kumimoji="1" lang="zh-CN" altLang="en-US"/>
              <a:t>、函数表达式</a:t>
            </a:r>
            <a:endParaRPr kumimoji="1" lang="en-US" altLang="zh-CN"/>
          </a:p>
          <a:p>
            <a:pPr marL="914400" lvl="2" indent="0">
              <a:buNone/>
            </a:pPr>
            <a:r>
              <a:rPr kumimoji="1" lang="ro-RO" altLang="zh-CN"/>
              <a:t> //myFun</a:t>
            </a:r>
            <a:r>
              <a:rPr kumimoji="1" lang="zh-CN" altLang="ro-RO"/>
              <a:t>和</a:t>
            </a:r>
            <a:r>
              <a:rPr kumimoji="1" lang="ro-RO" altLang="zh-CN"/>
              <a:t>f</a:t>
            </a:r>
            <a:r>
              <a:rPr kumimoji="1" lang="zh-CN" altLang="ro-RO"/>
              <a:t>等价</a:t>
            </a:r>
            <a:endParaRPr kumimoji="1" lang="zh-CN" altLang="ro-RO"/>
          </a:p>
          <a:p>
            <a:pPr marL="914400" lvl="2" indent="0">
              <a:buNone/>
            </a:pPr>
            <a:r>
              <a:rPr kumimoji="1" lang="zh-CN" altLang="en-US"/>
              <a:t>   </a:t>
            </a:r>
            <a:r>
              <a:rPr kumimoji="1" lang="ro-RO" altLang="zh-CN"/>
              <a:t>var myFun = function (a,b){</a:t>
            </a:r>
            <a:endParaRPr kumimoji="1" lang="ro-RO" altLang="zh-CN"/>
          </a:p>
          <a:p>
            <a:pPr marL="914400" lvl="2" indent="0">
              <a:buNone/>
            </a:pPr>
            <a:r>
              <a:rPr kumimoji="1" lang="ro-RO" altLang="zh-CN"/>
              <a:t>        return a + b;</a:t>
            </a:r>
            <a:endParaRPr kumimoji="1" lang="ro-RO" altLang="zh-CN"/>
          </a:p>
          <a:p>
            <a:pPr marL="914400" lvl="2" indent="0">
              <a:buNone/>
            </a:pPr>
            <a:r>
              <a:rPr kumimoji="1" lang="ro-RO" altLang="zh-CN"/>
              <a:t>    }</a:t>
            </a:r>
            <a:endParaRPr kumimoji="1" lang="ro-RO" altLang="zh-CN"/>
          </a:p>
          <a:p>
            <a:pPr marL="914400" lvl="2" indent="0">
              <a:buNone/>
            </a:pPr>
            <a:r>
              <a:rPr kumimoji="1" lang="ro-RO" altLang="zh-CN"/>
              <a:t>    console.log(myFun(6,7));</a:t>
            </a:r>
            <a:endParaRPr kumimoji="1"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函数声明和函数表达式的区别</a:t>
            </a:r>
            <a:endParaRPr kumimoji="1" lang="zh-CN" altLang="en-US"/>
          </a:p>
        </p:txBody>
      </p:sp>
      <p:sp>
        <p:nvSpPr>
          <p:cNvPr id="3" name="内容占位符 2"/>
          <p:cNvSpPr>
            <a:spLocks noGrp="1"/>
          </p:cNvSpPr>
          <p:nvPr>
            <p:ph idx="1"/>
          </p:nvPr>
        </p:nvSpPr>
        <p:spPr/>
        <p:txBody>
          <a:bodyPr>
            <a:normAutofit fontScale="62500" lnSpcReduction="20000"/>
          </a:bodyPr>
          <a:lstStyle/>
          <a:p>
            <a:r>
              <a:rPr kumimoji="1" lang="zh-CN" altLang="en-US" sz="4500" dirty="0"/>
              <a:t>函数声明</a:t>
            </a:r>
            <a:endParaRPr kumimoji="1" lang="en-US" altLang="zh-CN" sz="4500" dirty="0"/>
          </a:p>
          <a:p>
            <a:pPr marL="0" indent="0">
              <a:buNone/>
            </a:pPr>
            <a:r>
              <a:rPr kumimoji="1" lang="en-US" altLang="zh-CN" dirty="0"/>
              <a:t> //</a:t>
            </a:r>
            <a:r>
              <a:rPr kumimoji="1" lang="zh-CN" altLang="en-US" dirty="0"/>
              <a:t>此处的代码执行没有问题，</a:t>
            </a:r>
            <a:r>
              <a:rPr kumimoji="1" lang="en-US" altLang="zh-CN" dirty="0"/>
              <a:t>JavaScript</a:t>
            </a:r>
            <a:r>
              <a:rPr kumimoji="1" lang="zh-CN" altLang="en-US" dirty="0"/>
              <a:t>解析器首先会把当前作用域的函数声明提前到整个作用域的最前面。</a:t>
            </a:r>
            <a:endParaRPr kumimoji="1" lang="zh-CN" altLang="en-US" dirty="0"/>
          </a:p>
          <a:p>
            <a:pPr marL="0" indent="0">
              <a:buNone/>
            </a:pPr>
            <a:r>
              <a:rPr kumimoji="1" lang="zh-CN" altLang="en-US" dirty="0"/>
              <a:t>   </a:t>
            </a:r>
            <a:r>
              <a:rPr kumimoji="1" lang="en-US" altLang="zh-CN" dirty="0"/>
              <a:t>console.log(f(5,6));</a:t>
            </a:r>
            <a:endParaRPr kumimoji="1" lang="en-US" altLang="zh-CN" dirty="0"/>
          </a:p>
          <a:p>
            <a:pPr marL="0" indent="0">
              <a:buNone/>
            </a:pPr>
            <a:r>
              <a:rPr kumimoji="1" lang="en-US" altLang="zh-CN" dirty="0"/>
              <a:t>    function f(</a:t>
            </a:r>
            <a:r>
              <a:rPr kumimoji="1" lang="en-US" altLang="zh-CN" dirty="0" err="1"/>
              <a:t>a,b</a:t>
            </a:r>
            <a:r>
              <a:rPr kumimoji="1" lang="en-US" altLang="zh-CN" dirty="0"/>
              <a:t>) {</a:t>
            </a:r>
            <a:endParaRPr kumimoji="1" lang="en-US" altLang="zh-CN" dirty="0"/>
          </a:p>
          <a:p>
            <a:pPr marL="0" indent="0">
              <a:buNone/>
            </a:pPr>
            <a:r>
              <a:rPr kumimoji="1" lang="en-US" altLang="zh-CN" dirty="0"/>
              <a:t>        return a + b;</a:t>
            </a:r>
            <a:endParaRPr kumimoji="1" lang="en-US" altLang="zh-CN" dirty="0"/>
          </a:p>
          <a:p>
            <a:pPr marL="0" indent="0">
              <a:buNone/>
            </a:pPr>
            <a:r>
              <a:rPr kumimoji="1" lang="en-US" altLang="zh-CN" dirty="0"/>
              <a:t>    }</a:t>
            </a:r>
            <a:endParaRPr kumimoji="1" lang="en-US" altLang="zh-CN" dirty="0"/>
          </a:p>
          <a:p>
            <a:r>
              <a:rPr kumimoji="1" lang="zh-CN" altLang="en-US" sz="4500" dirty="0"/>
              <a:t>函数表达式</a:t>
            </a:r>
            <a:endParaRPr kumimoji="1" lang="en-US" altLang="zh-CN" sz="4500" dirty="0"/>
          </a:p>
          <a:p>
            <a:pPr marL="0" indent="0">
              <a:buNone/>
            </a:pPr>
            <a:r>
              <a:rPr kumimoji="1" lang="en-US" altLang="zh-CN" dirty="0"/>
              <a:t>    //</a:t>
            </a:r>
            <a:r>
              <a:rPr kumimoji="1" lang="zh-CN" altLang="en-US" dirty="0"/>
              <a:t>报错：</a:t>
            </a:r>
            <a:r>
              <a:rPr kumimoji="1" lang="en-US" altLang="zh-CN" dirty="0" err="1"/>
              <a:t>myFun</a:t>
            </a:r>
            <a:r>
              <a:rPr kumimoji="1" lang="en-US" altLang="zh-CN" dirty="0"/>
              <a:t> is not a function</a:t>
            </a:r>
            <a:endParaRPr kumimoji="1" lang="en-US" altLang="zh-CN" dirty="0"/>
          </a:p>
          <a:p>
            <a:pPr marL="0" indent="0">
              <a:buNone/>
            </a:pPr>
            <a:r>
              <a:rPr kumimoji="1" lang="en-US" altLang="zh-CN" dirty="0"/>
              <a:t>    //</a:t>
            </a:r>
            <a:r>
              <a:rPr kumimoji="1" lang="zh-CN" altLang="en-US" dirty="0"/>
              <a:t>这是为什么呢</a:t>
            </a:r>
            <a:endParaRPr kumimoji="1" lang="zh-CN" altLang="en-US" dirty="0"/>
          </a:p>
          <a:p>
            <a:pPr marL="0" indent="0">
              <a:buNone/>
            </a:pPr>
            <a:r>
              <a:rPr kumimoji="1" lang="zh-CN" altLang="en-US" dirty="0"/>
              <a:t>   </a:t>
            </a:r>
            <a:r>
              <a:rPr kumimoji="1" lang="en-US" altLang="zh-CN" dirty="0" err="1"/>
              <a:t>myFun</a:t>
            </a:r>
            <a:r>
              <a:rPr kumimoji="1" lang="en-US" altLang="zh-CN" dirty="0"/>
              <a:t>(6,7);</a:t>
            </a:r>
            <a:endParaRPr kumimoji="1" lang="en-US" altLang="zh-CN" dirty="0"/>
          </a:p>
          <a:p>
            <a:pPr marL="0" indent="0">
              <a:buNone/>
            </a:pPr>
            <a:r>
              <a:rPr kumimoji="1" lang="en-US" altLang="zh-CN" dirty="0"/>
              <a:t>    </a:t>
            </a:r>
            <a:r>
              <a:rPr kumimoji="1" lang="en-US" altLang="zh-CN" dirty="0" err="1"/>
              <a:t>var</a:t>
            </a:r>
            <a:r>
              <a:rPr kumimoji="1" lang="en-US" altLang="zh-CN" dirty="0"/>
              <a:t> </a:t>
            </a:r>
            <a:r>
              <a:rPr kumimoji="1" lang="en-US" altLang="zh-CN" dirty="0" err="1"/>
              <a:t>myFun</a:t>
            </a:r>
            <a:r>
              <a:rPr kumimoji="1" lang="en-US" altLang="zh-CN" dirty="0"/>
              <a:t> = function (</a:t>
            </a:r>
            <a:r>
              <a:rPr kumimoji="1" lang="en-US" altLang="zh-CN" dirty="0" err="1"/>
              <a:t>a,b</a:t>
            </a:r>
            <a:r>
              <a:rPr kumimoji="1" lang="en-US" altLang="zh-CN" dirty="0"/>
              <a:t>){</a:t>
            </a:r>
            <a:endParaRPr kumimoji="1" lang="en-US" altLang="zh-CN" dirty="0"/>
          </a:p>
          <a:p>
            <a:pPr marL="0" indent="0">
              <a:buNone/>
            </a:pPr>
            <a:r>
              <a:rPr kumimoji="1" lang="en-US" altLang="zh-CN" dirty="0"/>
              <a:t>        return a + b;</a:t>
            </a:r>
            <a:endParaRPr kumimoji="1" lang="en-US" altLang="zh-CN" dirty="0"/>
          </a:p>
          <a:p>
            <a:pPr marL="0" indent="0">
              <a:buNone/>
            </a:pPr>
            <a:r>
              <a:rPr kumimoji="1" lang="en-US" altLang="zh-CN" dirty="0"/>
              <a:t>    }</a:t>
            </a:r>
            <a:endParaRPr kumimoji="1"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匿名函数</a:t>
            </a:r>
            <a:endParaRPr kumimoji="1" lang="zh-CN" altLang="en-US"/>
          </a:p>
        </p:txBody>
      </p:sp>
      <p:sp>
        <p:nvSpPr>
          <p:cNvPr id="3" name="内容占位符 2"/>
          <p:cNvSpPr>
            <a:spLocks noGrp="1"/>
          </p:cNvSpPr>
          <p:nvPr>
            <p:ph idx="1"/>
          </p:nvPr>
        </p:nvSpPr>
        <p:spPr/>
        <p:txBody>
          <a:bodyPr/>
          <a:lstStyle/>
          <a:p>
            <a:r>
              <a:rPr kumimoji="1" lang="zh-CN" altLang="en-US" dirty="0"/>
              <a:t>匿名函数：没有命名的函数</a:t>
            </a:r>
            <a:endParaRPr kumimoji="1" lang="en-US" altLang="zh-CN" dirty="0"/>
          </a:p>
          <a:p>
            <a:pPr lvl="1"/>
            <a:r>
              <a:rPr kumimoji="1" lang="zh-CN" altLang="en-US" dirty="0"/>
              <a:t>作用：一般用在绑定事件的</a:t>
            </a:r>
            <a:r>
              <a:rPr kumimoji="1" lang="zh-CN" altLang="en-US" dirty="0" smtClean="0"/>
              <a:t>时候</a:t>
            </a:r>
            <a:endParaRPr kumimoji="1" lang="en-US" altLang="zh-CN" dirty="0"/>
          </a:p>
          <a:p>
            <a:r>
              <a:rPr kumimoji="1" lang="zh-CN" altLang="en-US" dirty="0"/>
              <a:t>语法</a:t>
            </a:r>
            <a:endParaRPr kumimoji="1" lang="en-US" altLang="zh-CN" dirty="0"/>
          </a:p>
          <a:p>
            <a:pPr lvl="1"/>
            <a:r>
              <a:rPr kumimoji="1" lang="en-US" altLang="zh-CN" dirty="0"/>
              <a:t>function</a:t>
            </a:r>
            <a:r>
              <a:rPr kumimoji="1" lang="zh-CN" altLang="en-US" dirty="0"/>
              <a:t> </a:t>
            </a:r>
            <a:r>
              <a:rPr kumimoji="1" lang="en-US" altLang="zh-CN" dirty="0"/>
              <a:t>()</a:t>
            </a:r>
            <a:r>
              <a:rPr kumimoji="1" lang="zh-CN" altLang="en-US" dirty="0"/>
              <a:t> </a:t>
            </a:r>
            <a:r>
              <a:rPr kumimoji="1" lang="en-US" altLang="zh-CN" dirty="0"/>
              <a:t>{}</a:t>
            </a:r>
            <a:endParaRPr kumimoji="1" lang="en-US" altLang="zh-CN" dirty="0"/>
          </a:p>
          <a:p>
            <a:r>
              <a:rPr kumimoji="1" lang="zh-CN" altLang="en-US" dirty="0"/>
              <a:t>自调用函数</a:t>
            </a:r>
            <a:endParaRPr kumimoji="1" lang="en-US" altLang="zh-CN" dirty="0"/>
          </a:p>
          <a:p>
            <a:pPr lvl="1"/>
            <a:r>
              <a:rPr kumimoji="1" lang="zh-CN" altLang="en-US" dirty="0"/>
              <a:t>(</a:t>
            </a:r>
            <a:r>
              <a:rPr kumimoji="1" lang="en-US" altLang="zh-CN" dirty="0"/>
              <a:t>function(){alert("hello")})();</a:t>
            </a:r>
            <a:endParaRPr kumimoji="1"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变量的作用域</a:t>
            </a:r>
            <a:endParaRPr kumimoji="1" lang="zh-CN" altLang="en-US"/>
          </a:p>
        </p:txBody>
      </p:sp>
      <p:sp>
        <p:nvSpPr>
          <p:cNvPr id="3" name="内容占位符 2"/>
          <p:cNvSpPr>
            <a:spLocks noGrp="1"/>
          </p:cNvSpPr>
          <p:nvPr>
            <p:ph idx="1"/>
          </p:nvPr>
        </p:nvSpPr>
        <p:spPr/>
        <p:txBody>
          <a:bodyPr>
            <a:normAutofit fontScale="70000" lnSpcReduction="20000"/>
          </a:bodyPr>
          <a:lstStyle/>
          <a:p>
            <a:r>
              <a:rPr kumimoji="1" lang="zh-CN" altLang="en-US" dirty="0"/>
              <a:t>块级作用域</a:t>
            </a:r>
            <a:endParaRPr kumimoji="1" lang="en-US" altLang="zh-CN" dirty="0"/>
          </a:p>
          <a:p>
            <a:pPr lvl="1"/>
            <a:r>
              <a:rPr kumimoji="1" lang="zh-CN" altLang="en-US" dirty="0"/>
              <a:t>在其它语言中，任何一对花括号中的语句都属于一个块，在这之中定义的所有变量在代码块外都是不可见的</a:t>
            </a:r>
            <a:endParaRPr kumimoji="1" lang="en-US" altLang="zh-CN" dirty="0"/>
          </a:p>
          <a:p>
            <a:pPr lvl="1"/>
            <a:r>
              <a:rPr kumimoji="1" lang="en-US" altLang="zh-CN" dirty="0"/>
              <a:t>JavaScript</a:t>
            </a:r>
            <a:r>
              <a:rPr kumimoji="1" lang="zh-CN" altLang="en-US" dirty="0"/>
              <a:t>中没有块级作用域</a:t>
            </a:r>
            <a:endParaRPr kumimoji="1" lang="en-US" altLang="zh-CN" dirty="0"/>
          </a:p>
          <a:p>
            <a:r>
              <a:rPr kumimoji="1" lang="zh-CN" altLang="en-US" dirty="0"/>
              <a:t>全局变量</a:t>
            </a:r>
            <a:endParaRPr kumimoji="1" lang="en-US" altLang="zh-CN" dirty="0"/>
          </a:p>
          <a:p>
            <a:pPr lvl="1"/>
            <a:r>
              <a:rPr kumimoji="1" lang="zh-CN" altLang="en-US" dirty="0"/>
              <a:t>定义在</a:t>
            </a:r>
            <a:r>
              <a:rPr kumimoji="1" lang="en-US" altLang="zh-CN" dirty="0"/>
              <a:t>script</a:t>
            </a:r>
            <a:r>
              <a:rPr kumimoji="1" lang="zh-CN" altLang="en-US" dirty="0"/>
              <a:t>或者不属于某个函数的变量</a:t>
            </a:r>
            <a:endParaRPr kumimoji="1" lang="en-US" altLang="zh-CN" dirty="0"/>
          </a:p>
          <a:p>
            <a:r>
              <a:rPr kumimoji="1" lang="zh-CN" altLang="en-US" dirty="0"/>
              <a:t>局部变量</a:t>
            </a:r>
            <a:endParaRPr kumimoji="1" lang="en-US" altLang="zh-CN" dirty="0"/>
          </a:p>
          <a:p>
            <a:pPr lvl="1"/>
            <a:r>
              <a:rPr kumimoji="1" lang="zh-CN" altLang="en-US" dirty="0"/>
              <a:t>定义在函数内部的变量</a:t>
            </a:r>
            <a:endParaRPr kumimoji="1" lang="en-US" altLang="zh-CN" dirty="0"/>
          </a:p>
          <a:p>
            <a:r>
              <a:rPr kumimoji="1" lang="zh-CN" altLang="en-US" dirty="0"/>
              <a:t>其它</a:t>
            </a:r>
            <a:endParaRPr kumimoji="1" lang="en-US" altLang="zh-CN" dirty="0"/>
          </a:p>
          <a:p>
            <a:pPr lvl="1"/>
            <a:r>
              <a:rPr kumimoji="1" lang="zh-CN" altLang="en-US" dirty="0"/>
              <a:t>函数内部可以访问到该函数所属的外部作用域的变量</a:t>
            </a:r>
            <a:r>
              <a:rPr kumimoji="1" lang="en-US" altLang="zh-CN" dirty="0"/>
              <a:t>(</a:t>
            </a:r>
            <a:r>
              <a:rPr kumimoji="1" lang="zh-CN" altLang="en-US" dirty="0"/>
              <a:t>作用域链</a:t>
            </a:r>
            <a:r>
              <a:rPr kumimoji="1" lang="en-US" altLang="zh-CN" dirty="0"/>
              <a:t>)</a:t>
            </a:r>
            <a:endParaRPr kumimoji="1" lang="en-US" altLang="zh-CN" dirty="0"/>
          </a:p>
          <a:p>
            <a:pPr lvl="1"/>
            <a:r>
              <a:rPr kumimoji="1" lang="zh-CN" altLang="en-US" dirty="0" smtClean="0"/>
              <a:t>不</a:t>
            </a:r>
            <a:r>
              <a:rPr kumimoji="1" lang="zh-CN" altLang="en-US" dirty="0"/>
              <a:t>使用</a:t>
            </a:r>
            <a:r>
              <a:rPr kumimoji="1" lang="en-US" altLang="zh-CN" dirty="0" err="1" smtClean="0"/>
              <a:t>var</a:t>
            </a:r>
            <a:r>
              <a:rPr kumimoji="1" lang="zh-CN" altLang="en-US" dirty="0"/>
              <a:t>声明的变量是全局变量，不推荐使用。</a:t>
            </a:r>
            <a:endParaRPr kumimoji="1" lang="en-US" altLang="zh-CN" dirty="0"/>
          </a:p>
          <a:p>
            <a:pPr lvl="1"/>
            <a:r>
              <a:rPr kumimoji="1" lang="zh-CN" altLang="en-US" dirty="0"/>
              <a:t>变量退出作用域之后会销毁，全局变量关闭网页或浏览器才会销毁</a:t>
            </a:r>
            <a:endParaRPr kumimoji="1" lang="en-US" altLang="zh-CN" dirty="0"/>
          </a:p>
          <a:p>
            <a:endParaRPr kumimoji="1"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面试题</a:t>
            </a:r>
            <a:endParaRPr kumimoji="1" lang="zh-CN" altLang="en-US"/>
          </a:p>
        </p:txBody>
      </p:sp>
      <p:sp>
        <p:nvSpPr>
          <p:cNvPr id="3" name="内容占位符 2"/>
          <p:cNvSpPr>
            <a:spLocks noGrp="1"/>
          </p:cNvSpPr>
          <p:nvPr>
            <p:ph idx="1"/>
          </p:nvPr>
        </p:nvSpPr>
        <p:spPr/>
        <p:txBody>
          <a:bodyPr/>
          <a:lstStyle/>
          <a:p>
            <a:r>
              <a:rPr kumimoji="1" lang="zh-CN" altLang="en-US"/>
              <a:t>见备注中</a:t>
            </a:r>
            <a:endParaRPr kumimoji="1"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变量提升</a:t>
            </a:r>
            <a:endParaRPr kumimoji="1" lang="zh-CN" altLang="en-US"/>
          </a:p>
        </p:txBody>
      </p:sp>
      <p:sp>
        <p:nvSpPr>
          <p:cNvPr id="3" name="内容占位符 2"/>
          <p:cNvSpPr>
            <a:spLocks noGrp="1"/>
          </p:cNvSpPr>
          <p:nvPr>
            <p:ph idx="1"/>
          </p:nvPr>
        </p:nvSpPr>
        <p:spPr/>
        <p:txBody>
          <a:bodyPr/>
          <a:lstStyle/>
          <a:p>
            <a:r>
              <a:rPr kumimoji="1" lang="zh-CN" altLang="en-US" dirty="0"/>
              <a:t>变量提升</a:t>
            </a:r>
            <a:endParaRPr kumimoji="1" lang="en-US" altLang="zh-CN" dirty="0"/>
          </a:p>
          <a:p>
            <a:pPr lvl="1"/>
            <a:r>
              <a:rPr kumimoji="1" lang="zh-CN" altLang="en-US" dirty="0"/>
              <a:t>定义变量的时候，变量的声明会被提升到作用域的最上面，变量的赋值不会提升。</a:t>
            </a:r>
            <a:endParaRPr kumimoji="1" lang="en-US" altLang="zh-CN" dirty="0"/>
          </a:p>
          <a:p>
            <a:r>
              <a:rPr kumimoji="1" lang="zh-CN" altLang="en-US" dirty="0"/>
              <a:t>函数提升</a:t>
            </a:r>
            <a:endParaRPr kumimoji="1" lang="en-US" altLang="zh-CN" dirty="0"/>
          </a:p>
          <a:p>
            <a:pPr lvl="1"/>
            <a:r>
              <a:rPr kumimoji="1" lang="en-US" altLang="zh-CN" dirty="0"/>
              <a:t>JavaScript</a:t>
            </a:r>
            <a:r>
              <a:rPr kumimoji="1" lang="zh-CN" altLang="en-US" dirty="0"/>
              <a:t>解析器首先会把当前作用域的函数声明提前到整个作用域的最前面</a:t>
            </a:r>
            <a:endParaRPr kumimoji="1"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递归</a:t>
            </a:r>
            <a:endParaRPr kumimoji="1" lang="zh-CN" altLang="en-US"/>
          </a:p>
        </p:txBody>
      </p:sp>
      <p:sp>
        <p:nvSpPr>
          <p:cNvPr id="3" name="内容占位符 2"/>
          <p:cNvSpPr>
            <a:spLocks noGrp="1"/>
          </p:cNvSpPr>
          <p:nvPr>
            <p:ph idx="1"/>
          </p:nvPr>
        </p:nvSpPr>
        <p:spPr/>
        <p:txBody>
          <a:bodyPr/>
          <a:lstStyle/>
          <a:p>
            <a:r>
              <a:rPr kumimoji="1" lang="zh-CN" altLang="en-US" dirty="0"/>
              <a:t>什么是递归？</a:t>
            </a:r>
            <a:endParaRPr kumimoji="1" lang="en-US" altLang="zh-CN" dirty="0"/>
          </a:p>
          <a:p>
            <a:pPr lvl="1"/>
            <a:r>
              <a:rPr kumimoji="1" lang="zh-CN" altLang="en-US" dirty="0"/>
              <a:t>方法自身调用，一般还要有结束的提交</a:t>
            </a:r>
            <a:endParaRPr kumimoji="1" lang="en-US" altLang="zh-CN" dirty="0"/>
          </a:p>
          <a:p>
            <a:r>
              <a:rPr kumimoji="1" lang="zh-CN" altLang="en-US" dirty="0"/>
              <a:t>案例：</a:t>
            </a:r>
            <a:endParaRPr kumimoji="1" lang="en-US" altLang="zh-CN" dirty="0"/>
          </a:p>
          <a:p>
            <a:pPr lvl="1"/>
            <a:r>
              <a:rPr kumimoji="1" lang="zh-CN" altLang="en-US" dirty="0"/>
              <a:t>从前有座庙，庙里有个老和尚</a:t>
            </a:r>
            <a:endParaRPr kumimoji="1" lang="en-US" altLang="zh-CN" dirty="0"/>
          </a:p>
          <a:p>
            <a:pPr lvl="1"/>
            <a:r>
              <a:rPr kumimoji="1" lang="zh-CN" altLang="en-US" dirty="0"/>
              <a:t>求</a:t>
            </a:r>
            <a:r>
              <a:rPr kumimoji="1" lang="en-US" altLang="zh-CN" dirty="0"/>
              <a:t>n</a:t>
            </a:r>
            <a:r>
              <a:rPr kumimoji="1" lang="zh-CN" altLang="en-US" dirty="0"/>
              <a:t>个数的累加</a:t>
            </a:r>
            <a:endParaRPr kumimoji="1" lang="en-US" altLang="zh-CN" dirty="0" smtClean="0"/>
          </a:p>
          <a:p>
            <a:pPr lvl="1"/>
            <a:r>
              <a:rPr kumimoji="1" lang="zh-CN" altLang="en-US" dirty="0" smtClean="0"/>
              <a:t>求</a:t>
            </a:r>
            <a:r>
              <a:rPr kumimoji="1" lang="en-US" altLang="zh-CN" dirty="0" err="1"/>
              <a:t>Fibonacci</a:t>
            </a:r>
            <a:r>
              <a:rPr kumimoji="1" lang="en-US" altLang="en-US" dirty="0" err="1"/>
              <a:t>的第n</a:t>
            </a:r>
            <a:r>
              <a:rPr kumimoji="1" lang="en-US" altLang="en-US" dirty="0" err="1" smtClean="0"/>
              <a:t>个数</a:t>
            </a:r>
            <a:endParaRPr kumimoji="1" lang="en-US" altLang="en-US" dirty="0" smtClean="0"/>
          </a:p>
          <a:p>
            <a:pPr marL="914400" lvl="2" indent="0">
              <a:buNone/>
            </a:pPr>
            <a:r>
              <a:rPr kumimoji="1" lang="en-US" altLang="zh-CN" dirty="0">
                <a:latin typeface="+mj-ea"/>
              </a:rPr>
              <a:t>1 1 2 3 5 8 13 21...</a:t>
            </a:r>
            <a:endParaRPr kumimoji="1" lang="en-US" altLang="zh-CN" dirty="0">
              <a:solidFill>
                <a:srgbClr val="FF0000"/>
              </a:solidFill>
            </a:endParaRPr>
          </a:p>
          <a:p>
            <a:pPr lvl="2"/>
            <a:endParaRPr kumimoji="1" lang="en-US" altLang="zh-CN" dirty="0" smtClean="0"/>
          </a:p>
          <a:p>
            <a:pPr lvl="2"/>
            <a:endParaRPr kumimoji="1" lang="en-US" altLang="zh-CN" dirty="0"/>
          </a:p>
          <a:p>
            <a:pPr lvl="2"/>
            <a:endParaRPr kumimoji="1"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13981</Words>
  <Application>WPS 演示</Application>
  <PresentationFormat>全屏显示(4:3)</PresentationFormat>
  <Paragraphs>977</Paragraphs>
  <Slides>102</Slides>
  <Notes>40</Notes>
  <HiddenSlides>0</HiddenSlides>
  <MMClips>0</MMClips>
  <ScaleCrop>false</ScaleCrop>
  <HeadingPairs>
    <vt:vector size="6" baseType="variant">
      <vt:variant>
        <vt:lpstr>已用的字体</vt:lpstr>
      </vt:variant>
      <vt:variant>
        <vt:i4>1554</vt:i4>
      </vt:variant>
      <vt:variant>
        <vt:lpstr>主题</vt:lpstr>
      </vt:variant>
      <vt:variant>
        <vt:i4>1</vt:i4>
      </vt:variant>
      <vt:variant>
        <vt:lpstr>幻灯片标题</vt:lpstr>
      </vt:variant>
      <vt:variant>
        <vt:i4>102</vt:i4>
      </vt:variant>
    </vt:vector>
  </HeadingPairs>
  <TitlesOfParts>
    <vt:vector size="1657" baseType="lpstr">
      <vt:lpstr>Arial</vt:lpstr>
      <vt:lpstr>宋体</vt:lpstr>
      <vt:lpstr>Wingdings</vt:lpstr>
      <vt:lpstr>微软雅黑</vt:lpstr>
      <vt:lpstr>Calibri</vt:lpstr>
      <vt:lpstr>PMingLiU</vt:lpstr>
      <vt:lpstr>MingLiU-ExtB</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Segoe Print</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Office 主题</vt:lpstr>
      <vt:lpstr>PowerPoint 演示文稿</vt:lpstr>
      <vt:lpstr>目标</vt:lpstr>
      <vt:lpstr>为什么要有JavaScript</vt:lpstr>
      <vt:lpstr>浏览器是如何工作的</vt:lpstr>
      <vt:lpstr>JavaScript语言</vt:lpstr>
      <vt:lpstr>JavaScript的历史</vt:lpstr>
      <vt:lpstr>JavaScript的历史</vt:lpstr>
      <vt:lpstr>JavaScript、HTML、CSS</vt:lpstr>
      <vt:lpstr>JavaScript的组成</vt:lpstr>
      <vt:lpstr>输出语句</vt:lpstr>
      <vt:lpstr>代码注释</vt:lpstr>
      <vt:lpstr>书写位置</vt:lpstr>
      <vt:lpstr>变量命名规则和规范</vt:lpstr>
      <vt:lpstr>变量命名规则</vt:lpstr>
      <vt:lpstr>关键字和保留字</vt:lpstr>
      <vt:lpstr>JavaScript的变量</vt:lpstr>
      <vt:lpstr>练习</vt:lpstr>
      <vt:lpstr>目标</vt:lpstr>
      <vt:lpstr>数据类型	</vt:lpstr>
      <vt:lpstr>数值字面量</vt:lpstr>
      <vt:lpstr>Number类型</vt:lpstr>
      <vt:lpstr>Number类型</vt:lpstr>
      <vt:lpstr>数值范围</vt:lpstr>
      <vt:lpstr>数值检测</vt:lpstr>
      <vt:lpstr>String类型</vt:lpstr>
      <vt:lpstr>转义符</vt:lpstr>
      <vt:lpstr>字符串的不可变</vt:lpstr>
      <vt:lpstr>字符串拼接</vt:lpstr>
      <vt:lpstr>Boolean类型</vt:lpstr>
      <vt:lpstr>转换成Boolean类型</vt:lpstr>
      <vt:lpstr>Undefined类型</vt:lpstr>
      <vt:lpstr>思考</vt:lpstr>
      <vt:lpstr>目标</vt:lpstr>
      <vt:lpstr>转换成字符串</vt:lpstr>
      <vt:lpstr>转换成字符串</vt:lpstr>
      <vt:lpstr>转换成字符串</vt:lpstr>
      <vt:lpstr>转换成数值类型</vt:lpstr>
      <vt:lpstr>转换成数值类型</vt:lpstr>
      <vt:lpstr>转换成数值类型</vt:lpstr>
      <vt:lpstr>转换成数值类型</vt:lpstr>
      <vt:lpstr>转换成布尔类型</vt:lpstr>
      <vt:lpstr>转换成布尔类型</vt:lpstr>
      <vt:lpstr>目标</vt:lpstr>
      <vt:lpstr>数学运算符</vt:lpstr>
      <vt:lpstr>数学运算符</vt:lpstr>
      <vt:lpstr>一元运算符</vt:lpstr>
      <vt:lpstr>一元运算符</vt:lpstr>
      <vt:lpstr>逻辑运算符</vt:lpstr>
      <vt:lpstr>逻辑运算符</vt:lpstr>
      <vt:lpstr>逻辑运算符</vt:lpstr>
      <vt:lpstr>逻辑运算符（bool和非bool）</vt:lpstr>
      <vt:lpstr>比较运算符</vt:lpstr>
      <vt:lpstr>比较运算符</vt:lpstr>
      <vt:lpstr>比较运算符</vt:lpstr>
      <vt:lpstr>赋值运算符</vt:lpstr>
      <vt:lpstr>运算符的优先级</vt:lpstr>
      <vt:lpstr>案例</vt:lpstr>
      <vt:lpstr>PowerPoint 演示文稿</vt:lpstr>
      <vt:lpstr>PowerPoint 演示文稿</vt:lpstr>
      <vt:lpstr>PowerPoint 演示文稿</vt:lpstr>
      <vt:lpstr>PowerPoint 演示文稿</vt:lpstr>
      <vt:lpstr>PowerPoint 演示文稿</vt:lpstr>
      <vt:lpstr>面试题</vt:lpstr>
      <vt:lpstr>程序三种基本结构</vt:lpstr>
      <vt:lpstr>判断语句if</vt:lpstr>
      <vt:lpstr>三元(目)运算符</vt:lpstr>
      <vt:lpstr>判断语句switch</vt:lpstr>
      <vt:lpstr>判断语句if和switch</vt:lpstr>
      <vt:lpstr>循环语句for</vt:lpstr>
      <vt:lpstr>循环语句for</vt:lpstr>
      <vt:lpstr>循环语句for</vt:lpstr>
      <vt:lpstr>循环语句for</vt:lpstr>
      <vt:lpstr>break和continue</vt:lpstr>
      <vt:lpstr>练习</vt:lpstr>
      <vt:lpstr>循环语句while</vt:lpstr>
      <vt:lpstr>循环语句do..while</vt:lpstr>
      <vt:lpstr>案例</vt:lpstr>
      <vt:lpstr>为什么要学习数组</vt:lpstr>
      <vt:lpstr>数组</vt:lpstr>
      <vt:lpstr>数组的使用</vt:lpstr>
      <vt:lpstr>数组练习</vt:lpstr>
      <vt:lpstr>数组练习</vt:lpstr>
      <vt:lpstr>PowerPoint 演示文稿</vt:lpstr>
      <vt:lpstr>调试</vt:lpstr>
      <vt:lpstr>函数</vt:lpstr>
      <vt:lpstr>函数的使用</vt:lpstr>
      <vt:lpstr>函数的参数</vt:lpstr>
      <vt:lpstr>没有重载(了解)</vt:lpstr>
      <vt:lpstr>函数练习</vt:lpstr>
      <vt:lpstr>函数的返回值</vt:lpstr>
      <vt:lpstr>函数的返回值</vt:lpstr>
      <vt:lpstr>函数练习</vt:lpstr>
      <vt:lpstr>函数两种定义方式</vt:lpstr>
      <vt:lpstr>函数声明和函数表达式的区别</vt:lpstr>
      <vt:lpstr>匿名函数</vt:lpstr>
      <vt:lpstr>变量的作用域</vt:lpstr>
      <vt:lpstr>面试题</vt:lpstr>
      <vt:lpstr>变量提升</vt:lpstr>
      <vt:lpstr>递归</vt:lpstr>
      <vt:lpstr>回调函数</vt:lpstr>
      <vt:lpstr>函数是一种数据类型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Lenovo</cp:lastModifiedBy>
  <cp:revision>928</cp:revision>
  <dcterms:created xsi:type="dcterms:W3CDTF">2015-06-29T07:19:00Z</dcterms:created>
  <dcterms:modified xsi:type="dcterms:W3CDTF">2016-08-24T02:50:07Z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