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Average"/>
      <p:regular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15f49b725a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15f49b72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15f49b725a_0_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15f49b725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15f49b725a_0_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15f49b725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15f49b725a_0_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15f49b725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15f49b725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15f49b725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15f49b725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15f49b725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15f49b725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15f49b725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15f49b725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15f49b725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15f49b725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15f49b725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15f49b725a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15f49b725a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15bc95f7f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15bc95f7f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15f49b725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15f49b725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15f49b725a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15f49b725a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15f49b725a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15f49b725a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15f49b725a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15f49b725a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15bc95f7f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15bc95f7f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f6c8efee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f6c8efee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f6c18265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f6c18265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f6c182652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f6c182652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f6c182652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f6c182652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15f49b725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15f49b725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15f49b725a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15f49b72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jpg"/><Relationship Id="rId4" Type="http://schemas.openxmlformats.org/officeDocument/2006/relationships/image" Target="../media/image5.jpg"/><Relationship Id="rId5"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rive.google.com/drive/folders/1-2SzV0tGIrhr-eITv_SDaPCzWa7iFvcp?usp=shar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jpg"/><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drive.google.com/file/d/1kO0Q7DaFkBMhIym5eNZzV4crWLOVUyaf/view?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jpg"/><Relationship Id="rId4" Type="http://schemas.openxmlformats.org/officeDocument/2006/relationships/image" Target="../media/image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 Id="rId4"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drive.google.com/drive/folders/1-2SzV0tGIrhr-eITv_SDaPCzWa7iFvcp?usp=sharing" TargetMode="External"/><Relationship Id="rId4" Type="http://schemas.openxmlformats.org/officeDocument/2006/relationships/hyperlink" Target="https://drive.google.com/drive/folders/1-2SzV0tGIrhr-eITv_SDaPCzWa7iFvcp?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cran.r-project.org/web/packages/textrank/vignettes/textrank.html" TargetMode="External"/><Relationship Id="rId4" Type="http://schemas.openxmlformats.org/officeDocument/2006/relationships/hyperlink" Target="https://www.cs.cmu.edu/afs/cs/project/jair/pub/volume22/erkan04a-html/erkan04a.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arxiv.org/pdf/2107.09556.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Progress Report</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Team 12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nvSpPr>
        <p:spPr>
          <a:xfrm>
            <a:off x="67400" y="577294"/>
            <a:ext cx="5114400" cy="4533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300"/>
              </a:spcBef>
              <a:spcAft>
                <a:spcPts val="0"/>
              </a:spcAft>
              <a:buNone/>
            </a:pPr>
            <a:r>
              <a:rPr b="1" lang="en-GB" sz="600">
                <a:solidFill>
                  <a:schemeClr val="dk1"/>
                </a:solidFill>
              </a:rPr>
              <a:t>Luhn’s and Edmundson’s approaches:</a:t>
            </a:r>
            <a:endParaRPr b="1" sz="600">
              <a:solidFill>
                <a:schemeClr val="dk1"/>
              </a:solidFill>
            </a:endParaRPr>
          </a:p>
          <a:p>
            <a:pPr indent="0" lvl="0" marL="0" rtl="0" algn="l">
              <a:lnSpc>
                <a:spcPct val="100000"/>
              </a:lnSpc>
              <a:spcBef>
                <a:spcPts val="300"/>
              </a:spcBef>
              <a:spcAft>
                <a:spcPts val="0"/>
              </a:spcAft>
              <a:buNone/>
            </a:pPr>
            <a:r>
              <a:rPr lang="en-GB" sz="600">
                <a:solidFill>
                  <a:schemeClr val="dk1"/>
                </a:solidFill>
              </a:rPr>
              <a:t>Summary: Luhn’s approach is a heuristic-based method that involves assigning scores to sentences based on their frequency of occurrence and position within the text. Edmundson’s approach is an extension of Luhn’s method that also takes into account the contextual significance of sentences.</a:t>
            </a:r>
            <a:endParaRPr sz="600">
              <a:solidFill>
                <a:schemeClr val="dk1"/>
              </a:solidFill>
            </a:endParaRPr>
          </a:p>
          <a:p>
            <a:pPr indent="0" lvl="0" marL="0" rtl="0" algn="l">
              <a:lnSpc>
                <a:spcPct val="100000"/>
              </a:lnSpc>
              <a:spcBef>
                <a:spcPts val="300"/>
              </a:spcBef>
              <a:spcAft>
                <a:spcPts val="0"/>
              </a:spcAft>
              <a:buNone/>
            </a:pPr>
            <a:r>
              <a:rPr lang="en-GB" sz="600">
                <a:solidFill>
                  <a:schemeClr val="dk1"/>
                </a:solidFill>
              </a:rPr>
              <a:t>Pros: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GB" sz="600">
                <a:solidFill>
                  <a:schemeClr val="dk1"/>
                </a:solidFill>
              </a:rPr>
              <a:t>Simple and straightforward</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GB" sz="600">
                <a:solidFill>
                  <a:schemeClr val="dk1"/>
                </a:solidFill>
              </a:rPr>
              <a:t>Can be easily implemented</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GB" sz="600">
                <a:solidFill>
                  <a:schemeClr val="dk1"/>
                </a:solidFill>
              </a:rPr>
              <a:t>Does not require a lot of computational resources</a:t>
            </a:r>
            <a:endParaRPr sz="600">
              <a:solidFill>
                <a:schemeClr val="dk1"/>
              </a:solidFill>
            </a:endParaRPr>
          </a:p>
          <a:p>
            <a:pPr indent="0" lvl="0" marL="0" rtl="0" algn="l">
              <a:lnSpc>
                <a:spcPct val="100000"/>
              </a:lnSpc>
              <a:spcBef>
                <a:spcPts val="300"/>
              </a:spcBef>
              <a:spcAft>
                <a:spcPts val="0"/>
              </a:spcAft>
              <a:buNone/>
            </a:pPr>
            <a:r>
              <a:rPr lang="en-GB" sz="600">
                <a:solidFill>
                  <a:schemeClr val="dk1"/>
                </a:solidFill>
              </a:rPr>
              <a:t>Cons: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GB" sz="600">
                <a:solidFill>
                  <a:schemeClr val="dk1"/>
                </a:solidFill>
              </a:rPr>
              <a:t>Does not always produce high-quality summaries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GB" sz="600">
                <a:solidFill>
                  <a:schemeClr val="dk1"/>
                </a:solidFill>
              </a:rPr>
              <a:t>Does not account for semantic relationships between sentences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GB" sz="600">
                <a:solidFill>
                  <a:schemeClr val="dk1"/>
                </a:solidFill>
              </a:rPr>
              <a:t>Relies heavily on heuristics, which may not always produce accurate results</a:t>
            </a:r>
            <a:endParaRPr sz="600">
              <a:solidFill>
                <a:schemeClr val="dk1"/>
              </a:solidFill>
            </a:endParaRPr>
          </a:p>
          <a:p>
            <a:pPr indent="0" lvl="0" marL="0" rtl="0" algn="l">
              <a:lnSpc>
                <a:spcPct val="100000"/>
              </a:lnSpc>
              <a:spcBef>
                <a:spcPts val="300"/>
              </a:spcBef>
              <a:spcAft>
                <a:spcPts val="0"/>
              </a:spcAft>
              <a:buNone/>
            </a:pPr>
            <a:r>
              <a:rPr b="1" lang="en-GB" sz="600">
                <a:solidFill>
                  <a:schemeClr val="dk1"/>
                </a:solidFill>
              </a:rPr>
              <a:t>LSA method:</a:t>
            </a:r>
            <a:endParaRPr b="1" sz="600">
              <a:solidFill>
                <a:schemeClr val="dk1"/>
              </a:solidFill>
            </a:endParaRPr>
          </a:p>
          <a:p>
            <a:pPr indent="0" lvl="0" marL="0" rtl="0" algn="l">
              <a:lnSpc>
                <a:spcPct val="100000"/>
              </a:lnSpc>
              <a:spcBef>
                <a:spcPts val="300"/>
              </a:spcBef>
              <a:spcAft>
                <a:spcPts val="0"/>
              </a:spcAft>
              <a:buNone/>
            </a:pPr>
            <a:r>
              <a:rPr lang="en-GB" sz="600">
                <a:solidFill>
                  <a:schemeClr val="dk1"/>
                </a:solidFill>
              </a:rPr>
              <a:t>Summary: Latent Semantic Analysis (LSA) is a method that uses singular value decomposition (SVD) to identify latent topics in a document. The summarization process involves representing the document as a term-document matrix, reducing the dimensionality of the matrix using SVD, and then selecting the most important sentences based on their relevance to the identified topics.</a:t>
            </a:r>
            <a:endParaRPr sz="600">
              <a:solidFill>
                <a:schemeClr val="dk1"/>
              </a:solidFill>
            </a:endParaRPr>
          </a:p>
          <a:p>
            <a:pPr indent="0" lvl="0" marL="0" rtl="0" algn="l">
              <a:lnSpc>
                <a:spcPct val="100000"/>
              </a:lnSpc>
              <a:spcBef>
                <a:spcPts val="300"/>
              </a:spcBef>
              <a:spcAft>
                <a:spcPts val="0"/>
              </a:spcAft>
              <a:buNone/>
            </a:pPr>
            <a:r>
              <a:rPr lang="en-GB" sz="600">
                <a:solidFill>
                  <a:schemeClr val="dk1"/>
                </a:solidFill>
              </a:rPr>
              <a:t>Pros: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GB" sz="600">
                <a:solidFill>
                  <a:schemeClr val="dk1"/>
                </a:solidFill>
              </a:rPr>
              <a:t>Can handle synonymy and polysemy effectively</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GB" sz="600">
                <a:solidFill>
                  <a:schemeClr val="dk1"/>
                </a:solidFill>
              </a:rPr>
              <a:t>Can capture relationships between words and phrases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GB" sz="600">
                <a:solidFill>
                  <a:schemeClr val="dk1"/>
                </a:solidFill>
              </a:rPr>
              <a:t>Can be applied to a wide range of text types and domains</a:t>
            </a:r>
            <a:endParaRPr sz="600">
              <a:solidFill>
                <a:schemeClr val="dk1"/>
              </a:solidFill>
            </a:endParaRPr>
          </a:p>
          <a:p>
            <a:pPr indent="0" lvl="0" marL="0" rtl="0" algn="l">
              <a:lnSpc>
                <a:spcPct val="100000"/>
              </a:lnSpc>
              <a:spcBef>
                <a:spcPts val="300"/>
              </a:spcBef>
              <a:spcAft>
                <a:spcPts val="0"/>
              </a:spcAft>
              <a:buNone/>
            </a:pPr>
            <a:r>
              <a:rPr lang="en-GB" sz="600">
                <a:solidFill>
                  <a:schemeClr val="dk1"/>
                </a:solidFill>
              </a:rPr>
              <a:t>Cons: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GB" sz="600">
                <a:solidFill>
                  <a:schemeClr val="dk1"/>
                </a:solidFill>
              </a:rPr>
              <a:t>Requires a large amount of computational resources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GB" sz="600">
                <a:solidFill>
                  <a:schemeClr val="dk1"/>
                </a:solidFill>
              </a:rPr>
              <a:t>Can produce summaries that are dense and difficult to understand</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GB" sz="600">
                <a:solidFill>
                  <a:schemeClr val="dk1"/>
                </a:solidFill>
              </a:rPr>
              <a:t>Does not always capture the most important information in the document</a:t>
            </a:r>
            <a:endParaRPr sz="600">
              <a:solidFill>
                <a:schemeClr val="dk1"/>
              </a:solidFill>
            </a:endParaRPr>
          </a:p>
          <a:p>
            <a:pPr indent="0" lvl="0" marL="0" rtl="0" algn="l">
              <a:lnSpc>
                <a:spcPct val="100000"/>
              </a:lnSpc>
              <a:spcBef>
                <a:spcPts val="300"/>
              </a:spcBef>
              <a:spcAft>
                <a:spcPts val="0"/>
              </a:spcAft>
              <a:buNone/>
            </a:pPr>
            <a:r>
              <a:rPr b="1" lang="en-GB" sz="600">
                <a:solidFill>
                  <a:schemeClr val="dk1"/>
                </a:solidFill>
              </a:rPr>
              <a:t>SumBasic:</a:t>
            </a:r>
            <a:endParaRPr b="1" sz="600">
              <a:solidFill>
                <a:schemeClr val="dk1"/>
              </a:solidFill>
            </a:endParaRPr>
          </a:p>
          <a:p>
            <a:pPr indent="0" lvl="0" marL="0" rtl="0" algn="l">
              <a:lnSpc>
                <a:spcPct val="100000"/>
              </a:lnSpc>
              <a:spcBef>
                <a:spcPts val="300"/>
              </a:spcBef>
              <a:spcAft>
                <a:spcPts val="0"/>
              </a:spcAft>
              <a:buNone/>
            </a:pPr>
            <a:r>
              <a:rPr lang="en-GB" sz="600">
                <a:solidFill>
                  <a:schemeClr val="dk1"/>
                </a:solidFill>
              </a:rPr>
              <a:t>Summary: SumBasic is a greedy method for text summarization that selects sentences based on their importance scores. The scores are generated by combining the position of sentences, frequency of words, and term frequency-inverse document frequency (TF-IDF) values.</a:t>
            </a:r>
            <a:endParaRPr sz="600">
              <a:solidFill>
                <a:schemeClr val="dk1"/>
              </a:solidFill>
            </a:endParaRPr>
          </a:p>
          <a:p>
            <a:pPr indent="0" lvl="0" marL="0" rtl="0" algn="l">
              <a:lnSpc>
                <a:spcPct val="100000"/>
              </a:lnSpc>
              <a:spcBef>
                <a:spcPts val="300"/>
              </a:spcBef>
              <a:spcAft>
                <a:spcPts val="0"/>
              </a:spcAft>
              <a:buNone/>
            </a:pPr>
            <a:r>
              <a:rPr lang="en-GB" sz="600">
                <a:solidFill>
                  <a:schemeClr val="dk1"/>
                </a:solidFill>
              </a:rPr>
              <a:t>Pros: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GB" sz="600">
                <a:solidFill>
                  <a:schemeClr val="dk1"/>
                </a:solidFill>
              </a:rPr>
              <a:t>Simple and easy to implement</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GB" sz="600">
                <a:solidFill>
                  <a:schemeClr val="dk1"/>
                </a:solidFill>
              </a:rPr>
              <a:t>Can produce good quality summaries for certain types of documents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GB" sz="600">
                <a:solidFill>
                  <a:schemeClr val="dk1"/>
                </a:solidFill>
              </a:rPr>
              <a:t>Does not require a lot of computational resources</a:t>
            </a:r>
            <a:endParaRPr sz="600">
              <a:solidFill>
                <a:schemeClr val="dk1"/>
              </a:solidFill>
            </a:endParaRPr>
          </a:p>
          <a:p>
            <a:pPr indent="0" lvl="0" marL="0" rtl="0" algn="l">
              <a:lnSpc>
                <a:spcPct val="100000"/>
              </a:lnSpc>
              <a:spcBef>
                <a:spcPts val="300"/>
              </a:spcBef>
              <a:spcAft>
                <a:spcPts val="0"/>
              </a:spcAft>
              <a:buNone/>
            </a:pPr>
            <a:r>
              <a:rPr lang="en-GB" sz="600">
                <a:solidFill>
                  <a:schemeClr val="dk1"/>
                </a:solidFill>
              </a:rPr>
              <a:t>Cons: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GB" sz="600">
                <a:solidFill>
                  <a:schemeClr val="dk1"/>
                </a:solidFill>
              </a:rPr>
              <a:t>Relies heavily on heuristics, which may not always produce accurate results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GB" sz="600">
                <a:solidFill>
                  <a:schemeClr val="dk1"/>
                </a:solidFill>
              </a:rPr>
              <a:t>Does not take into account relationships between sentences or the overall structure of the document</a:t>
            </a:r>
            <a:endParaRPr sz="600">
              <a:solidFill>
                <a:schemeClr val="dk1"/>
              </a:solidFill>
            </a:endParaRPr>
          </a:p>
          <a:p>
            <a:pPr indent="-266700" lvl="0" marL="457200" rtl="0" algn="l">
              <a:lnSpc>
                <a:spcPct val="100000"/>
              </a:lnSpc>
              <a:spcBef>
                <a:spcPts val="300"/>
              </a:spcBef>
              <a:spcAft>
                <a:spcPts val="300"/>
              </a:spcAft>
              <a:buClr>
                <a:schemeClr val="dk1"/>
              </a:buClr>
              <a:buSzPts val="600"/>
              <a:buChar char="●"/>
            </a:pPr>
            <a:r>
              <a:rPr lang="en-GB" sz="600">
                <a:solidFill>
                  <a:schemeClr val="dk1"/>
                </a:solidFill>
              </a:rPr>
              <a:t>Can produce repetitive or redundant summaries</a:t>
            </a:r>
            <a:endParaRPr sz="600">
              <a:solidFill>
                <a:schemeClr val="dk1"/>
              </a:solidFill>
            </a:endParaRPr>
          </a:p>
        </p:txBody>
      </p:sp>
      <p:sp>
        <p:nvSpPr>
          <p:cNvPr id="114" name="Google Shape;114;p22"/>
          <p:cNvSpPr txBox="1"/>
          <p:nvPr/>
        </p:nvSpPr>
        <p:spPr>
          <a:xfrm>
            <a:off x="5181800" y="599438"/>
            <a:ext cx="3982500" cy="4994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300"/>
              </a:spcBef>
              <a:spcAft>
                <a:spcPts val="0"/>
              </a:spcAft>
              <a:buNone/>
            </a:pPr>
            <a:r>
              <a:rPr b="1" lang="en-GB" sz="600">
                <a:solidFill>
                  <a:schemeClr val="dk1"/>
                </a:solidFill>
              </a:rPr>
              <a:t>KL-Sum:</a:t>
            </a:r>
            <a:endParaRPr b="1" sz="600">
              <a:solidFill>
                <a:schemeClr val="dk1"/>
              </a:solidFill>
            </a:endParaRPr>
          </a:p>
          <a:p>
            <a:pPr indent="0" lvl="0" marL="0" rtl="0" algn="l">
              <a:lnSpc>
                <a:spcPct val="100000"/>
              </a:lnSpc>
              <a:spcBef>
                <a:spcPts val="300"/>
              </a:spcBef>
              <a:spcAft>
                <a:spcPts val="0"/>
              </a:spcAft>
              <a:buNone/>
            </a:pPr>
            <a:r>
              <a:rPr lang="en-GB" sz="600">
                <a:solidFill>
                  <a:schemeClr val="dk1"/>
                </a:solidFill>
              </a:rPr>
              <a:t>Summary: KL-Sum is a graph-based method for text summarization that uses the Kullback-Leibler (KL) divergence to measure the similarity between sentences. The summarization process involves constructing a sentence graph, where nodes represent sentences and edges represent the similarity between sentences, and then selecting the most important sentences based on their centrality in the graph.</a:t>
            </a:r>
            <a:endParaRPr sz="600">
              <a:solidFill>
                <a:schemeClr val="dk1"/>
              </a:solidFill>
            </a:endParaRPr>
          </a:p>
          <a:p>
            <a:pPr indent="0" lvl="0" marL="0" rtl="0" algn="l">
              <a:lnSpc>
                <a:spcPct val="100000"/>
              </a:lnSpc>
              <a:spcBef>
                <a:spcPts val="300"/>
              </a:spcBef>
              <a:spcAft>
                <a:spcPts val="0"/>
              </a:spcAft>
              <a:buNone/>
            </a:pPr>
            <a:r>
              <a:rPr lang="en-GB" sz="600">
                <a:solidFill>
                  <a:schemeClr val="dk1"/>
                </a:solidFill>
              </a:rPr>
              <a:t>Pros: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GB" sz="600">
                <a:solidFill>
                  <a:schemeClr val="dk1"/>
                </a:solidFill>
              </a:rPr>
              <a:t>Can handle large and complex documents effectively</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GB" sz="600">
                <a:solidFill>
                  <a:schemeClr val="dk1"/>
                </a:solidFill>
              </a:rPr>
              <a:t>Can produce coherent and concise summaries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GB" sz="600">
                <a:solidFill>
                  <a:schemeClr val="dk1"/>
                </a:solidFill>
              </a:rPr>
              <a:t>Can take into account relationships between sentences</a:t>
            </a:r>
            <a:endParaRPr sz="600">
              <a:solidFill>
                <a:schemeClr val="dk1"/>
              </a:solidFill>
            </a:endParaRPr>
          </a:p>
          <a:p>
            <a:pPr indent="0" lvl="0" marL="0" rtl="0" algn="l">
              <a:lnSpc>
                <a:spcPct val="100000"/>
              </a:lnSpc>
              <a:spcBef>
                <a:spcPts val="300"/>
              </a:spcBef>
              <a:spcAft>
                <a:spcPts val="0"/>
              </a:spcAft>
              <a:buNone/>
            </a:pPr>
            <a:r>
              <a:rPr lang="en-GB" sz="600">
                <a:solidFill>
                  <a:schemeClr val="dk1"/>
                </a:solidFill>
              </a:rPr>
              <a:t>Cons: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GB" sz="600">
                <a:solidFill>
                  <a:schemeClr val="dk1"/>
                </a:solidFill>
              </a:rPr>
              <a:t>Can be computationally expensive</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GB" sz="600">
                <a:solidFill>
                  <a:schemeClr val="dk1"/>
                </a:solidFill>
              </a:rPr>
              <a:t>Can produce summaries that are dense and difficult to understand</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GB" sz="600">
                <a:solidFill>
                  <a:schemeClr val="dk1"/>
                </a:solidFill>
              </a:rPr>
              <a:t>May not always produce high-quality summaries</a:t>
            </a:r>
            <a:endParaRPr sz="600">
              <a:solidFill>
                <a:schemeClr val="dk1"/>
              </a:solidFill>
            </a:endParaRPr>
          </a:p>
          <a:p>
            <a:pPr indent="0" lvl="0" marL="0" rtl="0" algn="l">
              <a:lnSpc>
                <a:spcPct val="100000"/>
              </a:lnSpc>
              <a:spcBef>
                <a:spcPts val="300"/>
              </a:spcBef>
              <a:spcAft>
                <a:spcPts val="0"/>
              </a:spcAft>
              <a:buNone/>
            </a:pPr>
            <a:r>
              <a:rPr b="1" lang="en-GB" sz="600">
                <a:solidFill>
                  <a:schemeClr val="dk1"/>
                </a:solidFill>
              </a:rPr>
              <a:t>LexRank:</a:t>
            </a:r>
            <a:endParaRPr b="1" sz="600">
              <a:solidFill>
                <a:schemeClr val="dk1"/>
              </a:solidFill>
            </a:endParaRPr>
          </a:p>
          <a:p>
            <a:pPr indent="0" lvl="0" marL="0" rtl="0" algn="l">
              <a:lnSpc>
                <a:spcPct val="100000"/>
              </a:lnSpc>
              <a:spcBef>
                <a:spcPts val="300"/>
              </a:spcBef>
              <a:spcAft>
                <a:spcPts val="0"/>
              </a:spcAft>
              <a:buNone/>
            </a:pPr>
            <a:r>
              <a:rPr lang="en-GB" sz="600">
                <a:solidFill>
                  <a:schemeClr val="dk1"/>
                </a:solidFill>
              </a:rPr>
              <a:t>Summary: LexRank is a graph-based method for text summarization that uses eigenvector centrality to measure the importance of sentences. The summarization process involves constructing a sentence graph, where nodes represent sentences and edges represent the similarity between sentences, and then selecting the most important sentences based on their centrality in the graph.</a:t>
            </a:r>
            <a:endParaRPr sz="600">
              <a:solidFill>
                <a:schemeClr val="dk1"/>
              </a:solidFill>
            </a:endParaRPr>
          </a:p>
          <a:p>
            <a:pPr indent="0" lvl="0" marL="0" rtl="0" algn="l">
              <a:lnSpc>
                <a:spcPct val="100000"/>
              </a:lnSpc>
              <a:spcBef>
                <a:spcPts val="300"/>
              </a:spcBef>
              <a:spcAft>
                <a:spcPts val="0"/>
              </a:spcAft>
              <a:buNone/>
            </a:pPr>
            <a:r>
              <a:rPr lang="en-GB" sz="600">
                <a:solidFill>
                  <a:schemeClr val="dk1"/>
                </a:solidFill>
              </a:rPr>
              <a:t>Pros: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GB" sz="600">
                <a:solidFill>
                  <a:schemeClr val="dk1"/>
                </a:solidFill>
              </a:rPr>
              <a:t>Can handle large and complex documents effectively</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GB" sz="600">
                <a:solidFill>
                  <a:schemeClr val="dk1"/>
                </a:solidFill>
              </a:rPr>
              <a:t>Can produce coherent and concise summaries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GB" sz="600">
                <a:solidFill>
                  <a:schemeClr val="dk1"/>
                </a:solidFill>
              </a:rPr>
              <a:t>Can take into account relationships between sentences</a:t>
            </a:r>
            <a:endParaRPr sz="600">
              <a:solidFill>
                <a:schemeClr val="dk1"/>
              </a:solidFill>
            </a:endParaRPr>
          </a:p>
          <a:p>
            <a:pPr indent="0" lvl="0" marL="0" rtl="0" algn="l">
              <a:lnSpc>
                <a:spcPct val="100000"/>
              </a:lnSpc>
              <a:spcBef>
                <a:spcPts val="300"/>
              </a:spcBef>
              <a:spcAft>
                <a:spcPts val="0"/>
              </a:spcAft>
              <a:buNone/>
            </a:pPr>
            <a:r>
              <a:rPr lang="en-GB" sz="600">
                <a:solidFill>
                  <a:schemeClr val="dk1"/>
                </a:solidFill>
              </a:rPr>
              <a:t>Cons: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GB" sz="600">
                <a:solidFill>
                  <a:schemeClr val="dk1"/>
                </a:solidFill>
              </a:rPr>
              <a:t>Can be computationally expensive</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GB" sz="600">
                <a:solidFill>
                  <a:schemeClr val="dk1"/>
                </a:solidFill>
              </a:rPr>
              <a:t>Can produce summaries that are dense and difficult to understand</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GB" sz="600">
                <a:solidFill>
                  <a:schemeClr val="dk1"/>
                </a:solidFill>
              </a:rPr>
              <a:t>May not always produce high-quality summaries</a:t>
            </a:r>
            <a:endParaRPr sz="600">
              <a:solidFill>
                <a:schemeClr val="dk1"/>
              </a:solidFill>
            </a:endParaRPr>
          </a:p>
          <a:p>
            <a:pPr indent="0" lvl="0" marL="0" rtl="0" algn="l">
              <a:lnSpc>
                <a:spcPct val="100000"/>
              </a:lnSpc>
              <a:spcBef>
                <a:spcPts val="300"/>
              </a:spcBef>
              <a:spcAft>
                <a:spcPts val="0"/>
              </a:spcAft>
              <a:buNone/>
            </a:pPr>
            <a:r>
              <a:rPr b="1" lang="en-GB" sz="600">
                <a:solidFill>
                  <a:schemeClr val="dk1"/>
                </a:solidFill>
              </a:rPr>
              <a:t>TextRank:</a:t>
            </a:r>
            <a:endParaRPr b="1" sz="600">
              <a:solidFill>
                <a:schemeClr val="dk1"/>
              </a:solidFill>
            </a:endParaRPr>
          </a:p>
          <a:p>
            <a:pPr indent="0" lvl="0" marL="0" rtl="0" algn="l">
              <a:lnSpc>
                <a:spcPct val="100000"/>
              </a:lnSpc>
              <a:spcBef>
                <a:spcPts val="300"/>
              </a:spcBef>
              <a:spcAft>
                <a:spcPts val="0"/>
              </a:spcAft>
              <a:buNone/>
            </a:pPr>
            <a:r>
              <a:rPr lang="en-GB" sz="600">
                <a:solidFill>
                  <a:schemeClr val="dk1"/>
                </a:solidFill>
              </a:rPr>
              <a:t>Summary: TextRank is an unsupervised algorithm that utilizes graph-based ranking to identify the most important sentences in a document and summarize them. The algorithm works by creating a graph of words and sentences, with edges connecting similar words, and then ranking the sentences based on the importance of the words they contain.</a:t>
            </a:r>
            <a:endParaRPr sz="600">
              <a:solidFill>
                <a:schemeClr val="dk1"/>
              </a:solidFill>
            </a:endParaRPr>
          </a:p>
          <a:p>
            <a:pPr indent="0" lvl="0" marL="0" rtl="0" algn="l">
              <a:lnSpc>
                <a:spcPct val="100000"/>
              </a:lnSpc>
              <a:spcBef>
                <a:spcPts val="300"/>
              </a:spcBef>
              <a:spcAft>
                <a:spcPts val="0"/>
              </a:spcAft>
              <a:buNone/>
            </a:pPr>
            <a:r>
              <a:rPr lang="en-GB" sz="600">
                <a:solidFill>
                  <a:schemeClr val="dk1"/>
                </a:solidFill>
              </a:rPr>
              <a:t>Pros: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GB" sz="600">
                <a:solidFill>
                  <a:schemeClr val="dk1"/>
                </a:solidFill>
              </a:rPr>
              <a:t>TextRank is a simple and intuitive algorithm that is easy to implement.</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GB" sz="600">
                <a:solidFill>
                  <a:schemeClr val="dk1"/>
                </a:solidFill>
              </a:rPr>
              <a:t>It doesn’t require any labeled data, making it a good choice for text summarization tasks.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GB" sz="600">
                <a:solidFill>
                  <a:schemeClr val="dk1"/>
                </a:solidFill>
              </a:rPr>
              <a:t>TextRank is capable of handling large documents, as it can be easily scaled.</a:t>
            </a:r>
            <a:endParaRPr sz="600">
              <a:solidFill>
                <a:schemeClr val="dk1"/>
              </a:solidFill>
            </a:endParaRPr>
          </a:p>
          <a:p>
            <a:pPr indent="0" lvl="0" marL="0" rtl="0" algn="l">
              <a:lnSpc>
                <a:spcPct val="100000"/>
              </a:lnSpc>
              <a:spcBef>
                <a:spcPts val="300"/>
              </a:spcBef>
              <a:spcAft>
                <a:spcPts val="0"/>
              </a:spcAft>
              <a:buNone/>
            </a:pPr>
            <a:r>
              <a:rPr lang="en-GB" sz="600">
                <a:solidFill>
                  <a:schemeClr val="dk1"/>
                </a:solidFill>
              </a:rPr>
              <a:t>Cons: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GB" sz="600">
                <a:solidFill>
                  <a:schemeClr val="dk1"/>
                </a:solidFill>
              </a:rPr>
              <a:t>TextRank can produce summaries that are too short or too long.</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GB" sz="600">
                <a:solidFill>
                  <a:schemeClr val="dk1"/>
                </a:solidFill>
              </a:rPr>
              <a:t>The quality of the summaries produced by TextRank may be influenced by the quality of the text pre-processing.</a:t>
            </a:r>
            <a:endParaRPr sz="600">
              <a:solidFill>
                <a:schemeClr val="dk1"/>
              </a:solidFill>
            </a:endParaRPr>
          </a:p>
          <a:p>
            <a:pPr indent="-266700" lvl="0" marL="457200" rtl="0" algn="l">
              <a:lnSpc>
                <a:spcPct val="100000"/>
              </a:lnSpc>
              <a:spcBef>
                <a:spcPts val="300"/>
              </a:spcBef>
              <a:spcAft>
                <a:spcPts val="300"/>
              </a:spcAft>
              <a:buClr>
                <a:schemeClr val="dk1"/>
              </a:buClr>
              <a:buSzPts val="600"/>
              <a:buChar char="●"/>
            </a:pPr>
            <a:r>
              <a:rPr lang="en-GB" sz="600">
                <a:solidFill>
                  <a:schemeClr val="dk1"/>
                </a:solidFill>
              </a:rPr>
              <a:t>TextRank can be time-consuming, as it requires multiple iterations to arrive at the final summary.</a:t>
            </a:r>
            <a:endParaRPr sz="600">
              <a:solidFill>
                <a:schemeClr val="dk1"/>
              </a:solidFill>
            </a:endParaRPr>
          </a:p>
        </p:txBody>
      </p:sp>
      <p:sp>
        <p:nvSpPr>
          <p:cNvPr id="115" name="Google Shape;115;p22"/>
          <p:cNvSpPr txBox="1"/>
          <p:nvPr/>
        </p:nvSpPr>
        <p:spPr>
          <a:xfrm>
            <a:off x="152400" y="129413"/>
            <a:ext cx="85200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u="sng">
                <a:solidFill>
                  <a:schemeClr val="dk1"/>
                </a:solidFill>
              </a:rPr>
              <a:t>Overview of Non-Neural Text Summarization Methods</a:t>
            </a:r>
            <a:endParaRPr b="1" u="sng">
              <a:solidFill>
                <a:schemeClr val="dk1"/>
              </a:solidFill>
            </a:endParaRPr>
          </a:p>
          <a:p>
            <a:pPr indent="-292100" lvl="0" marL="457200" rtl="0" algn="l">
              <a:spcBef>
                <a:spcPts val="0"/>
              </a:spcBef>
              <a:spcAft>
                <a:spcPts val="0"/>
              </a:spcAft>
              <a:buClr>
                <a:schemeClr val="dk1"/>
              </a:buClr>
              <a:buSzPts val="1000"/>
              <a:buChar char="-"/>
            </a:pPr>
            <a:r>
              <a:rPr lang="en-GB" sz="1000">
                <a:solidFill>
                  <a:schemeClr val="dk1"/>
                </a:solidFill>
              </a:rPr>
              <a:t>Models that could be a fall-back if neural approaches do not work</a:t>
            </a:r>
            <a:endParaRPr sz="1000">
              <a:solidFill>
                <a:schemeClr val="dk1"/>
              </a:solidFill>
            </a:endParaRPr>
          </a:p>
          <a:p>
            <a:pPr indent="0" lvl="0" marL="0" rtl="0" algn="l">
              <a:spcBef>
                <a:spcPts val="0"/>
              </a:spcBef>
              <a:spcAft>
                <a:spcPts val="0"/>
              </a:spcAft>
              <a:buNone/>
            </a:pPr>
            <a:r>
              <a:t/>
            </a:r>
            <a:endParaRPr b="1">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descr="Image" id="120" name="Google Shape;120;p23"/>
          <p:cNvPicPr preferRelativeResize="0"/>
          <p:nvPr/>
        </p:nvPicPr>
        <p:blipFill rotWithShape="1">
          <a:blip r:embed="rId3">
            <a:alphaModFix/>
          </a:blip>
          <a:srcRect b="8221" l="1980" r="1893" t="5779"/>
          <a:stretch/>
        </p:blipFill>
        <p:spPr>
          <a:xfrm>
            <a:off x="496675" y="893850"/>
            <a:ext cx="8384551" cy="4096150"/>
          </a:xfrm>
          <a:prstGeom prst="rect">
            <a:avLst/>
          </a:prstGeom>
          <a:noFill/>
          <a:ln>
            <a:noFill/>
          </a:ln>
        </p:spPr>
      </p:pic>
      <p:sp>
        <p:nvSpPr>
          <p:cNvPr id="121" name="Google Shape;121;p23"/>
          <p:cNvSpPr txBox="1"/>
          <p:nvPr/>
        </p:nvSpPr>
        <p:spPr>
          <a:xfrm>
            <a:off x="6053700" y="1206729"/>
            <a:ext cx="2719500" cy="388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GB" sz="700">
                <a:solidFill>
                  <a:srgbClr val="1F2225"/>
                </a:solidFill>
              </a:rPr>
              <a:t>New School</a:t>
            </a:r>
            <a:endParaRPr sz="700">
              <a:solidFill>
                <a:srgbClr val="1F2225"/>
              </a:solidFill>
            </a:endParaRPr>
          </a:p>
          <a:p>
            <a:pPr indent="0" lvl="0" marL="0" rtl="0" algn="l">
              <a:lnSpc>
                <a:spcPct val="115000"/>
              </a:lnSpc>
              <a:spcBef>
                <a:spcPts val="0"/>
              </a:spcBef>
              <a:spcAft>
                <a:spcPts val="0"/>
              </a:spcAft>
              <a:buClr>
                <a:schemeClr val="dk1"/>
              </a:buClr>
              <a:buSzPts val="1100"/>
              <a:buFont typeface="Arial"/>
              <a:buNone/>
            </a:pPr>
            <a:r>
              <a:t/>
            </a:r>
            <a:endParaRPr sz="700">
              <a:solidFill>
                <a:srgbClr val="1F2225"/>
              </a:solidFill>
            </a:endParaRPr>
          </a:p>
          <a:p>
            <a:pPr indent="0" lvl="0" marL="0" rtl="0" algn="l">
              <a:lnSpc>
                <a:spcPct val="115000"/>
              </a:lnSpc>
              <a:spcBef>
                <a:spcPts val="0"/>
              </a:spcBef>
              <a:spcAft>
                <a:spcPts val="0"/>
              </a:spcAft>
              <a:buClr>
                <a:schemeClr val="dk1"/>
              </a:buClr>
              <a:buSzPts val="1100"/>
              <a:buFont typeface="Arial"/>
              <a:buNone/>
            </a:pPr>
            <a:r>
              <a:rPr b="1" lang="en-GB" sz="700">
                <a:solidFill>
                  <a:srgbClr val="1F2225"/>
                </a:solidFill>
              </a:rPr>
              <a:t>ROUGE</a:t>
            </a:r>
            <a:r>
              <a:rPr lang="en-GB" sz="700">
                <a:solidFill>
                  <a:srgbClr val="1F2225"/>
                </a:solidFill>
              </a:rPr>
              <a:t> measures the similarity between a machine-generated summary and a reference summary. It calculates the overlap between the two summaries in terms of n-grams and provides several different metrics, such as ROUGE-N, ROUGE-L, and ROUGE-W, which evaluate different aspects of the summaries. ROUGE is simple to implement, easy to understand, and provides a clear evaluation of the quality of the machine-generated summaries.</a:t>
            </a:r>
            <a:endParaRPr sz="700">
              <a:solidFill>
                <a:srgbClr val="1F2225"/>
              </a:solidFill>
            </a:endParaRPr>
          </a:p>
          <a:p>
            <a:pPr indent="0" lvl="0" marL="0" rtl="0" algn="l">
              <a:lnSpc>
                <a:spcPct val="115000"/>
              </a:lnSpc>
              <a:spcBef>
                <a:spcPts val="0"/>
              </a:spcBef>
              <a:spcAft>
                <a:spcPts val="0"/>
              </a:spcAft>
              <a:buNone/>
            </a:pPr>
            <a:r>
              <a:t/>
            </a:r>
            <a:endParaRPr sz="700">
              <a:solidFill>
                <a:srgbClr val="1F2225"/>
              </a:solidFill>
            </a:endParaRPr>
          </a:p>
          <a:p>
            <a:pPr indent="0" lvl="0" marL="0" rtl="0" algn="l">
              <a:lnSpc>
                <a:spcPct val="115000"/>
              </a:lnSpc>
              <a:spcBef>
                <a:spcPts val="0"/>
              </a:spcBef>
              <a:spcAft>
                <a:spcPts val="0"/>
              </a:spcAft>
              <a:buClr>
                <a:schemeClr val="dk1"/>
              </a:buClr>
              <a:buSzPts val="1100"/>
              <a:buFont typeface="Arial"/>
              <a:buNone/>
            </a:pPr>
            <a:r>
              <a:rPr b="1" lang="en-GB" sz="700">
                <a:solidFill>
                  <a:srgbClr val="1F2225"/>
                </a:solidFill>
              </a:rPr>
              <a:t>SARI</a:t>
            </a:r>
            <a:r>
              <a:rPr lang="en-GB" sz="700">
                <a:solidFill>
                  <a:srgbClr val="1F2225"/>
                </a:solidFill>
              </a:rPr>
              <a:t>, on the other hand, is a more sophisticated metric that evaluates the content preservation and fluency of the machine-generated summary. It compares the machine-generated summary to the input text and the reference summary, and calculates the preservation of content, fluency, and grammaticality. Unlike ROUGE, SARI takes into account the relevance of the machine-generated summary to the input text, and it provides a more comprehensive evaluation of the quality of the summary.</a:t>
            </a:r>
            <a:endParaRPr sz="700">
              <a:solidFill>
                <a:srgbClr val="1F2225"/>
              </a:solidFill>
            </a:endParaRPr>
          </a:p>
          <a:p>
            <a:pPr indent="0" lvl="0" marL="0" rtl="0" algn="l">
              <a:lnSpc>
                <a:spcPct val="115000"/>
              </a:lnSpc>
              <a:spcBef>
                <a:spcPts val="0"/>
              </a:spcBef>
              <a:spcAft>
                <a:spcPts val="0"/>
              </a:spcAft>
              <a:buNone/>
            </a:pPr>
            <a:r>
              <a:t/>
            </a:r>
            <a:endParaRPr sz="700">
              <a:solidFill>
                <a:srgbClr val="1F2225"/>
              </a:solidFill>
            </a:endParaRPr>
          </a:p>
          <a:p>
            <a:pPr indent="0" lvl="0" marL="0" rtl="0" algn="l">
              <a:lnSpc>
                <a:spcPct val="115000"/>
              </a:lnSpc>
              <a:spcBef>
                <a:spcPts val="0"/>
              </a:spcBef>
              <a:spcAft>
                <a:spcPts val="0"/>
              </a:spcAft>
              <a:buClr>
                <a:schemeClr val="dk1"/>
              </a:buClr>
              <a:buSzPts val="1100"/>
              <a:buFont typeface="Arial"/>
              <a:buNone/>
            </a:pPr>
            <a:r>
              <a:rPr lang="en-GB" sz="700">
                <a:solidFill>
                  <a:srgbClr val="1F2225"/>
                </a:solidFill>
              </a:rPr>
              <a:t>In terms of the differences, ROUGE provides a simple and straightforward evaluation of the similarity between the machine-generated summary and the reference summary, while SARI provides a more comprehensive evaluation of the content preservation, fluency, and grammaticality of the machine-generated summary. ROUGE is easier to implement and understand, while SARI provides a more sophisticated evaluation of the quality of the summary.</a:t>
            </a:r>
            <a:endParaRPr sz="700">
              <a:solidFill>
                <a:srgbClr val="1F2225"/>
              </a:solidFill>
            </a:endParaRPr>
          </a:p>
          <a:p>
            <a:pPr indent="0" lvl="0" marL="0" rtl="0" algn="l">
              <a:spcBef>
                <a:spcPts val="0"/>
              </a:spcBef>
              <a:spcAft>
                <a:spcPts val="0"/>
              </a:spcAft>
              <a:buNone/>
            </a:pPr>
            <a:r>
              <a:t/>
            </a:r>
            <a:endParaRPr sz="700"/>
          </a:p>
        </p:txBody>
      </p:sp>
      <p:sp>
        <p:nvSpPr>
          <p:cNvPr id="122" name="Google Shape;122;p23"/>
          <p:cNvSpPr txBox="1"/>
          <p:nvPr/>
        </p:nvSpPr>
        <p:spPr>
          <a:xfrm>
            <a:off x="544025" y="2833969"/>
            <a:ext cx="3129300" cy="218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GB" sz="600">
                <a:solidFill>
                  <a:srgbClr val="1F2225"/>
                </a:solidFill>
              </a:rPr>
              <a:t>Old School </a:t>
            </a:r>
            <a:endParaRPr sz="600">
              <a:solidFill>
                <a:srgbClr val="1F2225"/>
              </a:solidFill>
            </a:endParaRPr>
          </a:p>
          <a:p>
            <a:pPr indent="-266700" lvl="0" marL="457200" rtl="0" algn="l">
              <a:lnSpc>
                <a:spcPct val="115000"/>
              </a:lnSpc>
              <a:spcBef>
                <a:spcPts val="0"/>
              </a:spcBef>
              <a:spcAft>
                <a:spcPts val="0"/>
              </a:spcAft>
              <a:buClr>
                <a:srgbClr val="1F2225"/>
              </a:buClr>
              <a:buSzPts val="600"/>
              <a:buAutoNum type="arabicPeriod"/>
            </a:pPr>
            <a:r>
              <a:rPr lang="en-GB" sz="600">
                <a:solidFill>
                  <a:srgbClr val="1F2225"/>
                </a:solidFill>
              </a:rPr>
              <a:t>Flesch Reading Ease: A score that measures the readability of a text based on sentence length and the number of syllables per word.</a:t>
            </a:r>
            <a:endParaRPr sz="600">
              <a:solidFill>
                <a:srgbClr val="1F2225"/>
              </a:solidFill>
            </a:endParaRPr>
          </a:p>
          <a:p>
            <a:pPr indent="-266700" lvl="0" marL="457200" rtl="0" algn="l">
              <a:lnSpc>
                <a:spcPct val="115000"/>
              </a:lnSpc>
              <a:spcBef>
                <a:spcPts val="0"/>
              </a:spcBef>
              <a:spcAft>
                <a:spcPts val="0"/>
              </a:spcAft>
              <a:buClr>
                <a:srgbClr val="1F2225"/>
              </a:buClr>
              <a:buSzPts val="600"/>
              <a:buAutoNum type="arabicPeriod"/>
            </a:pPr>
            <a:r>
              <a:rPr lang="en-GB" sz="600">
                <a:solidFill>
                  <a:srgbClr val="1F2225"/>
                </a:solidFill>
              </a:rPr>
              <a:t>SMOG (Simple Measure of Gobbledygook): A measure of the readability of a text based on the number of polysyllabic words and sentence length.</a:t>
            </a:r>
            <a:endParaRPr sz="600">
              <a:solidFill>
                <a:srgbClr val="1F2225"/>
              </a:solidFill>
            </a:endParaRPr>
          </a:p>
          <a:p>
            <a:pPr indent="-266700" lvl="0" marL="457200" rtl="0" algn="l">
              <a:lnSpc>
                <a:spcPct val="115000"/>
              </a:lnSpc>
              <a:spcBef>
                <a:spcPts val="0"/>
              </a:spcBef>
              <a:spcAft>
                <a:spcPts val="0"/>
              </a:spcAft>
              <a:buClr>
                <a:srgbClr val="1F2225"/>
              </a:buClr>
              <a:buSzPts val="600"/>
              <a:buAutoNum type="arabicPeriod"/>
            </a:pPr>
            <a:r>
              <a:rPr lang="en-GB" sz="600">
                <a:solidFill>
                  <a:srgbClr val="1F2225"/>
                </a:solidFill>
              </a:rPr>
              <a:t>Gunning Fog Index: A measure of the readability of a text based on sentence length, the number of words with more than two syllables, and the complexity of the words used.</a:t>
            </a:r>
            <a:endParaRPr sz="600">
              <a:solidFill>
                <a:srgbClr val="1F2225"/>
              </a:solidFill>
            </a:endParaRPr>
          </a:p>
          <a:p>
            <a:pPr indent="-266700" lvl="0" marL="457200" rtl="0" algn="l">
              <a:lnSpc>
                <a:spcPct val="115000"/>
              </a:lnSpc>
              <a:spcBef>
                <a:spcPts val="0"/>
              </a:spcBef>
              <a:spcAft>
                <a:spcPts val="0"/>
              </a:spcAft>
              <a:buClr>
                <a:srgbClr val="1F2225"/>
              </a:buClr>
              <a:buSzPts val="600"/>
              <a:buAutoNum type="arabicPeriod"/>
            </a:pPr>
            <a:r>
              <a:rPr lang="en-GB" sz="600">
                <a:solidFill>
                  <a:srgbClr val="1F2225"/>
                </a:solidFill>
              </a:rPr>
              <a:t>Coleman-Liau Index: A measure of readability that takes into account characters per word, sentences per 100 words, and the number of words with more than 3 syllables.</a:t>
            </a:r>
            <a:endParaRPr sz="600">
              <a:solidFill>
                <a:srgbClr val="1F2225"/>
              </a:solidFill>
            </a:endParaRPr>
          </a:p>
          <a:p>
            <a:pPr indent="-266700" lvl="0" marL="457200" rtl="0" algn="l">
              <a:lnSpc>
                <a:spcPct val="115000"/>
              </a:lnSpc>
              <a:spcBef>
                <a:spcPts val="0"/>
              </a:spcBef>
              <a:spcAft>
                <a:spcPts val="0"/>
              </a:spcAft>
              <a:buClr>
                <a:srgbClr val="1F2225"/>
              </a:buClr>
              <a:buSzPts val="600"/>
              <a:buAutoNum type="arabicPeriod"/>
            </a:pPr>
            <a:r>
              <a:rPr lang="en-GB" sz="600">
                <a:solidFill>
                  <a:srgbClr val="1F2225"/>
                </a:solidFill>
              </a:rPr>
              <a:t>Automated Readability Index (ARI): A measure of readability that takes into account the average length of sentences and words in a text.</a:t>
            </a:r>
            <a:endParaRPr sz="600">
              <a:solidFill>
                <a:srgbClr val="1F2225"/>
              </a:solidFill>
            </a:endParaRPr>
          </a:p>
          <a:p>
            <a:pPr indent="-266700" lvl="0" marL="457200" rtl="0" algn="l">
              <a:lnSpc>
                <a:spcPct val="115000"/>
              </a:lnSpc>
              <a:spcBef>
                <a:spcPts val="0"/>
              </a:spcBef>
              <a:spcAft>
                <a:spcPts val="0"/>
              </a:spcAft>
              <a:buClr>
                <a:srgbClr val="1F2225"/>
              </a:buClr>
              <a:buSzPts val="600"/>
              <a:buAutoNum type="arabicPeriod"/>
            </a:pPr>
            <a:r>
              <a:rPr lang="en-GB" sz="600">
                <a:solidFill>
                  <a:srgbClr val="1F2225"/>
                </a:solidFill>
              </a:rPr>
              <a:t>Dale-Chall Readability Formula: A measure of readability that takes into account the difficulty of words in a text and the length of sentences.</a:t>
            </a:r>
            <a:endParaRPr sz="600">
              <a:solidFill>
                <a:srgbClr val="1F2225"/>
              </a:solidFill>
            </a:endParaRPr>
          </a:p>
          <a:p>
            <a:pPr indent="-266700" lvl="0" marL="457200" rtl="0" algn="l">
              <a:lnSpc>
                <a:spcPct val="115000"/>
              </a:lnSpc>
              <a:spcBef>
                <a:spcPts val="0"/>
              </a:spcBef>
              <a:spcAft>
                <a:spcPts val="0"/>
              </a:spcAft>
              <a:buClr>
                <a:srgbClr val="1F2225"/>
              </a:buClr>
              <a:buSzPts val="600"/>
              <a:buAutoNum type="arabicPeriod"/>
            </a:pPr>
            <a:r>
              <a:rPr lang="en-GB" sz="600">
                <a:solidFill>
                  <a:srgbClr val="1F2225"/>
                </a:solidFill>
              </a:rPr>
              <a:t>Linsear Write Formula: A measure of readability that takes into account the average number of syllables per word and the average sentence length.</a:t>
            </a:r>
            <a:endParaRPr sz="600">
              <a:solidFill>
                <a:srgbClr val="1F2225"/>
              </a:solidFill>
            </a:endParaRPr>
          </a:p>
          <a:p>
            <a:pPr indent="0" lvl="0" marL="0" rtl="0" algn="l">
              <a:spcBef>
                <a:spcPts val="0"/>
              </a:spcBef>
              <a:spcAft>
                <a:spcPts val="0"/>
              </a:spcAft>
              <a:buNone/>
            </a:pPr>
            <a:r>
              <a:t/>
            </a:r>
            <a:endParaRPr sz="600">
              <a:solidFill>
                <a:srgbClr val="1F2225"/>
              </a:solidFill>
            </a:endParaRPr>
          </a:p>
        </p:txBody>
      </p:sp>
      <p:sp>
        <p:nvSpPr>
          <p:cNvPr id="123" name="Google Shape;123;p23"/>
          <p:cNvSpPr txBox="1"/>
          <p:nvPr/>
        </p:nvSpPr>
        <p:spPr>
          <a:xfrm>
            <a:off x="152400" y="129413"/>
            <a:ext cx="85200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u="sng">
                <a:solidFill>
                  <a:schemeClr val="dk1"/>
                </a:solidFill>
              </a:rPr>
              <a:t>Text Summarization Metrics</a:t>
            </a:r>
            <a:endParaRPr b="1" u="sng">
              <a:solidFill>
                <a:schemeClr val="dk1"/>
              </a:solidFill>
            </a:endParaRPr>
          </a:p>
          <a:p>
            <a:pPr indent="-292100" lvl="0" marL="457200" rtl="0" algn="l">
              <a:spcBef>
                <a:spcPts val="0"/>
              </a:spcBef>
              <a:spcAft>
                <a:spcPts val="0"/>
              </a:spcAft>
              <a:buClr>
                <a:schemeClr val="dk1"/>
              </a:buClr>
              <a:buSzPts val="1000"/>
              <a:buChar char="-"/>
            </a:pPr>
            <a:r>
              <a:rPr lang="en-GB" sz="1000">
                <a:solidFill>
                  <a:schemeClr val="dk1"/>
                </a:solidFill>
              </a:rPr>
              <a:t>Various industry metrics. </a:t>
            </a:r>
            <a:endParaRPr sz="1000">
              <a:solidFill>
                <a:schemeClr val="dk1"/>
              </a:solidFill>
            </a:endParaRPr>
          </a:p>
          <a:p>
            <a:pPr indent="-292100" lvl="0" marL="457200" rtl="0" algn="l">
              <a:spcBef>
                <a:spcPts val="0"/>
              </a:spcBef>
              <a:spcAft>
                <a:spcPts val="0"/>
              </a:spcAft>
              <a:buClr>
                <a:schemeClr val="dk1"/>
              </a:buClr>
              <a:buSzPts val="1000"/>
              <a:buChar char="-"/>
            </a:pPr>
            <a:r>
              <a:rPr lang="en-GB" sz="1000">
                <a:solidFill>
                  <a:schemeClr val="dk1"/>
                </a:solidFill>
              </a:rPr>
              <a:t>Old school metrics generally look for syntactic structure and ignore semantics. </a:t>
            </a:r>
            <a:endParaRPr sz="1000">
              <a:solidFill>
                <a:schemeClr val="dk1"/>
              </a:solidFill>
            </a:endParaRPr>
          </a:p>
          <a:p>
            <a:pPr indent="-292100" lvl="0" marL="457200" rtl="0" algn="l">
              <a:spcBef>
                <a:spcPts val="0"/>
              </a:spcBef>
              <a:spcAft>
                <a:spcPts val="0"/>
              </a:spcAft>
              <a:buClr>
                <a:schemeClr val="dk1"/>
              </a:buClr>
              <a:buSzPts val="1000"/>
              <a:buChar char="-"/>
            </a:pPr>
            <a:r>
              <a:rPr lang="en-GB" sz="1000">
                <a:solidFill>
                  <a:schemeClr val="dk1"/>
                </a:solidFill>
              </a:rPr>
              <a:t>New school is a bit opaque. SARI would be best for meaning preservation, but rogue is good enough (see paper: optimisingStatLearning)</a:t>
            </a:r>
            <a:endParaRPr sz="1000">
              <a:solidFill>
                <a:schemeClr val="dk1"/>
              </a:solidFill>
            </a:endParaRPr>
          </a:p>
          <a:p>
            <a:pPr indent="0" lvl="0" marL="0" rtl="0" algn="l">
              <a:spcBef>
                <a:spcPts val="0"/>
              </a:spcBef>
              <a:spcAft>
                <a:spcPts val="0"/>
              </a:spcAft>
              <a:buNone/>
            </a:pPr>
            <a:r>
              <a:t/>
            </a:r>
            <a:endParaRPr b="1">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descr="Image" id="128" name="Google Shape;128;p24"/>
          <p:cNvPicPr preferRelativeResize="0"/>
          <p:nvPr/>
        </p:nvPicPr>
        <p:blipFill rotWithShape="1">
          <a:blip r:embed="rId3">
            <a:alphaModFix/>
          </a:blip>
          <a:srcRect b="4228" l="3725" r="4514" t="4846"/>
          <a:stretch/>
        </p:blipFill>
        <p:spPr>
          <a:xfrm>
            <a:off x="464975" y="1267724"/>
            <a:ext cx="5058974" cy="3571826"/>
          </a:xfrm>
          <a:prstGeom prst="rect">
            <a:avLst/>
          </a:prstGeom>
          <a:noFill/>
          <a:ln>
            <a:noFill/>
          </a:ln>
        </p:spPr>
      </p:pic>
      <p:sp>
        <p:nvSpPr>
          <p:cNvPr id="129" name="Google Shape;129;p24"/>
          <p:cNvSpPr txBox="1"/>
          <p:nvPr/>
        </p:nvSpPr>
        <p:spPr>
          <a:xfrm>
            <a:off x="152400" y="129413"/>
            <a:ext cx="8520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u="sng">
                <a:solidFill>
                  <a:schemeClr val="dk1"/>
                </a:solidFill>
              </a:rPr>
              <a:t>Knowledge Graph Notes</a:t>
            </a:r>
            <a:endParaRPr b="1" u="sng">
              <a:solidFill>
                <a:schemeClr val="dk1"/>
              </a:solidFill>
            </a:endParaRPr>
          </a:p>
          <a:p>
            <a:pPr indent="-292100" lvl="0" marL="457200" rtl="0" algn="l">
              <a:spcBef>
                <a:spcPts val="0"/>
              </a:spcBef>
              <a:spcAft>
                <a:spcPts val="0"/>
              </a:spcAft>
              <a:buClr>
                <a:schemeClr val="dk1"/>
              </a:buClr>
              <a:buSzPts val="1000"/>
              <a:buChar char="-"/>
            </a:pPr>
            <a:r>
              <a:rPr lang="en-GB" sz="1000">
                <a:solidFill>
                  <a:schemeClr val="dk1"/>
                </a:solidFill>
              </a:rPr>
              <a:t>Generally, 2 types: 1x uses a reference Knowledge Base (e.g. wikipedia), 1x builds direct from doc </a:t>
            </a:r>
            <a:endParaRPr sz="1000">
              <a:solidFill>
                <a:schemeClr val="dk1"/>
              </a:solidFill>
            </a:endParaRPr>
          </a:p>
          <a:p>
            <a:pPr indent="-292100" lvl="0" marL="457200" rtl="0" algn="l">
              <a:spcBef>
                <a:spcPts val="0"/>
              </a:spcBef>
              <a:spcAft>
                <a:spcPts val="0"/>
              </a:spcAft>
              <a:buClr>
                <a:schemeClr val="dk1"/>
              </a:buClr>
              <a:buSzPts val="1000"/>
              <a:buChar char="-"/>
            </a:pPr>
            <a:r>
              <a:rPr lang="en-GB" sz="1000">
                <a:solidFill>
                  <a:schemeClr val="dk1"/>
                </a:solidFill>
              </a:rPr>
              <a:t>Text Translation always reads goofy. One paper resorted to “templated” outputs. My sense is if we want to succeed here, topical specialization will help. </a:t>
            </a:r>
            <a:endParaRPr sz="1000">
              <a:solidFill>
                <a:schemeClr val="dk1"/>
              </a:solidFill>
            </a:endParaRPr>
          </a:p>
          <a:p>
            <a:pPr indent="-292100" lvl="0" marL="457200" rtl="0" algn="l">
              <a:spcBef>
                <a:spcPts val="0"/>
              </a:spcBef>
              <a:spcAft>
                <a:spcPts val="0"/>
              </a:spcAft>
              <a:buClr>
                <a:schemeClr val="dk1"/>
              </a:buClr>
              <a:buSzPts val="1000"/>
              <a:buChar char="-"/>
            </a:pPr>
            <a:r>
              <a:rPr lang="en-GB" sz="1000">
                <a:solidFill>
                  <a:schemeClr val="dk1"/>
                </a:solidFill>
              </a:rPr>
              <a:t>Viz… can be nice when filtered or visually designed. If not, it looks really overwhelming and won’t help with learning. </a:t>
            </a:r>
            <a:endParaRPr b="1">
              <a:solidFill>
                <a:schemeClr val="dk1"/>
              </a:solidFill>
            </a:endParaRPr>
          </a:p>
        </p:txBody>
      </p:sp>
      <p:pic>
        <p:nvPicPr>
          <p:cNvPr id="130" name="Google Shape;130;p24"/>
          <p:cNvPicPr preferRelativeResize="0"/>
          <p:nvPr/>
        </p:nvPicPr>
        <p:blipFill>
          <a:blip r:embed="rId4">
            <a:alphaModFix/>
          </a:blip>
          <a:stretch>
            <a:fillRect/>
          </a:stretch>
        </p:blipFill>
        <p:spPr>
          <a:xfrm>
            <a:off x="633325" y="3732684"/>
            <a:ext cx="2457450" cy="635794"/>
          </a:xfrm>
          <a:prstGeom prst="rect">
            <a:avLst/>
          </a:prstGeom>
          <a:noFill/>
          <a:ln>
            <a:noFill/>
          </a:ln>
        </p:spPr>
      </p:pic>
      <p:pic>
        <p:nvPicPr>
          <p:cNvPr id="131" name="Google Shape;131;p24"/>
          <p:cNvPicPr preferRelativeResize="0"/>
          <p:nvPr/>
        </p:nvPicPr>
        <p:blipFill>
          <a:blip r:embed="rId5">
            <a:alphaModFix/>
          </a:blip>
          <a:stretch>
            <a:fillRect/>
          </a:stretch>
        </p:blipFill>
        <p:spPr>
          <a:xfrm>
            <a:off x="4830525" y="3813971"/>
            <a:ext cx="2777494" cy="102556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descr="Image" id="136" name="Google Shape;136;p25"/>
          <p:cNvPicPr preferRelativeResize="0"/>
          <p:nvPr/>
        </p:nvPicPr>
        <p:blipFill rotWithShape="1">
          <a:blip r:embed="rId3">
            <a:alphaModFix/>
          </a:blip>
          <a:srcRect b="9417" l="1312" r="0" t="1575"/>
          <a:stretch/>
        </p:blipFill>
        <p:spPr>
          <a:xfrm>
            <a:off x="370625" y="949869"/>
            <a:ext cx="8283199" cy="3992513"/>
          </a:xfrm>
          <a:prstGeom prst="rect">
            <a:avLst/>
          </a:prstGeom>
          <a:noFill/>
          <a:ln>
            <a:noFill/>
          </a:ln>
        </p:spPr>
      </p:pic>
      <p:sp>
        <p:nvSpPr>
          <p:cNvPr id="137" name="Google Shape;137;p25"/>
          <p:cNvSpPr txBox="1"/>
          <p:nvPr/>
        </p:nvSpPr>
        <p:spPr>
          <a:xfrm>
            <a:off x="152400" y="129413"/>
            <a:ext cx="8520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u="sng">
                <a:solidFill>
                  <a:schemeClr val="dk1"/>
                </a:solidFill>
              </a:rPr>
              <a:t>Proposed Methodology</a:t>
            </a:r>
            <a:endParaRPr b="1" u="sng">
              <a:solidFill>
                <a:schemeClr val="dk1"/>
              </a:solidFill>
            </a:endParaRPr>
          </a:p>
          <a:p>
            <a:pPr indent="-292100" lvl="0" marL="457200" rtl="0" algn="l">
              <a:spcBef>
                <a:spcPts val="0"/>
              </a:spcBef>
              <a:spcAft>
                <a:spcPts val="0"/>
              </a:spcAft>
              <a:buClr>
                <a:schemeClr val="dk1"/>
              </a:buClr>
              <a:buSzPts val="1000"/>
              <a:buChar char="-"/>
            </a:pPr>
            <a:r>
              <a:rPr lang="en-GB" sz="1000">
                <a:solidFill>
                  <a:schemeClr val="dk1"/>
                </a:solidFill>
              </a:rPr>
              <a:t>For discussion. Below is a stab at how we can approach the problem in modular parts. </a:t>
            </a:r>
            <a:endParaRPr sz="1000">
              <a:solidFill>
                <a:schemeClr val="dk1"/>
              </a:solidFill>
            </a:endParaRPr>
          </a:p>
          <a:p>
            <a:pPr indent="-292100" lvl="0" marL="457200" rtl="0" algn="l">
              <a:spcBef>
                <a:spcPts val="0"/>
              </a:spcBef>
              <a:spcAft>
                <a:spcPts val="0"/>
              </a:spcAft>
              <a:buClr>
                <a:schemeClr val="dk1"/>
              </a:buClr>
              <a:buSzPts val="1000"/>
              <a:buChar char="-"/>
            </a:pPr>
            <a:r>
              <a:rPr lang="en-GB" sz="1000">
                <a:solidFill>
                  <a:schemeClr val="dk1"/>
                </a:solidFill>
              </a:rPr>
              <a:t>Abstractive: to use neural. Extractive, to use non-neural. Knowledge Graph as a supplement to the summarized text. </a:t>
            </a:r>
            <a:endParaRPr sz="10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43" name="Google Shape;143;p26"/>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Appendix: TextRank</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77800" y="55097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TextRank</a:t>
            </a:r>
            <a:endParaRPr/>
          </a:p>
        </p:txBody>
      </p:sp>
      <p:sp>
        <p:nvSpPr>
          <p:cNvPr id="149" name="Google Shape;149;p27"/>
          <p:cNvSpPr txBox="1"/>
          <p:nvPr>
            <p:ph idx="1" type="body"/>
          </p:nvPr>
        </p:nvSpPr>
        <p:spPr>
          <a:xfrm>
            <a:off x="311700" y="1152475"/>
            <a:ext cx="2547000" cy="3392700"/>
          </a:xfrm>
          <a:prstGeom prst="rect">
            <a:avLst/>
          </a:prstGeom>
          <a:noFill/>
        </p:spPr>
        <p:txBody>
          <a:bodyPr anchorCtr="0" anchor="t" bIns="91425" lIns="91425" spcFirstLastPara="1" rIns="91425" wrap="square" tIns="91425">
            <a:normAutofit/>
          </a:bodyPr>
          <a:lstStyle/>
          <a:p>
            <a:pPr indent="0" lvl="0" marL="0" rtl="0" algn="l">
              <a:spcBef>
                <a:spcPts val="0"/>
              </a:spcBef>
              <a:spcAft>
                <a:spcPts val="0"/>
              </a:spcAft>
              <a:buNone/>
            </a:pPr>
            <a:r>
              <a:rPr b="1" lang="en-GB" sz="900"/>
              <a:t>Implemented a simple TextRank function using SpaCy and sklearn packages.</a:t>
            </a:r>
            <a:endParaRPr b="1" sz="900"/>
          </a:p>
          <a:p>
            <a:pPr indent="0" lvl="0" marL="0" rtl="0" algn="l">
              <a:spcBef>
                <a:spcPts val="1200"/>
              </a:spcBef>
              <a:spcAft>
                <a:spcPts val="0"/>
              </a:spcAft>
              <a:buNone/>
            </a:pPr>
            <a:r>
              <a:rPr b="1" lang="en-GB" sz="900">
                <a:solidFill>
                  <a:srgbClr val="A4C2F4"/>
                </a:solidFill>
              </a:rPr>
              <a:t>Example of Wikipedia article on “Spicegirls”, summarized to 2 extracted sentences: </a:t>
            </a:r>
            <a:endParaRPr b="1" sz="900">
              <a:solidFill>
                <a:srgbClr val="A4C2F4"/>
              </a:solidFill>
            </a:endParaRPr>
          </a:p>
          <a:p>
            <a:pPr indent="0" lvl="0" marL="0" rtl="0" algn="l">
              <a:spcBef>
                <a:spcPts val="1200"/>
              </a:spcBef>
              <a:spcAft>
                <a:spcPts val="0"/>
              </a:spcAft>
              <a:buNone/>
            </a:pPr>
            <a:r>
              <a:rPr lang="en-GB" sz="900">
                <a:solidFill>
                  <a:srgbClr val="A4C2F4"/>
                </a:solidFill>
              </a:rPr>
              <a:t>“They reunited for two concert tours, the Return of the Spice Girls (2007–2008) with Halliwell, and Spice World – 2019 tour, both of which won the Billboard Live Music Award for highest-grossing engagements, making the Spice Girls the top touring all-female group from 1998 to 2020.”</a:t>
            </a:r>
            <a:endParaRPr sz="900">
              <a:solidFill>
                <a:srgbClr val="A4C2F4"/>
              </a:solidFill>
            </a:endParaRPr>
          </a:p>
          <a:p>
            <a:pPr indent="0" lvl="0" marL="0" rtl="0" algn="l">
              <a:spcBef>
                <a:spcPts val="1200"/>
              </a:spcBef>
              <a:spcAft>
                <a:spcPts val="0"/>
              </a:spcAft>
              <a:buNone/>
            </a:pPr>
            <a:r>
              <a:rPr lang="en-GB" sz="900">
                <a:solidFill>
                  <a:srgbClr val="A4C2F4"/>
                </a:solidFill>
              </a:rPr>
              <a:t>“In 1997, the Spice Girls made their live debut concert tour and starred in a film, Spice World, to commercial success.”</a:t>
            </a:r>
            <a:endParaRPr sz="900">
              <a:solidFill>
                <a:srgbClr val="A4C2F4"/>
              </a:solidFill>
            </a:endParaRPr>
          </a:p>
          <a:p>
            <a:pPr indent="0" lvl="0" marL="0" rtl="0" algn="l">
              <a:spcBef>
                <a:spcPts val="1200"/>
              </a:spcBef>
              <a:spcAft>
                <a:spcPts val="1200"/>
              </a:spcAft>
              <a:buNone/>
            </a:pPr>
            <a:r>
              <a:rPr i="1" lang="en-GB" sz="900">
                <a:solidFill>
                  <a:srgbClr val="A4C2F4"/>
                </a:solidFill>
              </a:rPr>
              <a:t>… not too bad! </a:t>
            </a:r>
            <a:endParaRPr i="1" sz="900"/>
          </a:p>
        </p:txBody>
      </p:sp>
      <p:pic>
        <p:nvPicPr>
          <p:cNvPr id="150" name="Google Shape;150;p27"/>
          <p:cNvPicPr preferRelativeResize="0"/>
          <p:nvPr/>
        </p:nvPicPr>
        <p:blipFill>
          <a:blip r:embed="rId3">
            <a:alphaModFix/>
          </a:blip>
          <a:stretch>
            <a:fillRect/>
          </a:stretch>
        </p:blipFill>
        <p:spPr>
          <a:xfrm>
            <a:off x="2950400" y="216325"/>
            <a:ext cx="5950799" cy="4710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Learnings</a:t>
            </a:r>
            <a:endParaRPr/>
          </a:p>
        </p:txBody>
      </p:sp>
      <p:sp>
        <p:nvSpPr>
          <p:cNvPr id="156" name="Google Shape;15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t/>
            </a:r>
            <a:endParaRPr/>
          </a:p>
          <a:p>
            <a:pPr indent="-325755" lvl="0" marL="457200" rtl="0" algn="l">
              <a:spcBef>
                <a:spcPts val="1200"/>
              </a:spcBef>
              <a:spcAft>
                <a:spcPts val="0"/>
              </a:spcAft>
              <a:buSzPct val="100000"/>
              <a:buAutoNum type="arabicPeriod"/>
            </a:pPr>
            <a:r>
              <a:rPr lang="en-GB"/>
              <a:t>The text summarization algorithm appears to perform better for lifestyle documents than it does for scientific or financial documents. This might be because there is a bias toward big words in scientific and financial literature which can be considered "essential" to summarization.</a:t>
            </a:r>
            <a:endParaRPr/>
          </a:p>
          <a:p>
            <a:pPr indent="-325755" lvl="0" marL="457200" rtl="0" algn="l">
              <a:spcBef>
                <a:spcPts val="0"/>
              </a:spcBef>
              <a:spcAft>
                <a:spcPts val="0"/>
              </a:spcAft>
              <a:buSzPct val="100000"/>
              <a:buAutoNum type="arabicPeriod"/>
            </a:pPr>
            <a:r>
              <a:rPr lang="en-GB"/>
              <a:t>Co-Reference Resolution is important! Having articles like “they”, without context, can be misleading </a:t>
            </a:r>
            <a:endParaRPr/>
          </a:p>
          <a:p>
            <a:pPr indent="-325755" lvl="0" marL="457200" rtl="0" algn="l">
              <a:spcBef>
                <a:spcPts val="0"/>
              </a:spcBef>
              <a:spcAft>
                <a:spcPts val="0"/>
              </a:spcAft>
              <a:buSzPct val="100000"/>
              <a:buAutoNum type="arabicPeriod"/>
            </a:pPr>
            <a:r>
              <a:rPr lang="en-GB"/>
              <a:t>Notebook link: </a:t>
            </a:r>
            <a:r>
              <a:rPr lang="en-GB" u="sng">
                <a:solidFill>
                  <a:schemeClr val="hlink"/>
                </a:solidFill>
                <a:hlinkClick r:id="rId3"/>
              </a:rPr>
              <a:t>https://drive.google.com/drive/folders/1-2SzV0tGIrhr-eITv_SDaPCzWa7iFvcp?usp=sharing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62" name="Google Shape;162;p29"/>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Appendix</a:t>
            </a:r>
            <a:r>
              <a:rPr lang="en-GB"/>
              <a:t>: Co-Ref Res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Co-Ref Res</a:t>
            </a:r>
            <a:endParaRPr/>
          </a:p>
        </p:txBody>
      </p:sp>
      <p:sp>
        <p:nvSpPr>
          <p:cNvPr id="168" name="Google Shape;168;p30"/>
          <p:cNvSpPr txBox="1"/>
          <p:nvPr>
            <p:ph idx="1" type="body"/>
          </p:nvPr>
        </p:nvSpPr>
        <p:spPr>
          <a:xfrm>
            <a:off x="311700" y="992450"/>
            <a:ext cx="3109800" cy="3392700"/>
          </a:xfrm>
          <a:prstGeom prst="rect">
            <a:avLst/>
          </a:prstGeom>
          <a:noFill/>
        </p:spPr>
        <p:txBody>
          <a:bodyPr anchorCtr="0" anchor="t" bIns="91425" lIns="91425" spcFirstLastPara="1" rIns="91425" wrap="square" tIns="91425">
            <a:normAutofit/>
          </a:bodyPr>
          <a:lstStyle/>
          <a:p>
            <a:pPr indent="0" lvl="0" marL="0" rtl="0" algn="l">
              <a:spcBef>
                <a:spcPts val="0"/>
              </a:spcBef>
              <a:spcAft>
                <a:spcPts val="0"/>
              </a:spcAft>
              <a:buNone/>
            </a:pPr>
            <a:r>
              <a:rPr b="1" lang="en-GB" sz="900"/>
              <a:t>Used an experimental branch of SpaCy to do co-reference resolution. </a:t>
            </a:r>
            <a:endParaRPr b="1" sz="900"/>
          </a:p>
          <a:p>
            <a:pPr indent="0" lvl="0" marL="0" rtl="0" algn="l">
              <a:spcBef>
                <a:spcPts val="1200"/>
              </a:spcBef>
              <a:spcAft>
                <a:spcPts val="0"/>
              </a:spcAft>
              <a:buNone/>
            </a:pPr>
            <a:r>
              <a:rPr b="1" lang="en-GB" sz="900">
                <a:solidFill>
                  <a:srgbClr val="A4C2F4"/>
                </a:solidFill>
              </a:rPr>
              <a:t>Example: </a:t>
            </a:r>
            <a:r>
              <a:rPr b="1" lang="en-GB" sz="900">
                <a:solidFill>
                  <a:srgbClr val="A4C2F4"/>
                </a:solidFill>
              </a:rPr>
              <a:t>output based on “Singapore” wikipedia article. Note: no more “it”, “they”, etc.</a:t>
            </a:r>
            <a:endParaRPr b="1" sz="900">
              <a:solidFill>
                <a:srgbClr val="A4C2F4"/>
              </a:solidFill>
            </a:endParaRPr>
          </a:p>
          <a:p>
            <a:pPr indent="0" lvl="0" marL="0" rtl="0" algn="l">
              <a:spcBef>
                <a:spcPts val="1200"/>
              </a:spcBef>
              <a:spcAft>
                <a:spcPts val="0"/>
              </a:spcAft>
              <a:buNone/>
            </a:pPr>
            <a:r>
              <a:t/>
            </a:r>
            <a:endParaRPr sz="900">
              <a:solidFill>
                <a:srgbClr val="A4C2F4"/>
              </a:solidFill>
            </a:endParaRPr>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9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900"/>
          </a:p>
        </p:txBody>
      </p:sp>
      <p:pic>
        <p:nvPicPr>
          <p:cNvPr id="169" name="Google Shape;169;p30"/>
          <p:cNvPicPr preferRelativeResize="0"/>
          <p:nvPr/>
        </p:nvPicPr>
        <p:blipFill>
          <a:blip r:embed="rId3">
            <a:alphaModFix/>
          </a:blip>
          <a:stretch>
            <a:fillRect/>
          </a:stretch>
        </p:blipFill>
        <p:spPr>
          <a:xfrm>
            <a:off x="4545225" y="132650"/>
            <a:ext cx="3506150" cy="4795625"/>
          </a:xfrm>
          <a:prstGeom prst="rect">
            <a:avLst/>
          </a:prstGeom>
          <a:noFill/>
          <a:ln>
            <a:noFill/>
          </a:ln>
        </p:spPr>
      </p:pic>
      <p:pic>
        <p:nvPicPr>
          <p:cNvPr id="170" name="Google Shape;170;p30"/>
          <p:cNvPicPr preferRelativeResize="0"/>
          <p:nvPr/>
        </p:nvPicPr>
        <p:blipFill>
          <a:blip r:embed="rId4">
            <a:alphaModFix/>
          </a:blip>
          <a:stretch>
            <a:fillRect/>
          </a:stretch>
        </p:blipFill>
        <p:spPr>
          <a:xfrm>
            <a:off x="268423" y="1985225"/>
            <a:ext cx="3753974" cy="28166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Learnings</a:t>
            </a:r>
            <a:endParaRPr/>
          </a:p>
        </p:txBody>
      </p:sp>
      <p:sp>
        <p:nvSpPr>
          <p:cNvPr id="176" name="Google Shape;17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AutoNum type="arabicPeriod"/>
            </a:pPr>
            <a:r>
              <a:rPr b="1" lang="en-GB"/>
              <a:t>Pipelines</a:t>
            </a:r>
            <a:r>
              <a:rPr lang="en-GB"/>
              <a:t> - Technically, the co-res ref implementation in SpaCY uses the trf pipeline. This is incompatible with the standard pipeline. Hence, two </a:t>
            </a:r>
            <a:r>
              <a:rPr lang="en-GB"/>
              <a:t>separate</a:t>
            </a:r>
            <a:r>
              <a:rPr lang="en-GB"/>
              <a:t> pipelines will need to be built, with co-ref res passing a processed doc to the normal pipeline after. </a:t>
            </a:r>
            <a:endParaRPr/>
          </a:p>
          <a:p>
            <a:pPr indent="-342900" lvl="0" marL="457200" rtl="0" algn="l">
              <a:spcBef>
                <a:spcPts val="0"/>
              </a:spcBef>
              <a:spcAft>
                <a:spcPts val="0"/>
              </a:spcAft>
              <a:buSzPts val="1800"/>
              <a:buAutoNum type="arabicPeriod"/>
            </a:pPr>
            <a:r>
              <a:rPr lang="en-GB"/>
              <a:t>Notebook link: </a:t>
            </a:r>
            <a:r>
              <a:rPr lang="en-GB" u="sng">
                <a:solidFill>
                  <a:schemeClr val="hlink"/>
                </a:solidFill>
                <a:hlinkClick r:id="rId3"/>
              </a:rPr>
              <a:t>https://drive.google.com/file/d/1kO0Q7DaFkBMhIym5eNZzV4crWLOVUyaf/view?usp=sharing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Goals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Given a body of text, we wish to perform the following two tasks: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GB"/>
              <a:t>Knowledge Abstraction</a:t>
            </a:r>
            <a:endParaRPr/>
          </a:p>
          <a:p>
            <a:pPr indent="-342900" lvl="0" marL="457200" rtl="0" algn="l">
              <a:spcBef>
                <a:spcPts val="0"/>
              </a:spcBef>
              <a:spcAft>
                <a:spcPts val="0"/>
              </a:spcAft>
              <a:buSzPts val="1800"/>
              <a:buChar char="-"/>
            </a:pPr>
            <a:r>
              <a:rPr lang="en-GB"/>
              <a:t>Generate a knowledge graph from text</a:t>
            </a:r>
            <a:endParaRPr/>
          </a:p>
          <a:p>
            <a:pPr indent="-342900" lvl="0" marL="457200" rtl="0" algn="l">
              <a:spcBef>
                <a:spcPts val="0"/>
              </a:spcBef>
              <a:spcAft>
                <a:spcPts val="0"/>
              </a:spcAft>
              <a:buSzPts val="1800"/>
              <a:buChar char="-"/>
            </a:pPr>
            <a:r>
              <a:rPr lang="en-GB"/>
              <a:t>Identify and present most important sets of information</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GB"/>
              <a:t>Summary Generation</a:t>
            </a:r>
            <a:endParaRPr/>
          </a:p>
          <a:p>
            <a:pPr indent="-342900" lvl="0" marL="457200" rtl="0" algn="l">
              <a:spcBef>
                <a:spcPts val="0"/>
              </a:spcBef>
              <a:spcAft>
                <a:spcPts val="0"/>
              </a:spcAft>
              <a:buSzPts val="1800"/>
              <a:buChar char="-"/>
            </a:pPr>
            <a:r>
              <a:rPr lang="en-GB"/>
              <a:t>Generate a summary for the given text</a:t>
            </a:r>
            <a:endParaRPr/>
          </a:p>
          <a:p>
            <a:pPr indent="-342900" lvl="0" marL="457200" rtl="0" algn="l">
              <a:spcBef>
                <a:spcPts val="0"/>
              </a:spcBef>
              <a:spcAft>
                <a:spcPts val="0"/>
              </a:spcAft>
              <a:buSzPts val="1800"/>
              <a:buChar char="-"/>
            </a:pPr>
            <a:r>
              <a:rPr lang="en-GB"/>
              <a:t>Explore extractive vs. generative approaches for summarization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82" name="Google Shape;182;p3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Appendix</a:t>
            </a:r>
            <a:r>
              <a:rPr lang="en-GB"/>
              <a:t>: Triples &amp; Knowledge Graphs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Triples &amp; Knowledge Graphs</a:t>
            </a:r>
            <a:endParaRPr/>
          </a:p>
        </p:txBody>
      </p:sp>
      <p:sp>
        <p:nvSpPr>
          <p:cNvPr id="188" name="Google Shape;188;p33"/>
          <p:cNvSpPr txBox="1"/>
          <p:nvPr>
            <p:ph idx="1" type="body"/>
          </p:nvPr>
        </p:nvSpPr>
        <p:spPr>
          <a:xfrm>
            <a:off x="311700" y="992450"/>
            <a:ext cx="3741900" cy="3392700"/>
          </a:xfrm>
          <a:prstGeom prst="rect">
            <a:avLst/>
          </a:prstGeom>
          <a:noFill/>
        </p:spPr>
        <p:txBody>
          <a:bodyPr anchorCtr="0" anchor="t" bIns="91425" lIns="91425" spcFirstLastPara="1" rIns="91425" wrap="square" tIns="91425">
            <a:normAutofit/>
          </a:bodyPr>
          <a:lstStyle/>
          <a:p>
            <a:pPr indent="0" lvl="0" marL="0" rtl="0" algn="l">
              <a:spcBef>
                <a:spcPts val="0"/>
              </a:spcBef>
              <a:spcAft>
                <a:spcPts val="0"/>
              </a:spcAft>
              <a:buNone/>
            </a:pPr>
            <a:r>
              <a:rPr b="1" lang="en-GB" sz="900"/>
              <a:t>This was a fun learning exercise to generate triples using NER, POS tagging and merging noun chunks. </a:t>
            </a:r>
            <a:endParaRPr b="1" sz="900"/>
          </a:p>
          <a:p>
            <a:pPr indent="0" lvl="0" marL="0" rtl="0" algn="l">
              <a:spcBef>
                <a:spcPts val="1200"/>
              </a:spcBef>
              <a:spcAft>
                <a:spcPts val="0"/>
              </a:spcAft>
              <a:buNone/>
            </a:pPr>
            <a:r>
              <a:rPr b="1" lang="en-GB" sz="900">
                <a:solidFill>
                  <a:srgbClr val="A4C2F4"/>
                </a:solidFill>
              </a:rPr>
              <a:t>The workflow is as such: </a:t>
            </a:r>
            <a:endParaRPr b="1" sz="900">
              <a:solidFill>
                <a:srgbClr val="A4C2F4"/>
              </a:solidFill>
            </a:endParaRPr>
          </a:p>
          <a:p>
            <a:pPr indent="-285750" lvl="0" marL="457200" rtl="0" algn="l">
              <a:spcBef>
                <a:spcPts val="1200"/>
              </a:spcBef>
              <a:spcAft>
                <a:spcPts val="0"/>
              </a:spcAft>
              <a:buClr>
                <a:srgbClr val="A4C2F4"/>
              </a:buClr>
              <a:buSzPts val="900"/>
              <a:buAutoNum type="arabicPeriod"/>
            </a:pPr>
            <a:r>
              <a:rPr b="1" lang="en-GB" sz="900">
                <a:solidFill>
                  <a:srgbClr val="A4C2F4"/>
                </a:solidFill>
              </a:rPr>
              <a:t>Run co-reference resolution so each sentence is semantically rich.</a:t>
            </a:r>
            <a:endParaRPr b="1" sz="900">
              <a:solidFill>
                <a:srgbClr val="A4C2F4"/>
              </a:solidFill>
            </a:endParaRPr>
          </a:p>
          <a:p>
            <a:pPr indent="-285750" lvl="0" marL="457200" rtl="0" algn="l">
              <a:spcBef>
                <a:spcPts val="0"/>
              </a:spcBef>
              <a:spcAft>
                <a:spcPts val="0"/>
              </a:spcAft>
              <a:buClr>
                <a:srgbClr val="A4C2F4"/>
              </a:buClr>
              <a:buSzPts val="900"/>
              <a:buAutoNum type="arabicPeriod"/>
            </a:pPr>
            <a:r>
              <a:rPr b="1" lang="en-GB" sz="900">
                <a:solidFill>
                  <a:srgbClr val="A4C2F4"/>
                </a:solidFill>
              </a:rPr>
              <a:t>Capture “real world objects” as tokens</a:t>
            </a:r>
            <a:endParaRPr b="1" sz="900">
              <a:solidFill>
                <a:srgbClr val="A4C2F4"/>
              </a:solidFill>
            </a:endParaRPr>
          </a:p>
          <a:p>
            <a:pPr indent="-285750" lvl="1" marL="914400" rtl="0" algn="l">
              <a:spcBef>
                <a:spcPts val="0"/>
              </a:spcBef>
              <a:spcAft>
                <a:spcPts val="0"/>
              </a:spcAft>
              <a:buClr>
                <a:srgbClr val="A4C2F4"/>
              </a:buClr>
              <a:buSzPts val="900"/>
              <a:buAutoNum type="alphaLcPeriod"/>
            </a:pPr>
            <a:r>
              <a:t/>
            </a:r>
            <a:endParaRPr b="1" sz="900">
              <a:solidFill>
                <a:srgbClr val="A4C2F4"/>
              </a:solidFill>
            </a:endParaRPr>
          </a:p>
          <a:p>
            <a:pPr indent="-285750" lvl="1" marL="914400" rtl="0" algn="l">
              <a:spcBef>
                <a:spcPts val="0"/>
              </a:spcBef>
              <a:spcAft>
                <a:spcPts val="0"/>
              </a:spcAft>
              <a:buClr>
                <a:srgbClr val="A4C2F4"/>
              </a:buClr>
              <a:buSzPts val="900"/>
              <a:buAutoNum type="alphaLcPeriod"/>
            </a:pPr>
            <a:r>
              <a:rPr b="1" lang="en-GB" sz="900">
                <a:solidFill>
                  <a:srgbClr val="A4C2F4"/>
                </a:solidFill>
              </a:rPr>
              <a:t>Extract NER to identify “objects in the world” </a:t>
            </a:r>
            <a:endParaRPr b="1" sz="900">
              <a:solidFill>
                <a:srgbClr val="A4C2F4"/>
              </a:solidFill>
            </a:endParaRPr>
          </a:p>
          <a:p>
            <a:pPr indent="-285750" lvl="1" marL="914400" rtl="0" algn="l">
              <a:spcBef>
                <a:spcPts val="0"/>
              </a:spcBef>
              <a:spcAft>
                <a:spcPts val="0"/>
              </a:spcAft>
              <a:buClr>
                <a:srgbClr val="A4C2F4"/>
              </a:buClr>
              <a:buSzPts val="900"/>
              <a:buAutoNum type="alphaLcPeriod"/>
            </a:pPr>
            <a:r>
              <a:rPr b="1" lang="en-GB" sz="900">
                <a:solidFill>
                  <a:srgbClr val="A4C2F4"/>
                </a:solidFill>
              </a:rPr>
              <a:t>Merge noun chunks</a:t>
            </a:r>
            <a:r>
              <a:rPr b="1" lang="en-GB" sz="900">
                <a:solidFill>
                  <a:srgbClr val="A4C2F4"/>
                </a:solidFill>
              </a:rPr>
              <a:t> into larger tokens (e.g. “the” + “Republic of Singapore” → “the Republic of Singapore” </a:t>
            </a:r>
            <a:endParaRPr b="1" sz="900">
              <a:solidFill>
                <a:srgbClr val="A4C2F4"/>
              </a:solidFill>
            </a:endParaRPr>
          </a:p>
          <a:p>
            <a:pPr indent="-285750" lvl="0" marL="457200" rtl="0" algn="l">
              <a:spcBef>
                <a:spcPts val="0"/>
              </a:spcBef>
              <a:spcAft>
                <a:spcPts val="0"/>
              </a:spcAft>
              <a:buClr>
                <a:srgbClr val="A4C2F4"/>
              </a:buClr>
              <a:buSzPts val="900"/>
              <a:buAutoNum type="arabicPeriod"/>
            </a:pPr>
            <a:r>
              <a:rPr b="1" lang="en-GB" sz="900">
                <a:solidFill>
                  <a:srgbClr val="A4C2F4"/>
                </a:solidFill>
              </a:rPr>
              <a:t>Construct relationship triplets from POS </a:t>
            </a:r>
            <a:r>
              <a:rPr b="1" lang="en-GB" sz="900">
                <a:solidFill>
                  <a:srgbClr val="A4C2F4"/>
                </a:solidFill>
              </a:rPr>
              <a:t>tagging</a:t>
            </a:r>
            <a:r>
              <a:rPr b="1" lang="en-GB" sz="900">
                <a:solidFill>
                  <a:srgbClr val="A4C2F4"/>
                </a:solidFill>
              </a:rPr>
              <a:t> of tokens (in this case, we did it by sentences) </a:t>
            </a:r>
            <a:endParaRPr b="1" sz="900">
              <a:solidFill>
                <a:srgbClr val="A4C2F4"/>
              </a:solidFill>
            </a:endParaRPr>
          </a:p>
          <a:p>
            <a:pPr indent="0" lvl="0" marL="0" rtl="0" algn="l">
              <a:spcBef>
                <a:spcPts val="1200"/>
              </a:spcBef>
              <a:spcAft>
                <a:spcPts val="1200"/>
              </a:spcAft>
              <a:buNone/>
            </a:pPr>
            <a:r>
              <a:rPr b="1" lang="en-GB" sz="900">
                <a:solidFill>
                  <a:srgbClr val="A4C2F4"/>
                </a:solidFill>
              </a:rPr>
              <a:t>Originally implemented as custom functions. Later learned how to use pipelines to add it in easily! </a:t>
            </a:r>
            <a:endParaRPr b="1" sz="900">
              <a:solidFill>
                <a:srgbClr val="A4C2F4"/>
              </a:solidFill>
            </a:endParaRPr>
          </a:p>
        </p:txBody>
      </p:sp>
      <p:pic>
        <p:nvPicPr>
          <p:cNvPr id="189" name="Google Shape;189;p33"/>
          <p:cNvPicPr preferRelativeResize="0"/>
          <p:nvPr/>
        </p:nvPicPr>
        <p:blipFill>
          <a:blip r:embed="rId3">
            <a:alphaModFix/>
          </a:blip>
          <a:stretch>
            <a:fillRect/>
          </a:stretch>
        </p:blipFill>
        <p:spPr>
          <a:xfrm>
            <a:off x="4179025" y="159425"/>
            <a:ext cx="4779950" cy="3622099"/>
          </a:xfrm>
          <a:prstGeom prst="rect">
            <a:avLst/>
          </a:prstGeom>
          <a:noFill/>
          <a:ln>
            <a:noFill/>
          </a:ln>
        </p:spPr>
      </p:pic>
      <p:pic>
        <p:nvPicPr>
          <p:cNvPr id="190" name="Google Shape;190;p33"/>
          <p:cNvPicPr preferRelativeResize="0"/>
          <p:nvPr/>
        </p:nvPicPr>
        <p:blipFill>
          <a:blip r:embed="rId4">
            <a:alphaModFix/>
          </a:blip>
          <a:stretch>
            <a:fillRect/>
          </a:stretch>
        </p:blipFill>
        <p:spPr>
          <a:xfrm>
            <a:off x="219250" y="3781525"/>
            <a:ext cx="3926799" cy="1277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34"/>
          <p:cNvPicPr preferRelativeResize="0"/>
          <p:nvPr/>
        </p:nvPicPr>
        <p:blipFill rotWithShape="1">
          <a:blip r:embed="rId3">
            <a:alphaModFix/>
          </a:blip>
          <a:srcRect b="2931" l="0" r="6725" t="0"/>
          <a:stretch/>
        </p:blipFill>
        <p:spPr>
          <a:xfrm>
            <a:off x="3635225" y="1075525"/>
            <a:ext cx="5138175" cy="3861100"/>
          </a:xfrm>
          <a:prstGeom prst="rect">
            <a:avLst/>
          </a:prstGeom>
          <a:noFill/>
          <a:ln>
            <a:noFill/>
          </a:ln>
        </p:spPr>
      </p:pic>
      <p:sp>
        <p:nvSpPr>
          <p:cNvPr id="196" name="Google Shape;19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Triples &amp; Knowledge Graphs</a:t>
            </a:r>
            <a:endParaRPr/>
          </a:p>
        </p:txBody>
      </p:sp>
      <p:pic>
        <p:nvPicPr>
          <p:cNvPr id="197" name="Google Shape;197;p34"/>
          <p:cNvPicPr preferRelativeResize="0"/>
          <p:nvPr/>
        </p:nvPicPr>
        <p:blipFill rotWithShape="1">
          <a:blip r:embed="rId4">
            <a:alphaModFix/>
          </a:blip>
          <a:srcRect b="0" l="10013" r="30274" t="0"/>
          <a:stretch/>
        </p:blipFill>
        <p:spPr>
          <a:xfrm>
            <a:off x="-923025" y="1163775"/>
            <a:ext cx="4359724" cy="1941150"/>
          </a:xfrm>
          <a:prstGeom prst="rect">
            <a:avLst/>
          </a:prstGeom>
          <a:noFill/>
          <a:ln cap="flat" cmpd="sng" w="19050">
            <a:solidFill>
              <a:schemeClr val="lt2"/>
            </a:solidFill>
            <a:prstDash val="solid"/>
            <a:round/>
            <a:headEnd len="sm" w="sm" type="none"/>
            <a:tailEnd len="sm" w="sm" type="none"/>
          </a:ln>
        </p:spPr>
      </p:pic>
      <p:cxnSp>
        <p:nvCxnSpPr>
          <p:cNvPr id="198" name="Google Shape;198;p34"/>
          <p:cNvCxnSpPr/>
          <p:nvPr/>
        </p:nvCxnSpPr>
        <p:spPr>
          <a:xfrm>
            <a:off x="4572000" y="-1224125"/>
            <a:ext cx="1138800" cy="532200"/>
          </a:xfrm>
          <a:prstGeom prst="straightConnector1">
            <a:avLst/>
          </a:prstGeom>
          <a:noFill/>
          <a:ln cap="flat" cmpd="sng" w="9525">
            <a:solidFill>
              <a:srgbClr val="FF0000"/>
            </a:solidFill>
            <a:prstDash val="solid"/>
            <a:round/>
            <a:headEnd len="med" w="med" type="none"/>
            <a:tailEnd len="med" w="med" type="triangle"/>
          </a:ln>
        </p:spPr>
      </p:cxnSp>
      <p:sp>
        <p:nvSpPr>
          <p:cNvPr id="199" name="Google Shape;199;p34"/>
          <p:cNvSpPr txBox="1"/>
          <p:nvPr/>
        </p:nvSpPr>
        <p:spPr>
          <a:xfrm>
            <a:off x="559300" y="3514825"/>
            <a:ext cx="277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2"/>
                </a:solidFill>
              </a:rPr>
              <a:t>Sample of triple from text and interactive graph using PyVis</a:t>
            </a:r>
            <a:endParaRPr>
              <a:solidFill>
                <a:schemeClr val="lt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Learnings</a:t>
            </a:r>
            <a:endParaRPr/>
          </a:p>
        </p:txBody>
      </p:sp>
      <p:sp>
        <p:nvSpPr>
          <p:cNvPr id="205" name="Google Shape;205;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a:t>While its nice to see progress, overall, the triples generated are still “watered down” and are unsatisfying. It needs a richer expression of the text. </a:t>
            </a:r>
            <a:endParaRPr/>
          </a:p>
          <a:p>
            <a:pPr indent="-308610" lvl="0" marL="457200" rtl="0" algn="l">
              <a:spcBef>
                <a:spcPts val="1200"/>
              </a:spcBef>
              <a:spcAft>
                <a:spcPts val="0"/>
              </a:spcAft>
              <a:buSzPct val="100000"/>
              <a:buAutoNum type="arabicPeriod"/>
            </a:pPr>
            <a:r>
              <a:rPr b="1" lang="en-GB"/>
              <a:t>NEL</a:t>
            </a:r>
            <a:endParaRPr/>
          </a:p>
          <a:p>
            <a:pPr indent="-290830" lvl="1" marL="914400" rtl="0" algn="l">
              <a:spcBef>
                <a:spcPts val="0"/>
              </a:spcBef>
              <a:spcAft>
                <a:spcPts val="0"/>
              </a:spcAft>
              <a:buSzPct val="100000"/>
              <a:buAutoNum type="alphaLcPeriod"/>
            </a:pPr>
            <a:r>
              <a:rPr lang="en-GB"/>
              <a:t>named entity LINKING will perform even better at </a:t>
            </a:r>
            <a:r>
              <a:rPr lang="en-GB"/>
              <a:t>detecting “objects in the world”. This can be done via wiki-graph of DBpedia. </a:t>
            </a:r>
            <a:endParaRPr/>
          </a:p>
          <a:p>
            <a:pPr indent="-290830" lvl="1" marL="914400" rtl="0" algn="l">
              <a:spcBef>
                <a:spcPts val="0"/>
              </a:spcBef>
              <a:spcAft>
                <a:spcPts val="0"/>
              </a:spcAft>
              <a:buSzPct val="100000"/>
              <a:buAutoNum type="alphaLcPeriod"/>
            </a:pPr>
            <a:r>
              <a:rPr lang="en-GB"/>
              <a:t>NEL can enrich the tokens and give us more token attributes for triple generation. </a:t>
            </a:r>
            <a:endParaRPr/>
          </a:p>
          <a:p>
            <a:pPr indent="-290830" lvl="1" marL="914400" rtl="0" algn="l">
              <a:spcBef>
                <a:spcPts val="0"/>
              </a:spcBef>
              <a:spcAft>
                <a:spcPts val="0"/>
              </a:spcAft>
              <a:buSzPct val="100000"/>
              <a:buAutoNum type="alphaLcPeriod"/>
            </a:pPr>
            <a:r>
              <a:rPr lang="en-GB"/>
              <a:t>To consider more pre-processing, e.g. removing stopwords </a:t>
            </a:r>
            <a:endParaRPr/>
          </a:p>
          <a:p>
            <a:pPr indent="-308610" lvl="0" marL="457200" rtl="0" algn="l">
              <a:spcBef>
                <a:spcPts val="0"/>
              </a:spcBef>
              <a:spcAft>
                <a:spcPts val="0"/>
              </a:spcAft>
              <a:buSzPct val="100000"/>
              <a:buAutoNum type="arabicPeriod"/>
            </a:pPr>
            <a:r>
              <a:rPr b="1" lang="en-GB"/>
              <a:t>Triple Generation</a:t>
            </a:r>
            <a:r>
              <a:rPr lang="en-GB"/>
              <a:t> - </a:t>
            </a:r>
            <a:endParaRPr/>
          </a:p>
          <a:p>
            <a:pPr indent="-290830" lvl="1" marL="914400" rtl="0" algn="l">
              <a:spcBef>
                <a:spcPts val="0"/>
              </a:spcBef>
              <a:spcAft>
                <a:spcPts val="0"/>
              </a:spcAft>
              <a:buSzPct val="100000"/>
              <a:buAutoNum type="alphaLcPeriod"/>
            </a:pPr>
            <a:r>
              <a:rPr lang="en-GB"/>
              <a:t>generating triples from sentences has decent performance once co-ref res is implemented. </a:t>
            </a:r>
            <a:endParaRPr/>
          </a:p>
          <a:p>
            <a:pPr indent="-290830" lvl="1" marL="914400" rtl="0" algn="l">
              <a:spcBef>
                <a:spcPts val="0"/>
              </a:spcBef>
              <a:spcAft>
                <a:spcPts val="0"/>
              </a:spcAft>
              <a:buSzPct val="100000"/>
              <a:buAutoNum type="alphaLcPeriod"/>
            </a:pPr>
            <a:r>
              <a:rPr lang="en-GB"/>
              <a:t>Reconsider the POS tags that are used for triples generation and relax the conditions. </a:t>
            </a:r>
            <a:endParaRPr/>
          </a:p>
          <a:p>
            <a:pPr indent="-308610" lvl="0" marL="457200" rtl="0" algn="l">
              <a:spcBef>
                <a:spcPts val="0"/>
              </a:spcBef>
              <a:spcAft>
                <a:spcPts val="0"/>
              </a:spcAft>
              <a:buSzPct val="100000"/>
              <a:buAutoNum type="arabicPeriod"/>
            </a:pPr>
            <a:r>
              <a:rPr b="1" lang="en-GB"/>
              <a:t>Graph Organization</a:t>
            </a:r>
            <a:r>
              <a:rPr lang="en-GB"/>
              <a:t> - how should a graph be organized? Simply using triples </a:t>
            </a:r>
            <a:endParaRPr/>
          </a:p>
          <a:p>
            <a:pPr indent="-290830" lvl="1" marL="914400" rtl="0" algn="l">
              <a:spcBef>
                <a:spcPts val="0"/>
              </a:spcBef>
              <a:spcAft>
                <a:spcPts val="0"/>
              </a:spcAft>
              <a:buSzPct val="100000"/>
              <a:buAutoNum type="alphaLcPeriod"/>
            </a:pPr>
            <a:r>
              <a:rPr lang="en-GB"/>
              <a:t>NEL Categories - Consider organizing it by NEL categories. Graph It will also allow us to extract category information about the object, which can be used to organize the graph. </a:t>
            </a:r>
            <a:endParaRPr/>
          </a:p>
          <a:p>
            <a:pPr indent="-290830" lvl="1" marL="914400" rtl="0" algn="l">
              <a:spcBef>
                <a:spcPts val="0"/>
              </a:spcBef>
              <a:spcAft>
                <a:spcPts val="0"/>
              </a:spcAft>
              <a:buSzPct val="100000"/>
              <a:buAutoNum type="alphaLcPeriod"/>
            </a:pPr>
            <a:r>
              <a:rPr lang="en-GB"/>
              <a:t>Domain - considering the domain of the article we are summarizing will suggesting building “templated” graph branches that a reader would find useful. E.g. sports article → who won? What was the score? </a:t>
            </a:r>
            <a:endParaRPr/>
          </a:p>
          <a:p>
            <a:pPr indent="-290830" lvl="1" marL="914400" rtl="0" algn="l">
              <a:spcBef>
                <a:spcPts val="0"/>
              </a:spcBef>
              <a:spcAft>
                <a:spcPts val="0"/>
              </a:spcAft>
              <a:buSzPct val="100000"/>
              <a:buAutoNum type="alphaLcPeriod"/>
            </a:pPr>
            <a:r>
              <a:rPr lang="en-GB"/>
              <a:t>Paragraph Summaries - paragraphs or chunks of text could be treated as 1st order nodes, from which triplets are branched off from. This provides a much richer interpretation of the text than a simple triplet list. </a:t>
            </a:r>
            <a:endParaRPr/>
          </a:p>
          <a:p>
            <a:pPr indent="-308610" lvl="0" marL="457200" rtl="0" algn="l">
              <a:spcBef>
                <a:spcPts val="0"/>
              </a:spcBef>
              <a:spcAft>
                <a:spcPts val="0"/>
              </a:spcAft>
              <a:buSzPct val="100000"/>
              <a:buAutoNum type="arabicPeriod"/>
            </a:pPr>
            <a:r>
              <a:rPr b="1" lang="en-GB"/>
              <a:t>Text Generation from Graph</a:t>
            </a:r>
            <a:r>
              <a:rPr lang="en-GB"/>
              <a:t> - still thinking about this. </a:t>
            </a:r>
            <a:endParaRPr/>
          </a:p>
          <a:p>
            <a:pPr indent="-308610" lvl="0" marL="457200" rtl="0" algn="l">
              <a:spcBef>
                <a:spcPts val="0"/>
              </a:spcBef>
              <a:spcAft>
                <a:spcPts val="0"/>
              </a:spcAft>
              <a:buSzPct val="100000"/>
              <a:buAutoNum type="arabicPeriod"/>
            </a:pPr>
            <a:r>
              <a:rPr lang="en-GB"/>
              <a:t>Notebook link: </a:t>
            </a:r>
            <a:r>
              <a:rPr lang="en-GB" u="sng">
                <a:solidFill>
                  <a:schemeClr val="hlink"/>
                </a:solidFill>
                <a:hlinkClick r:id="rId3"/>
              </a:rPr>
              <a:t>https://drive.google.com/drive/folders/1-2SzV0tGIrhr-eITv_SDaPCzWa7iFvcp?usp=sharin</a:t>
            </a:r>
            <a:r>
              <a:rPr lang="en-GB" u="sng">
                <a:solidFill>
                  <a:schemeClr val="hlink"/>
                </a:solidFill>
                <a:hlinkClick r:id="rId4"/>
              </a:rPr>
              <a:t>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Knowledge Abstraction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GB"/>
              <a:t>Generate knowledge graph</a:t>
            </a:r>
            <a:endParaRPr/>
          </a:p>
          <a:p>
            <a:pPr indent="-317500" lvl="1" marL="914400" rtl="0" algn="l">
              <a:spcBef>
                <a:spcPts val="0"/>
              </a:spcBef>
              <a:spcAft>
                <a:spcPts val="0"/>
              </a:spcAft>
              <a:buSzPts val="1400"/>
              <a:buChar char="○"/>
            </a:pPr>
            <a:r>
              <a:rPr lang="en-GB"/>
              <a:t>Triplets</a:t>
            </a:r>
            <a:endParaRPr/>
          </a:p>
          <a:p>
            <a:pPr indent="-342900" lvl="0" marL="457200" rtl="0" algn="l">
              <a:spcBef>
                <a:spcPts val="0"/>
              </a:spcBef>
              <a:spcAft>
                <a:spcPts val="0"/>
              </a:spcAft>
              <a:buSzPts val="1800"/>
              <a:buChar char="●"/>
            </a:pPr>
            <a:r>
              <a:rPr lang="en-GB"/>
              <a:t>Perform clustering to bunch similar entities together</a:t>
            </a:r>
            <a:endParaRPr/>
          </a:p>
          <a:p>
            <a:pPr indent="-342900" lvl="0" marL="457200" rtl="0" algn="l">
              <a:spcBef>
                <a:spcPts val="0"/>
              </a:spcBef>
              <a:spcAft>
                <a:spcPts val="0"/>
              </a:spcAft>
              <a:buSzPts val="1800"/>
              <a:buChar char="●"/>
            </a:pPr>
            <a:r>
              <a:rPr lang="en-GB"/>
              <a:t>Evaluate importance of each entity within a cluster</a:t>
            </a:r>
            <a:endParaRPr/>
          </a:p>
          <a:p>
            <a:pPr indent="-317500" lvl="1" marL="914400" rtl="0" algn="l">
              <a:spcBef>
                <a:spcPts val="0"/>
              </a:spcBef>
              <a:spcAft>
                <a:spcPts val="0"/>
              </a:spcAft>
              <a:buSzPts val="1400"/>
              <a:buChar char="○"/>
            </a:pPr>
            <a:r>
              <a:rPr lang="en-GB"/>
              <a:t>Macro-level via graph structure</a:t>
            </a:r>
            <a:endParaRPr/>
          </a:p>
          <a:p>
            <a:pPr indent="-317500" lvl="1" marL="914400" rtl="0" algn="l">
              <a:spcBef>
                <a:spcPts val="0"/>
              </a:spcBef>
              <a:spcAft>
                <a:spcPts val="0"/>
              </a:spcAft>
              <a:buSzPts val="1400"/>
              <a:buChar char="○"/>
            </a:pPr>
            <a:r>
              <a:rPr lang="en-GB"/>
              <a:t>Micro-level by analyzing each individual entity</a:t>
            </a:r>
            <a:endParaRPr/>
          </a:p>
          <a:p>
            <a:pPr indent="-317500" lvl="1" marL="914400" rtl="0" algn="l">
              <a:spcBef>
                <a:spcPts val="0"/>
              </a:spcBef>
              <a:spcAft>
                <a:spcPts val="0"/>
              </a:spcAft>
              <a:buSzPts val="1400"/>
              <a:buChar char="○"/>
            </a:pPr>
            <a:r>
              <a:rPr lang="en-GB"/>
              <a:t>Importance metrics:</a:t>
            </a:r>
            <a:endParaRPr/>
          </a:p>
          <a:p>
            <a:pPr indent="-317500" lvl="2" marL="1371600" rtl="0" algn="l">
              <a:spcBef>
                <a:spcPts val="0"/>
              </a:spcBef>
              <a:spcAft>
                <a:spcPts val="0"/>
              </a:spcAft>
              <a:buSzPts val="1400"/>
              <a:buChar char="■"/>
            </a:pPr>
            <a:r>
              <a:rPr lang="en-GB"/>
              <a:t>Between-ness Centrality</a:t>
            </a:r>
            <a:endParaRPr/>
          </a:p>
          <a:p>
            <a:pPr indent="-317500" lvl="2" marL="1371600" rtl="0" algn="l">
              <a:spcBef>
                <a:spcPts val="0"/>
              </a:spcBef>
              <a:spcAft>
                <a:spcPts val="0"/>
              </a:spcAft>
              <a:buSzPts val="1400"/>
              <a:buChar char="■"/>
            </a:pPr>
            <a:r>
              <a:rPr lang="en-GB"/>
              <a:t>Eigen Centrality</a:t>
            </a:r>
            <a:endParaRPr/>
          </a:p>
          <a:p>
            <a:pPr indent="-342900" lvl="0" marL="457200" rtl="0" algn="l">
              <a:spcBef>
                <a:spcPts val="0"/>
              </a:spcBef>
              <a:spcAft>
                <a:spcPts val="0"/>
              </a:spcAft>
              <a:buSzPts val="1800"/>
              <a:buChar char="●"/>
            </a:pPr>
            <a:r>
              <a:rPr lang="en-GB"/>
              <a:t>Extract important entities from each cluster</a:t>
            </a:r>
            <a:endParaRPr/>
          </a:p>
          <a:p>
            <a:pPr indent="-317500" lvl="1" marL="914400" rtl="0" algn="l">
              <a:spcBef>
                <a:spcPts val="0"/>
              </a:spcBef>
              <a:spcAft>
                <a:spcPts val="0"/>
              </a:spcAft>
              <a:buSzPts val="1400"/>
              <a:buChar char="○"/>
            </a:pPr>
            <a:r>
              <a:rPr lang="en-GB"/>
              <a:t>These form candidate entities for summarization </a:t>
            </a:r>
            <a:endParaRPr/>
          </a:p>
          <a:p>
            <a:pPr indent="-342900" lvl="0" marL="457200" rtl="0" algn="l">
              <a:spcBef>
                <a:spcPts val="0"/>
              </a:spcBef>
              <a:spcAft>
                <a:spcPts val="0"/>
              </a:spcAft>
              <a:buSzPts val="1800"/>
              <a:buChar char="●"/>
            </a:pPr>
            <a:r>
              <a:rPr lang="en-GB"/>
              <a:t>Embedding scores for each </a:t>
            </a:r>
            <a:r>
              <a:rPr lang="en-GB"/>
              <a:t>entity created using:</a:t>
            </a:r>
            <a:endParaRPr/>
          </a:p>
          <a:p>
            <a:pPr indent="-317500" lvl="1" marL="914400" rtl="0" algn="l">
              <a:spcBef>
                <a:spcPts val="0"/>
              </a:spcBef>
              <a:spcAft>
                <a:spcPts val="0"/>
              </a:spcAft>
              <a:buSzPts val="1400"/>
              <a:buChar char="○"/>
            </a:pPr>
            <a:r>
              <a:rPr lang="en-GB"/>
              <a:t>word2vec</a:t>
            </a:r>
            <a:endParaRPr/>
          </a:p>
          <a:p>
            <a:pPr indent="-317500" lvl="1" marL="914400" rtl="0" algn="l">
              <a:spcBef>
                <a:spcPts val="0"/>
              </a:spcBef>
              <a:spcAft>
                <a:spcPts val="0"/>
              </a:spcAft>
              <a:buSzPts val="1400"/>
              <a:buChar char="○"/>
            </a:pPr>
            <a:r>
              <a:rPr lang="en-GB"/>
              <a:t>sense2vec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Text Summarization</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We have looked at text summarization as the core task. TextRank is one of the more popular methods which applies PageRank to text to identify key sentences. LexRank works off degree centrality instead. Note that these are extractive summarizers.</a:t>
            </a:r>
            <a:endParaRPr/>
          </a:p>
          <a:p>
            <a:pPr indent="0" lvl="0" marL="0" rtl="0" algn="l">
              <a:spcBef>
                <a:spcPts val="1200"/>
              </a:spcBef>
              <a:spcAft>
                <a:spcPts val="0"/>
              </a:spcAft>
              <a:buNone/>
            </a:pPr>
            <a:r>
              <a:rPr lang="en-GB"/>
              <a:t>We would like to implement a generative summarizer that can compare against these models. If we are unable to proceed in this direction, we will default to using these baseline models by implementing them and looking at improving that implementation.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TextRank reference: </a:t>
            </a:r>
            <a:r>
              <a:rPr lang="en-GB"/>
              <a:t> </a:t>
            </a:r>
            <a:r>
              <a:rPr lang="en-GB" u="sng">
                <a:solidFill>
                  <a:schemeClr val="accent5"/>
                </a:solidFill>
                <a:hlinkClick r:id="rId3">
                  <a:extLst>
                    <a:ext uri="{A12FA001-AC4F-418D-AE19-62706E023703}">
                      <ahyp:hlinkClr val="tx"/>
                    </a:ext>
                  </a:extLst>
                </a:hlinkClick>
              </a:rPr>
              <a:t>https://cran.r-project.org/web/packages/textrank/vignettes/textrank.html</a:t>
            </a:r>
            <a:endParaRPr/>
          </a:p>
          <a:p>
            <a:pPr indent="0" lvl="0" marL="0" rtl="0" algn="l">
              <a:spcBef>
                <a:spcPts val="1200"/>
              </a:spcBef>
              <a:spcAft>
                <a:spcPts val="1200"/>
              </a:spcAft>
              <a:buNone/>
            </a:pPr>
            <a:r>
              <a:rPr lang="en-GB"/>
              <a:t>LexRank reference: </a:t>
            </a:r>
            <a:r>
              <a:rPr lang="en-GB" u="sng">
                <a:solidFill>
                  <a:schemeClr val="accent5"/>
                </a:solidFill>
                <a:hlinkClick r:id="rId4">
                  <a:extLst>
                    <a:ext uri="{A12FA001-AC4F-418D-AE19-62706E023703}">
                      <ahyp:hlinkClr val="tx"/>
                    </a:ext>
                  </a:extLst>
                </a:hlinkClick>
              </a:rPr>
              <a:t>https://www.cs.cmu.edu/afs/cs/project/jair/pub/volume22/erkan04a-html/erkan04a.html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Text Summarization</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t>Proposed Experiment</a:t>
            </a:r>
            <a:endParaRPr u="sng"/>
          </a:p>
          <a:p>
            <a:pPr indent="-342900" lvl="0" marL="457200" rtl="0" algn="l">
              <a:spcBef>
                <a:spcPts val="1200"/>
              </a:spcBef>
              <a:spcAft>
                <a:spcPts val="0"/>
              </a:spcAft>
              <a:buSzPts val="1800"/>
              <a:buChar char="●"/>
            </a:pPr>
            <a:r>
              <a:rPr lang="en-GB"/>
              <a:t>Use</a:t>
            </a:r>
            <a:r>
              <a:rPr lang="en-GB"/>
              <a:t> original BERT model, experiment with fine tuning on the wikipedia data set</a:t>
            </a:r>
            <a:endParaRPr/>
          </a:p>
          <a:p>
            <a:pPr indent="-342900" lvl="0" marL="457200" rtl="0" algn="l">
              <a:spcBef>
                <a:spcPts val="0"/>
              </a:spcBef>
              <a:spcAft>
                <a:spcPts val="0"/>
              </a:spcAft>
              <a:buSzPts val="1800"/>
              <a:buChar char="●"/>
            </a:pPr>
            <a:r>
              <a:rPr lang="en-GB"/>
              <a:t>Experiment with various ways to improve the performance of the model, which can include but not limited to:</a:t>
            </a:r>
            <a:endParaRPr/>
          </a:p>
          <a:p>
            <a:pPr indent="-317500" lvl="1" marL="914400" rtl="0" algn="l">
              <a:spcBef>
                <a:spcPts val="0"/>
              </a:spcBef>
              <a:spcAft>
                <a:spcPts val="0"/>
              </a:spcAft>
              <a:buSzPts val="1400"/>
              <a:buChar char="○"/>
            </a:pPr>
            <a:r>
              <a:rPr lang="en-GB" sz="1800"/>
              <a:t>Data augmentation</a:t>
            </a:r>
            <a:endParaRPr sz="1800"/>
          </a:p>
          <a:p>
            <a:pPr indent="-317500" lvl="1" marL="914400" rtl="0" algn="l">
              <a:spcBef>
                <a:spcPts val="0"/>
              </a:spcBef>
              <a:spcAft>
                <a:spcPts val="0"/>
              </a:spcAft>
              <a:buSzPts val="1400"/>
              <a:buChar char="○"/>
            </a:pPr>
            <a:r>
              <a:rPr lang="en-GB" sz="1800"/>
              <a:t>Model architecture, including new input and output layers, or incorporate other models into the base model</a:t>
            </a:r>
            <a:endParaRPr sz="1800"/>
          </a:p>
          <a:p>
            <a:pPr indent="-317500" lvl="1" marL="914400" rtl="0" algn="l">
              <a:spcBef>
                <a:spcPts val="0"/>
              </a:spcBef>
              <a:spcAft>
                <a:spcPts val="0"/>
              </a:spcAft>
              <a:buSzPts val="1400"/>
              <a:buChar char="○"/>
            </a:pPr>
            <a:r>
              <a:rPr lang="en-GB" sz="1800"/>
              <a:t>Feature engineering</a:t>
            </a:r>
            <a:endParaRPr/>
          </a:p>
          <a:p>
            <a:pPr indent="0" lvl="0" marL="457200" rtl="0" algn="l">
              <a:spcBef>
                <a:spcPts val="12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Text Summarization</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t>Proposed Experiment</a:t>
            </a:r>
            <a:endParaRPr u="sng"/>
          </a:p>
          <a:p>
            <a:pPr indent="-342900" lvl="0" marL="457200" rtl="0" algn="l">
              <a:spcBef>
                <a:spcPts val="1200"/>
              </a:spcBef>
              <a:spcAft>
                <a:spcPts val="0"/>
              </a:spcAft>
              <a:buSzPts val="1800"/>
              <a:buChar char="●"/>
            </a:pPr>
            <a:r>
              <a:rPr lang="en-GB"/>
              <a:t>Setup WikiGraphs model using GNN to convert the knowledge graph representation into a summary</a:t>
            </a:r>
            <a:endParaRPr/>
          </a:p>
          <a:p>
            <a:pPr indent="-342900" lvl="0" marL="457200" rtl="0" algn="l">
              <a:spcBef>
                <a:spcPts val="0"/>
              </a:spcBef>
              <a:spcAft>
                <a:spcPts val="0"/>
              </a:spcAft>
              <a:buSzPts val="1800"/>
              <a:buChar char="●"/>
            </a:pPr>
            <a:r>
              <a:rPr lang="en-GB"/>
              <a:t>Utilise the generated knowledge graphs from the wikipedia text as inputs to the model to generate summary</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GB"/>
              <a:t>WikiGraphs reference: </a:t>
            </a:r>
            <a:r>
              <a:rPr lang="en-GB" u="sng">
                <a:solidFill>
                  <a:schemeClr val="hlink"/>
                </a:solidFill>
                <a:hlinkClick r:id="rId3"/>
              </a:rPr>
              <a:t>https://arxiv.org/pdf/2107.09556.pdf</a:t>
            </a:r>
            <a:r>
              <a:rPr lang="en-GB"/>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Progress</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t/>
            </a:r>
            <a:endParaRPr/>
          </a:p>
          <a:p>
            <a:pPr indent="-342900" lvl="0" marL="457200" rtl="0" algn="l">
              <a:lnSpc>
                <a:spcPct val="100000"/>
              </a:lnSpc>
              <a:spcBef>
                <a:spcPts val="0"/>
              </a:spcBef>
              <a:spcAft>
                <a:spcPts val="0"/>
              </a:spcAft>
              <a:buSzPts val="1800"/>
              <a:buChar char="●"/>
            </a:pPr>
            <a:r>
              <a:rPr lang="en-GB"/>
              <a:t>Literature Review </a:t>
            </a:r>
            <a:endParaRPr/>
          </a:p>
          <a:p>
            <a:pPr indent="-317500" lvl="1" marL="914400" rtl="0" algn="l">
              <a:lnSpc>
                <a:spcPct val="100000"/>
              </a:lnSpc>
              <a:spcBef>
                <a:spcPts val="0"/>
              </a:spcBef>
              <a:spcAft>
                <a:spcPts val="0"/>
              </a:spcAft>
              <a:buSzPts val="1400"/>
              <a:buChar char="○"/>
            </a:pPr>
            <a:r>
              <a:rPr lang="en-GB"/>
              <a:t>Literature review of existing models for knowledge graphs, summarization and question answering. </a:t>
            </a:r>
            <a:r>
              <a:rPr lang="en-GB"/>
              <a:t>Accomplished by everyone in the group by splitting the topics for review for everyone in the team.</a:t>
            </a:r>
            <a:endParaRPr/>
          </a:p>
          <a:p>
            <a:pPr indent="-342900" lvl="0" marL="457200" rtl="0" algn="l">
              <a:lnSpc>
                <a:spcPct val="100000"/>
              </a:lnSpc>
              <a:spcBef>
                <a:spcPts val="0"/>
              </a:spcBef>
              <a:spcAft>
                <a:spcPts val="0"/>
              </a:spcAft>
              <a:buSzPts val="1800"/>
              <a:buChar char="●"/>
            </a:pPr>
            <a:r>
              <a:rPr lang="en-GB"/>
              <a:t>Experiment: Text Summarization</a:t>
            </a:r>
            <a:endParaRPr/>
          </a:p>
          <a:p>
            <a:pPr indent="-317500" lvl="1" marL="914400" rtl="0" algn="l">
              <a:lnSpc>
                <a:spcPct val="100000"/>
              </a:lnSpc>
              <a:spcBef>
                <a:spcPts val="0"/>
              </a:spcBef>
              <a:spcAft>
                <a:spcPts val="0"/>
              </a:spcAft>
              <a:buSzPts val="1400"/>
              <a:buChar char="○"/>
            </a:pPr>
            <a:r>
              <a:rPr lang="en-GB"/>
              <a:t>Implemented TextRank to see its effectiveness. </a:t>
            </a:r>
            <a:endParaRPr/>
          </a:p>
          <a:p>
            <a:pPr indent="-317500" lvl="1" marL="914400" rtl="0" algn="l">
              <a:lnSpc>
                <a:spcPct val="100000"/>
              </a:lnSpc>
              <a:spcBef>
                <a:spcPts val="0"/>
              </a:spcBef>
              <a:spcAft>
                <a:spcPts val="0"/>
              </a:spcAft>
              <a:buSzPts val="1400"/>
              <a:buChar char="○"/>
            </a:pPr>
            <a:r>
              <a:rPr lang="en-GB"/>
              <a:t>Implemented a </a:t>
            </a:r>
            <a:r>
              <a:rPr lang="en-GB"/>
              <a:t>simple complexity scorer using syllable counter</a:t>
            </a:r>
            <a:endParaRPr/>
          </a:p>
          <a:p>
            <a:pPr indent="-342900" lvl="0" marL="457200" rtl="0" algn="l">
              <a:lnSpc>
                <a:spcPct val="100000"/>
              </a:lnSpc>
              <a:spcBef>
                <a:spcPts val="0"/>
              </a:spcBef>
              <a:spcAft>
                <a:spcPts val="0"/>
              </a:spcAft>
              <a:buSzPts val="1800"/>
              <a:buChar char="●"/>
            </a:pPr>
            <a:r>
              <a:rPr lang="en-GB"/>
              <a:t>Experiment: Knowledge Graphs </a:t>
            </a:r>
            <a:endParaRPr/>
          </a:p>
          <a:p>
            <a:pPr indent="-317500" lvl="1" marL="914400" rtl="0" algn="l">
              <a:lnSpc>
                <a:spcPct val="100000"/>
              </a:lnSpc>
              <a:spcBef>
                <a:spcPts val="0"/>
              </a:spcBef>
              <a:spcAft>
                <a:spcPts val="0"/>
              </a:spcAft>
              <a:buSzPts val="1400"/>
              <a:buChar char="○"/>
            </a:pPr>
            <a:r>
              <a:rPr lang="en-GB"/>
              <a:t>Implemented knowledge graph generation using Co-ref resolution, </a:t>
            </a:r>
            <a:r>
              <a:rPr lang="en-GB"/>
              <a:t>NER and </a:t>
            </a:r>
            <a:r>
              <a:rPr lang="en-GB"/>
              <a:t>tweaked tokenization. Triplets generated </a:t>
            </a:r>
            <a:r>
              <a:rPr lang="en-GB"/>
              <a:t>dependency</a:t>
            </a:r>
            <a:r>
              <a:rPr lang="en-GB"/>
              <a:t> graph and visualized via interactive graphs using pyVis.</a:t>
            </a:r>
            <a:endParaRPr/>
          </a:p>
          <a:p>
            <a:pPr indent="-342900" lvl="0" marL="457200" rtl="0" algn="l">
              <a:lnSpc>
                <a:spcPct val="100000"/>
              </a:lnSpc>
              <a:spcBef>
                <a:spcPts val="0"/>
              </a:spcBef>
              <a:spcAft>
                <a:spcPts val="0"/>
              </a:spcAft>
              <a:buSzPts val="1800"/>
              <a:buChar char="●"/>
            </a:pPr>
            <a:r>
              <a:rPr lang="en-GB"/>
              <a:t>Overall</a:t>
            </a:r>
            <a:endParaRPr/>
          </a:p>
          <a:p>
            <a:pPr indent="-317500" lvl="1" marL="914400" rtl="0" algn="l">
              <a:lnSpc>
                <a:spcPct val="100000"/>
              </a:lnSpc>
              <a:spcBef>
                <a:spcPts val="0"/>
              </a:spcBef>
              <a:spcAft>
                <a:spcPts val="0"/>
              </a:spcAft>
              <a:buSzPts val="1400"/>
              <a:buChar char="○"/>
            </a:pPr>
            <a:r>
              <a:rPr lang="en-GB"/>
              <a:t>Our current progress is satisfactory according to the schedule.</a:t>
            </a:r>
            <a:endParaRPr/>
          </a:p>
          <a:p>
            <a:pPr indent="-317500" lvl="1" marL="914400" rtl="0" algn="l">
              <a:lnSpc>
                <a:spcPct val="100000"/>
              </a:lnSpc>
              <a:spcBef>
                <a:spcPts val="0"/>
              </a:spcBef>
              <a:spcAft>
                <a:spcPts val="0"/>
              </a:spcAft>
              <a:buSzPts val="1400"/>
              <a:buChar char="○"/>
            </a:pPr>
            <a:r>
              <a:rPr lang="en-GB"/>
              <a:t>Potential problems include the lack of computational power, as training BERT or LLMs can be computationally expensive.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Academic Paper Review</a:t>
            </a:r>
            <a:endParaRPr/>
          </a:p>
        </p:txBody>
      </p:sp>
      <p:sp>
        <p:nvSpPr>
          <p:cNvPr id="102" name="Google Shape;102;p20"/>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fontScale="85000"/>
          </a:bodyPr>
          <a:lstStyle/>
          <a:p>
            <a:pPr indent="-341947" lvl="0" marL="457200" rtl="0" algn="ctr">
              <a:spcBef>
                <a:spcPts val="0"/>
              </a:spcBef>
              <a:spcAft>
                <a:spcPts val="0"/>
              </a:spcAft>
              <a:buSzPct val="100000"/>
              <a:buAutoNum type="arabicPeriod"/>
            </a:pPr>
            <a:r>
              <a:rPr lang="en-GB"/>
              <a:t>Text Summarization Techniques: A Brief Survey (arXiv:1707.02268v3)</a:t>
            </a:r>
            <a:endParaRPr/>
          </a:p>
          <a:p>
            <a:pPr indent="-341947" lvl="0" marL="457200" rtl="0" algn="ctr">
              <a:spcBef>
                <a:spcPts val="0"/>
              </a:spcBef>
              <a:spcAft>
                <a:spcPts val="0"/>
              </a:spcAft>
              <a:buSzPct val="100000"/>
              <a:buAutoNum type="arabicPeriod"/>
            </a:pPr>
            <a:r>
              <a:rPr lang="en-GB"/>
              <a:t>What Have We Achieved on Text Summarization? (arXiv:2010.04529v1)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descr="Image" id="107" name="Google Shape;107;p21"/>
          <p:cNvPicPr preferRelativeResize="0"/>
          <p:nvPr/>
        </p:nvPicPr>
        <p:blipFill rotWithShape="1">
          <a:blip r:embed="rId3">
            <a:alphaModFix/>
          </a:blip>
          <a:srcRect b="8766" l="1447" r="2693" t="2415"/>
          <a:stretch/>
        </p:blipFill>
        <p:spPr>
          <a:xfrm>
            <a:off x="350400" y="1008769"/>
            <a:ext cx="8321926" cy="4169381"/>
          </a:xfrm>
          <a:prstGeom prst="rect">
            <a:avLst/>
          </a:prstGeom>
          <a:noFill/>
          <a:ln>
            <a:noFill/>
          </a:ln>
        </p:spPr>
      </p:pic>
      <p:sp>
        <p:nvSpPr>
          <p:cNvPr id="108" name="Google Shape;108;p21"/>
          <p:cNvSpPr txBox="1"/>
          <p:nvPr/>
        </p:nvSpPr>
        <p:spPr>
          <a:xfrm>
            <a:off x="152400" y="129413"/>
            <a:ext cx="85200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u="sng">
                <a:solidFill>
                  <a:schemeClr val="dk1"/>
                </a:solidFill>
              </a:rPr>
              <a:t>Text Summarization Models</a:t>
            </a:r>
            <a:endParaRPr b="1" u="sng">
              <a:solidFill>
                <a:schemeClr val="dk1"/>
              </a:solidFill>
            </a:endParaRPr>
          </a:p>
          <a:p>
            <a:pPr indent="-292100" lvl="0" marL="457200" rtl="0" algn="l">
              <a:spcBef>
                <a:spcPts val="0"/>
              </a:spcBef>
              <a:spcAft>
                <a:spcPts val="0"/>
              </a:spcAft>
              <a:buClr>
                <a:schemeClr val="dk1"/>
              </a:buClr>
              <a:buSzPts val="1000"/>
              <a:buChar char="-"/>
            </a:pPr>
            <a:r>
              <a:rPr b="1" lang="en-GB" sz="1000">
                <a:solidFill>
                  <a:schemeClr val="dk1"/>
                </a:solidFill>
              </a:rPr>
              <a:t>“What Have We Achieved” </a:t>
            </a:r>
            <a:r>
              <a:rPr lang="en-GB" sz="1000">
                <a:solidFill>
                  <a:schemeClr val="dk1"/>
                </a:solidFill>
              </a:rPr>
              <a:t>paper does great job of setting up a framework. We talked about “simplification” and “shortening”. They have called it Extractive and Abstractive and laid out various approaches. </a:t>
            </a:r>
            <a:endParaRPr sz="1000">
              <a:solidFill>
                <a:schemeClr val="dk1"/>
              </a:solidFill>
            </a:endParaRPr>
          </a:p>
          <a:p>
            <a:pPr indent="-292100" lvl="0" marL="457200" rtl="0" algn="l">
              <a:spcBef>
                <a:spcPts val="0"/>
              </a:spcBef>
              <a:spcAft>
                <a:spcPts val="0"/>
              </a:spcAft>
              <a:buClr>
                <a:schemeClr val="dk1"/>
              </a:buClr>
              <a:buSzPts val="1000"/>
              <a:buChar char="-"/>
            </a:pPr>
            <a:r>
              <a:rPr lang="en-GB" sz="1000">
                <a:solidFill>
                  <a:schemeClr val="dk1"/>
                </a:solidFill>
              </a:rPr>
              <a:t>The framework has been extended with content from </a:t>
            </a:r>
            <a:r>
              <a:rPr b="1" lang="en-GB" sz="1000">
                <a:solidFill>
                  <a:schemeClr val="dk1"/>
                </a:solidFill>
              </a:rPr>
              <a:t>“A Brief Survey” </a:t>
            </a:r>
            <a:endParaRPr b="1" sz="1000">
              <a:solidFill>
                <a:schemeClr val="dk1"/>
              </a:solidFill>
            </a:endParaRPr>
          </a:p>
          <a:p>
            <a:pPr indent="0" lvl="0" marL="0" rtl="0" algn="l">
              <a:spcBef>
                <a:spcPts val="0"/>
              </a:spcBef>
              <a:spcAft>
                <a:spcPts val="0"/>
              </a:spcAft>
              <a:buNone/>
            </a:pPr>
            <a:r>
              <a:t/>
            </a:r>
            <a:endParaRPr b="1">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