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ec7833ac4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ec7833a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ec7833ac4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ec7833ac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ec7833ac4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ec7833a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ec7833ac4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ec7833a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ec7833ac4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ec7833a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ec7833ac4_0_4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ec7833ac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ec7833ac4_0_4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ec7833ac4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1" Type="http://schemas.openxmlformats.org/officeDocument/2006/relationships/hyperlink" Target="https://www.sciencedirect.com/science/article/pii/S0957417419306669" TargetMode="External"/><Relationship Id="rId10" Type="http://schemas.openxmlformats.org/officeDocument/2006/relationships/hyperlink" Target="https://towardsdatascience.com/generating-knowledge-graphs-with-wikipedia-ec17030a40f6" TargetMode="External"/><Relationship Id="rId13" Type="http://schemas.openxmlformats.org/officeDocument/2006/relationships/hyperlink" Target="https://ieeexplore.ieee.org/document/8455241" TargetMode="External"/><Relationship Id="rId12" Type="http://schemas.openxmlformats.org/officeDocument/2006/relationships/hyperlink" Target="https://ai.stanford.edu/blog/introduction-to-knowledge-graphs/"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pyvis.readthedocs.io/en/latest/" TargetMode="External"/><Relationship Id="rId4" Type="http://schemas.openxmlformats.org/officeDocument/2006/relationships/hyperlink" Target="https://pyvis.readthedocs.io/en/latest/" TargetMode="External"/><Relationship Id="rId9" Type="http://schemas.openxmlformats.org/officeDocument/2006/relationships/hyperlink" Target="https://www.kaggle.com/code/nageshsingh/build-knowledge-graph-using-python" TargetMode="External"/><Relationship Id="rId15" Type="http://schemas.openxmlformats.org/officeDocument/2006/relationships/hyperlink" Target="https://www.activestate.com/blog/how-to-do-text-summarization-with-python/" TargetMode="External"/><Relationship Id="rId14" Type="http://schemas.openxmlformats.org/officeDocument/2006/relationships/hyperlink" Target="https://www.activestate.com/blog/how-to-do-text-summarization-with-python/" TargetMode="External"/><Relationship Id="rId17" Type="http://schemas.openxmlformats.org/officeDocument/2006/relationships/hyperlink" Target="https://en.wikipedia.org/wiki/Flesch%E2%80%93Kincaid_readability_tests" TargetMode="External"/><Relationship Id="rId16" Type="http://schemas.openxmlformats.org/officeDocument/2006/relationships/hyperlink" Target="http://carminedimascio.com/2019/01/determine-the-readability-of-a-text-with-python/" TargetMode="External"/><Relationship Id="rId5" Type="http://schemas.openxmlformats.org/officeDocument/2006/relationships/hyperlink" Target="https://www.kaggle.com/code/nageshsingh/build-knowledge-graph-using-python" TargetMode="External"/><Relationship Id="rId6" Type="http://schemas.openxmlformats.org/officeDocument/2006/relationships/hyperlink" Target="https://medium.com/swlh/text-to-knowledge-graph-683002cde6e0" TargetMode="External"/><Relationship Id="rId7" Type="http://schemas.openxmlformats.org/officeDocument/2006/relationships/hyperlink" Target="https://leadsemantics.com/site/platform.html" TargetMode="External"/><Relationship Id="rId8" Type="http://schemas.openxmlformats.org/officeDocument/2006/relationships/hyperlink" Target="https://towardsdatascience.com/knowledge-graphs-in-natural-language-processing-acl-2020-ebb1f0a6e0b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2400" y="2706200"/>
            <a:ext cx="852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rPr>
              <a:t>2023-Wk05</a:t>
            </a:r>
            <a:endParaRPr b="1" sz="3000">
              <a:solidFill>
                <a:schemeClr val="dk1"/>
              </a:solidFill>
            </a:endParaRPr>
          </a:p>
          <a:p>
            <a:pPr indent="0" lvl="0" marL="0" rtl="0" algn="ctr">
              <a:spcBef>
                <a:spcPts val="0"/>
              </a:spcBef>
              <a:spcAft>
                <a:spcPts val="0"/>
              </a:spcAft>
              <a:buNone/>
            </a:pPr>
            <a:r>
              <a:rPr lang="en" sz="1000">
                <a:solidFill>
                  <a:schemeClr val="dk1"/>
                </a:solidFill>
              </a:rPr>
              <a:t>Working Notes from Lenn</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descr="Image" id="59" name="Google Shape;59;p14"/>
          <p:cNvPicPr preferRelativeResize="0"/>
          <p:nvPr/>
        </p:nvPicPr>
        <p:blipFill rotWithShape="1">
          <a:blip r:embed="rId3">
            <a:alphaModFix/>
          </a:blip>
          <a:srcRect b="8766" l="1447" r="2693" t="2415"/>
          <a:stretch/>
        </p:blipFill>
        <p:spPr>
          <a:xfrm>
            <a:off x="350400" y="1345025"/>
            <a:ext cx="8321926" cy="5559174"/>
          </a:xfrm>
          <a:prstGeom prst="rect">
            <a:avLst/>
          </a:prstGeom>
          <a:noFill/>
          <a:ln>
            <a:noFill/>
          </a:ln>
        </p:spPr>
      </p:pic>
      <p:sp>
        <p:nvSpPr>
          <p:cNvPr id="60" name="Google Shape;60;p14"/>
          <p:cNvSpPr txBox="1"/>
          <p:nvPr/>
        </p:nvSpPr>
        <p:spPr>
          <a:xfrm>
            <a:off x="152400" y="172550"/>
            <a:ext cx="852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Matrix of Text Summarization Models</a:t>
            </a:r>
            <a:endParaRPr b="1" u="sng">
              <a:solidFill>
                <a:schemeClr val="dk1"/>
              </a:solidFill>
            </a:endParaRPr>
          </a:p>
          <a:p>
            <a:pPr indent="-292100" lvl="0" marL="457200" rtl="0" algn="l">
              <a:spcBef>
                <a:spcPts val="0"/>
              </a:spcBef>
              <a:spcAft>
                <a:spcPts val="0"/>
              </a:spcAft>
              <a:buClr>
                <a:schemeClr val="dk1"/>
              </a:buClr>
              <a:buSzPts val="1000"/>
              <a:buChar char="-"/>
            </a:pPr>
            <a:r>
              <a:rPr b="1" lang="en" sz="1000">
                <a:solidFill>
                  <a:schemeClr val="dk1"/>
                </a:solidFill>
              </a:rPr>
              <a:t>“What Have We Achieved” </a:t>
            </a:r>
            <a:r>
              <a:rPr lang="en" sz="1000">
                <a:solidFill>
                  <a:schemeClr val="dk1"/>
                </a:solidFill>
              </a:rPr>
              <a:t>paper does great job of setting up a framework. We talked about “simplification” and “shortening”. They have called it Extractive and Abstractive and laid out various approaches.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The framework has been extended with content from </a:t>
            </a:r>
            <a:r>
              <a:rPr b="1" lang="en" sz="1000">
                <a:solidFill>
                  <a:schemeClr val="dk1"/>
                </a:solidFill>
              </a:rPr>
              <a:t>“A Brief Survey” </a:t>
            </a:r>
            <a:endParaRPr b="1"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67400" y="769725"/>
            <a:ext cx="5114400" cy="6026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
              </a:spcBef>
              <a:spcAft>
                <a:spcPts val="0"/>
              </a:spcAft>
              <a:buNone/>
            </a:pPr>
            <a:r>
              <a:rPr b="1" lang="en" sz="600">
                <a:solidFill>
                  <a:schemeClr val="dk1"/>
                </a:solidFill>
              </a:rPr>
              <a:t>Luhn’s and Edmundson’s approaches:</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Luhn’s approach is a heuristic-based method that involves assigning scores to sentences based on their frequency of occurrence and position within the text. Edmundson’s approach is an extension of Luhn’s method that also takes into account the contextual significance of sentences.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Simple and straightforward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be easily implemented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require a lot of computational resources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always produce high-quality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account for semantic relationships between sentences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Relies heavily on heuristics, which may not always produce accurate results</a:t>
            </a:r>
            <a:endParaRPr sz="600">
              <a:solidFill>
                <a:schemeClr val="dk1"/>
              </a:solidFill>
            </a:endParaRPr>
          </a:p>
          <a:p>
            <a:pPr indent="0" lvl="0" marL="0" rtl="0" algn="l">
              <a:lnSpc>
                <a:spcPct val="100000"/>
              </a:lnSpc>
              <a:spcBef>
                <a:spcPts val="300"/>
              </a:spcBef>
              <a:spcAft>
                <a:spcPts val="0"/>
              </a:spcAft>
              <a:buNone/>
            </a:pPr>
            <a:r>
              <a:rPr b="1" lang="en" sz="600">
                <a:solidFill>
                  <a:schemeClr val="dk1"/>
                </a:solidFill>
              </a:rPr>
              <a:t>LSA method:</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Latent Semantic Analysis (LSA) is a method that uses singular value decomposition (SVD) to identify latent topics in a document. The summarization process involves representing the document as a term-document matrix, reducing the dimensionality of the matrix using SVD, and then selecting the most important sentences based on their relevance to the identified topics.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handle synonymy and polysemy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capture relationships between words and phrases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be applied to a wide range of text types and domains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Requires a large amount of computational resources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always capture the most important information in the document</a:t>
            </a:r>
            <a:endParaRPr sz="600">
              <a:solidFill>
                <a:schemeClr val="dk1"/>
              </a:solidFill>
            </a:endParaRPr>
          </a:p>
          <a:p>
            <a:pPr indent="0" lvl="0" marL="0" rtl="0" algn="l">
              <a:lnSpc>
                <a:spcPct val="100000"/>
              </a:lnSpc>
              <a:spcBef>
                <a:spcPts val="300"/>
              </a:spcBef>
              <a:spcAft>
                <a:spcPts val="0"/>
              </a:spcAft>
              <a:buNone/>
            </a:pPr>
            <a:r>
              <a:rPr b="1" lang="en" sz="600">
                <a:solidFill>
                  <a:schemeClr val="dk1"/>
                </a:solidFill>
              </a:rPr>
              <a:t>SumBasic:</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SumBasic is a greedy method for text summarization that selects sentences based on their importance scores. The scores are generated by combining the position of sentences, frequency of words, and term frequency-inverse document frequency (TF-IDF) values.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Simple and easy to implement</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good quality summaries for certain types of documents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require a lot of computational resources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Relies heavily on heuristics, which may not always produce accurate results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Does not take into account relationships between sentences or the overall structure of the document</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repetitive or redundant summaries</a:t>
            </a:r>
            <a:endParaRPr sz="600">
              <a:solidFill>
                <a:schemeClr val="dk1"/>
              </a:solidFill>
            </a:endParaRPr>
          </a:p>
          <a:p>
            <a:pPr indent="0" lvl="0" marL="0" rtl="0" algn="l">
              <a:lnSpc>
                <a:spcPct val="100000"/>
              </a:lnSpc>
              <a:spcBef>
                <a:spcPts val="300"/>
              </a:spcBef>
              <a:spcAft>
                <a:spcPts val="0"/>
              </a:spcAft>
              <a:buNone/>
            </a:pPr>
            <a:r>
              <a:rPr b="1" lang="en" sz="600">
                <a:solidFill>
                  <a:schemeClr val="dk1"/>
                </a:solidFill>
              </a:rPr>
              <a:t>KL-Sum:</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KL-Sum is a graph-based method for text summarization that uses the Kullback-Leibler (KL) divergence to measure the similarity between sentences. The summarization process involves constructing a sentence graph, where nodes represent sentences and edges represent the similarity between sentences, and then selecting the most important sentences based on their centrality in the graph.</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handle large and complex documents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coherent and concise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take into account relationships between sentences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be computationally expensive</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300"/>
              </a:spcAft>
              <a:buClr>
                <a:schemeClr val="dk1"/>
              </a:buClr>
              <a:buSzPts val="600"/>
              <a:buChar char="●"/>
            </a:pPr>
            <a:r>
              <a:rPr lang="en" sz="600">
                <a:solidFill>
                  <a:schemeClr val="dk1"/>
                </a:solidFill>
              </a:rPr>
              <a:t>May not always produce high-quality summaries</a:t>
            </a:r>
            <a:endParaRPr sz="600">
              <a:solidFill>
                <a:schemeClr val="dk1"/>
              </a:solidFill>
            </a:endParaRPr>
          </a:p>
        </p:txBody>
      </p:sp>
      <p:sp>
        <p:nvSpPr>
          <p:cNvPr id="66" name="Google Shape;66;p15"/>
          <p:cNvSpPr txBox="1"/>
          <p:nvPr/>
        </p:nvSpPr>
        <p:spPr>
          <a:xfrm>
            <a:off x="5181800" y="799250"/>
            <a:ext cx="3982500" cy="4994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
              </a:spcBef>
              <a:spcAft>
                <a:spcPts val="0"/>
              </a:spcAft>
              <a:buNone/>
            </a:pPr>
            <a:r>
              <a:rPr b="1" lang="en" sz="600">
                <a:solidFill>
                  <a:schemeClr val="dk1"/>
                </a:solidFill>
              </a:rPr>
              <a:t>KL-Sum:</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KL-Sum is a graph-based method for text summarization that uses the Kullback-Leibler (KL) divergence to measure the similarity between sentences. The summarization process involves constructing a sentence graph, where nodes represent sentences and edges represent the similarity between sentences, and then selecting the most important sentences based on their centrality in the graph.</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handle large and complex documents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coherent and concise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take into account relationships between sentences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be computationally expensive</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May not always produce high-quality summaries</a:t>
            </a:r>
            <a:endParaRPr sz="600">
              <a:solidFill>
                <a:schemeClr val="dk1"/>
              </a:solidFill>
            </a:endParaRPr>
          </a:p>
          <a:p>
            <a:pPr indent="0" lvl="0" marL="0" rtl="0" algn="l">
              <a:lnSpc>
                <a:spcPct val="100000"/>
              </a:lnSpc>
              <a:spcBef>
                <a:spcPts val="300"/>
              </a:spcBef>
              <a:spcAft>
                <a:spcPts val="0"/>
              </a:spcAft>
              <a:buNone/>
            </a:pPr>
            <a:r>
              <a:rPr b="1" lang="en" sz="600">
                <a:solidFill>
                  <a:schemeClr val="dk1"/>
                </a:solidFill>
              </a:rPr>
              <a:t>LexRank:</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LexRank is a graph-based method for text summarization that uses eigenvector centrality to measure the importance of sentences. The summarization process involves constructing a sentence graph, where nodes represent sentences and edges represent the similarity between sentences, and then selecting the most important sentences based on their centrality in the graph.</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handle large and complex documents effectively</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coherent and concise summaries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take into account relationships between sentences</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be computationally expensive</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Can produce summaries that are dense and difficult to understand</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May not always produce high-quality summaries</a:t>
            </a:r>
            <a:endParaRPr sz="600">
              <a:solidFill>
                <a:schemeClr val="dk1"/>
              </a:solidFill>
            </a:endParaRPr>
          </a:p>
          <a:p>
            <a:pPr indent="0" lvl="0" marL="0" rtl="0" algn="l">
              <a:lnSpc>
                <a:spcPct val="100000"/>
              </a:lnSpc>
              <a:spcBef>
                <a:spcPts val="300"/>
              </a:spcBef>
              <a:spcAft>
                <a:spcPts val="0"/>
              </a:spcAft>
              <a:buNone/>
            </a:pPr>
            <a:r>
              <a:rPr b="1" lang="en" sz="600">
                <a:solidFill>
                  <a:schemeClr val="dk1"/>
                </a:solidFill>
              </a:rPr>
              <a:t>Algorithm: TextRank</a:t>
            </a:r>
            <a:endParaRPr b="1" sz="600">
              <a:solidFill>
                <a:schemeClr val="dk1"/>
              </a:solidFill>
            </a:endParaRPr>
          </a:p>
          <a:p>
            <a:pPr indent="0" lvl="0" marL="0" rtl="0" algn="l">
              <a:lnSpc>
                <a:spcPct val="100000"/>
              </a:lnSpc>
              <a:spcBef>
                <a:spcPts val="300"/>
              </a:spcBef>
              <a:spcAft>
                <a:spcPts val="0"/>
              </a:spcAft>
              <a:buNone/>
            </a:pPr>
            <a:r>
              <a:rPr lang="en" sz="600">
                <a:solidFill>
                  <a:schemeClr val="dk1"/>
                </a:solidFill>
              </a:rPr>
              <a:t>Summary: TextRank is an unsupervised algorithm that utilizes graph-based ranking to identify the most important sentences in a document and summarize them. The algorithm works by creating a graph of words and sentences, with edges connecting similar words, and then ranking the sentences based on the importance of the words they contain.</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Pros: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TextRank is a simple and intuitive algorithm that is easy to implement.</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It doesn’t require any labeled data, making it a good choice for text summarization tasks.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TextRank is capable of handling large documents, as it can be easily scaled.</a:t>
            </a:r>
            <a:endParaRPr sz="600">
              <a:solidFill>
                <a:schemeClr val="dk1"/>
              </a:solidFill>
            </a:endParaRPr>
          </a:p>
          <a:p>
            <a:pPr indent="0" lvl="0" marL="0" rtl="0" algn="l">
              <a:lnSpc>
                <a:spcPct val="100000"/>
              </a:lnSpc>
              <a:spcBef>
                <a:spcPts val="300"/>
              </a:spcBef>
              <a:spcAft>
                <a:spcPts val="0"/>
              </a:spcAft>
              <a:buNone/>
            </a:pPr>
            <a:r>
              <a:rPr lang="en" sz="600">
                <a:solidFill>
                  <a:schemeClr val="dk1"/>
                </a:solidFill>
              </a:rPr>
              <a:t>Cons:</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TextRank can produce summaries that are too short or too long.</a:t>
            </a:r>
            <a:endParaRPr sz="600">
              <a:solidFill>
                <a:schemeClr val="dk1"/>
              </a:solidFill>
            </a:endParaRPr>
          </a:p>
          <a:p>
            <a:pPr indent="-266700" lvl="0" marL="457200" rtl="0" algn="l">
              <a:lnSpc>
                <a:spcPct val="100000"/>
              </a:lnSpc>
              <a:spcBef>
                <a:spcPts val="300"/>
              </a:spcBef>
              <a:spcAft>
                <a:spcPts val="0"/>
              </a:spcAft>
              <a:buClr>
                <a:schemeClr val="dk1"/>
              </a:buClr>
              <a:buSzPts val="600"/>
              <a:buChar char="●"/>
            </a:pPr>
            <a:r>
              <a:rPr lang="en" sz="600">
                <a:solidFill>
                  <a:schemeClr val="dk1"/>
                </a:solidFill>
              </a:rPr>
              <a:t>The quality of the summaries produced by TextRank may be influenced by the quality of the text pre-processing.</a:t>
            </a:r>
            <a:endParaRPr sz="600">
              <a:solidFill>
                <a:schemeClr val="dk1"/>
              </a:solidFill>
            </a:endParaRPr>
          </a:p>
          <a:p>
            <a:pPr indent="-266700" lvl="0" marL="457200" rtl="0" algn="l">
              <a:lnSpc>
                <a:spcPct val="100000"/>
              </a:lnSpc>
              <a:spcBef>
                <a:spcPts val="300"/>
              </a:spcBef>
              <a:spcAft>
                <a:spcPts val="300"/>
              </a:spcAft>
              <a:buClr>
                <a:schemeClr val="dk1"/>
              </a:buClr>
              <a:buSzPts val="600"/>
              <a:buChar char="●"/>
            </a:pPr>
            <a:r>
              <a:rPr lang="en" sz="600">
                <a:solidFill>
                  <a:schemeClr val="dk1"/>
                </a:solidFill>
              </a:rPr>
              <a:t>TextRank can be time-consuming, as it requires multiple iterations to arrive at the final summary.</a:t>
            </a:r>
            <a:endParaRPr sz="600">
              <a:solidFill>
                <a:schemeClr val="dk1"/>
              </a:solidFill>
            </a:endParaRPr>
          </a:p>
        </p:txBody>
      </p:sp>
      <p:sp>
        <p:nvSpPr>
          <p:cNvPr id="67" name="Google Shape;67;p15"/>
          <p:cNvSpPr txBox="1"/>
          <p:nvPr/>
        </p:nvSpPr>
        <p:spPr>
          <a:xfrm>
            <a:off x="152400" y="172550"/>
            <a:ext cx="852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Overview of Non-Neural Text Summarization Methods</a:t>
            </a:r>
            <a:endParaRPr b="1" u="sng">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If we decide to avoid seq2seq or other types, these can be our fallbacks</a:t>
            </a:r>
            <a:endParaRPr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Image" id="72" name="Google Shape;72;p16"/>
          <p:cNvPicPr preferRelativeResize="0"/>
          <p:nvPr/>
        </p:nvPicPr>
        <p:blipFill rotWithShape="1">
          <a:blip r:embed="rId3">
            <a:alphaModFix/>
          </a:blip>
          <a:srcRect b="8221" l="1980" r="1893" t="5779"/>
          <a:stretch/>
        </p:blipFill>
        <p:spPr>
          <a:xfrm>
            <a:off x="256075" y="1035075"/>
            <a:ext cx="8625151" cy="5618249"/>
          </a:xfrm>
          <a:prstGeom prst="rect">
            <a:avLst/>
          </a:prstGeom>
          <a:noFill/>
          <a:ln>
            <a:noFill/>
          </a:ln>
        </p:spPr>
      </p:pic>
      <p:sp>
        <p:nvSpPr>
          <p:cNvPr id="73" name="Google Shape;73;p16"/>
          <p:cNvSpPr txBox="1"/>
          <p:nvPr/>
        </p:nvSpPr>
        <p:spPr>
          <a:xfrm>
            <a:off x="4413675" y="4006725"/>
            <a:ext cx="4359600" cy="26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700">
                <a:solidFill>
                  <a:srgbClr val="1F2225"/>
                </a:solidFill>
              </a:rPr>
              <a:t>New School</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b="1" lang="en" sz="700">
                <a:solidFill>
                  <a:srgbClr val="1F2225"/>
                </a:solidFill>
              </a:rPr>
              <a:t>ROUGE</a:t>
            </a:r>
            <a:r>
              <a:rPr lang="en" sz="700">
                <a:solidFill>
                  <a:srgbClr val="1F2225"/>
                </a:solidFill>
              </a:rPr>
              <a:t> measures the similarity between a machine-generated summary and a reference summary. It calculates the overlap between the two summaries in terms of n-grams and provides several different metrics, such as ROUGE-N, ROUGE-L, and ROUGE-W, which evaluate different aspects of the summaries. ROUGE is simple to implement, easy to understand, and provides a clear evaluation of the quality of the machine-generated summaries.</a:t>
            </a:r>
            <a:endParaRPr sz="700">
              <a:solidFill>
                <a:srgbClr val="1F2225"/>
              </a:solidFill>
            </a:endParaRPr>
          </a:p>
          <a:p>
            <a:pPr indent="0" lvl="0" marL="0" rtl="0" algn="l">
              <a:lnSpc>
                <a:spcPct val="115000"/>
              </a:lnSpc>
              <a:spcBef>
                <a:spcPts val="0"/>
              </a:spcBef>
              <a:spcAft>
                <a:spcPts val="0"/>
              </a:spcAft>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b="1" lang="en" sz="700">
                <a:solidFill>
                  <a:srgbClr val="1F2225"/>
                </a:solidFill>
              </a:rPr>
              <a:t>SARI</a:t>
            </a:r>
            <a:r>
              <a:rPr lang="en" sz="700">
                <a:solidFill>
                  <a:srgbClr val="1F2225"/>
                </a:solidFill>
              </a:rPr>
              <a:t>, on the other hand, is a more sophisticated metric that evaluates the content preservation and fluency of the machine-generated summary. It compares the machine-generated summary to the input text and the reference summary, and calculates the preservation of content, fluency, and grammaticality. Unlike ROUGE, SARI takes into account the relevance of the machine-generated summary to the input text, and it provides a more comprehensive evaluation of the quality of the summary.</a:t>
            </a:r>
            <a:endParaRPr sz="700">
              <a:solidFill>
                <a:srgbClr val="1F2225"/>
              </a:solidFill>
            </a:endParaRPr>
          </a:p>
          <a:p>
            <a:pPr indent="0" lvl="0" marL="0" rtl="0" algn="l">
              <a:lnSpc>
                <a:spcPct val="115000"/>
              </a:lnSpc>
              <a:spcBef>
                <a:spcPts val="0"/>
              </a:spcBef>
              <a:spcAft>
                <a:spcPts val="0"/>
              </a:spcAft>
              <a:buNone/>
            </a:pPr>
            <a:r>
              <a:t/>
            </a:r>
            <a:endParaRPr sz="700">
              <a:solidFill>
                <a:srgbClr val="1F2225"/>
              </a:solidFill>
            </a:endParaRPr>
          </a:p>
          <a:p>
            <a:pPr indent="0" lvl="0" marL="0" rtl="0" algn="l">
              <a:lnSpc>
                <a:spcPct val="115000"/>
              </a:lnSpc>
              <a:spcBef>
                <a:spcPts val="0"/>
              </a:spcBef>
              <a:spcAft>
                <a:spcPts val="0"/>
              </a:spcAft>
              <a:buClr>
                <a:schemeClr val="dk1"/>
              </a:buClr>
              <a:buSzPts val="1100"/>
              <a:buFont typeface="Arial"/>
              <a:buNone/>
            </a:pPr>
            <a:r>
              <a:rPr lang="en" sz="700">
                <a:solidFill>
                  <a:srgbClr val="1F2225"/>
                </a:solidFill>
              </a:rPr>
              <a:t>In terms of the differences, ROUGE provides a simple and straightforward evaluation of the similarity between the machine-generated summary and the reference summary, while SARI provides a more comprehensive evaluation of the content preservation, fluency, and grammaticality of the machine-generated summary. ROUGE is easier to implement and understand, while SARI provides a more sophisticated evaluation of the quality of the summary.</a:t>
            </a:r>
            <a:endParaRPr sz="700">
              <a:solidFill>
                <a:srgbClr val="1F2225"/>
              </a:solidFill>
            </a:endParaRPr>
          </a:p>
          <a:p>
            <a:pPr indent="0" lvl="0" marL="0" rtl="0" algn="l">
              <a:spcBef>
                <a:spcPts val="0"/>
              </a:spcBef>
              <a:spcAft>
                <a:spcPts val="0"/>
              </a:spcAft>
              <a:buNone/>
            </a:pPr>
            <a:r>
              <a:t/>
            </a:r>
            <a:endParaRPr sz="700"/>
          </a:p>
        </p:txBody>
      </p:sp>
      <p:sp>
        <p:nvSpPr>
          <p:cNvPr id="74" name="Google Shape;74;p16"/>
          <p:cNvSpPr txBox="1"/>
          <p:nvPr/>
        </p:nvSpPr>
        <p:spPr>
          <a:xfrm>
            <a:off x="395025" y="4006725"/>
            <a:ext cx="3129300" cy="218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600">
                <a:solidFill>
                  <a:srgbClr val="1F2225"/>
                </a:solidFill>
              </a:rPr>
              <a:t>Old School </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Flesch Reading Ease: A score that measures the readability of a text based on sentence length and the number of syllables per word.</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SMOG (Simple Measure of Gobbledygook): A measure of the readability of a text based on the number of polysyllabic words and sentence length.</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Gunning Fog Index: A measure of the readability of a text based on sentence length, the number of words with more than two syllables, and the complexity of the words used.</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Coleman-Liau Index: A measure of readability that takes into account characters per word, sentences per 100 words, and the number of words with more than 3 syllables.</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Automated Readability Index (ARI): A measure of readability that takes into account the average length of sentences and words in a text.</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Dale-Chall Readability Formula: A measure of readability that takes into account the difficulty of words in a text and the length of sentences.</a:t>
            </a:r>
            <a:endParaRPr sz="600">
              <a:solidFill>
                <a:srgbClr val="1F2225"/>
              </a:solidFill>
            </a:endParaRPr>
          </a:p>
          <a:p>
            <a:pPr indent="-266700" lvl="0" marL="457200" rtl="0" algn="l">
              <a:lnSpc>
                <a:spcPct val="115000"/>
              </a:lnSpc>
              <a:spcBef>
                <a:spcPts val="0"/>
              </a:spcBef>
              <a:spcAft>
                <a:spcPts val="0"/>
              </a:spcAft>
              <a:buClr>
                <a:srgbClr val="1F2225"/>
              </a:buClr>
              <a:buSzPts val="600"/>
              <a:buAutoNum type="arabicPeriod"/>
            </a:pPr>
            <a:r>
              <a:rPr lang="en" sz="600">
                <a:solidFill>
                  <a:srgbClr val="1F2225"/>
                </a:solidFill>
              </a:rPr>
              <a:t>Linsear Write Formula: A measure of readability that takes into account the average number of syllables per word and the average sentence length.</a:t>
            </a:r>
            <a:endParaRPr sz="600">
              <a:solidFill>
                <a:srgbClr val="1F2225"/>
              </a:solidFill>
            </a:endParaRPr>
          </a:p>
          <a:p>
            <a:pPr indent="0" lvl="0" marL="0" rtl="0" algn="l">
              <a:spcBef>
                <a:spcPts val="0"/>
              </a:spcBef>
              <a:spcAft>
                <a:spcPts val="0"/>
              </a:spcAft>
              <a:buNone/>
            </a:pPr>
            <a:r>
              <a:t/>
            </a:r>
            <a:endParaRPr sz="600">
              <a:solidFill>
                <a:srgbClr val="1F2225"/>
              </a:solidFill>
            </a:endParaRPr>
          </a:p>
        </p:txBody>
      </p:sp>
      <p:sp>
        <p:nvSpPr>
          <p:cNvPr id="75" name="Google Shape;75;p16"/>
          <p:cNvSpPr txBox="1"/>
          <p:nvPr/>
        </p:nvSpPr>
        <p:spPr>
          <a:xfrm>
            <a:off x="152400" y="172550"/>
            <a:ext cx="852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Text Summarization Metrics</a:t>
            </a:r>
            <a:endParaRPr b="1" u="sng">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Various industry metrics.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Old school metrics generally look for syntactic structure and ignore semantics.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New school is a bit opaque. SARI would be best for meaning preservation, but rogue is good enough (see paper: optimisingStatLearning)</a:t>
            </a:r>
            <a:endParaRPr sz="1000">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Image" id="80" name="Google Shape;80;p17"/>
          <p:cNvPicPr preferRelativeResize="0"/>
          <p:nvPr/>
        </p:nvPicPr>
        <p:blipFill rotWithShape="1">
          <a:blip r:embed="rId3">
            <a:alphaModFix/>
          </a:blip>
          <a:srcRect b="4228" l="3725" r="4514" t="4846"/>
          <a:stretch/>
        </p:blipFill>
        <p:spPr>
          <a:xfrm>
            <a:off x="464975" y="1014850"/>
            <a:ext cx="7701974" cy="5437875"/>
          </a:xfrm>
          <a:prstGeom prst="rect">
            <a:avLst/>
          </a:prstGeom>
          <a:noFill/>
          <a:ln>
            <a:noFill/>
          </a:ln>
        </p:spPr>
      </p:pic>
      <p:sp>
        <p:nvSpPr>
          <p:cNvPr id="81" name="Google Shape;81;p17"/>
          <p:cNvSpPr txBox="1"/>
          <p:nvPr/>
        </p:nvSpPr>
        <p:spPr>
          <a:xfrm>
            <a:off x="152400" y="172550"/>
            <a:ext cx="852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Knowledge Graph Notes</a:t>
            </a:r>
            <a:endParaRPr b="1" u="sng">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Generally, 2 types: 1x uses a reference Knowledge Base (e.g. wikipedia), 1x builds direct from doc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Text Translation always reads goofy. One paper resorted to “templated” outputs. My sense is if we want to succeed here, topical specialization will help.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Viz… can be nice when filtered or visually designed. If not, it looks really overwhelming and won’t help with learning. </a:t>
            </a:r>
            <a:endParaRPr b="1">
              <a:solidFill>
                <a:schemeClr val="dk1"/>
              </a:solidFill>
            </a:endParaRPr>
          </a:p>
        </p:txBody>
      </p:sp>
      <p:pic>
        <p:nvPicPr>
          <p:cNvPr id="82" name="Google Shape;82;p17"/>
          <p:cNvPicPr preferRelativeResize="0"/>
          <p:nvPr/>
        </p:nvPicPr>
        <p:blipFill>
          <a:blip r:embed="rId4">
            <a:alphaModFix/>
          </a:blip>
          <a:stretch>
            <a:fillRect/>
          </a:stretch>
        </p:blipFill>
        <p:spPr>
          <a:xfrm>
            <a:off x="633325" y="4976913"/>
            <a:ext cx="3276600" cy="847725"/>
          </a:xfrm>
          <a:prstGeom prst="rect">
            <a:avLst/>
          </a:prstGeom>
          <a:noFill/>
          <a:ln>
            <a:noFill/>
          </a:ln>
        </p:spPr>
      </p:pic>
      <p:pic>
        <p:nvPicPr>
          <p:cNvPr id="83" name="Google Shape;83;p17"/>
          <p:cNvPicPr preferRelativeResize="0"/>
          <p:nvPr/>
        </p:nvPicPr>
        <p:blipFill>
          <a:blip r:embed="rId5">
            <a:alphaModFix/>
          </a:blip>
          <a:stretch>
            <a:fillRect/>
          </a:stretch>
        </p:blipFill>
        <p:spPr>
          <a:xfrm>
            <a:off x="4830525" y="5085294"/>
            <a:ext cx="3703325" cy="136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mage" id="88" name="Google Shape;88;p18"/>
          <p:cNvPicPr preferRelativeResize="0"/>
          <p:nvPr/>
        </p:nvPicPr>
        <p:blipFill rotWithShape="1">
          <a:blip r:embed="rId3">
            <a:alphaModFix/>
          </a:blip>
          <a:srcRect b="9417" l="1312" r="0" t="1575"/>
          <a:stretch/>
        </p:blipFill>
        <p:spPr>
          <a:xfrm>
            <a:off x="370625" y="1398925"/>
            <a:ext cx="8283199" cy="5323350"/>
          </a:xfrm>
          <a:prstGeom prst="rect">
            <a:avLst/>
          </a:prstGeom>
          <a:noFill/>
          <a:ln>
            <a:noFill/>
          </a:ln>
        </p:spPr>
      </p:pic>
      <p:sp>
        <p:nvSpPr>
          <p:cNvPr id="89" name="Google Shape;89;p18"/>
          <p:cNvSpPr txBox="1"/>
          <p:nvPr/>
        </p:nvSpPr>
        <p:spPr>
          <a:xfrm>
            <a:off x="152400" y="172550"/>
            <a:ext cx="852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Proposed Methodology</a:t>
            </a:r>
            <a:endParaRPr b="1" u="sng">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For discussion. Below is a stab at how we can approach the problem in modular parts.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Abstractive: to use neural. Extractive, to use non-neural. Knowledge Graph as a supplement to the summarized text. </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812725" y="1342250"/>
            <a:ext cx="7280025" cy="3941925"/>
          </a:xfrm>
          <a:prstGeom prst="rect">
            <a:avLst/>
          </a:prstGeom>
          <a:noFill/>
          <a:ln>
            <a:noFill/>
          </a:ln>
        </p:spPr>
      </p:pic>
      <p:sp>
        <p:nvSpPr>
          <p:cNvPr id="95" name="Google Shape;95;p19"/>
          <p:cNvSpPr txBox="1"/>
          <p:nvPr/>
        </p:nvSpPr>
        <p:spPr>
          <a:xfrm>
            <a:off x="152400" y="172550"/>
            <a:ext cx="852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Useful Papers</a:t>
            </a:r>
            <a:endParaRPr b="1" u="sng">
              <a:solidFill>
                <a:schemeClr val="dk1"/>
              </a:solidFill>
            </a:endParaRPr>
          </a:p>
          <a:p>
            <a:pPr indent="-292100" lvl="0" marL="457200" rtl="0" algn="l">
              <a:spcBef>
                <a:spcPts val="0"/>
              </a:spcBef>
              <a:spcAft>
                <a:spcPts val="0"/>
              </a:spcAft>
              <a:buClr>
                <a:schemeClr val="dk1"/>
              </a:buClr>
              <a:buSzPts val="1000"/>
              <a:buChar char="-"/>
            </a:pPr>
            <a:r>
              <a:rPr b="1" lang="en" sz="1000">
                <a:solidFill>
                  <a:schemeClr val="dk1"/>
                </a:solidFill>
              </a:rPr>
              <a:t>All “summary_” prefixes are great reads!</a:t>
            </a:r>
            <a:r>
              <a:rPr lang="en" sz="1000">
                <a:solidFill>
                  <a:schemeClr val="dk1"/>
                </a:solidFill>
              </a:rPr>
              <a:t> Easy to digest and will give some overview of the challenges and solutions that lay ahead of us </a:t>
            </a:r>
            <a:endParaRPr sz="1000">
              <a:solidFill>
                <a:schemeClr val="dk1"/>
              </a:solidFill>
            </a:endParaRPr>
          </a:p>
          <a:p>
            <a:pPr indent="-292100" lvl="0" marL="457200" rtl="0" algn="l">
              <a:spcBef>
                <a:spcPts val="0"/>
              </a:spcBef>
              <a:spcAft>
                <a:spcPts val="0"/>
              </a:spcAft>
              <a:buClr>
                <a:schemeClr val="dk1"/>
              </a:buClr>
              <a:buSzPts val="1000"/>
              <a:buChar char="-"/>
            </a:pPr>
            <a:r>
              <a:rPr b="1" lang="en" sz="1000">
                <a:solidFill>
                  <a:schemeClr val="dk1"/>
                </a:solidFill>
              </a:rPr>
              <a:t>Some naive implementations attempted…  </a:t>
            </a:r>
            <a:r>
              <a:rPr lang="en" sz="1000">
                <a:solidFill>
                  <a:schemeClr val="dk1"/>
                </a:solidFill>
              </a:rPr>
              <a:t>TextRank has been implemented along with a FK scoring mechanism. Check out the Jupyter Notebook</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It was </a:t>
            </a:r>
            <a:r>
              <a:rPr b="1" lang="en" sz="1000">
                <a:solidFill>
                  <a:schemeClr val="dk1"/>
                </a:solidFill>
              </a:rPr>
              <a:t>eye-opening to skim the KnowledgeGraph papers.</a:t>
            </a:r>
            <a:r>
              <a:rPr lang="en" sz="1000">
                <a:solidFill>
                  <a:schemeClr val="dk1"/>
                </a:solidFill>
              </a:rPr>
              <a:t> It is indeed a challenge. The text output was very poor and graphs had too many irrelevant results. </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152400" y="172550"/>
            <a:ext cx="8520000" cy="37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rPr>
              <a:t>Web</a:t>
            </a:r>
            <a:r>
              <a:rPr b="1" lang="en" u="sng">
                <a:solidFill>
                  <a:schemeClr val="dk1"/>
                </a:solidFill>
              </a:rPr>
              <a:t> Links</a:t>
            </a:r>
            <a:endParaRPr b="1" u="sng">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Interactive network graph libraries:</a:t>
            </a:r>
            <a:r>
              <a:rPr lang="en" sz="1100">
                <a:solidFill>
                  <a:schemeClr val="dk1"/>
                </a:solidFill>
                <a:uFill>
                  <a:noFill/>
                </a:uFill>
                <a:hlinkClick r:id="rId3">
                  <a:extLst>
                    <a:ext uri="{A12FA001-AC4F-418D-AE19-62706E023703}">
                      <ahyp:hlinkClr val="tx"/>
                    </a:ext>
                  </a:extLst>
                </a:hlinkClick>
              </a:rPr>
              <a:t> </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4"/>
              </a:rPr>
              <a:t>PyVis</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Knowledge Graphs:</a:t>
            </a:r>
            <a:r>
              <a:rPr lang="en" sz="1100">
                <a:solidFill>
                  <a:schemeClr val="dk1"/>
                </a:solidFill>
                <a:uFill>
                  <a:noFill/>
                </a:uFill>
                <a:hlinkClick r:id="rId5">
                  <a:extLst>
                    <a:ext uri="{A12FA001-AC4F-418D-AE19-62706E023703}">
                      <ahyp:hlinkClr val="tx"/>
                    </a:ext>
                  </a:extLst>
                </a:hlinkClick>
              </a:rPr>
              <a:t> </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6"/>
              </a:rPr>
              <a:t>Text to Knowledge Graph. Knowledge Extraction Pipeline with… | by Prasad Y | The Startup | Medium</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7"/>
              </a:rPr>
              <a:t>leadsemantics: Extracting Knowledge from Text</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8"/>
              </a:rPr>
              <a:t>Knowledge Graphs in Natural Language Processing @ ACL 2020 | by Michael Galkin | Towards Data Science</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9"/>
              </a:rPr>
              <a:t>Build knowledge graph using python | Kaggle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10"/>
              </a:rPr>
              <a:t>Generating Knowledge Graphs with Wikipedia | by Jye Sawtell-Rickson | Jan, 2023 | Towards Data Science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11"/>
              </a:rPr>
              <a:t>A review: Knowledge reasoning over knowledge graph - ScienceDirect</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12"/>
              </a:rPr>
              <a:t>An Introduction to Knowledge Graphs | SAIL Blog</a:t>
            </a:r>
            <a:endParaRPr sz="1100" u="sng">
              <a:solidFill>
                <a:schemeClr val="hlink"/>
              </a:solidFill>
            </a:endParaRPr>
          </a:p>
          <a:p>
            <a:pPr indent="-298450" lvl="1" marL="914400" rtl="0" algn="l">
              <a:lnSpc>
                <a:spcPct val="115000"/>
              </a:lnSpc>
              <a:spcBef>
                <a:spcPts val="0"/>
              </a:spcBef>
              <a:spcAft>
                <a:spcPts val="0"/>
              </a:spcAft>
              <a:buClr>
                <a:schemeClr val="hlink"/>
              </a:buClr>
              <a:buSzPts val="1100"/>
              <a:buAutoNum type="alphaLcPeriod"/>
            </a:pPr>
            <a:r>
              <a:rPr lang="en" sz="1100" u="sng">
                <a:solidFill>
                  <a:schemeClr val="hlink"/>
                </a:solidFill>
                <a:hlinkClick r:id="rId13"/>
              </a:rPr>
              <a:t>Template Oriented Text Summarization via Knowledge Graph | IEEE Conference Publication | IEEE Xplore</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Text Summarization:</a:t>
            </a:r>
            <a:r>
              <a:rPr lang="en" sz="1100">
                <a:solidFill>
                  <a:schemeClr val="dk1"/>
                </a:solidFill>
                <a:uFill>
                  <a:noFill/>
                </a:uFill>
                <a:hlinkClick r:id="rId14">
                  <a:extLst>
                    <a:ext uri="{A12FA001-AC4F-418D-AE19-62706E023703}">
                      <ahyp:hlinkClr val="tx"/>
                    </a:ext>
                  </a:extLst>
                </a:hlinkClick>
              </a:rPr>
              <a:t> </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15"/>
              </a:rPr>
              <a:t>How to do text summarization with deep learning and Python - ActiveState</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Readability index:</a:t>
            </a:r>
            <a:r>
              <a:rPr lang="en" sz="1100">
                <a:solidFill>
                  <a:schemeClr val="dk1"/>
                </a:solidFill>
                <a:uFill>
                  <a:noFill/>
                </a:uFill>
                <a:hlinkClick r:id="rId16">
                  <a:extLst>
                    <a:ext uri="{A12FA001-AC4F-418D-AE19-62706E023703}">
                      <ahyp:hlinkClr val="tx"/>
                    </a:ext>
                  </a:extLst>
                </a:hlinkClick>
              </a:rPr>
              <a:t> </a:t>
            </a:r>
            <a:endParaRPr/>
          </a:p>
          <a:p>
            <a:pPr indent="-298450" lvl="1" marL="914400" rtl="0" algn="l">
              <a:lnSpc>
                <a:spcPct val="115000"/>
              </a:lnSpc>
              <a:spcBef>
                <a:spcPts val="0"/>
              </a:spcBef>
              <a:spcAft>
                <a:spcPts val="0"/>
              </a:spcAft>
              <a:buClr>
                <a:schemeClr val="dk1"/>
              </a:buClr>
              <a:buSzPts val="1100"/>
              <a:buAutoNum type="alphaLcPeriod"/>
            </a:pPr>
            <a:r>
              <a:rPr lang="en" sz="1100" u="sng">
                <a:solidFill>
                  <a:schemeClr val="hlink"/>
                </a:solidFill>
                <a:hlinkClick r:id="rId17"/>
              </a:rPr>
              <a:t>Flesch–Kincaid readability tests - Wikipedia</a:t>
            </a:r>
            <a:endParaRPr sz="1100" u="sng">
              <a:solidFill>
                <a:schemeClr val="hlink"/>
              </a:solidFill>
            </a:endParaRPr>
          </a:p>
          <a:p>
            <a:pPr indent="0" lvl="0" marL="0" rtl="0" algn="l">
              <a:spcBef>
                <a:spcPts val="1200"/>
              </a:spcBef>
              <a:spcAft>
                <a:spcPts val="0"/>
              </a:spcAft>
              <a:buNone/>
            </a:pPr>
            <a:r>
              <a:t/>
            </a:r>
            <a:endParaRPr b="1" sz="1000">
              <a:solidFill>
                <a:schemeClr val="dk1"/>
              </a:solidFill>
            </a:endParaRPr>
          </a:p>
        </p:txBody>
      </p:sp>
      <p:sp>
        <p:nvSpPr>
          <p:cNvPr id="101" name="Google Shape;101;p20"/>
          <p:cNvSpPr txBox="1"/>
          <p:nvPr/>
        </p:nvSpPr>
        <p:spPr>
          <a:xfrm>
            <a:off x="303250" y="4100975"/>
            <a:ext cx="65901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Some points I’m throwing in for our next discussion</a:t>
            </a:r>
            <a:endParaRPr b="1" u="sng"/>
          </a:p>
          <a:p>
            <a:pPr indent="-298450" lvl="0" marL="457200" rtl="0" algn="l">
              <a:spcBef>
                <a:spcPts val="0"/>
              </a:spcBef>
              <a:spcAft>
                <a:spcPts val="0"/>
              </a:spcAft>
              <a:buSzPts val="1100"/>
              <a:buAutoNum type="arabicPeriod"/>
            </a:pPr>
            <a:r>
              <a:rPr lang="en" sz="1100"/>
              <a:t>Approach - neural or non neural?</a:t>
            </a:r>
            <a:endParaRPr sz="1100"/>
          </a:p>
          <a:p>
            <a:pPr indent="-298450" lvl="0" marL="457200" rtl="0" algn="l">
              <a:spcBef>
                <a:spcPts val="0"/>
              </a:spcBef>
              <a:spcAft>
                <a:spcPts val="0"/>
              </a:spcAft>
              <a:buSzPts val="1100"/>
              <a:buAutoNum type="arabicPeriod"/>
            </a:pPr>
            <a:r>
              <a:rPr lang="en" sz="1100"/>
              <a:t>Project Parts - what needs to be implemented? </a:t>
            </a:r>
            <a:endParaRPr sz="1100"/>
          </a:p>
          <a:p>
            <a:pPr indent="-298450" lvl="0" marL="457200" rtl="0" algn="l">
              <a:spcBef>
                <a:spcPts val="0"/>
              </a:spcBef>
              <a:spcAft>
                <a:spcPts val="0"/>
              </a:spcAft>
              <a:buSzPts val="1100"/>
              <a:buAutoNum type="arabicPeriod"/>
            </a:pPr>
            <a:r>
              <a:rPr lang="en" sz="1100">
                <a:solidFill>
                  <a:schemeClr val="dk1"/>
                </a:solidFill>
              </a:rPr>
              <a:t>Goals - baseline vs stretch </a:t>
            </a:r>
            <a:endParaRPr sz="1100"/>
          </a:p>
          <a:p>
            <a:pPr indent="-298450" lvl="0" marL="457200" rtl="0" algn="l">
              <a:spcBef>
                <a:spcPts val="0"/>
              </a:spcBef>
              <a:spcAft>
                <a:spcPts val="0"/>
              </a:spcAft>
              <a:buSzPts val="1100"/>
              <a:buAutoNum type="arabicPeriod"/>
            </a:pPr>
            <a:r>
              <a:rPr lang="en" sz="1100"/>
              <a:t>Team Setup - </a:t>
            </a:r>
            <a:endParaRPr sz="1100"/>
          </a:p>
          <a:p>
            <a:pPr indent="-298450" lvl="1" marL="914400" rtl="0" algn="l">
              <a:spcBef>
                <a:spcPts val="0"/>
              </a:spcBef>
              <a:spcAft>
                <a:spcPts val="0"/>
              </a:spcAft>
              <a:buSzPts val="1100"/>
              <a:buAutoNum type="alphaLcPeriod"/>
            </a:pPr>
            <a:r>
              <a:rPr lang="en" sz="1100"/>
              <a:t>divide and conquer? </a:t>
            </a:r>
            <a:endParaRPr sz="1100"/>
          </a:p>
          <a:p>
            <a:pPr indent="-298450" lvl="1" marL="914400" rtl="0" algn="l">
              <a:spcBef>
                <a:spcPts val="0"/>
              </a:spcBef>
              <a:spcAft>
                <a:spcPts val="0"/>
              </a:spcAft>
              <a:buSzPts val="1100"/>
              <a:buAutoNum type="alphaLcPeriod"/>
            </a:pPr>
            <a:r>
              <a:rPr lang="en" sz="1100"/>
              <a:t>stick together?</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That’s all from me. Have a great week all!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