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1" r:id="rId2"/>
    <p:sldId id="3295" r:id="rId3"/>
    <p:sldId id="3250" r:id="rId4"/>
    <p:sldId id="3288" r:id="rId5"/>
    <p:sldId id="3286" r:id="rId6"/>
    <p:sldId id="3287" r:id="rId7"/>
    <p:sldId id="3289" r:id="rId8"/>
    <p:sldId id="3290" r:id="rId9"/>
    <p:sldId id="3291" r:id="rId10"/>
    <p:sldId id="3292" r:id="rId11"/>
    <p:sldId id="3293" r:id="rId12"/>
    <p:sldId id="3294" r:id="rId13"/>
    <p:sldId id="3300" r:id="rId14"/>
    <p:sldId id="3299" r:id="rId15"/>
    <p:sldId id="3296" r:id="rId16"/>
    <p:sldId id="3297" r:id="rId17"/>
    <p:sldId id="3298" r:id="rId18"/>
    <p:sldId id="3301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1pPr>
    <a:lvl2pPr marL="457189" algn="ctr" rtl="0" fontAlgn="base">
      <a:spcBef>
        <a:spcPct val="0"/>
      </a:spcBef>
      <a:spcAft>
        <a:spcPct val="0"/>
      </a:spcAft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2pPr>
    <a:lvl3pPr marL="914378" algn="ctr" rtl="0" fontAlgn="base">
      <a:spcBef>
        <a:spcPct val="0"/>
      </a:spcBef>
      <a:spcAft>
        <a:spcPct val="0"/>
      </a:spcAft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3pPr>
    <a:lvl4pPr marL="1371568" algn="ctr" rtl="0" fontAlgn="base">
      <a:spcBef>
        <a:spcPct val="0"/>
      </a:spcBef>
      <a:spcAft>
        <a:spcPct val="0"/>
      </a:spcAft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4pPr>
    <a:lvl5pPr marL="1828756" algn="ctr" rtl="0" fontAlgn="base">
      <a:spcBef>
        <a:spcPct val="0"/>
      </a:spcBef>
      <a:spcAft>
        <a:spcPct val="0"/>
      </a:spcAft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5pPr>
    <a:lvl6pPr marL="2285945" algn="l" defTabSz="457189" rtl="0" eaLnBrk="1" latinLnBrk="0" hangingPunct="1"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6pPr>
    <a:lvl7pPr marL="2743134" algn="l" defTabSz="457189" rtl="0" eaLnBrk="1" latinLnBrk="0" hangingPunct="1"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7pPr>
    <a:lvl8pPr marL="3200323" algn="l" defTabSz="457189" rtl="0" eaLnBrk="1" latinLnBrk="0" hangingPunct="1"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8pPr>
    <a:lvl9pPr marL="3657513" algn="l" defTabSz="457189" rtl="0" eaLnBrk="1" latinLnBrk="0" hangingPunct="1">
      <a:defRPr sz="1200" b="1" kern="1200">
        <a:solidFill>
          <a:srgbClr val="215773"/>
        </a:solidFill>
        <a:latin typeface="Tahoma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12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A800"/>
    <a:srgbClr val="2381A2"/>
    <a:srgbClr val="D30000"/>
    <a:srgbClr val="E2ECFF"/>
    <a:srgbClr val="B7D2FF"/>
    <a:srgbClr val="FFFFCC"/>
    <a:srgbClr val="339933"/>
    <a:srgbClr val="000000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llanmörkt format 2 - Dekorfär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 autoAdjust="0"/>
    <p:restoredTop sz="78947" autoAdjust="0"/>
  </p:normalViewPr>
  <p:slideViewPr>
    <p:cSldViewPr snapToGrid="0">
      <p:cViewPr>
        <p:scale>
          <a:sx n="90" d="100"/>
          <a:sy n="90" d="100"/>
        </p:scale>
        <p:origin x="-1808" y="-160"/>
      </p:cViewPr>
      <p:guideLst>
        <p:guide orient="horz" pos="1512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1"/>
                </a:solidFill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1"/>
                </a:solidFill>
                <a:latin typeface="Arial" pitchFamily="-65" charset="0"/>
              </a:defRPr>
            </a:lvl1pPr>
          </a:lstStyle>
          <a:p>
            <a:pPr>
              <a:defRPr/>
            </a:pPr>
            <a:fld id="{194F50FC-8167-B742-BDE0-B7250DEF20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1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1"/>
                </a:solidFill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1"/>
                </a:solidFill>
                <a:latin typeface="Arial" pitchFamily="-65" charset="0"/>
              </a:defRPr>
            </a:lvl1pPr>
          </a:lstStyle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3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56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75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5945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7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A8EAF-14E1-374E-BAAA-7E34B2B14954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2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00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9766" y="677333"/>
            <a:ext cx="8610600" cy="5139277"/>
          </a:xfrm>
        </p:spPr>
        <p:txBody>
          <a:bodyPr anchor="ctr"/>
          <a:lstStyle>
            <a:lvl1pPr algn="ctr">
              <a:defRPr sz="10400" b="0">
                <a:solidFill>
                  <a:srgbClr val="000000"/>
                </a:solidFill>
              </a:defRPr>
            </a:lvl1pPr>
          </a:lstStyle>
          <a:p>
            <a:r>
              <a:rPr lang="en-US" noProof="0" dirty="0" err="1"/>
              <a:t>Klicka</a:t>
            </a:r>
            <a:r>
              <a:rPr lang="en-US" noProof="0" dirty="0"/>
              <a:t> </a:t>
            </a:r>
            <a:r>
              <a:rPr lang="en-US" noProof="0" dirty="0" err="1"/>
              <a:t>här</a:t>
            </a:r>
            <a:r>
              <a:rPr lang="en-US" noProof="0" dirty="0"/>
              <a:t> </a:t>
            </a:r>
            <a:r>
              <a:rPr lang="en-US" noProof="0" dirty="0" err="1"/>
              <a:t>för</a:t>
            </a:r>
            <a:r>
              <a:rPr lang="en-US" noProof="0" dirty="0"/>
              <a:t> </a:t>
            </a:r>
            <a:r>
              <a:rPr lang="en-US" noProof="0" dirty="0" err="1"/>
              <a:t>att</a:t>
            </a:r>
            <a:r>
              <a:rPr lang="en-US" noProof="0" dirty="0"/>
              <a:t> </a:t>
            </a:r>
            <a:r>
              <a:rPr lang="en-US" noProof="0" dirty="0" err="1"/>
              <a:t>ändra</a:t>
            </a:r>
            <a:r>
              <a:rPr lang="en-US" noProof="0" dirty="0"/>
              <a:t> </a:t>
            </a:r>
            <a:r>
              <a:rPr lang="en-US" noProof="0" dirty="0" smtClean="0"/>
              <a:t>format </a:t>
            </a:r>
            <a:r>
              <a:rPr lang="en-US" noProof="0" dirty="0" err="1" smtClean="0"/>
              <a:t>bla</a:t>
            </a:r>
            <a:r>
              <a:rPr lang="en-US" noProof="0" dirty="0" smtClean="0"/>
              <a:t> </a:t>
            </a:r>
            <a:r>
              <a:rPr lang="en-US" noProof="0" dirty="0" err="1" smtClean="0"/>
              <a:t>bla</a:t>
            </a:r>
            <a:r>
              <a:rPr lang="en-US" noProof="0" dirty="0" smtClean="0"/>
              <a:t> </a:t>
            </a:r>
            <a:r>
              <a:rPr lang="en-US" noProof="0" dirty="0" err="1" smtClean="0"/>
              <a:t>bla</a:t>
            </a:r>
            <a:endParaRPr lang="en-US" noProof="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6199" y="0"/>
            <a:ext cx="1447801" cy="936625"/>
          </a:xfrm>
        </p:spPr>
        <p:txBody>
          <a:bodyPr/>
          <a:lstStyle>
            <a:lvl1pPr marL="0" indent="0" algn="ctr">
              <a:buFontTx/>
              <a:buNone/>
              <a:defRPr sz="7200" b="0">
                <a:solidFill>
                  <a:srgbClr val="000000"/>
                </a:solidFill>
              </a:defRPr>
            </a:lvl1pPr>
          </a:lstStyle>
          <a:p>
            <a:r>
              <a:rPr lang="en-US" noProof="0" dirty="0" err="1"/>
              <a:t>Klicka</a:t>
            </a:r>
            <a:r>
              <a:rPr lang="en-US" noProof="0" dirty="0"/>
              <a:t> </a:t>
            </a:r>
            <a:r>
              <a:rPr lang="en-US" noProof="0" dirty="0" err="1"/>
              <a:t>här</a:t>
            </a:r>
            <a:r>
              <a:rPr lang="en-US" noProof="0" dirty="0"/>
              <a:t> </a:t>
            </a:r>
            <a:r>
              <a:rPr lang="en-US" noProof="0" dirty="0" err="1"/>
              <a:t>för</a:t>
            </a:r>
            <a:r>
              <a:rPr lang="en-US" noProof="0" dirty="0"/>
              <a:t> </a:t>
            </a:r>
            <a:r>
              <a:rPr lang="en-US" noProof="0" dirty="0" err="1"/>
              <a:t>att</a:t>
            </a:r>
            <a:r>
              <a:rPr lang="en-US" noProof="0" dirty="0"/>
              <a:t> </a:t>
            </a:r>
            <a:r>
              <a:rPr lang="en-US" noProof="0" dirty="0" err="1"/>
              <a:t>ändra</a:t>
            </a:r>
            <a:r>
              <a:rPr lang="en-US" noProof="0" dirty="0"/>
              <a:t> format </a:t>
            </a:r>
            <a:r>
              <a:rPr lang="en-US" noProof="0" dirty="0" err="1"/>
              <a:t>på</a:t>
            </a:r>
            <a:r>
              <a:rPr lang="en-US" noProof="0" dirty="0"/>
              <a:t> </a:t>
            </a:r>
            <a:r>
              <a:rPr lang="en-US" noProof="0" dirty="0" err="1"/>
              <a:t>underrubrik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bakgrunden</a:t>
            </a:r>
            <a:endParaRPr lang="en-US" noProof="0" dirty="0"/>
          </a:p>
        </p:txBody>
      </p:sp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177799" y="152400"/>
            <a:ext cx="4131734" cy="72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7200" b="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6B6DC-B7D4-D740-9E71-BA53EF0F495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476251"/>
            <a:ext cx="2057400" cy="51133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6251"/>
            <a:ext cx="6019800" cy="51133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F94E2-3E71-314E-A6D3-3E28F1184BF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6249"/>
            <a:ext cx="8229600" cy="649288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12875"/>
            <a:ext cx="4038600" cy="4176713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011363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76638"/>
            <a:ext cx="4038600" cy="201295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DDBE9-30D9-7D4B-BB85-0EBCAB5DEF3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6249"/>
            <a:ext cx="8229600" cy="649288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12875"/>
            <a:ext cx="4038600" cy="4176713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176713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1AE7F-019D-C844-8A98-6931E6A0FF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85B84-00A2-A748-B2EF-038C9DAFA614}" type="slidenum">
              <a:rPr lang="en-US" noProof="0"/>
              <a:pPr>
                <a:defRPr/>
              </a:pPr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3366FF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499" y="736601"/>
            <a:ext cx="7772401" cy="5092699"/>
          </a:xfrm>
        </p:spPr>
        <p:txBody>
          <a:bodyPr anchor="ctr"/>
          <a:lstStyle>
            <a:lvl1pPr algn="ctr">
              <a:spcAft>
                <a:spcPts val="0"/>
              </a:spcAft>
              <a:defRPr sz="10400" b="0" cap="none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</a:t>
            </a:r>
            <a:r>
              <a:rPr lang="sv-SE" dirty="0" err="1" smtClean="0"/>
              <a:t>style</a:t>
            </a:r>
            <a:r>
              <a:rPr lang="sv-SE" dirty="0" smtClean="0"/>
              <a:t> </a:t>
            </a:r>
            <a:r>
              <a:rPr lang="sv-SE" dirty="0" err="1" smtClean="0"/>
              <a:t>bla</a:t>
            </a:r>
            <a:r>
              <a:rPr lang="sv-SE" dirty="0" smtClean="0"/>
              <a:t> </a:t>
            </a:r>
            <a:r>
              <a:rPr lang="sv-SE" dirty="0" err="1" smtClean="0"/>
              <a:t>bla</a:t>
            </a:r>
            <a:r>
              <a:rPr lang="sv-SE" dirty="0" smtClean="0"/>
              <a:t> </a:t>
            </a:r>
            <a:r>
              <a:rPr lang="sv-SE" dirty="0" err="1" smtClean="0"/>
              <a:t>bla</a:t>
            </a:r>
            <a:r>
              <a:rPr lang="sv-SE" dirty="0" smtClean="0"/>
              <a:t> </a:t>
            </a:r>
            <a:r>
              <a:rPr lang="sv-SE" dirty="0" err="1" smtClean="0"/>
              <a:t>bla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07299" y="0"/>
            <a:ext cx="1536701" cy="936625"/>
          </a:xfrm>
        </p:spPr>
        <p:txBody>
          <a:bodyPr/>
          <a:lstStyle>
            <a:lvl1pPr marL="0" indent="0" algn="ctr">
              <a:buFontTx/>
              <a:buNone/>
              <a:defRPr sz="7200" b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ändra</a:t>
            </a:r>
            <a:r>
              <a:rPr lang="en-US" dirty="0"/>
              <a:t> format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underrubrik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bakgrunden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12875"/>
            <a:ext cx="403860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22AA0-B493-6842-AD83-052A8A1141E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1900" b="1"/>
            </a:lvl2pPr>
            <a:lvl3pPr marL="914378" indent="0">
              <a:buNone/>
              <a:defRPr sz="1800" b="1"/>
            </a:lvl3pPr>
            <a:lvl4pPr marL="1371568" indent="0">
              <a:buNone/>
              <a:defRPr sz="1600" b="1"/>
            </a:lvl4pPr>
            <a:lvl5pPr marL="1828756" indent="0">
              <a:buNone/>
              <a:defRPr sz="1600" b="1"/>
            </a:lvl5pPr>
            <a:lvl6pPr marL="2285945" indent="0">
              <a:buNone/>
              <a:defRPr sz="1600" b="1"/>
            </a:lvl6pPr>
            <a:lvl7pPr marL="2743134" indent="0">
              <a:buNone/>
              <a:defRPr sz="1600" b="1"/>
            </a:lvl7pPr>
            <a:lvl8pPr marL="3200323" indent="0">
              <a:buNone/>
              <a:defRPr sz="1600" b="1"/>
            </a:lvl8pPr>
            <a:lvl9pPr marL="3657513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1900" b="1"/>
            </a:lvl2pPr>
            <a:lvl3pPr marL="914378" indent="0">
              <a:buNone/>
              <a:defRPr sz="1800" b="1"/>
            </a:lvl3pPr>
            <a:lvl4pPr marL="1371568" indent="0">
              <a:buNone/>
              <a:defRPr sz="1600" b="1"/>
            </a:lvl4pPr>
            <a:lvl5pPr marL="1828756" indent="0">
              <a:buNone/>
              <a:defRPr sz="1600" b="1"/>
            </a:lvl5pPr>
            <a:lvl6pPr marL="2285945" indent="0">
              <a:buNone/>
              <a:defRPr sz="1600" b="1"/>
            </a:lvl6pPr>
            <a:lvl7pPr marL="2743134" indent="0">
              <a:buNone/>
              <a:defRPr sz="1600" b="1"/>
            </a:lvl7pPr>
            <a:lvl8pPr marL="3200323" indent="0">
              <a:buNone/>
              <a:defRPr sz="1600" b="1"/>
            </a:lvl8pPr>
            <a:lvl9pPr marL="3657513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992DD-D604-1845-9D83-8050CEED2EC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C9ABF-23CA-1C4E-8FC5-55BECA0DC1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5842C-5598-5A4D-8CC4-0CF4FBFC5A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8" indent="0">
              <a:buNone/>
              <a:defRPr sz="900"/>
            </a:lvl4pPr>
            <a:lvl5pPr marL="1828756" indent="0">
              <a:buNone/>
              <a:defRPr sz="900"/>
            </a:lvl5pPr>
            <a:lvl6pPr marL="2285945" indent="0">
              <a:buNone/>
              <a:defRPr sz="900"/>
            </a:lvl6pPr>
            <a:lvl7pPr marL="2743134" indent="0">
              <a:buNone/>
              <a:defRPr sz="900"/>
            </a:lvl7pPr>
            <a:lvl8pPr marL="3200323" indent="0">
              <a:buNone/>
              <a:defRPr sz="900"/>
            </a:lvl8pPr>
            <a:lvl9pPr marL="3657513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3AEE4-0853-6340-9702-F840049F0F9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8" indent="0">
              <a:buNone/>
              <a:defRPr sz="1900"/>
            </a:lvl4pPr>
            <a:lvl5pPr marL="1828756" indent="0">
              <a:buNone/>
              <a:defRPr sz="1900"/>
            </a:lvl5pPr>
            <a:lvl6pPr marL="2285945" indent="0">
              <a:buNone/>
              <a:defRPr sz="1900"/>
            </a:lvl6pPr>
            <a:lvl7pPr marL="2743134" indent="0">
              <a:buNone/>
              <a:defRPr sz="1900"/>
            </a:lvl7pPr>
            <a:lvl8pPr marL="3200323" indent="0">
              <a:buNone/>
              <a:defRPr sz="1900"/>
            </a:lvl8pPr>
            <a:lvl9pPr marL="3657513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8" indent="0">
              <a:buNone/>
              <a:defRPr sz="900"/>
            </a:lvl4pPr>
            <a:lvl5pPr marL="1828756" indent="0">
              <a:buNone/>
              <a:defRPr sz="900"/>
            </a:lvl5pPr>
            <a:lvl6pPr marL="2285945" indent="0">
              <a:buNone/>
              <a:defRPr sz="900"/>
            </a:lvl6pPr>
            <a:lvl7pPr marL="2743134" indent="0">
              <a:buNone/>
              <a:defRPr sz="900"/>
            </a:lvl7pPr>
            <a:lvl8pPr marL="3200323" indent="0">
              <a:buNone/>
              <a:defRPr sz="900"/>
            </a:lvl8pPr>
            <a:lvl9pPr marL="3657513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E11E6-DDAD-1D43-9DE4-386C983BF7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76249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12875"/>
            <a:ext cx="82296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37287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97F65479-3571-E940-B9D2-2E7DCEB6ECC0}" type="slidenum">
              <a:rPr lang="en-US" noProof="0"/>
              <a:pPr>
                <a:defRPr/>
              </a:pPr>
              <a:t>‹Nr.›</a:t>
            </a:fld>
            <a:endParaRPr lang="en-US" noProof="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019927" y="6237287"/>
            <a:ext cx="1655763" cy="3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8" tIns="45718" rIns="91438" bIns="45718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07CC79D-377A-BE4E-87AD-BE414A4AAE25}" type="slidenum">
              <a:rPr lang="en-US" sz="1800" b="0" noProof="0"/>
              <a:pPr algn="r">
                <a:spcBef>
                  <a:spcPct val="50000"/>
                </a:spcBef>
                <a:defRPr/>
              </a:pPr>
              <a:t>‹Nr.›</a:t>
            </a:fld>
            <a:endParaRPr lang="en-US" sz="1800" b="0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189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65" charset="0"/>
        </a:defRPr>
      </a:lvl6pPr>
      <a:lvl7pPr marL="914378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65" charset="0"/>
        </a:defRPr>
      </a:lvl7pPr>
      <a:lvl8pPr marL="1371568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65" charset="0"/>
        </a:defRPr>
      </a:lvl8pPr>
      <a:lvl9pPr marL="1828756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65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32" indent="-285743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2973" indent="-228594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2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162" indent="-228594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9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351" indent="-228594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9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540" indent="-228594" algn="l" rtl="0" fontAlgn="base">
        <a:spcBef>
          <a:spcPct val="20000"/>
        </a:spcBef>
        <a:spcAft>
          <a:spcPct val="0"/>
        </a:spcAft>
        <a:buBlip>
          <a:blip r:embed="rId16"/>
        </a:buBlip>
        <a:defRPr sz="19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728" indent="-228594" algn="l" rtl="0" fontAlgn="base">
        <a:spcBef>
          <a:spcPct val="20000"/>
        </a:spcBef>
        <a:spcAft>
          <a:spcPct val="0"/>
        </a:spcAft>
        <a:buBlip>
          <a:blip r:embed="rId16"/>
        </a:buBlip>
        <a:defRPr sz="19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8918" indent="-228594" algn="l" rtl="0" fontAlgn="base">
        <a:spcBef>
          <a:spcPct val="20000"/>
        </a:spcBef>
        <a:spcAft>
          <a:spcPct val="0"/>
        </a:spcAft>
        <a:buBlip>
          <a:blip r:embed="rId16"/>
        </a:buBlip>
        <a:defRPr sz="19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107" indent="-228594" algn="l" rtl="0" fontAlgn="base">
        <a:spcBef>
          <a:spcPct val="20000"/>
        </a:spcBef>
        <a:spcAft>
          <a:spcPct val="0"/>
        </a:spcAft>
        <a:buBlip>
          <a:blip r:embed="rId16"/>
        </a:buBlip>
        <a:defRPr sz="1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odo/add" TargetMode="External"/><Relationship Id="rId4" Type="http://schemas.openxmlformats.org/officeDocument/2006/relationships/hyperlink" Target="http://localhost:8080/todo/comple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boot/" TargetMode="External"/><Relationship Id="rId4" Type="http://schemas.openxmlformats.org/officeDocument/2006/relationships/image" Target="../media/image10.jpeg"/><Relationship Id="rId5" Type="http://schemas.microsoft.com/office/2007/relationships/hdphoto" Target="../media/hdphoto1.wdp"/><Relationship Id="rId6" Type="http://schemas.openxmlformats.org/officeDocument/2006/relationships/image" Target="../media/image11.jpe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www.postgresql.org" TargetMode="External"/><Relationship Id="rId5" Type="http://schemas.openxmlformats.org/officeDocument/2006/relationships/hyperlink" Target="http://www.jdbi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368774"/>
            <a:ext cx="8229600" cy="2610555"/>
          </a:xfrm>
        </p:spPr>
        <p:txBody>
          <a:bodyPr/>
          <a:lstStyle/>
          <a:p>
            <a:r>
              <a:rPr lang="en-US" sz="7200" dirty="0" smtClean="0"/>
              <a:t>Gratis</a:t>
            </a:r>
            <a:br>
              <a:rPr lang="en-US" sz="7200" dirty="0" smtClean="0"/>
            </a:br>
            <a:r>
              <a:rPr lang="en-US" sz="7200" dirty="0" smtClean="0"/>
              <a:t>    är</a:t>
            </a:r>
            <a:br>
              <a:rPr lang="en-US" sz="7200" dirty="0" smtClean="0"/>
            </a:br>
            <a:r>
              <a:rPr lang="en-US" sz="7200" dirty="0" smtClean="0"/>
              <a:t>   Gott!</a:t>
            </a:r>
            <a:endParaRPr lang="en-US" sz="7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textruta 6"/>
          <p:cNvSpPr txBox="1"/>
          <p:nvPr/>
        </p:nvSpPr>
        <p:spPr>
          <a:xfrm>
            <a:off x="637395" y="5221110"/>
            <a:ext cx="30021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+mj-lt"/>
              </a:rPr>
              <a:t>IT-Gymnasiet</a:t>
            </a:r>
          </a:p>
          <a:p>
            <a:pPr algn="l"/>
            <a:r>
              <a:rPr lang="en-US" sz="3200">
                <a:latin typeface="+mj-lt"/>
              </a:rPr>
              <a:t>2015-12-15</a:t>
            </a: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46529">
            <a:off x="4727221" y="225779"/>
            <a:ext cx="4162778" cy="41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1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Heroku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Drifta applikationer!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https://www.heroku.com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22" y="-18344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1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 exempel-applikation!</a:t>
            </a: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3" y="1509888"/>
            <a:ext cx="8621667" cy="4192404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44" y="84666"/>
            <a:ext cx="1772489" cy="16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85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IntelliJ och Gradle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Projektet är ett gradle-projekt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 REST-tjänst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Spring Boot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 med curl &amp; browser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Push till GitHub &amp; Heroku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24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 REST-tjänst - curl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41767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/>
              <a:t>curl --get localhost:8080/todo/list</a:t>
            </a:r>
          </a:p>
          <a:p>
            <a:pPr marL="0" indent="0">
              <a:buNone/>
            </a:pPr>
            <a:r>
              <a:rPr lang="pt-BR" sz="3200" b="0"/>
              <a:t>[]</a:t>
            </a:r>
          </a:p>
          <a:p>
            <a:pPr marL="0" indent="0">
              <a:buNone/>
            </a:pPr>
            <a:endParaRPr lang="pt-BR" sz="3200" b="0"/>
          </a:p>
          <a:p>
            <a:pPr marL="0" indent="0">
              <a:buNone/>
            </a:pPr>
            <a:r>
              <a:rPr lang="pt-BR" sz="3200"/>
              <a:t>curl -X POST -d 'what=sak att göra' </a:t>
            </a:r>
            <a:r>
              <a:rPr lang="pt-BR" sz="3200" u="sng">
                <a:hlinkClick r:id="rId3"/>
              </a:rPr>
              <a:t>http://localhost:8080/todo/add</a:t>
            </a:r>
            <a:endParaRPr lang="pt-BR" sz="3200">
              <a:hlinkClick r:id="rId3"/>
            </a:endParaRPr>
          </a:p>
          <a:p>
            <a:pPr marL="0" indent="0">
              <a:buNone/>
            </a:pPr>
            <a:r>
              <a:rPr lang="pt-BR" sz="3200"/>
              <a:t>curl --get localhost:8080/todo/list</a:t>
            </a:r>
          </a:p>
          <a:p>
            <a:pPr marL="0" indent="0">
              <a:buNone/>
            </a:pPr>
            <a:r>
              <a:rPr lang="pt-BR" sz="3200" b="0"/>
              <a:t>[{"id":1,"done":false,"what":"hejsan hoppsan fallerallera”}]</a:t>
            </a:r>
          </a:p>
          <a:p>
            <a:endParaRPr lang="pt-BR" sz="3200" b="0"/>
          </a:p>
          <a:p>
            <a:pPr marL="0" indent="0">
              <a:buNone/>
            </a:pPr>
            <a:r>
              <a:rPr lang="pt-BR" sz="3200"/>
              <a:t>curl --get localhost:8080/todo/get/1</a:t>
            </a:r>
          </a:p>
          <a:p>
            <a:pPr marL="0" indent="0">
              <a:buNone/>
            </a:pPr>
            <a:r>
              <a:rPr lang="pt-BR" sz="3200" b="0"/>
              <a:t>{"id":1,"done":false,"what":"hejsan hoppsan fallerallera”}</a:t>
            </a:r>
          </a:p>
          <a:p>
            <a:endParaRPr lang="pt-BR" sz="3200" b="0"/>
          </a:p>
          <a:p>
            <a:pPr marL="0" indent="0">
              <a:buNone/>
            </a:pPr>
            <a:r>
              <a:rPr lang="pt-BR" sz="3200"/>
              <a:t>curl -X POST -d 'id=1' </a:t>
            </a:r>
            <a:r>
              <a:rPr lang="pt-BR" sz="3200" u="sng">
                <a:hlinkClick r:id="rId4"/>
              </a:rPr>
              <a:t>http://localhost:8080/todo/complete</a:t>
            </a:r>
            <a:endParaRPr lang="pt-BR" sz="3200">
              <a:hlinkClick r:id="rId4"/>
            </a:endParaRPr>
          </a:p>
          <a:p>
            <a:pPr marL="0" indent="0">
              <a:buNone/>
            </a:pPr>
            <a:r>
              <a:rPr lang="pt-BR" sz="3200"/>
              <a:t>curl --get localhost:8080/todo/get/1</a:t>
            </a:r>
          </a:p>
          <a:p>
            <a:pPr marL="0" indent="0">
              <a:buNone/>
            </a:pPr>
            <a:r>
              <a:rPr lang="pt-BR" sz="3200" b="0"/>
              <a:t>{"id":1,"done":true,"what":"hejsan hoppsan fallerallera”}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39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Med React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/>
              <a:t>Bra för förståelse:</a:t>
            </a:r>
          </a:p>
          <a:p>
            <a:pPr marL="0" indent="0">
              <a:buNone/>
            </a:pPr>
            <a:r>
              <a:rPr lang="en-US" sz="3200"/>
              <a:t>https://facebook.github.io/react/docs/thinking-in-react.html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 b="0"/>
              <a:t>Smidigt att köra en extra webbserver för statiska filer, under utveckling. Port 8000.</a:t>
            </a:r>
          </a:p>
          <a:p>
            <a:pPr marL="0" indent="0">
              <a:buNone/>
            </a:pPr>
            <a:r>
              <a:rPr lang="en-US" sz="3200"/>
              <a:t>python -m SimpleHTTPServer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6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Med Twitter Bootstrap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Separata filer för med och utan bootstrap. Se index.html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87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Med Databas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Inte gjort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Postgres &amp; JDBI? Eller MongoDB?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Ska vara enkelt att lägga till i TodoController.java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6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Deploy på Heroku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Inte gjort.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Med Spring Boot kan man skapa en standalone-jar med allt. Behöver inte deployas som war.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Kanske ändå enklast med war mot Heroku?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30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Översiktsbild</a:t>
            </a: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1" y="2084211"/>
            <a:ext cx="2971800" cy="297180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 rotWithShape="1">
          <a:blip r:embed="rId4"/>
          <a:srcRect l="24444" t="3611" r="24074" b="3333"/>
          <a:stretch/>
        </p:blipFill>
        <p:spPr>
          <a:xfrm>
            <a:off x="6223000" y="752102"/>
            <a:ext cx="2525890" cy="3043788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245" y="4247444"/>
            <a:ext cx="3504196" cy="1162756"/>
          </a:xfrm>
          <a:prstGeom prst="rect">
            <a:avLst/>
          </a:prstGeom>
        </p:spPr>
      </p:pic>
      <p:cxnSp>
        <p:nvCxnSpPr>
          <p:cNvPr id="9" name="Rak pil 8"/>
          <p:cNvCxnSpPr/>
          <p:nvPr/>
        </p:nvCxnSpPr>
        <p:spPr bwMode="auto">
          <a:xfrm flipV="1">
            <a:off x="3330222" y="2695222"/>
            <a:ext cx="2441222" cy="3951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Rak pil 13"/>
          <p:cNvCxnSpPr/>
          <p:nvPr/>
        </p:nvCxnSpPr>
        <p:spPr bwMode="auto">
          <a:xfrm>
            <a:off x="3570111" y="3894667"/>
            <a:ext cx="1481667" cy="29633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8205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Smått å gott som inspiration</a:t>
            </a: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4" y="1143000"/>
            <a:ext cx="8551333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98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IntelliJ IDEA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https://www.jetbrains.com/idea/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82" y="2921000"/>
            <a:ext cx="3084689" cy="30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865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GitHub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Hantera källkod!</a:t>
            </a:r>
          </a:p>
          <a:p>
            <a:pPr marL="0" indent="0">
              <a:buNone/>
            </a:pPr>
            <a:endParaRPr lang="en-US" sz="3200" dirty="0">
              <a:hlinkClick r:id="rId3"/>
            </a:endParaRP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55" y="0"/>
            <a:ext cx="3937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41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Spring Boot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hlinkClick r:id="rId3"/>
            </a:endParaRP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http://projects.spring.io/spring-boot/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Bygga applikation eller tjänster!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2892" y="0"/>
            <a:ext cx="2374900" cy="18923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0033" y="0"/>
            <a:ext cx="2132189" cy="18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6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React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Användargränssnitt!</a:t>
            </a:r>
            <a:endParaRPr lang="en-US" sz="3200" u="sng" dirty="0">
              <a:hlinkClick r:id="rId3"/>
            </a:endParaRPr>
          </a:p>
          <a:p>
            <a:pPr marL="0" indent="0">
              <a:buNone/>
            </a:pPr>
            <a:endParaRPr lang="en-US" sz="3200" u="sng" dirty="0">
              <a:hlinkClick r:id="rId3"/>
            </a:endParaRPr>
          </a:p>
          <a:p>
            <a:pPr marL="0" indent="0">
              <a:buNone/>
            </a:pPr>
            <a:endParaRPr lang="en-US" sz="3200" dirty="0">
              <a:hlinkClick r:id="rId3"/>
            </a:endParaRP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https://facebook.github.io/react/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67" y="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78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Twitter Bootstrap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http://getbootstrap.com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Snyggt utseende!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Responsivt!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889" y="169331"/>
            <a:ext cx="2130779" cy="21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42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Postgres + JDBI</a:t>
            </a:r>
            <a:endParaRPr lang="en-US" sz="3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5B84-00A2-A748-B2EF-038C9DAFA61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11666"/>
            <a:ext cx="3039533" cy="3039533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1" y="1412875"/>
            <a:ext cx="8229600" cy="417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Databas! Eller Mongo?</a:t>
            </a:r>
            <a:endParaRPr lang="en-US" sz="3200" dirty="0">
              <a:hlinkClick r:id="rId4"/>
            </a:endParaRPr>
          </a:p>
          <a:p>
            <a:pPr marL="0" indent="0">
              <a:buNone/>
            </a:pPr>
            <a:endParaRPr lang="en-US" sz="3200" dirty="0">
              <a:hlinkClick r:id="rId4"/>
            </a:endParaRPr>
          </a:p>
          <a:p>
            <a:pPr marL="0" indent="0">
              <a:buNone/>
            </a:pPr>
            <a:endParaRPr lang="en-US" sz="3200" dirty="0">
              <a:hlinkClick r:id="rId4"/>
            </a:endParaRP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http://www.postgresql.org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5"/>
              </a:rPr>
              <a:t>http://www.jdbi.org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0913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isp_ENG">
  <a:themeElements>
    <a:clrScheme name="Crisp_ENG 13">
      <a:dk1>
        <a:srgbClr val="237D9C"/>
      </a:dk1>
      <a:lt1>
        <a:srgbClr val="FFFFFF"/>
      </a:lt1>
      <a:dk2>
        <a:srgbClr val="3B515F"/>
      </a:dk2>
      <a:lt2>
        <a:srgbClr val="808080"/>
      </a:lt2>
      <a:accent1>
        <a:srgbClr val="F1F1F1"/>
      </a:accent1>
      <a:accent2>
        <a:srgbClr val="00759F"/>
      </a:accent2>
      <a:accent3>
        <a:srgbClr val="FFFFFF"/>
      </a:accent3>
      <a:accent4>
        <a:srgbClr val="1C6A85"/>
      </a:accent4>
      <a:accent5>
        <a:srgbClr val="F7F7F7"/>
      </a:accent5>
      <a:accent6>
        <a:srgbClr val="006990"/>
      </a:accent6>
      <a:hlink>
        <a:srgbClr val="237D9C"/>
      </a:hlink>
      <a:folHlink>
        <a:srgbClr val="237D9C"/>
      </a:folHlink>
    </a:clrScheme>
    <a:fontScheme name="Crisp_E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>
            <a:ln>
              <a:noFill/>
            </a:ln>
            <a:solidFill>
              <a:srgbClr val="215773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>
            <a:ln>
              <a:noFill/>
            </a:ln>
            <a:solidFill>
              <a:srgbClr val="215773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Crisp_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isp_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isp_ENG 13">
        <a:dk1>
          <a:srgbClr val="237D9C"/>
        </a:dk1>
        <a:lt1>
          <a:srgbClr val="FFFFFF"/>
        </a:lt1>
        <a:dk2>
          <a:srgbClr val="3B515F"/>
        </a:dk2>
        <a:lt2>
          <a:srgbClr val="808080"/>
        </a:lt2>
        <a:accent1>
          <a:srgbClr val="F1F1F1"/>
        </a:accent1>
        <a:accent2>
          <a:srgbClr val="00759F"/>
        </a:accent2>
        <a:accent3>
          <a:srgbClr val="FFFFFF"/>
        </a:accent3>
        <a:accent4>
          <a:srgbClr val="1C6A85"/>
        </a:accent4>
        <a:accent5>
          <a:srgbClr val="F7F7F7"/>
        </a:accent5>
        <a:accent6>
          <a:srgbClr val="006990"/>
        </a:accent6>
        <a:hlink>
          <a:srgbClr val="237D9C"/>
        </a:hlink>
        <a:folHlink>
          <a:srgbClr val="237D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Crisp_ENG</Template>
  <TotalTime>197175</TotalTime>
  <Words>446</Words>
  <Application>Microsoft Macintosh PowerPoint</Application>
  <PresentationFormat>Bildspel på skärmen (4:3)</PresentationFormat>
  <Paragraphs>120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Crisp_ENG</vt:lpstr>
      <vt:lpstr>Gratis     är    Gott!</vt:lpstr>
      <vt:lpstr>Översiktsbild</vt:lpstr>
      <vt:lpstr>Smått å gott som inspiration</vt:lpstr>
      <vt:lpstr>IntelliJ IDEA</vt:lpstr>
      <vt:lpstr>GitHub</vt:lpstr>
      <vt:lpstr>Spring Boot</vt:lpstr>
      <vt:lpstr>React</vt:lpstr>
      <vt:lpstr>Twitter Bootstrap</vt:lpstr>
      <vt:lpstr>Postgres + JDBI</vt:lpstr>
      <vt:lpstr>Heroku</vt:lpstr>
      <vt:lpstr>En exempel-applikation!</vt:lpstr>
      <vt:lpstr>IntelliJ och Gradle</vt:lpstr>
      <vt:lpstr>En REST-tjänst</vt:lpstr>
      <vt:lpstr>En REST-tjänst - curl</vt:lpstr>
      <vt:lpstr>Med React</vt:lpstr>
      <vt:lpstr>Med Twitter Bootstrap</vt:lpstr>
      <vt:lpstr>Med Databas</vt:lpstr>
      <vt:lpstr>Deploy på Heroku</vt:lpstr>
    </vt:vector>
  </TitlesOfParts>
  <Manager/>
  <Company>Crisp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subject>&lt;Prop: Subject&gt;</dc:subject>
  <dc:creator>Hans Brattberg</dc:creator>
  <cp:keywords/>
  <dc:description/>
  <cp:lastModifiedBy>Lennart Boklund</cp:lastModifiedBy>
  <cp:revision>1429</cp:revision>
  <cp:lastPrinted>2012-11-12T21:24:28Z</cp:lastPrinted>
  <dcterms:created xsi:type="dcterms:W3CDTF">2012-06-13T07:59:26Z</dcterms:created>
  <dcterms:modified xsi:type="dcterms:W3CDTF">2015-12-13T07:29:26Z</dcterms:modified>
  <cp:category/>
</cp:coreProperties>
</file>