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2" y="-20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94F6E-3A6D-4FA0-8EBF-8E5A384EBB7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1D244A35-4C12-4C40-B603-9BE671E51A02}">
      <dgm:prSet/>
      <dgm:spPr/>
      <dgm:t>
        <a:bodyPr/>
        <a:lstStyle/>
        <a:p>
          <a:pPr rtl="0"/>
          <a:r>
            <a:rPr lang="nb-NO" b="1" dirty="0" err="1" smtClean="0"/>
            <a:t>Meltingen</a:t>
          </a:r>
          <a:r>
            <a:rPr lang="nb-NO" dirty="0" smtClean="0"/>
            <a:t>:</a:t>
          </a:r>
          <a:endParaRPr lang="nb-NO" dirty="0"/>
        </a:p>
      </dgm:t>
    </dgm:pt>
    <dgm:pt modelId="{296590CD-5746-45C7-B631-43415ECD914A}" type="parTrans" cxnId="{14DBECD3-804F-4599-9A25-FB5F1572F61E}">
      <dgm:prSet/>
      <dgm:spPr/>
      <dgm:t>
        <a:bodyPr/>
        <a:lstStyle/>
        <a:p>
          <a:endParaRPr lang="nb-NO"/>
        </a:p>
      </dgm:t>
    </dgm:pt>
    <dgm:pt modelId="{B831C468-A145-4B1C-8454-68317A665F0F}" type="sibTrans" cxnId="{14DBECD3-804F-4599-9A25-FB5F1572F61E}">
      <dgm:prSet/>
      <dgm:spPr/>
      <dgm:t>
        <a:bodyPr/>
        <a:lstStyle/>
        <a:p>
          <a:endParaRPr lang="nb-NO"/>
        </a:p>
      </dgm:t>
    </dgm:pt>
    <dgm:pt modelId="{90675316-5B19-4AC1-8C3C-0C3A959A4F71}">
      <dgm:prSet/>
      <dgm:spPr/>
      <dgm:t>
        <a:bodyPr/>
        <a:lstStyle/>
        <a:p>
          <a:pPr rtl="0"/>
          <a:r>
            <a:rPr lang="nb-NO" dirty="0" smtClean="0"/>
            <a:t>MAG: 124 Mm3</a:t>
          </a:r>
          <a:endParaRPr lang="nb-NO" dirty="0"/>
        </a:p>
      </dgm:t>
    </dgm:pt>
    <dgm:pt modelId="{CE310794-8C5C-4E86-A3F7-BEEE893983BA}" type="parTrans" cxnId="{D87AE2FB-944B-4AE0-9232-649380058C37}">
      <dgm:prSet/>
      <dgm:spPr/>
      <dgm:t>
        <a:bodyPr/>
        <a:lstStyle/>
        <a:p>
          <a:endParaRPr lang="nb-NO"/>
        </a:p>
      </dgm:t>
    </dgm:pt>
    <dgm:pt modelId="{3512AA63-C44C-422C-89EC-D1FD3961D997}" type="sibTrans" cxnId="{D87AE2FB-944B-4AE0-9232-649380058C37}">
      <dgm:prSet/>
      <dgm:spPr/>
      <dgm:t>
        <a:bodyPr/>
        <a:lstStyle/>
        <a:p>
          <a:endParaRPr lang="nb-NO"/>
        </a:p>
      </dgm:t>
    </dgm:pt>
    <dgm:pt modelId="{EC1A54CE-048C-454C-B477-38F3887D3055}">
      <dgm:prSet/>
      <dgm:spPr/>
      <dgm:t>
        <a:bodyPr/>
        <a:lstStyle/>
        <a:p>
          <a:pPr rtl="0"/>
          <a:r>
            <a:rPr lang="nb-NO" dirty="0" smtClean="0"/>
            <a:t>HRV: 216,00 moh</a:t>
          </a:r>
          <a:endParaRPr lang="nb-NO" dirty="0"/>
        </a:p>
      </dgm:t>
    </dgm:pt>
    <dgm:pt modelId="{799EBFF3-1FAE-4D39-A087-C48C02938A7B}" type="parTrans" cxnId="{AC331022-BB6F-450A-A5ED-442A0F9CF8DB}">
      <dgm:prSet/>
      <dgm:spPr/>
      <dgm:t>
        <a:bodyPr/>
        <a:lstStyle/>
        <a:p>
          <a:endParaRPr lang="nb-NO"/>
        </a:p>
      </dgm:t>
    </dgm:pt>
    <dgm:pt modelId="{7E8F2C37-1DA8-47DE-BF92-F97F4BD4D123}" type="sibTrans" cxnId="{AC331022-BB6F-450A-A5ED-442A0F9CF8DB}">
      <dgm:prSet/>
      <dgm:spPr/>
      <dgm:t>
        <a:bodyPr/>
        <a:lstStyle/>
        <a:p>
          <a:endParaRPr lang="nb-NO"/>
        </a:p>
      </dgm:t>
    </dgm:pt>
    <dgm:pt modelId="{8CC67ADA-E0C4-4FB3-A92A-4CFC41711BE4}">
      <dgm:prSet/>
      <dgm:spPr/>
      <dgm:t>
        <a:bodyPr/>
        <a:lstStyle/>
        <a:p>
          <a:pPr rtl="0"/>
          <a:r>
            <a:rPr lang="nb-NO" dirty="0" smtClean="0"/>
            <a:t>LRV: 195,00 moh</a:t>
          </a:r>
          <a:endParaRPr lang="nb-NO" dirty="0"/>
        </a:p>
      </dgm:t>
    </dgm:pt>
    <dgm:pt modelId="{92B575C1-2AA7-4CFA-9E55-46A7522D0AD2}" type="parTrans" cxnId="{4F38BEA2-91D9-455D-BD7A-D6881DDD665D}">
      <dgm:prSet/>
      <dgm:spPr/>
      <dgm:t>
        <a:bodyPr/>
        <a:lstStyle/>
        <a:p>
          <a:endParaRPr lang="nb-NO"/>
        </a:p>
      </dgm:t>
    </dgm:pt>
    <dgm:pt modelId="{7E091688-4325-4256-A8B3-ECB94650AFBE}" type="sibTrans" cxnId="{4F38BEA2-91D9-455D-BD7A-D6881DDD665D}">
      <dgm:prSet/>
      <dgm:spPr/>
      <dgm:t>
        <a:bodyPr/>
        <a:lstStyle/>
        <a:p>
          <a:endParaRPr lang="nb-NO"/>
        </a:p>
      </dgm:t>
    </dgm:pt>
    <dgm:pt modelId="{770A9C98-9F59-47D7-865A-6BB4B1A78099}">
      <dgm:prSet/>
      <dgm:spPr/>
      <dgm:t>
        <a:bodyPr/>
        <a:lstStyle/>
        <a:p>
          <a:pPr rtl="0"/>
          <a:r>
            <a:rPr lang="nb-NO" dirty="0" smtClean="0"/>
            <a:t>MAX/MIN vannføring(m3/s): 8,26 /21,84</a:t>
          </a:r>
          <a:endParaRPr lang="nb-NO" dirty="0"/>
        </a:p>
      </dgm:t>
    </dgm:pt>
    <dgm:pt modelId="{83550EF8-0B81-405E-9E5F-B1DB842B4CBB}" type="parTrans" cxnId="{6547BA3D-1C27-4FDB-87EC-1F9CB3194589}">
      <dgm:prSet/>
      <dgm:spPr/>
      <dgm:t>
        <a:bodyPr/>
        <a:lstStyle/>
        <a:p>
          <a:endParaRPr lang="nb-NO"/>
        </a:p>
      </dgm:t>
    </dgm:pt>
    <dgm:pt modelId="{076957C4-F970-43A2-853D-7B65AAAF7FD8}" type="sibTrans" cxnId="{6547BA3D-1C27-4FDB-87EC-1F9CB3194589}">
      <dgm:prSet/>
      <dgm:spPr/>
      <dgm:t>
        <a:bodyPr/>
        <a:lstStyle/>
        <a:p>
          <a:endParaRPr lang="nb-NO"/>
        </a:p>
      </dgm:t>
    </dgm:pt>
    <dgm:pt modelId="{E10B8DC7-5162-46B7-AE57-EA47B4CF0880}">
      <dgm:prSet/>
      <dgm:spPr/>
      <dgm:t>
        <a:bodyPr/>
        <a:lstStyle/>
        <a:p>
          <a:pPr rtl="0"/>
          <a:r>
            <a:rPr lang="nb-NO" dirty="0" smtClean="0"/>
            <a:t>MAX/MIN produksjonskapasitet (MW): 20,5/57 </a:t>
          </a:r>
          <a:endParaRPr lang="nb-NO" dirty="0"/>
        </a:p>
      </dgm:t>
    </dgm:pt>
    <dgm:pt modelId="{6E1F62AB-33F8-419B-9FA0-DBF8ACE038DF}" type="parTrans" cxnId="{22A524B9-CCA5-4038-8572-B2DFA5C6EC03}">
      <dgm:prSet/>
      <dgm:spPr/>
      <dgm:t>
        <a:bodyPr/>
        <a:lstStyle/>
        <a:p>
          <a:endParaRPr lang="nb-NO"/>
        </a:p>
      </dgm:t>
    </dgm:pt>
    <dgm:pt modelId="{CEC9D577-F766-4BE1-A6B5-942D648E0461}" type="sibTrans" cxnId="{22A524B9-CCA5-4038-8572-B2DFA5C6EC03}">
      <dgm:prSet/>
      <dgm:spPr/>
      <dgm:t>
        <a:bodyPr/>
        <a:lstStyle/>
        <a:p>
          <a:endParaRPr lang="nb-NO"/>
        </a:p>
      </dgm:t>
    </dgm:pt>
    <dgm:pt modelId="{5577B8E3-199E-412C-8B36-2C7F9EC9767A}" type="pres">
      <dgm:prSet presAssocID="{81394F6E-3A6D-4FA0-8EBF-8E5A384EBB78}" presName="compositeShape" presStyleCnt="0">
        <dgm:presLayoutVars>
          <dgm:chMax val="7"/>
          <dgm:dir/>
          <dgm:resizeHandles val="exact"/>
        </dgm:presLayoutVars>
      </dgm:prSet>
      <dgm:spPr/>
    </dgm:pt>
    <dgm:pt modelId="{41A55666-1A85-473D-B36F-5335255A44B2}" type="pres">
      <dgm:prSet presAssocID="{1D244A35-4C12-4C40-B603-9BE671E51A02}" presName="circ1" presStyleLbl="vennNode1" presStyleIdx="0" presStyleCnt="6"/>
      <dgm:spPr/>
    </dgm:pt>
    <dgm:pt modelId="{06DEB30D-A45E-441E-BB32-F44434BE3D59}" type="pres">
      <dgm:prSet presAssocID="{1D244A35-4C12-4C40-B603-9BE671E51A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3792D6-78F0-47ED-AEFC-AEE26AA82024}" type="pres">
      <dgm:prSet presAssocID="{90675316-5B19-4AC1-8C3C-0C3A959A4F71}" presName="circ2" presStyleLbl="vennNode1" presStyleIdx="1" presStyleCnt="6"/>
      <dgm:spPr/>
    </dgm:pt>
    <dgm:pt modelId="{7C660624-6347-4BB3-899F-6CEEC3B70E93}" type="pres">
      <dgm:prSet presAssocID="{90675316-5B19-4AC1-8C3C-0C3A959A4F7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D313785-8659-46DD-8198-E80C7FB275A2}" type="pres">
      <dgm:prSet presAssocID="{EC1A54CE-048C-454C-B477-38F3887D3055}" presName="circ3" presStyleLbl="vennNode1" presStyleIdx="2" presStyleCnt="6"/>
      <dgm:spPr/>
    </dgm:pt>
    <dgm:pt modelId="{EBFFE049-9F39-4B25-94EC-6BC5C8265871}" type="pres">
      <dgm:prSet presAssocID="{EC1A54CE-048C-454C-B477-38F3887D305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1E3599-865B-46AA-8433-CA66351CA75D}" type="pres">
      <dgm:prSet presAssocID="{8CC67ADA-E0C4-4FB3-A92A-4CFC41711BE4}" presName="circ4" presStyleLbl="vennNode1" presStyleIdx="3" presStyleCnt="6"/>
      <dgm:spPr/>
    </dgm:pt>
    <dgm:pt modelId="{52AB0CED-CE28-4AF6-8DB5-3EBDD0E59477}" type="pres">
      <dgm:prSet presAssocID="{8CC67ADA-E0C4-4FB3-A92A-4CFC41711BE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9A5BED3-FB6B-4F95-AB6B-36D12EED8AFE}" type="pres">
      <dgm:prSet presAssocID="{770A9C98-9F59-47D7-865A-6BB4B1A78099}" presName="circ5" presStyleLbl="vennNode1" presStyleIdx="4" presStyleCnt="6"/>
      <dgm:spPr/>
    </dgm:pt>
    <dgm:pt modelId="{FCEE36ED-1D0E-4CAD-B0C1-3F333F813FAE}" type="pres">
      <dgm:prSet presAssocID="{770A9C98-9F59-47D7-865A-6BB4B1A7809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BAF6F4-D85F-4256-9DB6-9D160184812B}" type="pres">
      <dgm:prSet presAssocID="{E10B8DC7-5162-46B7-AE57-EA47B4CF0880}" presName="circ6" presStyleLbl="vennNode1" presStyleIdx="5" presStyleCnt="6"/>
      <dgm:spPr/>
    </dgm:pt>
    <dgm:pt modelId="{A41476A8-7EB6-42D4-A813-8501867FFE53}" type="pres">
      <dgm:prSet presAssocID="{E10B8DC7-5162-46B7-AE57-EA47B4CF0880}" presName="circ6Tx" presStyleLbl="revTx" presStyleIdx="0" presStyleCnt="0" custScaleX="129469">
        <dgm:presLayoutVars>
          <dgm:chMax val="0"/>
          <dgm:chPref val="0"/>
          <dgm:bulletEnabled val="1"/>
        </dgm:presLayoutVars>
      </dgm:prSet>
      <dgm:spPr/>
    </dgm:pt>
  </dgm:ptLst>
  <dgm:cxnLst>
    <dgm:cxn modelId="{AC331022-BB6F-450A-A5ED-442A0F9CF8DB}" srcId="{81394F6E-3A6D-4FA0-8EBF-8E5A384EBB78}" destId="{EC1A54CE-048C-454C-B477-38F3887D3055}" srcOrd="2" destOrd="0" parTransId="{799EBFF3-1FAE-4D39-A087-C48C02938A7B}" sibTransId="{7E8F2C37-1DA8-47DE-BF92-F97F4BD4D123}"/>
    <dgm:cxn modelId="{14DBECD3-804F-4599-9A25-FB5F1572F61E}" srcId="{81394F6E-3A6D-4FA0-8EBF-8E5A384EBB78}" destId="{1D244A35-4C12-4C40-B603-9BE671E51A02}" srcOrd="0" destOrd="0" parTransId="{296590CD-5746-45C7-B631-43415ECD914A}" sibTransId="{B831C468-A145-4B1C-8454-68317A665F0F}"/>
    <dgm:cxn modelId="{8E1F46C0-70EE-4590-A1E2-B21B1C4C5AFF}" type="presOf" srcId="{8CC67ADA-E0C4-4FB3-A92A-4CFC41711BE4}" destId="{52AB0CED-CE28-4AF6-8DB5-3EBDD0E59477}" srcOrd="0" destOrd="0" presId="urn:microsoft.com/office/officeart/2005/8/layout/venn1"/>
    <dgm:cxn modelId="{E83BFC35-7563-4547-9AB8-32616952A039}" type="presOf" srcId="{E10B8DC7-5162-46B7-AE57-EA47B4CF0880}" destId="{A41476A8-7EB6-42D4-A813-8501867FFE53}" srcOrd="0" destOrd="0" presId="urn:microsoft.com/office/officeart/2005/8/layout/venn1"/>
    <dgm:cxn modelId="{DA07D5A6-A4FB-4445-AAA9-DDAFFD0596B8}" type="presOf" srcId="{770A9C98-9F59-47D7-865A-6BB4B1A78099}" destId="{FCEE36ED-1D0E-4CAD-B0C1-3F333F813FAE}" srcOrd="0" destOrd="0" presId="urn:microsoft.com/office/officeart/2005/8/layout/venn1"/>
    <dgm:cxn modelId="{52774EC2-643F-499D-AA54-021BF3EAA44F}" type="presOf" srcId="{EC1A54CE-048C-454C-B477-38F3887D3055}" destId="{EBFFE049-9F39-4B25-94EC-6BC5C8265871}" srcOrd="0" destOrd="0" presId="urn:microsoft.com/office/officeart/2005/8/layout/venn1"/>
    <dgm:cxn modelId="{4F38BEA2-91D9-455D-BD7A-D6881DDD665D}" srcId="{81394F6E-3A6D-4FA0-8EBF-8E5A384EBB78}" destId="{8CC67ADA-E0C4-4FB3-A92A-4CFC41711BE4}" srcOrd="3" destOrd="0" parTransId="{92B575C1-2AA7-4CFA-9E55-46A7522D0AD2}" sibTransId="{7E091688-4325-4256-A8B3-ECB94650AFBE}"/>
    <dgm:cxn modelId="{C2A21D22-5741-43A4-A8A4-603B0B46F1CA}" type="presOf" srcId="{90675316-5B19-4AC1-8C3C-0C3A959A4F71}" destId="{7C660624-6347-4BB3-899F-6CEEC3B70E93}" srcOrd="0" destOrd="0" presId="urn:microsoft.com/office/officeart/2005/8/layout/venn1"/>
    <dgm:cxn modelId="{49BC582C-A677-44BC-A461-21D9DC769EF4}" type="presOf" srcId="{81394F6E-3A6D-4FA0-8EBF-8E5A384EBB78}" destId="{5577B8E3-199E-412C-8B36-2C7F9EC9767A}" srcOrd="0" destOrd="0" presId="urn:microsoft.com/office/officeart/2005/8/layout/venn1"/>
    <dgm:cxn modelId="{D87AE2FB-944B-4AE0-9232-649380058C37}" srcId="{81394F6E-3A6D-4FA0-8EBF-8E5A384EBB78}" destId="{90675316-5B19-4AC1-8C3C-0C3A959A4F71}" srcOrd="1" destOrd="0" parTransId="{CE310794-8C5C-4E86-A3F7-BEEE893983BA}" sibTransId="{3512AA63-C44C-422C-89EC-D1FD3961D997}"/>
    <dgm:cxn modelId="{22A524B9-CCA5-4038-8572-B2DFA5C6EC03}" srcId="{81394F6E-3A6D-4FA0-8EBF-8E5A384EBB78}" destId="{E10B8DC7-5162-46B7-AE57-EA47B4CF0880}" srcOrd="5" destOrd="0" parTransId="{6E1F62AB-33F8-419B-9FA0-DBF8ACE038DF}" sibTransId="{CEC9D577-F766-4BE1-A6B5-942D648E0461}"/>
    <dgm:cxn modelId="{4DCE0697-3137-471B-BB70-46ED641DBC88}" type="presOf" srcId="{1D244A35-4C12-4C40-B603-9BE671E51A02}" destId="{06DEB30D-A45E-441E-BB32-F44434BE3D59}" srcOrd="0" destOrd="0" presId="urn:microsoft.com/office/officeart/2005/8/layout/venn1"/>
    <dgm:cxn modelId="{6547BA3D-1C27-4FDB-87EC-1F9CB3194589}" srcId="{81394F6E-3A6D-4FA0-8EBF-8E5A384EBB78}" destId="{770A9C98-9F59-47D7-865A-6BB4B1A78099}" srcOrd="4" destOrd="0" parTransId="{83550EF8-0B81-405E-9E5F-B1DB842B4CBB}" sibTransId="{076957C4-F970-43A2-853D-7B65AAAF7FD8}"/>
    <dgm:cxn modelId="{9D1A2B6A-9812-4506-A032-49E9A3EC0AE4}" type="presParOf" srcId="{5577B8E3-199E-412C-8B36-2C7F9EC9767A}" destId="{41A55666-1A85-473D-B36F-5335255A44B2}" srcOrd="0" destOrd="0" presId="urn:microsoft.com/office/officeart/2005/8/layout/venn1"/>
    <dgm:cxn modelId="{CABFE1A4-41A9-43D9-AE38-4DCE2DFF9521}" type="presParOf" srcId="{5577B8E3-199E-412C-8B36-2C7F9EC9767A}" destId="{06DEB30D-A45E-441E-BB32-F44434BE3D59}" srcOrd="1" destOrd="0" presId="urn:microsoft.com/office/officeart/2005/8/layout/venn1"/>
    <dgm:cxn modelId="{637BD011-1847-4604-A9E5-6E739CBE453E}" type="presParOf" srcId="{5577B8E3-199E-412C-8B36-2C7F9EC9767A}" destId="{B13792D6-78F0-47ED-AEFC-AEE26AA82024}" srcOrd="2" destOrd="0" presId="urn:microsoft.com/office/officeart/2005/8/layout/venn1"/>
    <dgm:cxn modelId="{8932C80F-7211-46FB-A826-34A5A54095DE}" type="presParOf" srcId="{5577B8E3-199E-412C-8B36-2C7F9EC9767A}" destId="{7C660624-6347-4BB3-899F-6CEEC3B70E93}" srcOrd="3" destOrd="0" presId="urn:microsoft.com/office/officeart/2005/8/layout/venn1"/>
    <dgm:cxn modelId="{25E9A8A8-F236-4DA2-A2CE-4E82BBDE8999}" type="presParOf" srcId="{5577B8E3-199E-412C-8B36-2C7F9EC9767A}" destId="{ED313785-8659-46DD-8198-E80C7FB275A2}" srcOrd="4" destOrd="0" presId="urn:microsoft.com/office/officeart/2005/8/layout/venn1"/>
    <dgm:cxn modelId="{B905E682-C256-49E1-806F-A475FA4E279D}" type="presParOf" srcId="{5577B8E3-199E-412C-8B36-2C7F9EC9767A}" destId="{EBFFE049-9F39-4B25-94EC-6BC5C8265871}" srcOrd="5" destOrd="0" presId="urn:microsoft.com/office/officeart/2005/8/layout/venn1"/>
    <dgm:cxn modelId="{7365F4E1-2722-4FFC-ABBD-C0963D259FB9}" type="presParOf" srcId="{5577B8E3-199E-412C-8B36-2C7F9EC9767A}" destId="{181E3599-865B-46AA-8433-CA66351CA75D}" srcOrd="6" destOrd="0" presId="urn:microsoft.com/office/officeart/2005/8/layout/venn1"/>
    <dgm:cxn modelId="{26BEDBBA-3E5C-4542-BD7E-83DA051AE72E}" type="presParOf" srcId="{5577B8E3-199E-412C-8B36-2C7F9EC9767A}" destId="{52AB0CED-CE28-4AF6-8DB5-3EBDD0E59477}" srcOrd="7" destOrd="0" presId="urn:microsoft.com/office/officeart/2005/8/layout/venn1"/>
    <dgm:cxn modelId="{B39DF6D5-92AB-4EA5-A10F-11B2D8BD64FD}" type="presParOf" srcId="{5577B8E3-199E-412C-8B36-2C7F9EC9767A}" destId="{E9A5BED3-FB6B-4F95-AB6B-36D12EED8AFE}" srcOrd="8" destOrd="0" presId="urn:microsoft.com/office/officeart/2005/8/layout/venn1"/>
    <dgm:cxn modelId="{5D05D70D-777A-461A-A97E-CFF12D8207EA}" type="presParOf" srcId="{5577B8E3-199E-412C-8B36-2C7F9EC9767A}" destId="{FCEE36ED-1D0E-4CAD-B0C1-3F333F813FAE}" srcOrd="9" destOrd="0" presId="urn:microsoft.com/office/officeart/2005/8/layout/venn1"/>
    <dgm:cxn modelId="{D667DCAE-F24A-4DE7-AAF0-9159E7E32479}" type="presParOf" srcId="{5577B8E3-199E-412C-8B36-2C7F9EC9767A}" destId="{B5BAF6F4-D85F-4256-9DB6-9D160184812B}" srcOrd="10" destOrd="0" presId="urn:microsoft.com/office/officeart/2005/8/layout/venn1"/>
    <dgm:cxn modelId="{FE272AD7-C345-4DFD-82AE-80C3C7D1D362}" type="presParOf" srcId="{5577B8E3-199E-412C-8B36-2C7F9EC9767A}" destId="{A41476A8-7EB6-42D4-A813-8501867FFE53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C9700-4112-4752-A358-ADC7AB61479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CF2F2B66-FE2A-4C24-A43F-B94BC82F92AA}">
      <dgm:prSet/>
      <dgm:spPr/>
      <dgm:t>
        <a:bodyPr/>
        <a:lstStyle/>
        <a:p>
          <a:pPr rtl="0"/>
          <a:r>
            <a:rPr lang="nb-NO" b="1" dirty="0" smtClean="0"/>
            <a:t>Mosvik Kraftverk</a:t>
          </a:r>
          <a:endParaRPr lang="nb-NO" dirty="0"/>
        </a:p>
      </dgm:t>
    </dgm:pt>
    <dgm:pt modelId="{23DBE8BE-BFA0-4508-B64D-900EC2A4E70B}" type="parTrans" cxnId="{DC9DC377-CDBE-487D-A314-55356411FD7C}">
      <dgm:prSet/>
      <dgm:spPr/>
      <dgm:t>
        <a:bodyPr/>
        <a:lstStyle/>
        <a:p>
          <a:endParaRPr lang="nb-NO"/>
        </a:p>
      </dgm:t>
    </dgm:pt>
    <dgm:pt modelId="{7E2F4E02-492E-4F40-B103-934A0CDB405B}" type="sibTrans" cxnId="{DC9DC377-CDBE-487D-A314-55356411FD7C}">
      <dgm:prSet/>
      <dgm:spPr/>
      <dgm:t>
        <a:bodyPr/>
        <a:lstStyle/>
        <a:p>
          <a:endParaRPr lang="nb-NO"/>
        </a:p>
      </dgm:t>
    </dgm:pt>
    <dgm:pt modelId="{54F9E6B8-4850-40ED-9C5D-66590C5583E3}">
      <dgm:prSet/>
      <dgm:spPr/>
      <dgm:t>
        <a:bodyPr/>
        <a:lstStyle/>
        <a:p>
          <a:pPr rtl="0"/>
          <a:r>
            <a:rPr lang="nb-NO" dirty="0" smtClean="0"/>
            <a:t>Maks/opt:37/28 MW</a:t>
          </a:r>
          <a:endParaRPr lang="nb-NO" dirty="0"/>
        </a:p>
      </dgm:t>
    </dgm:pt>
    <dgm:pt modelId="{6D78545C-9C3C-430D-B75C-ABA33211E270}" type="parTrans" cxnId="{521EF72C-D7D5-4CC2-B3DA-92F96B306F47}">
      <dgm:prSet/>
      <dgm:spPr/>
      <dgm:t>
        <a:bodyPr/>
        <a:lstStyle/>
        <a:p>
          <a:endParaRPr lang="nb-NO"/>
        </a:p>
      </dgm:t>
    </dgm:pt>
    <dgm:pt modelId="{CBCD8E32-4610-4C07-BA1C-2BBAF4783563}" type="sibTrans" cxnId="{521EF72C-D7D5-4CC2-B3DA-92F96B306F47}">
      <dgm:prSet/>
      <dgm:spPr/>
      <dgm:t>
        <a:bodyPr/>
        <a:lstStyle/>
        <a:p>
          <a:endParaRPr lang="nb-NO"/>
        </a:p>
      </dgm:t>
    </dgm:pt>
    <dgm:pt modelId="{482F676C-7EDB-4535-B2D6-FF4E9FE61158}">
      <dgm:prSet/>
      <dgm:spPr/>
      <dgm:t>
        <a:bodyPr/>
        <a:lstStyle/>
        <a:p>
          <a:pPr rtl="0"/>
          <a:r>
            <a:rPr lang="nb-NO" dirty="0" smtClean="0"/>
            <a:t>Slukevne:19,4 m3/s</a:t>
          </a:r>
          <a:endParaRPr lang="nb-NO" dirty="0"/>
        </a:p>
      </dgm:t>
    </dgm:pt>
    <dgm:pt modelId="{8F121C47-9A24-4319-9F23-7E46A4B30109}" type="parTrans" cxnId="{F981D188-A454-4C31-AA34-2035EFFE7D20}">
      <dgm:prSet/>
      <dgm:spPr/>
      <dgm:t>
        <a:bodyPr/>
        <a:lstStyle/>
        <a:p>
          <a:endParaRPr lang="nb-NO"/>
        </a:p>
      </dgm:t>
    </dgm:pt>
    <dgm:pt modelId="{6AF08594-8372-4881-88CA-33DBD561C7C8}" type="sibTrans" cxnId="{F981D188-A454-4C31-AA34-2035EFFE7D20}">
      <dgm:prSet/>
      <dgm:spPr/>
      <dgm:t>
        <a:bodyPr/>
        <a:lstStyle/>
        <a:p>
          <a:endParaRPr lang="nb-NO"/>
        </a:p>
      </dgm:t>
    </dgm:pt>
    <dgm:pt modelId="{7A04F4B3-7240-4BF0-A31B-324996BB95FC}">
      <dgm:prSet/>
      <dgm:spPr/>
      <dgm:t>
        <a:bodyPr/>
        <a:lstStyle/>
        <a:p>
          <a:pPr rtl="0"/>
          <a:r>
            <a:rPr lang="nb-NO" dirty="0" err="1" smtClean="0"/>
            <a:t>Energiekv</a:t>
          </a:r>
          <a:r>
            <a:rPr lang="nb-NO" dirty="0" smtClean="0"/>
            <a:t>: 0,53 GWh/Mm3  /0,52[m3/s]/MW</a:t>
          </a:r>
          <a:endParaRPr lang="nb-NO" dirty="0"/>
        </a:p>
      </dgm:t>
    </dgm:pt>
    <dgm:pt modelId="{0CF120C6-2F27-4ABC-AB99-F2C532B92EFD}" type="parTrans" cxnId="{577D3575-2268-4DED-9FE8-CD714D912B1E}">
      <dgm:prSet/>
      <dgm:spPr/>
      <dgm:t>
        <a:bodyPr/>
        <a:lstStyle/>
        <a:p>
          <a:endParaRPr lang="nb-NO"/>
        </a:p>
      </dgm:t>
    </dgm:pt>
    <dgm:pt modelId="{B3586FBF-7380-4D8D-B18B-F8877A6653F8}" type="sibTrans" cxnId="{577D3575-2268-4DED-9FE8-CD714D912B1E}">
      <dgm:prSet/>
      <dgm:spPr/>
      <dgm:t>
        <a:bodyPr/>
        <a:lstStyle/>
        <a:p>
          <a:endParaRPr lang="nb-NO"/>
        </a:p>
      </dgm:t>
    </dgm:pt>
    <dgm:pt modelId="{25C9CFE2-D481-433D-8D65-D2900C7FA1CD}" type="pres">
      <dgm:prSet presAssocID="{258C9700-4112-4752-A358-ADC7AB61479F}" presName="compositeShape" presStyleCnt="0">
        <dgm:presLayoutVars>
          <dgm:chMax val="7"/>
          <dgm:dir/>
          <dgm:resizeHandles val="exact"/>
        </dgm:presLayoutVars>
      </dgm:prSet>
      <dgm:spPr/>
    </dgm:pt>
    <dgm:pt modelId="{5A32B4A7-DED1-49C1-85DB-8B93B41CFD4C}" type="pres">
      <dgm:prSet presAssocID="{CF2F2B66-FE2A-4C24-A43F-B94BC82F92AA}" presName="circ1" presStyleLbl="vennNode1" presStyleIdx="0" presStyleCnt="4"/>
      <dgm:spPr/>
    </dgm:pt>
    <dgm:pt modelId="{9BD3BB99-46CB-4C0C-8E0B-D9D915135291}" type="pres">
      <dgm:prSet presAssocID="{CF2F2B66-FE2A-4C24-A43F-B94BC82F92A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ECA928-89E6-496F-98FF-6620F3CB2BE5}" type="pres">
      <dgm:prSet presAssocID="{54F9E6B8-4850-40ED-9C5D-66590C5583E3}" presName="circ2" presStyleLbl="vennNode1" presStyleIdx="1" presStyleCnt="4"/>
      <dgm:spPr/>
    </dgm:pt>
    <dgm:pt modelId="{DA8799E9-E80C-477C-A2D9-0964D46F70FB}" type="pres">
      <dgm:prSet presAssocID="{54F9E6B8-4850-40ED-9C5D-66590C5583E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552DF8-1A69-4DC3-A1B7-DEF5732D5A16}" type="pres">
      <dgm:prSet presAssocID="{482F676C-7EDB-4535-B2D6-FF4E9FE61158}" presName="circ3" presStyleLbl="vennNode1" presStyleIdx="2" presStyleCnt="4"/>
      <dgm:spPr/>
    </dgm:pt>
    <dgm:pt modelId="{3F99B449-B56E-4F35-AB3D-1D6F9C7FAB16}" type="pres">
      <dgm:prSet presAssocID="{482F676C-7EDB-4535-B2D6-FF4E9FE6115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E33A49-BC1A-41DE-B358-F010556B4148}" type="pres">
      <dgm:prSet presAssocID="{7A04F4B3-7240-4BF0-A31B-324996BB95FC}" presName="circ4" presStyleLbl="vennNode1" presStyleIdx="3" presStyleCnt="4" custScaleX="183832" custScaleY="138220"/>
      <dgm:spPr/>
    </dgm:pt>
    <dgm:pt modelId="{84B9EF64-8836-4552-BEF5-332B3A55310D}" type="pres">
      <dgm:prSet presAssocID="{7A04F4B3-7240-4BF0-A31B-324996BB95F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1399CE2-F5B3-49CF-A505-36292BB83CBC}" type="presOf" srcId="{7A04F4B3-7240-4BF0-A31B-324996BB95FC}" destId="{79E33A49-BC1A-41DE-B358-F010556B4148}" srcOrd="1" destOrd="0" presId="urn:microsoft.com/office/officeart/2005/8/layout/venn1"/>
    <dgm:cxn modelId="{C444B297-BE83-4134-B0CD-96ADE152D317}" type="presOf" srcId="{CF2F2B66-FE2A-4C24-A43F-B94BC82F92AA}" destId="{5A32B4A7-DED1-49C1-85DB-8B93B41CFD4C}" srcOrd="1" destOrd="0" presId="urn:microsoft.com/office/officeart/2005/8/layout/venn1"/>
    <dgm:cxn modelId="{1D1C8FE3-1950-4AEA-9C14-35A125C830A3}" type="presOf" srcId="{7A04F4B3-7240-4BF0-A31B-324996BB95FC}" destId="{84B9EF64-8836-4552-BEF5-332B3A55310D}" srcOrd="0" destOrd="0" presId="urn:microsoft.com/office/officeart/2005/8/layout/venn1"/>
    <dgm:cxn modelId="{521EF72C-D7D5-4CC2-B3DA-92F96B306F47}" srcId="{258C9700-4112-4752-A358-ADC7AB61479F}" destId="{54F9E6B8-4850-40ED-9C5D-66590C5583E3}" srcOrd="1" destOrd="0" parTransId="{6D78545C-9C3C-430D-B75C-ABA33211E270}" sibTransId="{CBCD8E32-4610-4C07-BA1C-2BBAF4783563}"/>
    <dgm:cxn modelId="{D6C9A05C-5098-4AFB-9256-7C1D7B734345}" type="presOf" srcId="{CF2F2B66-FE2A-4C24-A43F-B94BC82F92AA}" destId="{9BD3BB99-46CB-4C0C-8E0B-D9D915135291}" srcOrd="0" destOrd="0" presId="urn:microsoft.com/office/officeart/2005/8/layout/venn1"/>
    <dgm:cxn modelId="{DC9DC377-CDBE-487D-A314-55356411FD7C}" srcId="{258C9700-4112-4752-A358-ADC7AB61479F}" destId="{CF2F2B66-FE2A-4C24-A43F-B94BC82F92AA}" srcOrd="0" destOrd="0" parTransId="{23DBE8BE-BFA0-4508-B64D-900EC2A4E70B}" sibTransId="{7E2F4E02-492E-4F40-B103-934A0CDB405B}"/>
    <dgm:cxn modelId="{6845D1D6-D757-4EA8-9C4E-89294D0ADBC4}" type="presOf" srcId="{54F9E6B8-4850-40ED-9C5D-66590C5583E3}" destId="{DA8799E9-E80C-477C-A2D9-0964D46F70FB}" srcOrd="0" destOrd="0" presId="urn:microsoft.com/office/officeart/2005/8/layout/venn1"/>
    <dgm:cxn modelId="{F981D188-A454-4C31-AA34-2035EFFE7D20}" srcId="{258C9700-4112-4752-A358-ADC7AB61479F}" destId="{482F676C-7EDB-4535-B2D6-FF4E9FE61158}" srcOrd="2" destOrd="0" parTransId="{8F121C47-9A24-4319-9F23-7E46A4B30109}" sibTransId="{6AF08594-8372-4881-88CA-33DBD561C7C8}"/>
    <dgm:cxn modelId="{77D36697-0459-446B-A1E9-160FA19A26DB}" type="presOf" srcId="{258C9700-4112-4752-A358-ADC7AB61479F}" destId="{25C9CFE2-D481-433D-8D65-D2900C7FA1CD}" srcOrd="0" destOrd="0" presId="urn:microsoft.com/office/officeart/2005/8/layout/venn1"/>
    <dgm:cxn modelId="{EE81CE34-C9B3-4A5E-884B-15868EA92393}" type="presOf" srcId="{482F676C-7EDB-4535-B2D6-FF4E9FE61158}" destId="{3F99B449-B56E-4F35-AB3D-1D6F9C7FAB16}" srcOrd="0" destOrd="0" presId="urn:microsoft.com/office/officeart/2005/8/layout/venn1"/>
    <dgm:cxn modelId="{577D3575-2268-4DED-9FE8-CD714D912B1E}" srcId="{258C9700-4112-4752-A358-ADC7AB61479F}" destId="{7A04F4B3-7240-4BF0-A31B-324996BB95FC}" srcOrd="3" destOrd="0" parTransId="{0CF120C6-2F27-4ABC-AB99-F2C532B92EFD}" sibTransId="{B3586FBF-7380-4D8D-B18B-F8877A6653F8}"/>
    <dgm:cxn modelId="{CE510016-5136-42BA-AC96-F4A9E2A5984D}" type="presOf" srcId="{482F676C-7EDB-4535-B2D6-FF4E9FE61158}" destId="{B8552DF8-1A69-4DC3-A1B7-DEF5732D5A16}" srcOrd="1" destOrd="0" presId="urn:microsoft.com/office/officeart/2005/8/layout/venn1"/>
    <dgm:cxn modelId="{974D1B3D-959F-4385-A063-EEDCF5513335}" type="presOf" srcId="{54F9E6B8-4850-40ED-9C5D-66590C5583E3}" destId="{4AECA928-89E6-496F-98FF-6620F3CB2BE5}" srcOrd="1" destOrd="0" presId="urn:microsoft.com/office/officeart/2005/8/layout/venn1"/>
    <dgm:cxn modelId="{B4CAFBDC-57FE-4DE7-A691-69D63AEF1A10}" type="presParOf" srcId="{25C9CFE2-D481-433D-8D65-D2900C7FA1CD}" destId="{5A32B4A7-DED1-49C1-85DB-8B93B41CFD4C}" srcOrd="0" destOrd="0" presId="urn:microsoft.com/office/officeart/2005/8/layout/venn1"/>
    <dgm:cxn modelId="{FC749F76-DDF4-457E-B1B7-C7D1244C05A4}" type="presParOf" srcId="{25C9CFE2-D481-433D-8D65-D2900C7FA1CD}" destId="{9BD3BB99-46CB-4C0C-8E0B-D9D915135291}" srcOrd="1" destOrd="0" presId="urn:microsoft.com/office/officeart/2005/8/layout/venn1"/>
    <dgm:cxn modelId="{7201F258-E3C6-4E40-BBFA-84C840869511}" type="presParOf" srcId="{25C9CFE2-D481-433D-8D65-D2900C7FA1CD}" destId="{4AECA928-89E6-496F-98FF-6620F3CB2BE5}" srcOrd="2" destOrd="0" presId="urn:microsoft.com/office/officeart/2005/8/layout/venn1"/>
    <dgm:cxn modelId="{ECFE75BF-3233-4EAA-AF6A-03C9D7B97C5C}" type="presParOf" srcId="{25C9CFE2-D481-433D-8D65-D2900C7FA1CD}" destId="{DA8799E9-E80C-477C-A2D9-0964D46F70FB}" srcOrd="3" destOrd="0" presId="urn:microsoft.com/office/officeart/2005/8/layout/venn1"/>
    <dgm:cxn modelId="{F6A3F5DF-90D8-43C4-973A-24D2F033DADA}" type="presParOf" srcId="{25C9CFE2-D481-433D-8D65-D2900C7FA1CD}" destId="{B8552DF8-1A69-4DC3-A1B7-DEF5732D5A16}" srcOrd="4" destOrd="0" presId="urn:microsoft.com/office/officeart/2005/8/layout/venn1"/>
    <dgm:cxn modelId="{6EC32285-CD47-459C-8122-188F6C81A17B}" type="presParOf" srcId="{25C9CFE2-D481-433D-8D65-D2900C7FA1CD}" destId="{3F99B449-B56E-4F35-AB3D-1D6F9C7FAB16}" srcOrd="5" destOrd="0" presId="urn:microsoft.com/office/officeart/2005/8/layout/venn1"/>
    <dgm:cxn modelId="{D7FC0C68-E7AF-4AFD-82A1-285BE0B2F46C}" type="presParOf" srcId="{25C9CFE2-D481-433D-8D65-D2900C7FA1CD}" destId="{79E33A49-BC1A-41DE-B358-F010556B4148}" srcOrd="6" destOrd="0" presId="urn:microsoft.com/office/officeart/2005/8/layout/venn1"/>
    <dgm:cxn modelId="{D208B0C9-96D2-4564-B3C9-1B66940B94BC}" type="presParOf" srcId="{25C9CFE2-D481-433D-8D65-D2900C7FA1CD}" destId="{84B9EF64-8836-4552-BEF5-332B3A55310D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A55666-1A85-473D-B36F-5335255A44B2}">
      <dsp:nvSpPr>
        <dsp:cNvPr id="0" name=""/>
        <dsp:cNvSpPr/>
      </dsp:nvSpPr>
      <dsp:spPr>
        <a:xfrm>
          <a:off x="1359627" y="318825"/>
          <a:ext cx="427132" cy="4271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6DEB30D-A45E-441E-BB32-F44434BE3D59}">
      <dsp:nvSpPr>
        <dsp:cNvPr id="0" name=""/>
        <dsp:cNvSpPr/>
      </dsp:nvSpPr>
      <dsp:spPr>
        <a:xfrm>
          <a:off x="1306235" y="0"/>
          <a:ext cx="533915" cy="2908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b="1" kern="1200" dirty="0" err="1" smtClean="0"/>
            <a:t>Meltingen</a:t>
          </a:r>
          <a:r>
            <a:rPr lang="nb-NO" sz="500" kern="1200" dirty="0" smtClean="0"/>
            <a:t>:</a:t>
          </a:r>
          <a:endParaRPr lang="nb-NO" sz="500" kern="1200" dirty="0"/>
        </a:p>
      </dsp:txBody>
      <dsp:txXfrm>
        <a:off x="1306235" y="0"/>
        <a:ext cx="533915" cy="290848"/>
      </dsp:txXfrm>
    </dsp:sp>
    <dsp:sp modelId="{B13792D6-78F0-47ED-AEFC-AEE26AA82024}">
      <dsp:nvSpPr>
        <dsp:cNvPr id="0" name=""/>
        <dsp:cNvSpPr/>
      </dsp:nvSpPr>
      <dsp:spPr>
        <a:xfrm>
          <a:off x="1498267" y="398878"/>
          <a:ext cx="427132" cy="4271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660624-6347-4BB3-899F-6CEEC3B70E93}">
      <dsp:nvSpPr>
        <dsp:cNvPr id="0" name=""/>
        <dsp:cNvSpPr/>
      </dsp:nvSpPr>
      <dsp:spPr>
        <a:xfrm>
          <a:off x="1957078" y="276998"/>
          <a:ext cx="505973" cy="3185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MAG: 124 Mm3</a:t>
          </a:r>
          <a:endParaRPr lang="nb-NO" sz="500" kern="1200" dirty="0"/>
        </a:p>
      </dsp:txBody>
      <dsp:txXfrm>
        <a:off x="1957078" y="276998"/>
        <a:ext cx="505973" cy="318548"/>
      </dsp:txXfrm>
    </dsp:sp>
    <dsp:sp modelId="{ED313785-8659-46DD-8198-E80C7FB275A2}">
      <dsp:nvSpPr>
        <dsp:cNvPr id="0" name=""/>
        <dsp:cNvSpPr/>
      </dsp:nvSpPr>
      <dsp:spPr>
        <a:xfrm>
          <a:off x="1498267" y="558983"/>
          <a:ext cx="427132" cy="4271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BFFE049-9F39-4B25-94EC-6BC5C8265871}">
      <dsp:nvSpPr>
        <dsp:cNvPr id="0" name=""/>
        <dsp:cNvSpPr/>
      </dsp:nvSpPr>
      <dsp:spPr>
        <a:xfrm>
          <a:off x="1957078" y="752052"/>
          <a:ext cx="505973" cy="3559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HRV: 216,00 moh</a:t>
          </a:r>
          <a:endParaRPr lang="nb-NO" sz="500" kern="1200" dirty="0"/>
        </a:p>
      </dsp:txBody>
      <dsp:txXfrm>
        <a:off x="1957078" y="752052"/>
        <a:ext cx="505973" cy="355943"/>
      </dsp:txXfrm>
    </dsp:sp>
    <dsp:sp modelId="{181E3599-865B-46AA-8433-CA66351CA75D}">
      <dsp:nvSpPr>
        <dsp:cNvPr id="0" name=""/>
        <dsp:cNvSpPr/>
      </dsp:nvSpPr>
      <dsp:spPr>
        <a:xfrm>
          <a:off x="1359627" y="639175"/>
          <a:ext cx="427132" cy="4271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AB0CED-CE28-4AF6-8DB5-3EBDD0E59477}">
      <dsp:nvSpPr>
        <dsp:cNvPr id="0" name=""/>
        <dsp:cNvSpPr/>
      </dsp:nvSpPr>
      <dsp:spPr>
        <a:xfrm>
          <a:off x="1306235" y="1094146"/>
          <a:ext cx="533915" cy="2908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LRV: 195,00 moh</a:t>
          </a:r>
          <a:endParaRPr lang="nb-NO" sz="500" kern="1200" dirty="0"/>
        </a:p>
      </dsp:txBody>
      <dsp:txXfrm>
        <a:off x="1306235" y="1094146"/>
        <a:ext cx="533915" cy="290848"/>
      </dsp:txXfrm>
    </dsp:sp>
    <dsp:sp modelId="{E9A5BED3-FB6B-4F95-AB6B-36D12EED8AFE}">
      <dsp:nvSpPr>
        <dsp:cNvPr id="0" name=""/>
        <dsp:cNvSpPr/>
      </dsp:nvSpPr>
      <dsp:spPr>
        <a:xfrm>
          <a:off x="1220987" y="558983"/>
          <a:ext cx="427132" cy="4271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EE36ED-1D0E-4CAD-B0C1-3F333F813FAE}">
      <dsp:nvSpPr>
        <dsp:cNvPr id="0" name=""/>
        <dsp:cNvSpPr/>
      </dsp:nvSpPr>
      <dsp:spPr>
        <a:xfrm>
          <a:off x="683334" y="752052"/>
          <a:ext cx="505973" cy="3559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MAX/MIN vannføring(m3/s): 8,26 /21,84</a:t>
          </a:r>
          <a:endParaRPr lang="nb-NO" sz="500" kern="1200" dirty="0"/>
        </a:p>
      </dsp:txBody>
      <dsp:txXfrm>
        <a:off x="683334" y="752052"/>
        <a:ext cx="505973" cy="355943"/>
      </dsp:txXfrm>
    </dsp:sp>
    <dsp:sp modelId="{B5BAF6F4-D85F-4256-9DB6-9D160184812B}">
      <dsp:nvSpPr>
        <dsp:cNvPr id="0" name=""/>
        <dsp:cNvSpPr/>
      </dsp:nvSpPr>
      <dsp:spPr>
        <a:xfrm>
          <a:off x="1220987" y="398878"/>
          <a:ext cx="427132" cy="4271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41476A8-7EB6-42D4-A813-8501867FFE53}">
      <dsp:nvSpPr>
        <dsp:cNvPr id="0" name=""/>
        <dsp:cNvSpPr/>
      </dsp:nvSpPr>
      <dsp:spPr>
        <a:xfrm>
          <a:off x="608781" y="276998"/>
          <a:ext cx="655079" cy="3559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MAX/MIN produksjonskapasitet (MW): 20,5/57 </a:t>
          </a:r>
          <a:endParaRPr lang="nb-NO" sz="500" kern="1200" dirty="0"/>
        </a:p>
      </dsp:txBody>
      <dsp:txXfrm>
        <a:off x="608781" y="276998"/>
        <a:ext cx="655079" cy="35594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32B4A7-DED1-49C1-85DB-8B93B41CFD4C}">
      <dsp:nvSpPr>
        <dsp:cNvPr id="0" name=""/>
        <dsp:cNvSpPr/>
      </dsp:nvSpPr>
      <dsp:spPr>
        <a:xfrm>
          <a:off x="919715" y="10159"/>
          <a:ext cx="528320" cy="528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b="1" kern="1200" dirty="0" smtClean="0"/>
            <a:t>Mosvik Kraftverk</a:t>
          </a:r>
          <a:endParaRPr lang="nb-NO" sz="500" kern="1200" dirty="0"/>
        </a:p>
      </dsp:txBody>
      <dsp:txXfrm>
        <a:off x="980675" y="81279"/>
        <a:ext cx="406400" cy="167640"/>
      </dsp:txXfrm>
    </dsp:sp>
    <dsp:sp modelId="{4AECA928-89E6-496F-98FF-6620F3CB2BE5}">
      <dsp:nvSpPr>
        <dsp:cNvPr id="0" name=""/>
        <dsp:cNvSpPr/>
      </dsp:nvSpPr>
      <dsp:spPr>
        <a:xfrm>
          <a:off x="1153395" y="243839"/>
          <a:ext cx="528320" cy="528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Maks/opt:37/28 MW</a:t>
          </a:r>
          <a:endParaRPr lang="nb-NO" sz="500" kern="1200" dirty="0"/>
        </a:p>
      </dsp:txBody>
      <dsp:txXfrm>
        <a:off x="1437875" y="304800"/>
        <a:ext cx="203200" cy="406400"/>
      </dsp:txXfrm>
    </dsp:sp>
    <dsp:sp modelId="{B8552DF8-1A69-4DC3-A1B7-DEF5732D5A16}">
      <dsp:nvSpPr>
        <dsp:cNvPr id="0" name=""/>
        <dsp:cNvSpPr/>
      </dsp:nvSpPr>
      <dsp:spPr>
        <a:xfrm>
          <a:off x="919715" y="477520"/>
          <a:ext cx="528320" cy="528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smtClean="0"/>
            <a:t>Slukevne:19,4 m3/s</a:t>
          </a:r>
          <a:endParaRPr lang="nb-NO" sz="500" kern="1200" dirty="0"/>
        </a:p>
      </dsp:txBody>
      <dsp:txXfrm>
        <a:off x="980675" y="767080"/>
        <a:ext cx="406400" cy="167640"/>
      </dsp:txXfrm>
    </dsp:sp>
    <dsp:sp modelId="{79E33A49-BC1A-41DE-B358-F010556B4148}">
      <dsp:nvSpPr>
        <dsp:cNvPr id="0" name=""/>
        <dsp:cNvSpPr/>
      </dsp:nvSpPr>
      <dsp:spPr>
        <a:xfrm>
          <a:off x="464584" y="142878"/>
          <a:ext cx="971221" cy="7302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00" kern="1200" dirty="0" err="1" smtClean="0"/>
            <a:t>Energiekv</a:t>
          </a:r>
          <a:r>
            <a:rPr lang="nb-NO" sz="500" kern="1200" dirty="0" smtClean="0"/>
            <a:t>: 0,53 GWh/Mm3  /0,52[m3/s]/MW</a:t>
          </a:r>
          <a:endParaRPr lang="nb-NO" sz="500" kern="1200" dirty="0"/>
        </a:p>
      </dsp:txBody>
      <dsp:txXfrm>
        <a:off x="539294" y="227136"/>
        <a:ext cx="373546" cy="561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1A460-CA68-4368-9AB8-B94C52037BA3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EDB9C-0E1E-4F41-9792-62ED221BA6BB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FD990-1BB8-41EA-8CA4-EB42A78EE9F7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FD990-1BB8-41EA-8CA4-EB42A78EE9F7}" type="slidenum">
              <a:rPr lang="nb-NO" smtClean="0"/>
              <a:pPr/>
              <a:t>2</a:t>
            </a:fld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BF9A-AE63-4B28-8476-108F56A10E17}" type="slidenum">
              <a:rPr lang="nb-NO" smtClean="0"/>
              <a:pPr/>
              <a:t>3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4B94-D4C5-4863-9F8E-D9DB9D9C5910}" type="datetimeFigureOut">
              <a:rPr lang="nb-NO" smtClean="0"/>
              <a:pPr/>
              <a:t>25.09.2009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3674-41B3-438F-B052-0115B077942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nb-NO" smtClean="0"/>
              <a:t>Bogna</a:t>
            </a:r>
          </a:p>
        </p:txBody>
      </p:sp>
      <p:sp>
        <p:nvSpPr>
          <p:cNvPr id="7171" name="Line 20"/>
          <p:cNvSpPr>
            <a:spLocks noChangeShapeType="1"/>
          </p:cNvSpPr>
          <p:nvPr/>
        </p:nvSpPr>
        <p:spPr bwMode="auto">
          <a:xfrm>
            <a:off x="3708400" y="2206625"/>
            <a:ext cx="29051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7172" name="Line 21"/>
          <p:cNvSpPr>
            <a:spLocks noChangeShapeType="1"/>
          </p:cNvSpPr>
          <p:nvPr/>
        </p:nvSpPr>
        <p:spPr bwMode="auto">
          <a:xfrm>
            <a:off x="3998913" y="2566988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 flipV="1">
            <a:off x="5005388" y="220662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7174" name="Line 23"/>
          <p:cNvSpPr>
            <a:spLocks noChangeShapeType="1"/>
          </p:cNvSpPr>
          <p:nvPr/>
        </p:nvSpPr>
        <p:spPr bwMode="auto">
          <a:xfrm>
            <a:off x="3783013" y="22796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7175" name="Oval 28"/>
          <p:cNvSpPr>
            <a:spLocks noChangeArrowheads="1"/>
          </p:cNvSpPr>
          <p:nvPr/>
        </p:nvSpPr>
        <p:spPr bwMode="auto">
          <a:xfrm>
            <a:off x="4284663" y="3070225"/>
            <a:ext cx="43180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176" name="Text Box 29"/>
          <p:cNvSpPr txBox="1">
            <a:spLocks noChangeArrowheads="1"/>
          </p:cNvSpPr>
          <p:nvPr/>
        </p:nvSpPr>
        <p:spPr bwMode="auto">
          <a:xfrm rot="5400000">
            <a:off x="4366419" y="3029744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b-NO" sz="1600"/>
              <a:t>S</a:t>
            </a:r>
          </a:p>
        </p:txBody>
      </p:sp>
      <p:sp>
        <p:nvSpPr>
          <p:cNvPr id="7177" name="Line 34"/>
          <p:cNvSpPr>
            <a:spLocks noChangeShapeType="1"/>
          </p:cNvSpPr>
          <p:nvPr/>
        </p:nvSpPr>
        <p:spPr bwMode="auto">
          <a:xfrm>
            <a:off x="4500563" y="25669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7178" name="Text Box 42"/>
          <p:cNvSpPr txBox="1">
            <a:spLocks noChangeArrowheads="1"/>
          </p:cNvSpPr>
          <p:nvPr/>
        </p:nvSpPr>
        <p:spPr bwMode="auto">
          <a:xfrm>
            <a:off x="571472" y="928670"/>
            <a:ext cx="314327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b-NO" sz="1200" b="1" dirty="0" err="1"/>
              <a:t>Bangsjøn</a:t>
            </a:r>
            <a:r>
              <a:rPr lang="nb-NO" sz="1200" dirty="0"/>
              <a:t>:</a:t>
            </a:r>
          </a:p>
          <a:p>
            <a:r>
              <a:rPr lang="nb-NO" sz="1200" dirty="0"/>
              <a:t>MAG: 150 Mm3</a:t>
            </a:r>
          </a:p>
          <a:p>
            <a:r>
              <a:rPr lang="nb-NO" sz="1200" dirty="0"/>
              <a:t>HRV: 315,00 moh</a:t>
            </a:r>
          </a:p>
          <a:p>
            <a:r>
              <a:rPr lang="nb-NO" sz="1200" dirty="0"/>
              <a:t>LRV: 305,00 </a:t>
            </a:r>
            <a:r>
              <a:rPr lang="nb-NO" sz="1200" dirty="0" smtClean="0"/>
              <a:t>moh</a:t>
            </a:r>
          </a:p>
          <a:p>
            <a:r>
              <a:rPr lang="nb-NO" sz="1200" dirty="0" smtClean="0"/>
              <a:t>Nedslagsfelt: 150km2</a:t>
            </a:r>
          </a:p>
          <a:p>
            <a:r>
              <a:rPr lang="nb-NO" sz="1200" dirty="0" smtClean="0"/>
              <a:t>MAX/MIN vannføring(m3/s): 8,26 /21,84</a:t>
            </a:r>
          </a:p>
          <a:p>
            <a:r>
              <a:rPr lang="nb-NO" sz="1200" dirty="0" smtClean="0"/>
              <a:t>MAX/MIN produksjonskapasitet (MW): 20,5/57 </a:t>
            </a:r>
            <a:endParaRPr lang="nb-NO" sz="1200" dirty="0"/>
          </a:p>
        </p:txBody>
      </p:sp>
      <p:sp>
        <p:nvSpPr>
          <p:cNvPr id="7179" name="Text Box 44"/>
          <p:cNvSpPr txBox="1">
            <a:spLocks noChangeArrowheads="1"/>
          </p:cNvSpPr>
          <p:nvPr/>
        </p:nvSpPr>
        <p:spPr bwMode="auto">
          <a:xfrm>
            <a:off x="5076825" y="2781300"/>
            <a:ext cx="2011363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 b="1" dirty="0">
                <a:solidFill>
                  <a:srgbClr val="CC3300"/>
                </a:solidFill>
              </a:rPr>
              <a:t>Bogna</a:t>
            </a:r>
          </a:p>
          <a:p>
            <a:r>
              <a:rPr lang="nb-NO" sz="1200" dirty="0">
                <a:solidFill>
                  <a:srgbClr val="CC3300"/>
                </a:solidFill>
              </a:rPr>
              <a:t>Maks/opt:55/45 MW</a:t>
            </a:r>
          </a:p>
          <a:p>
            <a:r>
              <a:rPr lang="nb-NO" sz="1200" dirty="0">
                <a:solidFill>
                  <a:srgbClr val="CC3300"/>
                </a:solidFill>
              </a:rPr>
              <a:t>Slukevne:21,3 m3/s</a:t>
            </a:r>
          </a:p>
          <a:p>
            <a:r>
              <a:rPr lang="nb-NO" sz="1200" dirty="0" err="1">
                <a:solidFill>
                  <a:srgbClr val="CC3300"/>
                </a:solidFill>
              </a:rPr>
              <a:t>Energiekv</a:t>
            </a:r>
            <a:r>
              <a:rPr lang="nb-NO" sz="1200" dirty="0">
                <a:solidFill>
                  <a:srgbClr val="CC3300"/>
                </a:solidFill>
              </a:rPr>
              <a:t>: 0,72 GWh/Mm3</a:t>
            </a:r>
          </a:p>
          <a:p>
            <a:r>
              <a:rPr lang="nb-NO" sz="1200" dirty="0">
                <a:solidFill>
                  <a:srgbClr val="CC3300"/>
                </a:solidFill>
              </a:rPr>
              <a:t>/0,39[m3/s]/MW</a:t>
            </a:r>
            <a:r>
              <a:rPr lang="nb-NO" dirty="0"/>
              <a:t> </a:t>
            </a:r>
            <a:r>
              <a:rPr lang="nb-NO" sz="1200" dirty="0">
                <a:solidFill>
                  <a:srgbClr val="CC3300"/>
                </a:solidFill>
              </a:rPr>
              <a:t>:</a:t>
            </a:r>
          </a:p>
          <a:p>
            <a:endParaRPr lang="nb-NO" sz="1200" dirty="0">
              <a:solidFill>
                <a:srgbClr val="CC3300"/>
              </a:solidFill>
            </a:endParaRPr>
          </a:p>
        </p:txBody>
      </p:sp>
      <p:sp>
        <p:nvSpPr>
          <p:cNvPr id="7180" name="Line 46"/>
          <p:cNvSpPr>
            <a:spLocks noChangeShapeType="1"/>
          </p:cNvSpPr>
          <p:nvPr/>
        </p:nvSpPr>
        <p:spPr bwMode="auto">
          <a:xfrm flipH="1">
            <a:off x="3419475" y="2565400"/>
            <a:ext cx="6477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7181" name="Text Box 47"/>
          <p:cNvSpPr txBox="1">
            <a:spLocks noChangeArrowheads="1"/>
          </p:cNvSpPr>
          <p:nvPr/>
        </p:nvSpPr>
        <p:spPr bwMode="auto">
          <a:xfrm>
            <a:off x="2627313" y="2924175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/>
              <a:t>Overløp</a:t>
            </a:r>
          </a:p>
          <a:p>
            <a:r>
              <a:rPr lang="nb-NO" sz="1200"/>
              <a:t>5 m3/s</a:t>
            </a:r>
          </a:p>
        </p:txBody>
      </p:sp>
      <p:sp>
        <p:nvSpPr>
          <p:cNvPr id="7182" name="Text Box 48"/>
          <p:cNvSpPr txBox="1">
            <a:spLocks noChangeArrowheads="1"/>
          </p:cNvSpPr>
          <p:nvPr/>
        </p:nvSpPr>
        <p:spPr bwMode="auto">
          <a:xfrm>
            <a:off x="2987675" y="3500438"/>
            <a:ext cx="62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/>
              <a:t>Bogna</a:t>
            </a:r>
          </a:p>
        </p:txBody>
      </p:sp>
      <p:sp>
        <p:nvSpPr>
          <p:cNvPr id="7183" name="Line 49"/>
          <p:cNvSpPr>
            <a:spLocks noChangeShapeType="1"/>
          </p:cNvSpPr>
          <p:nvPr/>
        </p:nvSpPr>
        <p:spPr bwMode="auto">
          <a:xfrm>
            <a:off x="3705225" y="4940300"/>
            <a:ext cx="29051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7184" name="Line 50"/>
          <p:cNvSpPr>
            <a:spLocks noChangeShapeType="1"/>
          </p:cNvSpPr>
          <p:nvPr/>
        </p:nvSpPr>
        <p:spPr bwMode="auto">
          <a:xfrm>
            <a:off x="3995738" y="5300663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7185" name="Line 51"/>
          <p:cNvSpPr>
            <a:spLocks noChangeShapeType="1"/>
          </p:cNvSpPr>
          <p:nvPr/>
        </p:nvSpPr>
        <p:spPr bwMode="auto">
          <a:xfrm flipV="1">
            <a:off x="5002213" y="49403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7186" name="Line 52"/>
          <p:cNvSpPr>
            <a:spLocks noChangeShapeType="1"/>
          </p:cNvSpPr>
          <p:nvPr/>
        </p:nvSpPr>
        <p:spPr bwMode="auto">
          <a:xfrm>
            <a:off x="3779838" y="50133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7187" name="Line 53"/>
          <p:cNvSpPr>
            <a:spLocks noChangeShapeType="1"/>
          </p:cNvSpPr>
          <p:nvPr/>
        </p:nvSpPr>
        <p:spPr bwMode="auto">
          <a:xfrm>
            <a:off x="4500563" y="3429000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7188" name="Text Box 54"/>
          <p:cNvSpPr txBox="1">
            <a:spLocks noChangeArrowheads="1"/>
          </p:cNvSpPr>
          <p:nvPr/>
        </p:nvSpPr>
        <p:spPr bwMode="auto">
          <a:xfrm>
            <a:off x="5434013" y="4724400"/>
            <a:ext cx="28368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 b="1" dirty="0"/>
              <a:t>Snåsavatnet</a:t>
            </a:r>
            <a:endParaRPr lang="nb-NO" sz="1200" dirty="0"/>
          </a:p>
          <a:p>
            <a:r>
              <a:rPr lang="nb-NO" sz="1200" dirty="0"/>
              <a:t>¼-15/8 Vannstand&gt;1,55 </a:t>
            </a:r>
            <a:r>
              <a:rPr lang="nb-NO" sz="1200" dirty="0" err="1"/>
              <a:t>ingenprod</a:t>
            </a:r>
            <a:endParaRPr lang="nb-NO" sz="1200" dirty="0"/>
          </a:p>
          <a:p>
            <a:r>
              <a:rPr lang="nb-NO" sz="1200" dirty="0"/>
              <a:t>16/9-1/10 Vannstand &gt; 1,75 ingen </a:t>
            </a:r>
            <a:r>
              <a:rPr lang="nb-NO" sz="1200" dirty="0" err="1"/>
              <a:t>prod</a:t>
            </a:r>
            <a:endParaRPr lang="nb-NO" sz="1200" dirty="0"/>
          </a:p>
          <a:p>
            <a:r>
              <a:rPr lang="nb-NO" sz="1200" dirty="0"/>
              <a:t>2/10-31/3 Vannstand&gt;1,85 ingen </a:t>
            </a:r>
            <a:r>
              <a:rPr lang="nb-NO" sz="1200" dirty="0" err="1"/>
              <a:t>prod</a:t>
            </a:r>
            <a:endParaRPr lang="nb-NO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Mosvik</a:t>
            </a:r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>
            <a:off x="3132138" y="1919288"/>
            <a:ext cx="29051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>
            <a:off x="3422650" y="2279650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V="1">
            <a:off x="4429125" y="1919288"/>
            <a:ext cx="3587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>
            <a:off x="3206750" y="199231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8199" name="Oval 8"/>
          <p:cNvSpPr>
            <a:spLocks noChangeArrowheads="1"/>
          </p:cNvSpPr>
          <p:nvPr/>
        </p:nvSpPr>
        <p:spPr bwMode="auto">
          <a:xfrm>
            <a:off x="3379788" y="3211513"/>
            <a:ext cx="431800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 rot="5400000">
            <a:off x="3461543" y="3171032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b-NO" sz="1600"/>
              <a:t>S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3635375" y="2274888"/>
            <a:ext cx="0" cy="938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graphicFrame>
        <p:nvGraphicFramePr>
          <p:cNvPr id="24" name="Diagram 23"/>
          <p:cNvGraphicFramePr/>
          <p:nvPr/>
        </p:nvGraphicFramePr>
        <p:xfrm>
          <a:off x="642910" y="1214422"/>
          <a:ext cx="3071834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 22"/>
          <p:cNvGraphicFramePr/>
          <p:nvPr/>
        </p:nvGraphicFramePr>
        <p:xfrm>
          <a:off x="1357290" y="3000372"/>
          <a:ext cx="2146300" cy="10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204" name="Line 20"/>
          <p:cNvSpPr>
            <a:spLocks noChangeShapeType="1"/>
          </p:cNvSpPr>
          <p:nvPr/>
        </p:nvSpPr>
        <p:spPr bwMode="auto">
          <a:xfrm>
            <a:off x="3635375" y="3573463"/>
            <a:ext cx="15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8205" name="Text Box 21"/>
          <p:cNvSpPr txBox="1">
            <a:spLocks noChangeArrowheads="1"/>
          </p:cNvSpPr>
          <p:nvPr/>
        </p:nvSpPr>
        <p:spPr bwMode="auto">
          <a:xfrm>
            <a:off x="2700338" y="4365625"/>
            <a:ext cx="14493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/>
              <a:t>Trondheimsfjorden</a:t>
            </a:r>
          </a:p>
        </p:txBody>
      </p:sp>
      <p:sp>
        <p:nvSpPr>
          <p:cNvPr id="8206" name="Line 22"/>
          <p:cNvSpPr>
            <a:spLocks noChangeShapeType="1"/>
          </p:cNvSpPr>
          <p:nvPr/>
        </p:nvSpPr>
        <p:spPr bwMode="auto">
          <a:xfrm>
            <a:off x="4641850" y="2997200"/>
            <a:ext cx="29051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8207" name="Line 23"/>
          <p:cNvSpPr>
            <a:spLocks noChangeShapeType="1"/>
          </p:cNvSpPr>
          <p:nvPr/>
        </p:nvSpPr>
        <p:spPr bwMode="auto">
          <a:xfrm>
            <a:off x="4932363" y="3357563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8208" name="Line 24"/>
          <p:cNvSpPr>
            <a:spLocks noChangeShapeType="1"/>
          </p:cNvSpPr>
          <p:nvPr/>
        </p:nvSpPr>
        <p:spPr bwMode="auto">
          <a:xfrm flipV="1">
            <a:off x="5938838" y="29972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8209" name="Line 25"/>
          <p:cNvSpPr>
            <a:spLocks noChangeShapeType="1"/>
          </p:cNvSpPr>
          <p:nvPr/>
        </p:nvSpPr>
        <p:spPr bwMode="auto">
          <a:xfrm>
            <a:off x="4716463" y="30702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8210" name="Text Box 26"/>
          <p:cNvSpPr txBox="1">
            <a:spLocks noChangeArrowheads="1"/>
          </p:cNvSpPr>
          <p:nvPr/>
        </p:nvSpPr>
        <p:spPr bwMode="auto">
          <a:xfrm>
            <a:off x="6443663" y="2781300"/>
            <a:ext cx="1166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 b="1"/>
              <a:t>Bjørkvatnet</a:t>
            </a:r>
          </a:p>
          <a:p>
            <a:r>
              <a:rPr lang="nb-NO" sz="1200"/>
              <a:t>MAG 1,0 Mm3</a:t>
            </a:r>
          </a:p>
        </p:txBody>
      </p:sp>
      <p:sp>
        <p:nvSpPr>
          <p:cNvPr id="8211" name="Line 27"/>
          <p:cNvSpPr>
            <a:spLocks noChangeShapeType="1"/>
          </p:cNvSpPr>
          <p:nvPr/>
        </p:nvSpPr>
        <p:spPr bwMode="auto">
          <a:xfrm>
            <a:off x="4500563" y="2205038"/>
            <a:ext cx="5032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8212" name="Line 28"/>
          <p:cNvSpPr>
            <a:spLocks noChangeShapeType="1"/>
          </p:cNvSpPr>
          <p:nvPr/>
        </p:nvSpPr>
        <p:spPr bwMode="auto">
          <a:xfrm>
            <a:off x="5507038" y="3357563"/>
            <a:ext cx="15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8213" name="Text Box 29"/>
          <p:cNvSpPr txBox="1">
            <a:spLocks noChangeArrowheads="1"/>
          </p:cNvSpPr>
          <p:nvPr/>
        </p:nvSpPr>
        <p:spPr bwMode="auto">
          <a:xfrm>
            <a:off x="5148263" y="414972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/>
              <a:t>Mossa</a:t>
            </a:r>
          </a:p>
        </p:txBody>
      </p:sp>
      <p:sp>
        <p:nvSpPr>
          <p:cNvPr id="8214" name="Text Box 30"/>
          <p:cNvSpPr txBox="1">
            <a:spLocks noChangeArrowheads="1"/>
          </p:cNvSpPr>
          <p:nvPr/>
        </p:nvSpPr>
        <p:spPr bwMode="auto">
          <a:xfrm>
            <a:off x="5703888" y="3738563"/>
            <a:ext cx="2122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 dirty="0" err="1"/>
              <a:t>Qmin</a:t>
            </a:r>
            <a:r>
              <a:rPr lang="nb-NO" sz="1200" dirty="0"/>
              <a:t>:  1,5m3/s, Kote 214,75</a:t>
            </a:r>
          </a:p>
          <a:p>
            <a:r>
              <a:rPr lang="nb-NO" sz="1200" dirty="0"/>
              <a:t>           3,5m3/s, Kote215,5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Ormsetfoss             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>
            <a:off x="3705225" y="1843088"/>
            <a:ext cx="2905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3995738" y="2203450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 flipV="1">
            <a:off x="5002213" y="1843088"/>
            <a:ext cx="3587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3779838" y="191611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4281488" y="2706688"/>
            <a:ext cx="431800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 rot="5400000">
            <a:off x="4363243" y="2666207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b-NO" sz="1600"/>
              <a:t>S</a:t>
            </a:r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4497388" y="22034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2481263" y="1552575"/>
            <a:ext cx="13922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 b="1"/>
              <a:t>Ormsetvatn</a:t>
            </a:r>
            <a:r>
              <a:rPr lang="nb-NO" sz="1200"/>
              <a:t>:</a:t>
            </a:r>
          </a:p>
          <a:p>
            <a:r>
              <a:rPr lang="nb-NO" sz="1200"/>
              <a:t>MAG: 45 Mm3</a:t>
            </a:r>
          </a:p>
          <a:p>
            <a:r>
              <a:rPr lang="nb-NO" sz="1200"/>
              <a:t>HRV: 388,00 moh</a:t>
            </a:r>
          </a:p>
          <a:p>
            <a:r>
              <a:rPr lang="nb-NO" sz="1200"/>
              <a:t>LRV: 375,00 moh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4713288" y="2706688"/>
            <a:ext cx="2138362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 b="1">
                <a:solidFill>
                  <a:srgbClr val="CC3300"/>
                </a:solidFill>
              </a:rPr>
              <a:t>Ormsetfoss kraftverk</a:t>
            </a:r>
            <a:r>
              <a:rPr lang="nb-NO" sz="1200">
                <a:solidFill>
                  <a:srgbClr val="CC3300"/>
                </a:solidFill>
              </a:rPr>
              <a:t>:</a:t>
            </a:r>
          </a:p>
          <a:p>
            <a:r>
              <a:rPr lang="nb-NO" sz="1200">
                <a:solidFill>
                  <a:srgbClr val="CC3300"/>
                </a:solidFill>
              </a:rPr>
              <a:t>Maks/opt:41,0/32 MW</a:t>
            </a:r>
          </a:p>
          <a:p>
            <a:r>
              <a:rPr lang="nb-NO" sz="1200">
                <a:solidFill>
                  <a:srgbClr val="CC3300"/>
                </a:solidFill>
              </a:rPr>
              <a:t>Slukeevne: 12m3/s</a:t>
            </a:r>
          </a:p>
          <a:p>
            <a:r>
              <a:rPr lang="nb-NO" sz="1200">
                <a:solidFill>
                  <a:srgbClr val="CC3300"/>
                </a:solidFill>
              </a:rPr>
              <a:t>Energiekv.: 0,953 GWh/Mm3</a:t>
            </a:r>
          </a:p>
          <a:p>
            <a:r>
              <a:rPr lang="nb-NO" sz="1200">
                <a:solidFill>
                  <a:srgbClr val="CC3300"/>
                </a:solidFill>
              </a:rPr>
              <a:t> /0,29[m3/s]/MW</a:t>
            </a:r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 flipH="1">
            <a:off x="2554288" y="2201863"/>
            <a:ext cx="1509712" cy="180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1690688" y="3933825"/>
            <a:ext cx="2905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9230" name="Line 17"/>
          <p:cNvSpPr>
            <a:spLocks noChangeShapeType="1"/>
          </p:cNvSpPr>
          <p:nvPr/>
        </p:nvSpPr>
        <p:spPr bwMode="auto">
          <a:xfrm>
            <a:off x="1981200" y="4294188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9231" name="Line 18"/>
          <p:cNvSpPr>
            <a:spLocks noChangeShapeType="1"/>
          </p:cNvSpPr>
          <p:nvPr/>
        </p:nvSpPr>
        <p:spPr bwMode="auto">
          <a:xfrm flipV="1">
            <a:off x="2987675" y="393382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9232" name="Line 19"/>
          <p:cNvSpPr>
            <a:spLocks noChangeShapeType="1"/>
          </p:cNvSpPr>
          <p:nvPr/>
        </p:nvSpPr>
        <p:spPr bwMode="auto">
          <a:xfrm>
            <a:off x="1765300" y="40068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9233" name="Text Box 20"/>
          <p:cNvSpPr txBox="1">
            <a:spLocks noChangeArrowheads="1"/>
          </p:cNvSpPr>
          <p:nvPr/>
        </p:nvSpPr>
        <p:spPr bwMode="auto">
          <a:xfrm>
            <a:off x="466725" y="3643313"/>
            <a:ext cx="1392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 b="1"/>
              <a:t>Buavatn</a:t>
            </a:r>
            <a:r>
              <a:rPr lang="nb-NO" sz="1200"/>
              <a:t>:</a:t>
            </a:r>
          </a:p>
          <a:p>
            <a:r>
              <a:rPr lang="nb-NO" sz="1200"/>
              <a:t>MAG: 1 Mm3</a:t>
            </a:r>
          </a:p>
          <a:p>
            <a:r>
              <a:rPr lang="nb-NO" sz="1200"/>
              <a:t>HRV: 330,00 moh</a:t>
            </a:r>
          </a:p>
          <a:p>
            <a:r>
              <a:rPr lang="nb-NO" sz="1200"/>
              <a:t>LRV: 326,00 moh</a:t>
            </a:r>
          </a:p>
        </p:txBody>
      </p:sp>
      <p:sp>
        <p:nvSpPr>
          <p:cNvPr id="9234" name="Line 21"/>
          <p:cNvSpPr>
            <a:spLocks noChangeShapeType="1"/>
          </p:cNvSpPr>
          <p:nvPr/>
        </p:nvSpPr>
        <p:spPr bwMode="auto">
          <a:xfrm flipV="1">
            <a:off x="2627313" y="2203450"/>
            <a:ext cx="15128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9235" name="Line 22"/>
          <p:cNvSpPr>
            <a:spLocks noChangeShapeType="1"/>
          </p:cNvSpPr>
          <p:nvPr/>
        </p:nvSpPr>
        <p:spPr bwMode="auto">
          <a:xfrm>
            <a:off x="4498975" y="306705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9236" name="Text Box 23"/>
          <p:cNvSpPr txBox="1">
            <a:spLocks noChangeArrowheads="1"/>
          </p:cNvSpPr>
          <p:nvPr/>
        </p:nvSpPr>
        <p:spPr bwMode="auto">
          <a:xfrm>
            <a:off x="3922713" y="42910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/>
              <a:t>Trongsundet</a:t>
            </a:r>
          </a:p>
        </p:txBody>
      </p:sp>
      <p:sp>
        <p:nvSpPr>
          <p:cNvPr id="9237" name="Text Box 24"/>
          <p:cNvSpPr txBox="1">
            <a:spLocks noChangeArrowheads="1"/>
          </p:cNvSpPr>
          <p:nvPr/>
        </p:nvSpPr>
        <p:spPr bwMode="auto">
          <a:xfrm>
            <a:off x="323850" y="4652963"/>
            <a:ext cx="4137025" cy="1957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400" b="1" dirty="0">
                <a:solidFill>
                  <a:srgbClr val="CC3300"/>
                </a:solidFill>
              </a:rPr>
              <a:t>Stasjon: </a:t>
            </a:r>
            <a:r>
              <a:rPr lang="nb-NO" sz="1400" b="1" dirty="0" err="1">
                <a:solidFill>
                  <a:srgbClr val="CC3300"/>
                </a:solidFill>
              </a:rPr>
              <a:t>Ormsetfoss</a:t>
            </a:r>
            <a:endParaRPr lang="nb-NO" sz="1400" b="1" dirty="0">
              <a:solidFill>
                <a:srgbClr val="CC3300"/>
              </a:solidFill>
            </a:endParaRPr>
          </a:p>
          <a:p>
            <a:r>
              <a:rPr lang="nb-NO" sz="1200" b="1" dirty="0"/>
              <a:t>Antall Aggregat</a:t>
            </a:r>
            <a:r>
              <a:rPr lang="nb-NO" sz="1200" dirty="0"/>
              <a:t>: 1</a:t>
            </a:r>
          </a:p>
          <a:p>
            <a:r>
              <a:rPr lang="nb-NO" sz="1200" b="1" dirty="0"/>
              <a:t>Antall trykksjakter</a:t>
            </a:r>
            <a:r>
              <a:rPr lang="nb-NO" sz="1200" dirty="0"/>
              <a:t>: 1</a:t>
            </a:r>
          </a:p>
          <a:p>
            <a:r>
              <a:rPr lang="nb-NO" sz="1200" b="1" dirty="0"/>
              <a:t>Antall Inntaksgrinder</a:t>
            </a:r>
            <a:r>
              <a:rPr lang="nb-NO" sz="1200" dirty="0"/>
              <a:t>: 1</a:t>
            </a:r>
          </a:p>
          <a:p>
            <a:r>
              <a:rPr lang="nb-NO" sz="1200" b="1" dirty="0"/>
              <a:t>Antall sugerør:</a:t>
            </a:r>
            <a:r>
              <a:rPr lang="nb-NO" sz="1200" dirty="0"/>
              <a:t> 1</a:t>
            </a:r>
          </a:p>
          <a:p>
            <a:r>
              <a:rPr lang="nb-NO" sz="1200" b="1" dirty="0"/>
              <a:t>Falltapskoeffisient samlet: </a:t>
            </a:r>
            <a:r>
              <a:rPr lang="nb-NO" sz="1200" dirty="0"/>
              <a:t>Inngår i virkningskurve </a:t>
            </a:r>
          </a:p>
          <a:p>
            <a:r>
              <a:rPr lang="nb-NO" sz="1200" b="1" dirty="0"/>
              <a:t>Utslipskote:</a:t>
            </a:r>
            <a:r>
              <a:rPr lang="nb-NO" sz="1200" dirty="0"/>
              <a:t>  0 [moh]</a:t>
            </a:r>
          </a:p>
          <a:p>
            <a:r>
              <a:rPr lang="nb-NO" sz="1200" b="1" dirty="0"/>
              <a:t>Energiekvivalent:</a:t>
            </a:r>
            <a:r>
              <a:rPr lang="nb-NO" sz="1200" dirty="0"/>
              <a:t> 0,953 GWh/Mm3 ; 0,29 [m3/s]/[MW]</a:t>
            </a:r>
          </a:p>
          <a:p>
            <a:r>
              <a:rPr lang="nb-NO" sz="1200" b="1" dirty="0"/>
              <a:t>Maks </a:t>
            </a:r>
            <a:r>
              <a:rPr lang="nb-NO" sz="1200" b="1" dirty="0" err="1"/>
              <a:t>vassføring-</a:t>
            </a:r>
            <a:r>
              <a:rPr lang="nb-NO" sz="1200" b="1" dirty="0"/>
              <a:t>(Midlere brutto slukeevne):</a:t>
            </a:r>
            <a:r>
              <a:rPr lang="nb-NO" sz="1200" dirty="0"/>
              <a:t> 12,00m3/s</a:t>
            </a:r>
          </a:p>
          <a:p>
            <a:r>
              <a:rPr lang="nb-NO" sz="1200" b="1" dirty="0"/>
              <a:t>Midlere fallhøyde:</a:t>
            </a:r>
            <a:r>
              <a:rPr lang="nb-NO" sz="1200" dirty="0"/>
              <a:t> 383,70 moh </a:t>
            </a:r>
          </a:p>
        </p:txBody>
      </p:sp>
      <p:sp>
        <p:nvSpPr>
          <p:cNvPr id="9238" name="Text Box 25"/>
          <p:cNvSpPr txBox="1">
            <a:spLocks noChangeArrowheads="1"/>
          </p:cNvSpPr>
          <p:nvPr/>
        </p:nvSpPr>
        <p:spPr bwMode="auto">
          <a:xfrm>
            <a:off x="4572000" y="4702175"/>
            <a:ext cx="3468688" cy="67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400" b="1">
                <a:solidFill>
                  <a:srgbClr val="CC3300"/>
                </a:solidFill>
              </a:rPr>
              <a:t>Turbin:</a:t>
            </a:r>
          </a:p>
          <a:p>
            <a:r>
              <a:rPr lang="nb-NO" sz="1200" b="1"/>
              <a:t>Maksimal produksjon:</a:t>
            </a:r>
            <a:r>
              <a:rPr lang="nb-NO" sz="1200"/>
              <a:t> 41,0 MW</a:t>
            </a:r>
          </a:p>
          <a:p>
            <a:r>
              <a:rPr lang="nb-NO" sz="1200" b="1"/>
              <a:t>Minimal produksjon/optimum:</a:t>
            </a:r>
            <a:r>
              <a:rPr lang="nb-NO" sz="1200"/>
              <a:t> 12MW / 32MW </a:t>
            </a:r>
          </a:p>
        </p:txBody>
      </p:sp>
      <p:sp>
        <p:nvSpPr>
          <p:cNvPr id="9239" name="Text Box 26"/>
          <p:cNvSpPr txBox="1">
            <a:spLocks noChangeArrowheads="1"/>
          </p:cNvSpPr>
          <p:nvPr/>
        </p:nvSpPr>
        <p:spPr bwMode="auto">
          <a:xfrm>
            <a:off x="4500563" y="5445125"/>
            <a:ext cx="2620962" cy="159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400" b="1">
                <a:solidFill>
                  <a:srgbClr val="CC3300"/>
                </a:solidFill>
              </a:rPr>
              <a:t>Luker:</a:t>
            </a:r>
          </a:p>
          <a:p>
            <a:r>
              <a:rPr lang="nb-NO" sz="1200" b="1"/>
              <a:t>Antall luker:</a:t>
            </a:r>
            <a:endParaRPr lang="nb-NO" sz="1200"/>
          </a:p>
          <a:p>
            <a:r>
              <a:rPr lang="nb-NO" sz="1200" b="1"/>
              <a:t>Type luker:</a:t>
            </a:r>
            <a:r>
              <a:rPr lang="nb-NO" sz="1200"/>
              <a:t> </a:t>
            </a:r>
          </a:p>
          <a:p>
            <a:r>
              <a:rPr lang="nb-NO" sz="1200" b="1"/>
              <a:t>Lukebredde:</a:t>
            </a:r>
            <a:r>
              <a:rPr lang="nb-NO" sz="1200"/>
              <a:t> </a:t>
            </a:r>
          </a:p>
          <a:p>
            <a:r>
              <a:rPr lang="nb-NO" sz="1200" b="1"/>
              <a:t>Lukehøyde:</a:t>
            </a:r>
            <a:r>
              <a:rPr lang="nb-NO" sz="1200"/>
              <a:t> </a:t>
            </a:r>
          </a:p>
          <a:p>
            <a:r>
              <a:rPr lang="nb-NO" sz="1200" b="1"/>
              <a:t>Kotehøyde for lukebunn:</a:t>
            </a:r>
            <a:r>
              <a:rPr lang="nb-NO" sz="1200"/>
              <a:t> </a:t>
            </a:r>
          </a:p>
          <a:p>
            <a:r>
              <a:rPr lang="nb-NO" sz="1200" b="1"/>
              <a:t>Korreksjonsfaktor for randeffekt:</a:t>
            </a:r>
            <a:r>
              <a:rPr lang="nb-NO" sz="1200"/>
              <a:t> </a:t>
            </a:r>
          </a:p>
          <a:p>
            <a:endParaRPr lang="nb-NO" sz="1200"/>
          </a:p>
        </p:txBody>
      </p:sp>
      <p:sp>
        <p:nvSpPr>
          <p:cNvPr id="9240" name="Text Box 27"/>
          <p:cNvSpPr txBox="1">
            <a:spLocks noChangeArrowheads="1"/>
          </p:cNvSpPr>
          <p:nvPr/>
        </p:nvSpPr>
        <p:spPr bwMode="auto">
          <a:xfrm>
            <a:off x="6156325" y="981075"/>
            <a:ext cx="2257425" cy="177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nb-NO" sz="1400" b="1">
                <a:solidFill>
                  <a:srgbClr val="CC3300"/>
                </a:solidFill>
              </a:rPr>
              <a:t>Magasin: Ormsetvatn</a:t>
            </a:r>
          </a:p>
          <a:p>
            <a:pPr marL="342900" indent="-342900"/>
            <a:r>
              <a:rPr lang="nb-NO" sz="1200" b="1"/>
              <a:t>Magasinkurve:</a:t>
            </a:r>
            <a:r>
              <a:rPr lang="nb-NO" sz="1200"/>
              <a:t> </a:t>
            </a:r>
            <a:r>
              <a:rPr lang="nb-NO" sz="1200" b="1"/>
              <a:t> </a:t>
            </a:r>
            <a:endParaRPr lang="nb-NO" sz="1200"/>
          </a:p>
          <a:p>
            <a:pPr marL="342900" indent="-342900"/>
            <a:r>
              <a:rPr lang="nb-NO" sz="1200"/>
              <a:t>Koteh [moh]	Magfylling [Mm3]</a:t>
            </a:r>
            <a:br>
              <a:rPr lang="nb-NO" sz="1200"/>
            </a:br>
            <a:r>
              <a:rPr lang="nb-NO" sz="1200"/>
              <a:t>375	0,00</a:t>
            </a:r>
          </a:p>
          <a:p>
            <a:pPr marL="342900" indent="-342900"/>
            <a:r>
              <a:rPr lang="nb-NO" sz="1200"/>
              <a:t>378		8,00</a:t>
            </a:r>
          </a:p>
          <a:p>
            <a:pPr marL="342900" indent="-342900"/>
            <a:r>
              <a:rPr lang="nb-NO" sz="1200"/>
              <a:t>381		17,30</a:t>
            </a:r>
          </a:p>
          <a:p>
            <a:pPr marL="342900" indent="-342900"/>
            <a:r>
              <a:rPr lang="nb-NO" sz="1200"/>
              <a:t>385		32,10</a:t>
            </a:r>
          </a:p>
          <a:p>
            <a:pPr marL="342900" indent="-342900"/>
            <a:r>
              <a:rPr lang="nb-NO" sz="1200"/>
              <a:t>388		44,70</a:t>
            </a:r>
          </a:p>
          <a:p>
            <a:pPr marL="342900" indent="-342900"/>
            <a:r>
              <a:rPr lang="nb-NO" sz="1200" b="1"/>
              <a:t>Overløpskurve:</a:t>
            </a:r>
            <a:r>
              <a:rPr lang="nb-NO" sz="1200"/>
              <a:t> </a:t>
            </a:r>
          </a:p>
        </p:txBody>
      </p:sp>
      <p:sp>
        <p:nvSpPr>
          <p:cNvPr id="9241" name="Text Box 28"/>
          <p:cNvSpPr txBox="1">
            <a:spLocks noChangeArrowheads="1"/>
          </p:cNvSpPr>
          <p:nvPr/>
        </p:nvSpPr>
        <p:spPr bwMode="auto">
          <a:xfrm>
            <a:off x="6588125" y="3043238"/>
            <a:ext cx="231775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200" b="1">
                <a:solidFill>
                  <a:srgbClr val="CC3300"/>
                </a:solidFill>
              </a:rPr>
              <a:t>Virkningsgrad Ormsetfoss:</a:t>
            </a:r>
          </a:p>
          <a:p>
            <a:r>
              <a:rPr lang="nb-NO" sz="1200" b="1"/>
              <a:t>Turbin:</a:t>
            </a:r>
            <a:r>
              <a:rPr lang="nb-NO" sz="1200"/>
              <a:t> 	Prod 	VF</a:t>
            </a:r>
          </a:p>
          <a:p>
            <a:r>
              <a:rPr lang="nb-NO" sz="1200"/>
              <a:t>	40	12</a:t>
            </a:r>
            <a:br>
              <a:rPr lang="nb-NO" sz="1200"/>
            </a:br>
            <a:r>
              <a:rPr lang="nb-NO" sz="1200"/>
              <a:t>	36	10,9</a:t>
            </a:r>
          </a:p>
          <a:p>
            <a:r>
              <a:rPr lang="nb-NO" sz="1200"/>
              <a:t>	32	9,8</a:t>
            </a:r>
            <a:br>
              <a:rPr lang="nb-NO" sz="1200"/>
            </a:br>
            <a:r>
              <a:rPr lang="nb-NO" sz="1200"/>
              <a:t>	28	8,5</a:t>
            </a:r>
            <a:br>
              <a:rPr lang="nb-NO" sz="1200"/>
            </a:br>
            <a:r>
              <a:rPr lang="nb-NO" sz="1200"/>
              <a:t>	24	7,2</a:t>
            </a:r>
          </a:p>
          <a:p>
            <a:r>
              <a:rPr lang="nb-NO" sz="1200"/>
              <a:t>	20	5,9</a:t>
            </a:r>
          </a:p>
          <a:p>
            <a:r>
              <a:rPr lang="nb-NO" sz="1200"/>
              <a:t>	16	4,6</a:t>
            </a:r>
          </a:p>
          <a:p>
            <a:r>
              <a:rPr lang="nb-NO" sz="1200" b="1"/>
              <a:t>Generator:</a:t>
            </a:r>
            <a:r>
              <a:rPr lang="nb-NO" sz="1000"/>
              <a:t> 	</a:t>
            </a:r>
          </a:p>
        </p:txBody>
      </p:sp>
      <p:sp>
        <p:nvSpPr>
          <p:cNvPr id="9242" name="Text Box 29"/>
          <p:cNvSpPr txBox="1">
            <a:spLocks noChangeArrowheads="1"/>
          </p:cNvSpPr>
          <p:nvPr/>
        </p:nvSpPr>
        <p:spPr bwMode="auto">
          <a:xfrm>
            <a:off x="179388" y="1916113"/>
            <a:ext cx="2257425" cy="177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nb-NO" sz="1400" b="1">
                <a:solidFill>
                  <a:srgbClr val="CC3300"/>
                </a:solidFill>
              </a:rPr>
              <a:t>Magasin: Buavatn</a:t>
            </a:r>
          </a:p>
          <a:p>
            <a:pPr marL="342900" indent="-342900"/>
            <a:r>
              <a:rPr lang="nb-NO" sz="1200" b="1"/>
              <a:t>Magasinkurve:</a:t>
            </a:r>
            <a:r>
              <a:rPr lang="nb-NO" sz="1200"/>
              <a:t> </a:t>
            </a:r>
            <a:r>
              <a:rPr lang="nb-NO" sz="1200" b="1"/>
              <a:t> </a:t>
            </a:r>
            <a:endParaRPr lang="nb-NO" sz="1200"/>
          </a:p>
          <a:p>
            <a:pPr marL="342900" indent="-342900"/>
            <a:r>
              <a:rPr lang="nb-NO" sz="1200"/>
              <a:t>Koteh [moh]	Magfylling [Mm3]</a:t>
            </a:r>
            <a:br>
              <a:rPr lang="nb-NO" sz="1200"/>
            </a:br>
            <a:r>
              <a:rPr lang="nb-NO" sz="1200"/>
              <a:t>326	0,00</a:t>
            </a:r>
          </a:p>
          <a:p>
            <a:pPr marL="342900" indent="-342900"/>
            <a:r>
              <a:rPr lang="nb-NO" sz="1200"/>
              <a:t>327		0,2</a:t>
            </a:r>
          </a:p>
          <a:p>
            <a:pPr marL="342900" indent="-342900"/>
            <a:r>
              <a:rPr lang="nb-NO" sz="1200"/>
              <a:t>328		0,4</a:t>
            </a:r>
          </a:p>
          <a:p>
            <a:pPr marL="342900" indent="-342900"/>
            <a:r>
              <a:rPr lang="nb-NO" sz="1200"/>
              <a:t>329		0,7</a:t>
            </a:r>
          </a:p>
          <a:p>
            <a:pPr marL="342900" indent="-342900"/>
            <a:r>
              <a:rPr lang="nb-NO" sz="1200"/>
              <a:t>330		1,0</a:t>
            </a:r>
          </a:p>
          <a:p>
            <a:pPr marL="342900" indent="-342900"/>
            <a:r>
              <a:rPr lang="nb-NO" sz="1200" b="1"/>
              <a:t>Overløpskurve: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284</Words>
  <Application>Microsoft Office PowerPoint</Application>
  <PresentationFormat>Skjermfremvisning (4:3)</PresentationFormat>
  <Paragraphs>101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4" baseType="lpstr">
      <vt:lpstr>Office-tema</vt:lpstr>
      <vt:lpstr>Bogna</vt:lpstr>
      <vt:lpstr>Mosvik</vt:lpstr>
      <vt:lpstr>Ormsetfoss             </vt:lpstr>
    </vt:vector>
  </TitlesOfParts>
  <Company>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Bogna</dc:title>
  <dc:creator>Zlatko Lasic</dc:creator>
  <cp:lastModifiedBy>Zlatko Lasic</cp:lastModifiedBy>
  <cp:revision>9</cp:revision>
  <dcterms:created xsi:type="dcterms:W3CDTF">2009-09-25T07:42:50Z</dcterms:created>
  <dcterms:modified xsi:type="dcterms:W3CDTF">2009-09-25T08:53:56Z</dcterms:modified>
</cp:coreProperties>
</file>