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82" r:id="rId5"/>
    <p:sldId id="283" r:id="rId6"/>
    <p:sldId id="295" r:id="rId7"/>
    <p:sldId id="291" r:id="rId8"/>
    <p:sldId id="294" r:id="rId9"/>
    <p:sldId id="286" r:id="rId10"/>
    <p:sldId id="287" r:id="rId11"/>
    <p:sldId id="290" r:id="rId12"/>
    <p:sldId id="280" r:id="rId13"/>
  </p:sldIdLst>
  <p:sldSz cx="9906000" cy="6858000" type="A4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C1C72-79FC-45B7-AFBF-B3036A40524D}" v="12" dt="2023-07-31T15:52:48.708"/>
    <p1510:client id="{1BC5C52D-C940-4479-8C97-BABBF9282D54}" v="18" dt="2023-08-01T08:28:55.922"/>
    <p1510:client id="{22150399-C5C7-46C0-A6CE-74491FE66CC4}" v="51" dt="2023-07-31T16:42:39.614"/>
    <p1510:client id="{83CE9F46-73C9-46C7-A882-32A48A77C5E5}" v="94" dt="2023-07-31T16:12:17.336"/>
    <p1510:client id="{9B4C462D-2A1C-44D0-8D94-2926DFAD05D0}" v="1" dt="2023-07-31T15:31:41.886"/>
    <p1510:client id="{CA313DF6-67E0-46ED-962F-B2A7E0D88B41}" v="1" dt="2023-07-31T15:48:38.002"/>
    <p1510:client id="{CFA1E96E-0240-4F42-AAB8-ADEB38B9F0CE}" v="117" dt="2023-07-31T16:40:23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6110"/>
  </p:normalViewPr>
  <p:slideViewPr>
    <p:cSldViewPr snapToGrid="0">
      <p:cViewPr varScale="1">
        <p:scale>
          <a:sx n="116" d="100"/>
          <a:sy n="116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0507" y="0"/>
            <a:ext cx="3077137" cy="512304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2835699F-847F-472C-8EA1-0332EB6606F6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2309"/>
            <a:ext cx="3077137" cy="512304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0507" y="9722309"/>
            <a:ext cx="3077137" cy="512304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6C0338CE-62C3-4498-BC2C-A373A694A62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242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9:25:01.998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9:25:01.998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9:25:01.998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1T11:10:58.97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1T11:11:04.99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9:25:01.998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9:25:01.998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9:25:01.998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9:25:01.998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31T16:04:10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22298 7797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31T16:11:10.0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8855 11899 16383 0 0,'0'1'0'0'0,"0"0"0"0"0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7-31T16:12:17.9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16001 14332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1T09:25:01.998"/>
    </inkml:context>
    <inkml:brush xml:id="br0">
      <inkml:brushProperty name="width" value="0.35" units="cm"/>
      <inkml:brushProperty name="height" value="2.1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137" cy="512304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0507" y="0"/>
            <a:ext cx="3077137" cy="512304"/>
          </a:xfrm>
          <a:prstGeom prst="rect">
            <a:avLst/>
          </a:prstGeom>
        </p:spPr>
        <p:txBody>
          <a:bodyPr vert="horz" lIns="94760" tIns="47380" rIns="94760" bIns="47380" rtlCol="0"/>
          <a:lstStyle>
            <a:lvl1pPr algn="r">
              <a:defRPr sz="1200"/>
            </a:lvl1pPr>
          </a:lstStyle>
          <a:p>
            <a:fld id="{5512EE5C-7735-4696-9815-5E6BD4EC63BC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0" tIns="47380" rIns="94760" bIns="4738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00" y="4924989"/>
            <a:ext cx="5680103" cy="4029684"/>
          </a:xfrm>
          <a:prstGeom prst="rect">
            <a:avLst/>
          </a:prstGeom>
        </p:spPr>
        <p:txBody>
          <a:bodyPr vert="horz" lIns="94760" tIns="47380" rIns="94760" bIns="473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2309"/>
            <a:ext cx="3077137" cy="512304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0507" y="9722309"/>
            <a:ext cx="3077137" cy="512304"/>
          </a:xfrm>
          <a:prstGeom prst="rect">
            <a:avLst/>
          </a:prstGeom>
        </p:spPr>
        <p:txBody>
          <a:bodyPr vert="horz" lIns="94760" tIns="47380" rIns="94760" bIns="47380" rtlCol="0" anchor="b"/>
          <a:lstStyle>
            <a:lvl1pPr algn="r">
              <a:defRPr sz="1200"/>
            </a:lvl1pPr>
          </a:lstStyle>
          <a:p>
            <a:fld id="{3642A124-F67B-4CCC-8F3B-731F7A9FC95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96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B709-711F-41E7-B967-B207AD2052D6}" type="datetime1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38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54B4-E99F-40F0-B2E4-CBD6D32FDBFA}" type="datetime1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38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038C-B477-4ACA-9315-332A86DA252D}" type="datetime1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31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930A8-5676-4328-9873-48E78C1DD882}" type="datetime1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19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320AB-61D6-4464-8C23-F9F07275D263}" type="datetime1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2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8A5B-B80F-402A-99CF-D1482F68A21A}" type="datetime1">
              <a:rPr lang="en-GB" smtClean="0"/>
              <a:t>07/10/2025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94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FFB8B-9339-400D-A414-0663319A1733}" type="datetime1">
              <a:rPr lang="en-GB" smtClean="0"/>
              <a:t>07/10/2025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8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35733-145A-4B84-BD9F-BA65E30C6956}" type="datetime1">
              <a:rPr lang="en-GB" smtClean="0"/>
              <a:t>07/10/2025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92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88E13-6EB0-44C4-B025-7007FC2B92E5}" type="datetime1">
              <a:rPr lang="en-GB" smtClean="0"/>
              <a:t>07/10/2025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81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F2357-6228-4861-B0DF-91FCFFD0E65D}" type="datetime1">
              <a:rPr lang="en-GB" smtClean="0"/>
              <a:t>07/10/2025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69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64641-DC17-4347-8239-6A92DDF7B66E}" type="datetime1">
              <a:rPr lang="en-GB" smtClean="0"/>
              <a:t>07/10/2025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78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F3E21-8A42-45E8-A5C8-4D8525C65875}" type="datetime1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37F65-7FAD-44E9-9A24-95E1F76E567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83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2" Type="http://schemas.openxmlformats.org/officeDocument/2006/relationships/customXml" Target="../ink/ink5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6.png"/><Relationship Id="rId15" Type="http://schemas.openxmlformats.org/officeDocument/2006/relationships/image" Target="../media/image300.png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1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848544" y="1269375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6536" y="4221703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41032" y="1268760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69024" y="4221088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303835"/>
              </p:ext>
            </p:extLst>
          </p:nvPr>
        </p:nvGraphicFramePr>
        <p:xfrm>
          <a:off x="709240" y="620688"/>
          <a:ext cx="863624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Predictor (X): 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Outcome (Y):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872148" y="25352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932" y="253522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14:cNvPr>
              <p14:cNvContentPartPr/>
              <p14:nvPr/>
            </p14:nvContentPartPr>
            <p14:xfrm>
              <a:off x="-635936" y="2966239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98936" y="2588239"/>
                <a:ext cx="126000" cy="75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2CB928B-C462-E0D9-5E48-BEDF230FBDA6}"/>
              </a:ext>
            </a:extLst>
          </p:cNvPr>
          <p:cNvSpPr txBox="1"/>
          <p:nvPr/>
        </p:nvSpPr>
        <p:spPr>
          <a:xfrm>
            <a:off x="1928664" y="4653136"/>
            <a:ext cx="178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Time of Day (hrs)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B9619F-FEA7-19B2-8805-2A52CB0F0DCC}"/>
              </a:ext>
            </a:extLst>
          </p:cNvPr>
          <p:cNvSpPr txBox="1"/>
          <p:nvPr/>
        </p:nvSpPr>
        <p:spPr>
          <a:xfrm>
            <a:off x="6321152" y="4653136"/>
            <a:ext cx="178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Time of Day (hrs)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C49CF-C5C0-665A-A84C-3FCD2EE45DC4}"/>
              </a:ext>
            </a:extLst>
          </p:cNvPr>
          <p:cNvSpPr txBox="1"/>
          <p:nvPr/>
        </p:nvSpPr>
        <p:spPr>
          <a:xfrm>
            <a:off x="992560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CAD21-9232-3A21-8BF2-8630C3DE22B6}"/>
              </a:ext>
            </a:extLst>
          </p:cNvPr>
          <p:cNvSpPr txBox="1"/>
          <p:nvPr/>
        </p:nvSpPr>
        <p:spPr>
          <a:xfrm>
            <a:off x="1568624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798E5-2BE0-CA92-895C-574C3A6E5AAD}"/>
              </a:ext>
            </a:extLst>
          </p:cNvPr>
          <p:cNvSpPr txBox="1"/>
          <p:nvPr/>
        </p:nvSpPr>
        <p:spPr>
          <a:xfrm>
            <a:off x="2144688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96D383-E341-0B55-BAF1-4D5384662CF4}"/>
              </a:ext>
            </a:extLst>
          </p:cNvPr>
          <p:cNvSpPr txBox="1"/>
          <p:nvPr/>
        </p:nvSpPr>
        <p:spPr>
          <a:xfrm>
            <a:off x="2648744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5999A3-616B-C1E6-F6BE-B803651D47F6}"/>
              </a:ext>
            </a:extLst>
          </p:cNvPr>
          <p:cNvSpPr txBox="1"/>
          <p:nvPr/>
        </p:nvSpPr>
        <p:spPr>
          <a:xfrm>
            <a:off x="3224808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22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FC4644-5A0C-D5D5-6F24-B1766EC4E869}"/>
              </a:ext>
            </a:extLst>
          </p:cNvPr>
          <p:cNvSpPr txBox="1"/>
          <p:nvPr/>
        </p:nvSpPr>
        <p:spPr>
          <a:xfrm>
            <a:off x="3812866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BB235C-E8FA-C5CF-9F9C-E8EE2FA520FC}"/>
              </a:ext>
            </a:extLst>
          </p:cNvPr>
          <p:cNvSpPr txBox="1"/>
          <p:nvPr/>
        </p:nvSpPr>
        <p:spPr>
          <a:xfrm>
            <a:off x="4316922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26B401-7AFD-40EB-AB06-F59E545D9E60}"/>
              </a:ext>
            </a:extLst>
          </p:cNvPr>
          <p:cNvSpPr txBox="1"/>
          <p:nvPr/>
        </p:nvSpPr>
        <p:spPr>
          <a:xfrm>
            <a:off x="5451059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E36496-746D-66D6-F0CD-D2D0A405FE91}"/>
              </a:ext>
            </a:extLst>
          </p:cNvPr>
          <p:cNvSpPr txBox="1"/>
          <p:nvPr/>
        </p:nvSpPr>
        <p:spPr>
          <a:xfrm>
            <a:off x="6027123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8871EC-9762-520E-EF41-29C050292E26}"/>
              </a:ext>
            </a:extLst>
          </p:cNvPr>
          <p:cNvSpPr txBox="1"/>
          <p:nvPr/>
        </p:nvSpPr>
        <p:spPr>
          <a:xfrm>
            <a:off x="6603187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D1AEAA-FC8A-C7F2-D6B4-F025BADEDECF}"/>
              </a:ext>
            </a:extLst>
          </p:cNvPr>
          <p:cNvSpPr txBox="1"/>
          <p:nvPr/>
        </p:nvSpPr>
        <p:spPr>
          <a:xfrm>
            <a:off x="7107243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8A0302-8887-E9E6-AE65-1BA5A6B5E0C5}"/>
              </a:ext>
            </a:extLst>
          </p:cNvPr>
          <p:cNvSpPr txBox="1"/>
          <p:nvPr/>
        </p:nvSpPr>
        <p:spPr>
          <a:xfrm>
            <a:off x="7683307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22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31911C-B11B-6D45-CB9C-C335145FEE96}"/>
              </a:ext>
            </a:extLst>
          </p:cNvPr>
          <p:cNvSpPr txBox="1"/>
          <p:nvPr/>
        </p:nvSpPr>
        <p:spPr>
          <a:xfrm>
            <a:off x="8277362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839D0F-85E5-7791-0BAC-BE0636860502}"/>
              </a:ext>
            </a:extLst>
          </p:cNvPr>
          <p:cNvSpPr txBox="1"/>
          <p:nvPr/>
        </p:nvSpPr>
        <p:spPr>
          <a:xfrm>
            <a:off x="8775421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6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396E76F-1862-A028-1ACE-52787BE80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783914"/>
              </p:ext>
            </p:extLst>
          </p:nvPr>
        </p:nvGraphicFramePr>
        <p:xfrm>
          <a:off x="762784" y="5401827"/>
          <a:ext cx="86362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Expect Time of Day Effect to Vary?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Expect Time of Day Effect to Vary?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Within-Persons: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Within-Persons: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Between-Persons: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Between-Persons: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10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10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848544" y="1269375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6536" y="4221703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41032" y="1268760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69024" y="4221088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2148" y="25352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932" y="253522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14:cNvPr>
              <p14:cNvContentPartPr/>
              <p14:nvPr/>
            </p14:nvContentPartPr>
            <p14:xfrm>
              <a:off x="-635936" y="2966239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98936" y="2588239"/>
                <a:ext cx="126000" cy="75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1C0738C-39A0-4FA8-9BE7-2AFEF1480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16099"/>
              </p:ext>
            </p:extLst>
          </p:nvPr>
        </p:nvGraphicFramePr>
        <p:xfrm>
          <a:off x="709240" y="620688"/>
          <a:ext cx="863624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Predictor (X):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Outcome (Y):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2FE7DFC-B840-849E-A3C8-170BFA1A9D28}"/>
              </a:ext>
            </a:extLst>
          </p:cNvPr>
          <p:cNvSpPr txBox="1"/>
          <p:nvPr/>
        </p:nvSpPr>
        <p:spPr>
          <a:xfrm>
            <a:off x="1928664" y="4653136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Day of the Week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872ED-5F77-1DFC-5D34-4CCBFFE9D088}"/>
              </a:ext>
            </a:extLst>
          </p:cNvPr>
          <p:cNvSpPr txBox="1"/>
          <p:nvPr/>
        </p:nvSpPr>
        <p:spPr>
          <a:xfrm>
            <a:off x="6314510" y="4653136"/>
            <a:ext cx="17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Day of the Week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1D7ADD-189E-C2CA-941F-918CA6E5A680}"/>
              </a:ext>
            </a:extLst>
          </p:cNvPr>
          <p:cNvCxnSpPr/>
          <p:nvPr/>
        </p:nvCxnSpPr>
        <p:spPr>
          <a:xfrm flipH="1">
            <a:off x="776536" y="4221703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FBCF3C-5DF2-5CB3-107B-092861E29B36}"/>
              </a:ext>
            </a:extLst>
          </p:cNvPr>
          <p:cNvCxnSpPr/>
          <p:nvPr/>
        </p:nvCxnSpPr>
        <p:spPr>
          <a:xfrm flipH="1">
            <a:off x="5169024" y="4221088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3B369A-ED25-0C10-1086-570F2EF17FF9}"/>
              </a:ext>
            </a:extLst>
          </p:cNvPr>
          <p:cNvCxnSpPr/>
          <p:nvPr/>
        </p:nvCxnSpPr>
        <p:spPr>
          <a:xfrm flipH="1">
            <a:off x="776536" y="4221703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13B5EB-4D56-D25E-84A2-AE364453E543}"/>
              </a:ext>
            </a:extLst>
          </p:cNvPr>
          <p:cNvSpPr txBox="1"/>
          <p:nvPr/>
        </p:nvSpPr>
        <p:spPr>
          <a:xfrm>
            <a:off x="992560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DCCFA-E214-12EA-60AD-45D195EC50E0}"/>
              </a:ext>
            </a:extLst>
          </p:cNvPr>
          <p:cNvSpPr txBox="1"/>
          <p:nvPr/>
        </p:nvSpPr>
        <p:spPr>
          <a:xfrm>
            <a:off x="1568624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051CE6-6728-3EE0-5A43-80D398CA7559}"/>
              </a:ext>
            </a:extLst>
          </p:cNvPr>
          <p:cNvSpPr txBox="1"/>
          <p:nvPr/>
        </p:nvSpPr>
        <p:spPr>
          <a:xfrm>
            <a:off x="2144688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506770-7F8C-8F7C-04F2-EC6F8ECCD18F}"/>
              </a:ext>
            </a:extLst>
          </p:cNvPr>
          <p:cNvSpPr txBox="1"/>
          <p:nvPr/>
        </p:nvSpPr>
        <p:spPr>
          <a:xfrm>
            <a:off x="2648744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18B571-9815-4DD1-9C59-A9D11DE69830}"/>
              </a:ext>
            </a:extLst>
          </p:cNvPr>
          <p:cNvSpPr txBox="1"/>
          <p:nvPr/>
        </p:nvSpPr>
        <p:spPr>
          <a:xfrm>
            <a:off x="3224808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958371-87EF-68B5-9B92-ABC6C276DD0D}"/>
              </a:ext>
            </a:extLst>
          </p:cNvPr>
          <p:cNvSpPr txBox="1"/>
          <p:nvPr/>
        </p:nvSpPr>
        <p:spPr>
          <a:xfrm>
            <a:off x="3740858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57884E-98AE-6918-8135-CD3D91091822}"/>
              </a:ext>
            </a:extLst>
          </p:cNvPr>
          <p:cNvSpPr txBox="1"/>
          <p:nvPr/>
        </p:nvSpPr>
        <p:spPr>
          <a:xfrm>
            <a:off x="4316922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8C4780-4EC5-5152-BA44-CA72680DC267}"/>
              </a:ext>
            </a:extLst>
          </p:cNvPr>
          <p:cNvSpPr txBox="1"/>
          <p:nvPr/>
        </p:nvSpPr>
        <p:spPr>
          <a:xfrm>
            <a:off x="5451059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8FAF88-030E-FE7A-02BD-F6BFAC3B1C34}"/>
              </a:ext>
            </a:extLst>
          </p:cNvPr>
          <p:cNvSpPr txBox="1"/>
          <p:nvPr/>
        </p:nvSpPr>
        <p:spPr>
          <a:xfrm>
            <a:off x="6027123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42F222-F9F1-D722-7423-3BE40EC48446}"/>
              </a:ext>
            </a:extLst>
          </p:cNvPr>
          <p:cNvSpPr txBox="1"/>
          <p:nvPr/>
        </p:nvSpPr>
        <p:spPr>
          <a:xfrm>
            <a:off x="6603187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B78096-3933-4D7B-DC67-CE993E0EFF73}"/>
              </a:ext>
            </a:extLst>
          </p:cNvPr>
          <p:cNvSpPr txBox="1"/>
          <p:nvPr/>
        </p:nvSpPr>
        <p:spPr>
          <a:xfrm>
            <a:off x="7107243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6360E6-86A6-F247-0506-941ACA01B4A9}"/>
              </a:ext>
            </a:extLst>
          </p:cNvPr>
          <p:cNvSpPr txBox="1"/>
          <p:nvPr/>
        </p:nvSpPr>
        <p:spPr>
          <a:xfrm>
            <a:off x="7683307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F9E10A-81B0-ABC8-7492-05BFB9136601}"/>
              </a:ext>
            </a:extLst>
          </p:cNvPr>
          <p:cNvSpPr txBox="1"/>
          <p:nvPr/>
        </p:nvSpPr>
        <p:spPr>
          <a:xfrm>
            <a:off x="8199357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314B86-7556-1A20-C892-0A4567F0358F}"/>
              </a:ext>
            </a:extLst>
          </p:cNvPr>
          <p:cNvSpPr txBox="1"/>
          <p:nvPr/>
        </p:nvSpPr>
        <p:spPr>
          <a:xfrm>
            <a:off x="8775421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7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03C7F0C8-B6CB-2754-DFC0-469A24BF8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735507"/>
              </p:ext>
            </p:extLst>
          </p:nvPr>
        </p:nvGraphicFramePr>
        <p:xfrm>
          <a:off x="762784" y="5401827"/>
          <a:ext cx="86362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Expect Day of Week Effect to Vary?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Expect Day of Week Effect to Vary?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Within-Persons: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Within-Persons: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Between-Persons: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Between-Persons: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10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4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87E3F-C38C-6E54-C5DC-2B4F3CB13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56FA8-92B1-80FD-F26D-3705778ED879}"/>
              </a:ext>
            </a:extLst>
          </p:cNvPr>
          <p:cNvCxnSpPr/>
          <p:nvPr/>
        </p:nvCxnSpPr>
        <p:spPr>
          <a:xfrm>
            <a:off x="848544" y="1269375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417481-18F7-198D-13DD-0BB235794365}"/>
              </a:ext>
            </a:extLst>
          </p:cNvPr>
          <p:cNvCxnSpPr/>
          <p:nvPr/>
        </p:nvCxnSpPr>
        <p:spPr>
          <a:xfrm flipH="1">
            <a:off x="776536" y="4221703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26A24E-DBC4-90C2-3756-9F68D53795A0}"/>
              </a:ext>
            </a:extLst>
          </p:cNvPr>
          <p:cNvCxnSpPr/>
          <p:nvPr/>
        </p:nvCxnSpPr>
        <p:spPr>
          <a:xfrm>
            <a:off x="5241032" y="1268760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489C3-5B7F-F22F-1A61-547A6BE800CB}"/>
              </a:ext>
            </a:extLst>
          </p:cNvPr>
          <p:cNvCxnSpPr/>
          <p:nvPr/>
        </p:nvCxnSpPr>
        <p:spPr>
          <a:xfrm flipH="1">
            <a:off x="5169024" y="4221088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D1D7E0-61A9-8BE6-DCA4-8721C100D502}"/>
              </a:ext>
            </a:extLst>
          </p:cNvPr>
          <p:cNvSpPr txBox="1"/>
          <p:nvPr/>
        </p:nvSpPr>
        <p:spPr>
          <a:xfrm>
            <a:off x="4872148" y="25352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95386D-6771-C4AF-FB00-29709CF74910}"/>
              </a:ext>
            </a:extLst>
          </p:cNvPr>
          <p:cNvSpPr txBox="1"/>
          <p:nvPr/>
        </p:nvSpPr>
        <p:spPr>
          <a:xfrm>
            <a:off x="481932" y="253522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B9AE7C7-4E8F-1D37-F30F-28F6C36F61F2}"/>
                  </a:ext>
                </a:extLst>
              </p14:cNvPr>
              <p14:cNvContentPartPr/>
              <p14:nvPr/>
            </p14:nvContentPartPr>
            <p14:xfrm>
              <a:off x="-635936" y="2966239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98936" y="2588239"/>
                <a:ext cx="126000" cy="75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68E1E0F-2935-5654-D36B-ED7D2ED232B8}"/>
              </a:ext>
            </a:extLst>
          </p:cNvPr>
          <p:cNvGraphicFramePr>
            <a:graphicFrameLocks noGrp="1"/>
          </p:cNvGraphicFramePr>
          <p:nvPr/>
        </p:nvGraphicFramePr>
        <p:xfrm>
          <a:off x="709240" y="620688"/>
          <a:ext cx="863624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Predictor (X):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Outcome (Y):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7A1C403-EC17-3B1F-E546-CEAF776CF1D7}"/>
              </a:ext>
            </a:extLst>
          </p:cNvPr>
          <p:cNvSpPr txBox="1"/>
          <p:nvPr/>
        </p:nvSpPr>
        <p:spPr>
          <a:xfrm>
            <a:off x="1928664" y="465313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Day of the Month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678E24-5502-62A4-3AD3-3DEAC6BDCD25}"/>
              </a:ext>
            </a:extLst>
          </p:cNvPr>
          <p:cNvSpPr txBox="1"/>
          <p:nvPr/>
        </p:nvSpPr>
        <p:spPr>
          <a:xfrm>
            <a:off x="6314510" y="4653136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Day of the Month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D79417-2C3E-963E-30EE-7A0B0CB74EAC}"/>
              </a:ext>
            </a:extLst>
          </p:cNvPr>
          <p:cNvCxnSpPr/>
          <p:nvPr/>
        </p:nvCxnSpPr>
        <p:spPr>
          <a:xfrm flipH="1">
            <a:off x="776536" y="4221703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C0CA1F-9E27-4EF4-7A21-1B96DCD83072}"/>
              </a:ext>
            </a:extLst>
          </p:cNvPr>
          <p:cNvCxnSpPr/>
          <p:nvPr/>
        </p:nvCxnSpPr>
        <p:spPr>
          <a:xfrm flipH="1">
            <a:off x="5169024" y="4221088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634B3C-CBFB-EAC5-BF9B-377B8FC65325}"/>
              </a:ext>
            </a:extLst>
          </p:cNvPr>
          <p:cNvCxnSpPr/>
          <p:nvPr/>
        </p:nvCxnSpPr>
        <p:spPr>
          <a:xfrm flipH="1">
            <a:off x="776536" y="4221703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2E4840-155A-2EA9-5262-CBF76A880942}"/>
              </a:ext>
            </a:extLst>
          </p:cNvPr>
          <p:cNvSpPr txBox="1"/>
          <p:nvPr/>
        </p:nvSpPr>
        <p:spPr>
          <a:xfrm>
            <a:off x="992560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B72D92-B82B-4BF4-55D2-940F001F448D}"/>
              </a:ext>
            </a:extLst>
          </p:cNvPr>
          <p:cNvSpPr txBox="1"/>
          <p:nvPr/>
        </p:nvSpPr>
        <p:spPr>
          <a:xfrm>
            <a:off x="1568624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365DDD-9B26-4CFB-1A42-5E58644A288D}"/>
              </a:ext>
            </a:extLst>
          </p:cNvPr>
          <p:cNvSpPr txBox="1"/>
          <p:nvPr/>
        </p:nvSpPr>
        <p:spPr>
          <a:xfrm>
            <a:off x="2144688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1FD693-5A8C-1DA5-6A5A-E4D3BEE65EB6}"/>
              </a:ext>
            </a:extLst>
          </p:cNvPr>
          <p:cNvSpPr txBox="1"/>
          <p:nvPr/>
        </p:nvSpPr>
        <p:spPr>
          <a:xfrm>
            <a:off x="2648744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495D85-50A3-6A56-634C-133219204C30}"/>
              </a:ext>
            </a:extLst>
          </p:cNvPr>
          <p:cNvSpPr txBox="1"/>
          <p:nvPr/>
        </p:nvSpPr>
        <p:spPr>
          <a:xfrm>
            <a:off x="3224808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923E8B-13F9-4372-F414-D3C4E5DF079D}"/>
              </a:ext>
            </a:extLst>
          </p:cNvPr>
          <p:cNvSpPr txBox="1"/>
          <p:nvPr/>
        </p:nvSpPr>
        <p:spPr>
          <a:xfrm>
            <a:off x="3740858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59D1B9-1948-7771-5F28-D8D1D9DB78A9}"/>
              </a:ext>
            </a:extLst>
          </p:cNvPr>
          <p:cNvSpPr txBox="1"/>
          <p:nvPr/>
        </p:nvSpPr>
        <p:spPr>
          <a:xfrm>
            <a:off x="4316922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05CC74-A428-D3F2-375B-690752D849B3}"/>
              </a:ext>
            </a:extLst>
          </p:cNvPr>
          <p:cNvSpPr txBox="1"/>
          <p:nvPr/>
        </p:nvSpPr>
        <p:spPr>
          <a:xfrm>
            <a:off x="5451059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F15E4C-DD36-BF16-361F-34A077CD4598}"/>
              </a:ext>
            </a:extLst>
          </p:cNvPr>
          <p:cNvSpPr txBox="1"/>
          <p:nvPr/>
        </p:nvSpPr>
        <p:spPr>
          <a:xfrm>
            <a:off x="6027123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D5E2DD-FEF3-32BB-04B6-4DD5BBF9F49D}"/>
              </a:ext>
            </a:extLst>
          </p:cNvPr>
          <p:cNvSpPr txBox="1"/>
          <p:nvPr/>
        </p:nvSpPr>
        <p:spPr>
          <a:xfrm>
            <a:off x="6603187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99DFE8-5CC4-4D3C-F94D-1DFDA5094A2E}"/>
              </a:ext>
            </a:extLst>
          </p:cNvPr>
          <p:cNvSpPr txBox="1"/>
          <p:nvPr/>
        </p:nvSpPr>
        <p:spPr>
          <a:xfrm>
            <a:off x="7107243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311A2AB-9244-0028-2C30-7C31F136DD3D}"/>
              </a:ext>
            </a:extLst>
          </p:cNvPr>
          <p:cNvSpPr txBox="1"/>
          <p:nvPr/>
        </p:nvSpPr>
        <p:spPr>
          <a:xfrm>
            <a:off x="7683307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5A5158-61E2-225A-4100-5C66DA4B4F71}"/>
              </a:ext>
            </a:extLst>
          </p:cNvPr>
          <p:cNvSpPr txBox="1"/>
          <p:nvPr/>
        </p:nvSpPr>
        <p:spPr>
          <a:xfrm>
            <a:off x="8199357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04021D8-A7E7-2335-7D8C-FDEC8EB5A0BF}"/>
              </a:ext>
            </a:extLst>
          </p:cNvPr>
          <p:cNvSpPr txBox="1"/>
          <p:nvPr/>
        </p:nvSpPr>
        <p:spPr>
          <a:xfrm>
            <a:off x="8775421" y="43030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29</a:t>
            </a: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C149781-AA5A-E777-7A44-3368E95C973D}"/>
              </a:ext>
            </a:extLst>
          </p:cNvPr>
          <p:cNvGraphicFramePr>
            <a:graphicFrameLocks noGrp="1"/>
          </p:cNvGraphicFramePr>
          <p:nvPr/>
        </p:nvGraphicFramePr>
        <p:xfrm>
          <a:off x="762784" y="5401827"/>
          <a:ext cx="86362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Expect Day of Week Effect to Vary?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Expect Day of Week Effect to Vary?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Within-Persons: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Within-Persons: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Between-Persons: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Between-Persons: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10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76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4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848544" y="1269375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6536" y="4221703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41032" y="1268760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69024" y="4221088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39963" y="4653136"/>
            <a:ext cx="15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Season of Year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65168" y="4653136"/>
            <a:ext cx="154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Season of Year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2148" y="25352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932" y="253522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14:cNvPr>
              <p14:cNvContentPartPr/>
              <p14:nvPr/>
            </p14:nvContentPartPr>
            <p14:xfrm>
              <a:off x="-635936" y="2966239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98936" y="2588239"/>
                <a:ext cx="126000" cy="75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D527B62-6AAA-4B36-A579-98FFEFF8A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690369"/>
              </p:ext>
            </p:extLst>
          </p:nvPr>
        </p:nvGraphicFramePr>
        <p:xfrm>
          <a:off x="709240" y="620688"/>
          <a:ext cx="863624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GB" dirty="0"/>
                        <a:t>Predictor (X):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Outcome (Y):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DF20A66-D050-1DFD-0CD2-F8E11C2E9661}"/>
              </a:ext>
            </a:extLst>
          </p:cNvPr>
          <p:cNvCxnSpPr/>
          <p:nvPr/>
        </p:nvCxnSpPr>
        <p:spPr>
          <a:xfrm flipH="1">
            <a:off x="776536" y="4221703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835FE03-FB99-6B75-3CAD-F313D9E3A50B}"/>
              </a:ext>
            </a:extLst>
          </p:cNvPr>
          <p:cNvSpPr txBox="1"/>
          <p:nvPr/>
        </p:nvSpPr>
        <p:spPr>
          <a:xfrm>
            <a:off x="992560" y="4337605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Spring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01EE9-8985-C3E2-19BC-9E14EC8D1C71}"/>
              </a:ext>
            </a:extLst>
          </p:cNvPr>
          <p:cNvSpPr txBox="1"/>
          <p:nvPr/>
        </p:nvSpPr>
        <p:spPr>
          <a:xfrm>
            <a:off x="1778119" y="4337605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Summer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740A38-670A-1BB6-E44A-C6497B9C025C}"/>
              </a:ext>
            </a:extLst>
          </p:cNvPr>
          <p:cNvSpPr txBox="1"/>
          <p:nvPr/>
        </p:nvSpPr>
        <p:spPr>
          <a:xfrm>
            <a:off x="2776732" y="4337605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Autumn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CB0FD5-95DB-ED1B-B894-E23EE964FDAE}"/>
              </a:ext>
            </a:extLst>
          </p:cNvPr>
          <p:cNvSpPr txBox="1"/>
          <p:nvPr/>
        </p:nvSpPr>
        <p:spPr>
          <a:xfrm>
            <a:off x="3684194" y="4337605"/>
            <a:ext cx="690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Winter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E7D4EC-7F4E-6CF2-3FC2-482DBAA3A2FA}"/>
              </a:ext>
            </a:extLst>
          </p:cNvPr>
          <p:cNvSpPr txBox="1"/>
          <p:nvPr/>
        </p:nvSpPr>
        <p:spPr>
          <a:xfrm>
            <a:off x="5530976" y="4337605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Spring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1FFD80-028F-65B5-5964-CCD3DCCB54F2}"/>
              </a:ext>
            </a:extLst>
          </p:cNvPr>
          <p:cNvSpPr txBox="1"/>
          <p:nvPr/>
        </p:nvSpPr>
        <p:spPr>
          <a:xfrm>
            <a:off x="6316535" y="4337605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Summer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9130A4-081C-6E85-BCAE-7A7613C2522B}"/>
              </a:ext>
            </a:extLst>
          </p:cNvPr>
          <p:cNvSpPr txBox="1"/>
          <p:nvPr/>
        </p:nvSpPr>
        <p:spPr>
          <a:xfrm>
            <a:off x="7315148" y="4337605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Autumn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77D21-5116-1A6C-ABAB-C220D9AF2C66}"/>
              </a:ext>
            </a:extLst>
          </p:cNvPr>
          <p:cNvSpPr txBox="1"/>
          <p:nvPr/>
        </p:nvSpPr>
        <p:spPr>
          <a:xfrm>
            <a:off x="8222610" y="4337605"/>
            <a:ext cx="690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Winter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56E5CBE-41C0-82FC-FFD2-F91D0BA98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447332"/>
              </p:ext>
            </p:extLst>
          </p:nvPr>
        </p:nvGraphicFramePr>
        <p:xfrm>
          <a:off x="762784" y="5401827"/>
          <a:ext cx="86362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Expect Season Effect to Vary?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Expect Season Effect to Vary?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(Within-Persons*):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(Within-Persons*):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Between-Persons: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Between-Persons: </a:t>
                      </a:r>
                      <a:r>
                        <a:rPr lang="en-GB" b="0" dirty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10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85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5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848544" y="1269375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6536" y="4221703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41032" y="1268760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69024" y="4221088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712640" y="4653136"/>
            <a:ext cx="180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Weeks into Study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62678" y="4653136"/>
            <a:ext cx="180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Weeks into Study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2148" y="253522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932" y="253522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14:cNvPr>
              <p14:cNvContentPartPr/>
              <p14:nvPr/>
            </p14:nvContentPartPr>
            <p14:xfrm>
              <a:off x="-635936" y="2966239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98936" y="2588239"/>
                <a:ext cx="126000" cy="75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D527B62-6AAA-4B36-A579-98FFEFF8A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470195"/>
              </p:ext>
            </p:extLst>
          </p:nvPr>
        </p:nvGraphicFramePr>
        <p:xfrm>
          <a:off x="709240" y="620688"/>
          <a:ext cx="863624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r>
                        <a:rPr lang="en-GB" dirty="0"/>
                        <a:t>Predictor (X):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Outcome (Y):</a:t>
                      </a:r>
                      <a:endParaRPr lang="en-GB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DF20A66-D050-1DFD-0CD2-F8E11C2E9661}"/>
              </a:ext>
            </a:extLst>
          </p:cNvPr>
          <p:cNvCxnSpPr/>
          <p:nvPr/>
        </p:nvCxnSpPr>
        <p:spPr>
          <a:xfrm flipH="1">
            <a:off x="776536" y="4221703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56E5CBE-41C0-82FC-FFD2-F91D0BA98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260091"/>
              </p:ext>
            </p:extLst>
          </p:nvPr>
        </p:nvGraphicFramePr>
        <p:xfrm>
          <a:off x="762784" y="5401827"/>
          <a:ext cx="8636248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Expect Week Effect to Vary?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Expect Week Effect to Vary?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Within-Persons: </a:t>
                      </a: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Lots/Some/Little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Within-Persons: </a:t>
                      </a:r>
                      <a:r>
                        <a:rPr lang="en-GB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Lots/Some/Little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699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Between-Persons: </a:t>
                      </a:r>
                      <a:r>
                        <a:rPr lang="en-GB" b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Between-Persons: </a:t>
                      </a:r>
                      <a:r>
                        <a:rPr lang="en-GB" b="0" dirty="0"/>
                        <a:t>Lots/Some/Little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51078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658257-CC89-0973-25C1-B94B72A83602}"/>
              </a:ext>
            </a:extLst>
          </p:cNvPr>
          <p:cNvSpPr txBox="1"/>
          <p:nvPr/>
        </p:nvSpPr>
        <p:spPr>
          <a:xfrm>
            <a:off x="992560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38063-3C0E-644E-71EE-14104A3F6BCB}"/>
              </a:ext>
            </a:extLst>
          </p:cNvPr>
          <p:cNvSpPr txBox="1"/>
          <p:nvPr/>
        </p:nvSpPr>
        <p:spPr>
          <a:xfrm>
            <a:off x="1568624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BB2497-F66D-8FB4-A860-79665610248D}"/>
              </a:ext>
            </a:extLst>
          </p:cNvPr>
          <p:cNvSpPr txBox="1"/>
          <p:nvPr/>
        </p:nvSpPr>
        <p:spPr>
          <a:xfrm>
            <a:off x="2144688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5AB856-2A9C-2D83-DBF8-AA8EF78E1ADC}"/>
              </a:ext>
            </a:extLst>
          </p:cNvPr>
          <p:cNvSpPr txBox="1"/>
          <p:nvPr/>
        </p:nvSpPr>
        <p:spPr>
          <a:xfrm>
            <a:off x="2648744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28E286-A9BE-AA95-A83D-25FDAC1F6011}"/>
              </a:ext>
            </a:extLst>
          </p:cNvPr>
          <p:cNvSpPr txBox="1"/>
          <p:nvPr/>
        </p:nvSpPr>
        <p:spPr>
          <a:xfrm>
            <a:off x="3224808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C2459B-E9CC-B1F4-FBB7-5B7EE5FC6AF3}"/>
              </a:ext>
            </a:extLst>
          </p:cNvPr>
          <p:cNvSpPr txBox="1"/>
          <p:nvPr/>
        </p:nvSpPr>
        <p:spPr>
          <a:xfrm>
            <a:off x="3740858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5212C5-DF63-A267-BC8C-A03A48F1FE17}"/>
              </a:ext>
            </a:extLst>
          </p:cNvPr>
          <p:cNvSpPr txBox="1"/>
          <p:nvPr/>
        </p:nvSpPr>
        <p:spPr>
          <a:xfrm>
            <a:off x="4316922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6BA502-461C-55E2-6074-C1E969E4F964}"/>
              </a:ext>
            </a:extLst>
          </p:cNvPr>
          <p:cNvSpPr txBox="1"/>
          <p:nvPr/>
        </p:nvSpPr>
        <p:spPr>
          <a:xfrm>
            <a:off x="5451059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8681FA-135B-EB91-EF17-9BAE386E923D}"/>
              </a:ext>
            </a:extLst>
          </p:cNvPr>
          <p:cNvSpPr txBox="1"/>
          <p:nvPr/>
        </p:nvSpPr>
        <p:spPr>
          <a:xfrm>
            <a:off x="6027123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9ED182-BEE7-5DFA-BDC2-E83C89D8A47B}"/>
              </a:ext>
            </a:extLst>
          </p:cNvPr>
          <p:cNvSpPr txBox="1"/>
          <p:nvPr/>
        </p:nvSpPr>
        <p:spPr>
          <a:xfrm>
            <a:off x="6603187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7E6D6C-A68D-121D-F833-1BAE8718FDEE}"/>
              </a:ext>
            </a:extLst>
          </p:cNvPr>
          <p:cNvSpPr txBox="1"/>
          <p:nvPr/>
        </p:nvSpPr>
        <p:spPr>
          <a:xfrm>
            <a:off x="7107243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CC9ABA-39AD-7A59-5BB8-BEA51D259D70}"/>
              </a:ext>
            </a:extLst>
          </p:cNvPr>
          <p:cNvSpPr txBox="1"/>
          <p:nvPr/>
        </p:nvSpPr>
        <p:spPr>
          <a:xfrm>
            <a:off x="7683307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F7B831-5F4F-5812-E7FD-D8268A02B1A3}"/>
              </a:ext>
            </a:extLst>
          </p:cNvPr>
          <p:cNvSpPr txBox="1"/>
          <p:nvPr/>
        </p:nvSpPr>
        <p:spPr>
          <a:xfrm>
            <a:off x="8199357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B78743-9B62-1253-01DA-524C8CF13684}"/>
              </a:ext>
            </a:extLst>
          </p:cNvPr>
          <p:cNvSpPr txBox="1"/>
          <p:nvPr/>
        </p:nvSpPr>
        <p:spPr>
          <a:xfrm>
            <a:off x="8775421" y="43030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42841CD-C5C7-579C-0E9C-930A7A0192D4}"/>
                  </a:ext>
                </a:extLst>
              </p14:cNvPr>
              <p14:cNvContentPartPr/>
              <p14:nvPr/>
            </p14:nvContentPartPr>
            <p14:xfrm>
              <a:off x="10983365" y="2971409"/>
              <a:ext cx="19210" cy="1921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42841CD-C5C7-579C-0E9C-930A7A0192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22865" y="2010909"/>
                <a:ext cx="1921000" cy="19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AA2CA2F-7D6F-F247-700E-DA4C4BB84BB5}"/>
                  </a:ext>
                </a:extLst>
              </p14:cNvPr>
              <p14:cNvContentPartPr/>
              <p14:nvPr/>
            </p14:nvContentPartPr>
            <p14:xfrm>
              <a:off x="1223292" y="5949573"/>
              <a:ext cx="19210" cy="1921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AA2CA2F-7D6F-F247-700E-DA4C4BB84BB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2792" y="5629406"/>
                <a:ext cx="1921000" cy="653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5AA6487-9CBC-C832-99BA-CAC7DFB6EE95}"/>
                  </a:ext>
                </a:extLst>
              </p14:cNvPr>
              <p14:cNvContentPartPr/>
              <p14:nvPr/>
            </p14:nvContentPartPr>
            <p14:xfrm>
              <a:off x="6411365" y="7716150"/>
              <a:ext cx="19210" cy="1921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5AA6487-9CBC-C832-99BA-CAC7DFB6EE9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50865" y="6755650"/>
                <a:ext cx="1921000" cy="19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367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6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848544" y="2339588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6536" y="5291916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41032" y="2338973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69024" y="5291301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604310" y="58679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24372" y="58679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2148" y="36054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932" y="36054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14:cNvPr>
              <p14:cNvContentPartPr/>
              <p14:nvPr/>
            </p14:nvContentPartPr>
            <p14:xfrm>
              <a:off x="-635936" y="4036452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98936" y="3658452"/>
                <a:ext cx="126000" cy="75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D527B62-6AAA-4B36-A579-98FFEFF8A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772164"/>
              </p:ext>
            </p:extLst>
          </p:nvPr>
        </p:nvGraphicFramePr>
        <p:xfrm>
          <a:off x="709240" y="620688"/>
          <a:ext cx="86362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Predictor (X):</a:t>
                      </a:r>
                      <a:endParaRPr lang="en-GB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Outcome (Y):</a:t>
                      </a:r>
                      <a:endParaRPr lang="en-GB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GB" b="1"/>
                        <a:t>What is the expected temporal lag?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26087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0614D0-E409-420C-A681-A3091329F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11976"/>
              </p:ext>
            </p:extLst>
          </p:nvPr>
        </p:nvGraphicFramePr>
        <p:xfrm>
          <a:off x="709240" y="1484784"/>
          <a:ext cx="863624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004">
                <a:tc>
                  <a:txBody>
                    <a:bodyPr/>
                    <a:lstStyle/>
                    <a:p>
                      <a:r>
                        <a:rPr lang="en-GB" b="1"/>
                        <a:t>       Effect of X on Y: Within 1-30 mins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       Effect of X on Y: Within 31mins-2hrs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C1DB4CB-B457-4D03-3ACF-08FDE41D8D6C}"/>
              </a:ext>
            </a:extLst>
          </p:cNvPr>
          <p:cNvSpPr txBox="1"/>
          <p:nvPr/>
        </p:nvSpPr>
        <p:spPr>
          <a:xfrm>
            <a:off x="1437061" y="5407818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Low (0)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9A3D49-50EF-528A-AB54-0B21547133BF}"/>
              </a:ext>
            </a:extLst>
          </p:cNvPr>
          <p:cNvSpPr txBox="1"/>
          <p:nvPr/>
        </p:nvSpPr>
        <p:spPr>
          <a:xfrm>
            <a:off x="3237261" y="540781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High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17A59-80E8-2687-0DA0-73144FC1F28C}"/>
              </a:ext>
            </a:extLst>
          </p:cNvPr>
          <p:cNvSpPr txBox="1"/>
          <p:nvPr/>
        </p:nvSpPr>
        <p:spPr>
          <a:xfrm>
            <a:off x="5889104" y="5407818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Low (0)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34AB6E-D800-D167-EEC4-AB52C3DEF9B3}"/>
              </a:ext>
            </a:extLst>
          </p:cNvPr>
          <p:cNvSpPr txBox="1"/>
          <p:nvPr/>
        </p:nvSpPr>
        <p:spPr>
          <a:xfrm>
            <a:off x="7689304" y="540781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High (1)</a:t>
            </a:r>
          </a:p>
        </p:txBody>
      </p:sp>
    </p:spTree>
    <p:extLst>
      <p:ext uri="{BB962C8B-B14F-4D97-AF65-F5344CB8AC3E}">
        <p14:creationId xmlns:p14="http://schemas.microsoft.com/office/powerpoint/2010/main" val="103083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7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848544" y="2339588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6536" y="5291916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41032" y="2338973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69024" y="5291301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2148" y="36054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932" y="36054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14:cNvPr>
              <p14:cNvContentPartPr/>
              <p14:nvPr/>
            </p14:nvContentPartPr>
            <p14:xfrm>
              <a:off x="-635936" y="4036452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98936" y="3658452"/>
                <a:ext cx="126000" cy="75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0614D0-E409-420C-A681-A3091329F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72083"/>
              </p:ext>
            </p:extLst>
          </p:nvPr>
        </p:nvGraphicFramePr>
        <p:xfrm>
          <a:off x="709240" y="1484784"/>
          <a:ext cx="863624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004">
                <a:tc>
                  <a:txBody>
                    <a:bodyPr/>
                    <a:lstStyle/>
                    <a:p>
                      <a:r>
                        <a:rPr lang="en-GB" b="1"/>
                        <a:t>         Effect of X on Y: Later Same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                 Effect of X on Y: Next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59EC72D-0CDC-9599-8D5E-1FF072470913}"/>
              </a:ext>
            </a:extLst>
          </p:cNvPr>
          <p:cNvSpPr txBox="1"/>
          <p:nvPr/>
        </p:nvSpPr>
        <p:spPr>
          <a:xfrm>
            <a:off x="2604310" y="58679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5F7BA-9E61-B9BB-9DFA-6F14E3B5B46B}"/>
              </a:ext>
            </a:extLst>
          </p:cNvPr>
          <p:cNvSpPr txBox="1"/>
          <p:nvPr/>
        </p:nvSpPr>
        <p:spPr>
          <a:xfrm>
            <a:off x="7024372" y="58679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2E014-BE85-CE83-7898-BA0D0D8310F9}"/>
              </a:ext>
            </a:extLst>
          </p:cNvPr>
          <p:cNvSpPr txBox="1"/>
          <p:nvPr/>
        </p:nvSpPr>
        <p:spPr>
          <a:xfrm>
            <a:off x="1437061" y="5407818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Low (0)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5C3D1-D15D-EE7F-E403-8C9EB0899DD9}"/>
              </a:ext>
            </a:extLst>
          </p:cNvPr>
          <p:cNvSpPr txBox="1"/>
          <p:nvPr/>
        </p:nvSpPr>
        <p:spPr>
          <a:xfrm>
            <a:off x="3237261" y="540781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High 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B272E2-2C18-7FB3-6D68-F78BD81DC7C5}"/>
              </a:ext>
            </a:extLst>
          </p:cNvPr>
          <p:cNvSpPr txBox="1"/>
          <p:nvPr/>
        </p:nvSpPr>
        <p:spPr>
          <a:xfrm>
            <a:off x="5889104" y="5407818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Low (0)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26EC7D-1C90-3E6D-AE42-F2F0AD368A81}"/>
              </a:ext>
            </a:extLst>
          </p:cNvPr>
          <p:cNvSpPr txBox="1"/>
          <p:nvPr/>
        </p:nvSpPr>
        <p:spPr>
          <a:xfrm>
            <a:off x="7689304" y="540781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High (1)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39D6445-9F6E-B38C-E047-AB63C4F04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56149"/>
              </p:ext>
            </p:extLst>
          </p:nvPr>
        </p:nvGraphicFramePr>
        <p:xfrm>
          <a:off x="709240" y="620688"/>
          <a:ext cx="86362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Predictor (X):</a:t>
                      </a:r>
                      <a:endParaRPr lang="en-GB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Outcome (Y):</a:t>
                      </a:r>
                      <a:endParaRPr lang="en-GB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GB" b="1"/>
                        <a:t>What is the expected temporal lag?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260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50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8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848544" y="2339588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776536" y="5291916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41032" y="2338973"/>
            <a:ext cx="0" cy="3024336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169024" y="5291301"/>
            <a:ext cx="3960440" cy="8384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72148" y="36054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1932" y="36054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Y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14:cNvPr>
              <p14:cNvContentPartPr/>
              <p14:nvPr/>
            </p14:nvContentPartPr>
            <p14:xfrm>
              <a:off x="-635936" y="4036452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B6C927-FE92-434F-8929-D3156670AD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698936" y="3658452"/>
                <a:ext cx="126000" cy="756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D0614D0-E409-420C-A681-A3091329F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30600"/>
              </p:ext>
            </p:extLst>
          </p:nvPr>
        </p:nvGraphicFramePr>
        <p:xfrm>
          <a:off x="709240" y="1484784"/>
          <a:ext cx="8636248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004">
                <a:tc>
                  <a:txBody>
                    <a:bodyPr/>
                    <a:lstStyle/>
                    <a:p>
                      <a:r>
                        <a:rPr lang="en-GB" b="1"/>
                        <a:t>            Effect of X on Y: Next 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                Effect of X on Y: Next 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59EC72D-0CDC-9599-8D5E-1FF072470913}"/>
              </a:ext>
            </a:extLst>
          </p:cNvPr>
          <p:cNvSpPr txBox="1"/>
          <p:nvPr/>
        </p:nvSpPr>
        <p:spPr>
          <a:xfrm>
            <a:off x="2604310" y="58679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5F7BA-9E61-B9BB-9DFA-6F14E3B5B46B}"/>
              </a:ext>
            </a:extLst>
          </p:cNvPr>
          <p:cNvSpPr txBox="1"/>
          <p:nvPr/>
        </p:nvSpPr>
        <p:spPr>
          <a:xfrm>
            <a:off x="7024372" y="58679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C2E014-BE85-CE83-7898-BA0D0D8310F9}"/>
              </a:ext>
            </a:extLst>
          </p:cNvPr>
          <p:cNvSpPr txBox="1"/>
          <p:nvPr/>
        </p:nvSpPr>
        <p:spPr>
          <a:xfrm>
            <a:off x="1437061" y="5407818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Low (0)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5C3D1-D15D-EE7F-E403-8C9EB0899DD9}"/>
              </a:ext>
            </a:extLst>
          </p:cNvPr>
          <p:cNvSpPr txBox="1"/>
          <p:nvPr/>
        </p:nvSpPr>
        <p:spPr>
          <a:xfrm>
            <a:off x="3237261" y="540781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High 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B272E2-2C18-7FB3-6D68-F78BD81DC7C5}"/>
              </a:ext>
            </a:extLst>
          </p:cNvPr>
          <p:cNvSpPr txBox="1"/>
          <p:nvPr/>
        </p:nvSpPr>
        <p:spPr>
          <a:xfrm>
            <a:off x="5889104" y="5407818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Low (0)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26EC7D-1C90-3E6D-AE42-F2F0AD368A81}"/>
              </a:ext>
            </a:extLst>
          </p:cNvPr>
          <p:cNvSpPr txBox="1"/>
          <p:nvPr/>
        </p:nvSpPr>
        <p:spPr>
          <a:xfrm>
            <a:off x="7689304" y="540781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High (1)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EC8019F-C496-DA3B-4BCF-CC8677343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45218"/>
              </p:ext>
            </p:extLst>
          </p:nvPr>
        </p:nvGraphicFramePr>
        <p:xfrm>
          <a:off x="709240" y="620688"/>
          <a:ext cx="86362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Predictor (X):</a:t>
                      </a:r>
                      <a:endParaRPr lang="en-GB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Outcome (Y):</a:t>
                      </a:r>
                      <a:endParaRPr lang="en-GB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GB" b="1"/>
                        <a:t>What is the expected temporal lag?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260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4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094713"/>
              </p:ext>
            </p:extLst>
          </p:nvPr>
        </p:nvGraphicFramePr>
        <p:xfrm>
          <a:off x="272480" y="548680"/>
          <a:ext cx="9433047" cy="61727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66">
                <a:tc>
                  <a:txBody>
                    <a:bodyPr/>
                    <a:lstStyle/>
                    <a:p>
                      <a:endParaRPr lang="en-GB"/>
                    </a:p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Predictor (X):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Outcome (Y):</a:t>
                      </a:r>
                    </a:p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828">
                <a:tc>
                  <a:txBody>
                    <a:bodyPr/>
                    <a:lstStyle/>
                    <a:p>
                      <a:r>
                        <a:rPr lang="en-GB" sz="1600" baseline="0"/>
                        <a:t>(1) Does variable have (important) within-person variance, and at what time unit?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604425"/>
                  </a:ext>
                </a:extLst>
              </a:tr>
              <a:tr h="979809">
                <a:tc>
                  <a:txBody>
                    <a:bodyPr/>
                    <a:lstStyle/>
                    <a:p>
                      <a:r>
                        <a:rPr lang="en-GB" sz="1600"/>
                        <a:t>(2) How would you plan to capture this (important) variance?</a:t>
                      </a:r>
                      <a:endParaRPr lang="en-GB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  <a:p>
                      <a:endParaRPr lang="en-GB"/>
                    </a:p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828">
                <a:tc>
                  <a:txBody>
                    <a:bodyPr/>
                    <a:lstStyle/>
                    <a:p>
                      <a:r>
                        <a:rPr lang="en-GB" sz="1600"/>
                        <a:t>(3)</a:t>
                      </a:r>
                      <a:r>
                        <a:rPr lang="en-GB" sz="1600" baseline="0"/>
                        <a:t> </a:t>
                      </a:r>
                      <a:r>
                        <a:rPr lang="en-GB" sz="1600"/>
                        <a:t>What is the expected temporal-lag for the effect of X on Y?</a:t>
                      </a:r>
                    </a:p>
                    <a:p>
                      <a:endParaRPr lang="en-GB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828">
                <a:tc>
                  <a:txBody>
                    <a:bodyPr/>
                    <a:lstStyle/>
                    <a:p>
                      <a:r>
                        <a:rPr lang="en-GB" sz="1600"/>
                        <a:t>(4) Do you need to adjust your assessment design to appropriately capture the effect itself?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57356"/>
                  </a:ext>
                </a:extLst>
              </a:tr>
              <a:tr h="881828">
                <a:tc>
                  <a:txBody>
                    <a:bodyPr/>
                    <a:lstStyle/>
                    <a:p>
                      <a:r>
                        <a:rPr lang="en-GB" sz="1600"/>
                        <a:t>(5) Between-person Research</a:t>
                      </a:r>
                      <a:r>
                        <a:rPr lang="en-GB" sz="1600" baseline="0"/>
                        <a:t> Question / Hypothesis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Those who do/experience/have more [X] than others, will have higher/lower [Y] than others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809">
                <a:tc>
                  <a:txBody>
                    <a:bodyPr/>
                    <a:lstStyle/>
                    <a:p>
                      <a:r>
                        <a:rPr lang="en-GB" sz="1600"/>
                        <a:t>(6) Within-person Research Question / Hypothesis</a:t>
                      </a:r>
                      <a:endParaRPr lang="en-GB" sz="1600" baseline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600">
                          <a:solidFill>
                            <a:schemeClr val="tx1"/>
                          </a:solidFill>
                        </a:rPr>
                        <a:t>On weeks/days/at times when people do/experience/have more/less [X] than usual, [Y] will be higher/lower than usual [insert lag if required]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7F65-7FAD-44E9-9A24-95E1F76E5672}" type="slidenum">
              <a:rPr lang="en-GB" smtClean="0"/>
              <a:t>9</a:t>
            </a:fld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85E80EC-817C-4CDE-BDC9-1C015E29BEC5}"/>
                  </a:ext>
                </a:extLst>
              </p14:cNvPr>
              <p14:cNvContentPartPr/>
              <p14:nvPr/>
            </p14:nvContentPartPr>
            <p14:xfrm>
              <a:off x="3647240" y="326104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85E80EC-817C-4CDE-BDC9-1C015E29BE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8240" y="3252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D6F31E-4709-4C63-BBDE-9D86B8321CE1}"/>
                  </a:ext>
                </a:extLst>
              </p14:cNvPr>
              <p14:cNvContentPartPr/>
              <p14:nvPr/>
            </p14:nvContentPartPr>
            <p14:xfrm>
              <a:off x="3982400" y="24787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D6F31E-4709-4C63-BBDE-9D86B8321C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3400" y="24697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5844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165F878284174A9DAF41EBDC0CBE38" ma:contentTypeVersion="11" ma:contentTypeDescription="Create a new document." ma:contentTypeScope="" ma:versionID="20592cce7a128d03cfb28980ea18ad43">
  <xsd:schema xmlns:xsd="http://www.w3.org/2001/XMLSchema" xmlns:xs="http://www.w3.org/2001/XMLSchema" xmlns:p="http://schemas.microsoft.com/office/2006/metadata/properties" xmlns:ns2="c81dfc03-3b2f-4c41-8a9e-27c996741e2b" xmlns:ns3="da32be0c-5d10-43e8-a356-339ad47afbff" targetNamespace="http://schemas.microsoft.com/office/2006/metadata/properties" ma:root="true" ma:fieldsID="edd145f58949ce4e07d510b249bd7ffb" ns2:_="" ns3:_="">
    <xsd:import namespace="c81dfc03-3b2f-4c41-8a9e-27c996741e2b"/>
    <xsd:import namespace="da32be0c-5d10-43e8-a356-339ad47afb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1dfc03-3b2f-4c41-8a9e-27c996741e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2375ea7b-1eef-4e91-915e-32e4cb5a9c3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32be0c-5d10-43e8-a356-339ad47afbff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0392725e-0051-423c-af0b-f7156f59bb05}" ma:internalName="TaxCatchAll" ma:showField="CatchAllData" ma:web="da32be0c-5d10-43e8-a356-339ad47afb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81dfc03-3b2f-4c41-8a9e-27c996741e2b">
      <Terms xmlns="http://schemas.microsoft.com/office/infopath/2007/PartnerControls"/>
    </lcf76f155ced4ddcb4097134ff3c332f>
    <TaxCatchAll xmlns="da32be0c-5d10-43e8-a356-339ad47afbff" xsi:nil="true"/>
  </documentManagement>
</p:properties>
</file>

<file path=customXml/itemProps1.xml><?xml version="1.0" encoding="utf-8"?>
<ds:datastoreItem xmlns:ds="http://schemas.openxmlformats.org/officeDocument/2006/customXml" ds:itemID="{8DCF2871-357A-41A8-AEA7-F13E80C2EE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1dfc03-3b2f-4c41-8a9e-27c996741e2b"/>
    <ds:schemaRef ds:uri="da32be0c-5d10-43e8-a356-339ad47afb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87C236-74AA-48FB-A7FD-DB522C0374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6172AF-F8C1-44F5-9B15-8F67C12C4F6D}">
  <ds:schemaRefs>
    <ds:schemaRef ds:uri="http://schemas.microsoft.com/office/2006/metadata/properties"/>
    <ds:schemaRef ds:uri="http://schemas.microsoft.com/office/infopath/2007/PartnerControls"/>
    <ds:schemaRef ds:uri="c81dfc03-3b2f-4c41-8a9e-27c996741e2b"/>
    <ds:schemaRef ds:uri="da32be0c-5d10-43e8-a356-339ad47afbf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690</Words>
  <Application>Microsoft Macintosh PowerPoint</Application>
  <PresentationFormat>A4-Papier (210 x 297 mm)</PresentationFormat>
  <Paragraphs>181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University of Aberdeen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Powell, Daniel</dc:creator>
  <cp:lastModifiedBy>Seizer, Lennart (FAU)</cp:lastModifiedBy>
  <cp:revision>21</cp:revision>
  <cp:lastPrinted>2018-08-17T15:10:34Z</cp:lastPrinted>
  <dcterms:created xsi:type="dcterms:W3CDTF">2017-08-14T09:22:53Z</dcterms:created>
  <dcterms:modified xsi:type="dcterms:W3CDTF">2025-10-07T19:22:28Z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0x010100D5165F878284174A9DAF41EBDC0CBE38</vt:lpwstr>
  </property>
  <property fmtid="{D5CDD505-2E9C-101B-9397-08002B2CF9AE}" pid="3" name="Order">
    <vt:r8>16200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