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3B06"/>
    <a:srgbClr val="C2660A"/>
    <a:srgbClr val="F9C795"/>
    <a:srgbClr val="F5A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24" autoAdjust="0"/>
  </p:normalViewPr>
  <p:slideViewPr>
    <p:cSldViewPr>
      <p:cViewPr varScale="1">
        <p:scale>
          <a:sx n="46" d="100"/>
          <a:sy n="46" d="100"/>
        </p:scale>
        <p:origin x="1613" y="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86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2FB09E-6D96-469C-9C46-D1A239D2AC36}" type="datetimeFigureOut">
              <a:rPr lang="nl-BE" smtClean="0"/>
              <a:pPr/>
              <a:t>8/09/2020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81F53-4E66-4E1E-BB7D-C234FF2B703C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16518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F6E91B-1CD5-4F0D-B7A6-E99C79918BBF}" type="datetimeFigureOut">
              <a:rPr lang="nl-BE" smtClean="0"/>
              <a:pPr/>
              <a:t>8/09/2020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2EE865-FB86-4577-9382-5E32879C2E0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4527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2EE865-FB86-4577-9382-5E32879C2E0E}" type="slidenum">
              <a:rPr lang="nl-BE" smtClean="0"/>
              <a:pPr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86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9852" y="2720856"/>
            <a:ext cx="2664296" cy="2664296"/>
          </a:xfrm>
          <a:prstGeom prst="rect">
            <a:avLst/>
          </a:prstGeom>
        </p:spPr>
      </p:pic>
      <p:sp>
        <p:nvSpPr>
          <p:cNvPr id="7" name="Rounded Rectangle 6"/>
          <p:cNvSpPr/>
          <p:nvPr userDrawn="1"/>
        </p:nvSpPr>
        <p:spPr>
          <a:xfrm>
            <a:off x="683568" y="836712"/>
            <a:ext cx="7776864" cy="1008112"/>
          </a:xfrm>
          <a:prstGeom prst="roundRect">
            <a:avLst/>
          </a:prstGeom>
          <a:solidFill>
            <a:srgbClr val="F5A047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836713"/>
            <a:ext cx="7772400" cy="1008112"/>
          </a:xfrm>
          <a:noFill/>
          <a:effectLst/>
        </p:spPr>
        <p:txBody>
          <a:bodyPr/>
          <a:lstStyle>
            <a:lvl1pPr>
              <a:defRPr b="1" baseline="0">
                <a:latin typeface="+mj-lt"/>
              </a:defRPr>
            </a:lvl1pPr>
          </a:lstStyle>
          <a:p>
            <a:r>
              <a:rPr lang="en-US" dirty="0" smtClean="0"/>
              <a:t>TITLE CLASS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2204864"/>
            <a:ext cx="6400800" cy="720080"/>
          </a:xfrm>
        </p:spPr>
        <p:txBody>
          <a:bodyPr/>
          <a:lstStyle>
            <a:lvl1pPr marL="0" indent="0" algn="ctr">
              <a:buNone/>
              <a:defRPr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BE" dirty="0" smtClean="0"/>
              <a:t>INSTRUCTOR</a:t>
            </a:r>
            <a:endParaRPr lang="nl-BE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F5A047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5" name="Picture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269" y="5228139"/>
            <a:ext cx="996091" cy="72114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276" y="5413336"/>
            <a:ext cx="2086380" cy="60795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5438678"/>
            <a:ext cx="2232248" cy="510602"/>
          </a:xfrm>
          <a:prstGeom prst="rect">
            <a:avLst/>
          </a:prstGeom>
        </p:spPr>
      </p:pic>
      <p:sp>
        <p:nvSpPr>
          <p:cNvPr id="24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-67" y="6597352"/>
            <a:ext cx="9144000" cy="288032"/>
          </a:xfrm>
          <a:solidFill>
            <a:srgbClr val="F5A047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FSS 2013 Module XXX		DATE		</a:t>
            </a:r>
            <a:fld id="{4D05E812-E7AA-4039-94FA-F33C30CB388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14077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FSS 2013 Module XXX  DATE  ‹#›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3468-346F-42B1-9D22-CA472BA9363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096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FSS 2013 Module XXX  DATE  ‹#›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3468-346F-42B1-9D22-CA472BA9363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569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32656"/>
            <a:ext cx="9144000" cy="792088"/>
          </a:xfrm>
          <a:gradFill flip="none" rotWithShape="1">
            <a:gsLst>
              <a:gs pos="0">
                <a:srgbClr val="F9C795"/>
              </a:gs>
              <a:gs pos="56000">
                <a:srgbClr val="F5A047"/>
              </a:gs>
              <a:gs pos="100000">
                <a:srgbClr val="F5A047"/>
              </a:gs>
            </a:gsLst>
            <a:lin ang="0" scaled="1"/>
            <a:tileRect/>
          </a:gradFill>
        </p:spPr>
        <p:txBody>
          <a:bodyPr/>
          <a:lstStyle>
            <a:lvl1pPr marL="360000" algn="l">
              <a:defRPr>
                <a:solidFill>
                  <a:srgbClr val="703B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Clr>
                <a:srgbClr val="F5A047"/>
              </a:buClr>
              <a:buSzPct val="100000"/>
              <a:buFont typeface="Arial" pitchFamily="34" charset="0"/>
              <a:buChar char="•"/>
              <a:defRPr/>
            </a:lvl1pPr>
            <a:lvl2pPr marL="742950" indent="-285750">
              <a:buClr>
                <a:srgbClr val="F5A047"/>
              </a:buClr>
              <a:buSzPct val="100000"/>
              <a:buFont typeface="Arial" pitchFamily="34" charset="0"/>
              <a:buChar char="•"/>
              <a:defRPr/>
            </a:lvl2pPr>
            <a:lvl3pPr marL="1143000" indent="-228600">
              <a:buClr>
                <a:srgbClr val="F5A047"/>
              </a:buClr>
              <a:buSzPct val="100000"/>
              <a:buFont typeface="Arial" pitchFamily="34" charset="0"/>
              <a:buChar char="•"/>
              <a:defRPr/>
            </a:lvl3pPr>
            <a:lvl4pPr marL="1600200" indent="-228600">
              <a:buClr>
                <a:srgbClr val="F5A047"/>
              </a:buClr>
              <a:buSzPct val="100000"/>
              <a:buFont typeface="Arial" pitchFamily="34" charset="0"/>
              <a:buChar char="•"/>
              <a:defRPr/>
            </a:lvl4pPr>
            <a:lvl5pPr marL="2057400" indent="-228600">
              <a:buClr>
                <a:srgbClr val="F5A047"/>
              </a:buClr>
              <a:buSzPct val="100000"/>
              <a:buFont typeface="Arial" pitchFamily="34" charset="0"/>
              <a:buChar char="•"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F5A04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19" name="Footer Placeholder 13"/>
          <p:cNvSpPr>
            <a:spLocks noGrp="1"/>
          </p:cNvSpPr>
          <p:nvPr>
            <p:ph type="ftr" sz="quarter" idx="11"/>
          </p:nvPr>
        </p:nvSpPr>
        <p:spPr>
          <a:xfrm>
            <a:off x="-67" y="6597352"/>
            <a:ext cx="9144000" cy="288032"/>
          </a:xfrm>
          <a:solidFill>
            <a:srgbClr val="F5A047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BE" dirty="0" smtClean="0"/>
              <a:t>FSS 2013 Module XXX		DATE		</a:t>
            </a:r>
            <a:fld id="{4D05E812-E7AA-4039-94FA-F33C30CB388A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44624"/>
            <a:ext cx="9143999" cy="346348"/>
          </a:xfrm>
        </p:spPr>
        <p:txBody>
          <a:bodyPr>
            <a:normAutofit/>
          </a:bodyPr>
          <a:lstStyle>
            <a:lvl1pPr marL="0" indent="0" algn="ctr">
              <a:buNone/>
              <a:defRPr sz="1400" baseline="0">
                <a:solidFill>
                  <a:srgbClr val="703B06"/>
                </a:solidFill>
              </a:defRPr>
            </a:lvl1pPr>
          </a:lstStyle>
          <a:p>
            <a:pPr lvl="0"/>
            <a:r>
              <a:rPr lang="en-US" dirty="0" smtClean="0"/>
              <a:t>Click to edit section header (</a:t>
            </a:r>
            <a:r>
              <a:rPr lang="en-US" dirty="0" err="1" smtClean="0"/>
              <a:t>eg</a:t>
            </a:r>
            <a:r>
              <a:rPr lang="en-US" dirty="0" smtClean="0"/>
              <a:t> introduction)</a:t>
            </a:r>
          </a:p>
        </p:txBody>
      </p:sp>
    </p:spTree>
    <p:extLst>
      <p:ext uri="{BB962C8B-B14F-4D97-AF65-F5344CB8AC3E}">
        <p14:creationId xmlns:p14="http://schemas.microsoft.com/office/powerpoint/2010/main" val="1714133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 userDrawn="1"/>
        </p:nvSpPr>
        <p:spPr>
          <a:xfrm>
            <a:off x="683568" y="4437112"/>
            <a:ext cx="7776864" cy="1008112"/>
          </a:xfrm>
          <a:prstGeom prst="roundRect">
            <a:avLst/>
          </a:prstGeom>
          <a:solidFill>
            <a:srgbClr val="F5A047"/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1"/>
            <a:ext cx="7772400" cy="1038324"/>
          </a:xfr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en-US" dirty="0" smtClean="0"/>
              <a:t>Click to edit section title style (EG Introduction)</a:t>
            </a:r>
            <a:endParaRPr lang="nl-BE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F5A047"/>
          </a:solidFill>
          <a:ln>
            <a:noFill/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Footer Placeholder 13"/>
          <p:cNvSpPr txBox="1">
            <a:spLocks/>
          </p:cNvSpPr>
          <p:nvPr userDrawn="1"/>
        </p:nvSpPr>
        <p:spPr>
          <a:xfrm>
            <a:off x="-67" y="6597352"/>
            <a:ext cx="9144000" cy="288032"/>
          </a:xfrm>
          <a:prstGeom prst="rect">
            <a:avLst/>
          </a:prstGeom>
          <a:solidFill>
            <a:srgbClr val="F5A047"/>
          </a:solidFill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mtClean="0"/>
              <a:t>FSS 2013 Module XXX		DATE		</a:t>
            </a:r>
            <a:fld id="{4D05E812-E7AA-4039-94FA-F33C30CB388A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09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32656"/>
          </a:xfrm>
          <a:prstGeom prst="rect">
            <a:avLst/>
          </a:prstGeom>
          <a:solidFill>
            <a:srgbClr val="F5A047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indent="-342900">
              <a:buClr>
                <a:srgbClr val="F5A047"/>
              </a:buClr>
              <a:buFont typeface="Arial" pitchFamily="34" charset="0"/>
              <a:buChar char="•"/>
              <a:defRPr sz="2800"/>
            </a:lvl1pPr>
            <a:lvl2pPr marL="742950" indent="-285750">
              <a:buClr>
                <a:srgbClr val="F5A047"/>
              </a:buClr>
              <a:buFont typeface="Arial" pitchFamily="34" charset="0"/>
              <a:buChar char="•"/>
              <a:defRPr sz="2400"/>
            </a:lvl2pPr>
            <a:lvl3pPr marL="1143000" indent="-228600">
              <a:buClr>
                <a:srgbClr val="F5A047"/>
              </a:buClr>
              <a:buFont typeface="Arial" pitchFamily="34" charset="0"/>
              <a:buChar char="•"/>
              <a:defRPr sz="2000"/>
            </a:lvl3pPr>
            <a:lvl4pPr marL="1600200" indent="-228600">
              <a:buClr>
                <a:srgbClr val="F5A047"/>
              </a:buClr>
              <a:buFont typeface="Arial" pitchFamily="34" charset="0"/>
              <a:buChar char="•"/>
              <a:defRPr sz="1800"/>
            </a:lvl4pPr>
            <a:lvl5pPr marL="2057400" indent="-228600">
              <a:buClr>
                <a:srgbClr val="F5A047"/>
              </a:buClr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marL="342900" indent="-342900">
              <a:buClr>
                <a:srgbClr val="F5A047"/>
              </a:buClr>
              <a:buFont typeface="Arial" pitchFamily="34" charset="0"/>
              <a:buChar char="•"/>
              <a:defRPr sz="2800"/>
            </a:lvl1pPr>
            <a:lvl2pPr marL="742950" indent="-285750">
              <a:buClr>
                <a:srgbClr val="F5A047"/>
              </a:buClr>
              <a:buFont typeface="Arial" pitchFamily="34" charset="0"/>
              <a:buChar char="•"/>
              <a:defRPr sz="2400"/>
            </a:lvl2pPr>
            <a:lvl3pPr marL="1143000" indent="-228600">
              <a:buClr>
                <a:srgbClr val="F5A047"/>
              </a:buClr>
              <a:buFont typeface="Arial" pitchFamily="34" charset="0"/>
              <a:buChar char="•"/>
              <a:defRPr sz="2000"/>
            </a:lvl3pPr>
            <a:lvl4pPr marL="1600200" indent="-228600">
              <a:buClr>
                <a:srgbClr val="F5A047"/>
              </a:buClr>
              <a:buFont typeface="Arial" pitchFamily="34" charset="0"/>
              <a:buChar char="•"/>
              <a:defRPr sz="1800"/>
            </a:lvl4pPr>
            <a:lvl5pPr marL="2057400" indent="-228600">
              <a:buClr>
                <a:srgbClr val="F5A047"/>
              </a:buClr>
              <a:buFont typeface="Arial" pitchFamily="34" charset="0"/>
              <a:buChar char="•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8" name="Title 1"/>
          <p:cNvSpPr txBox="1">
            <a:spLocks/>
          </p:cNvSpPr>
          <p:nvPr userDrawn="1"/>
        </p:nvSpPr>
        <p:spPr>
          <a:xfrm>
            <a:off x="0" y="332656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F9C795"/>
              </a:gs>
              <a:gs pos="56000">
                <a:srgbClr val="F5A047"/>
              </a:gs>
              <a:gs pos="100000">
                <a:srgbClr val="F5A047"/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60000" algn="l"/>
            <a:endParaRPr lang="nl-BE" dirty="0">
              <a:solidFill>
                <a:srgbClr val="703B06"/>
              </a:solidFill>
            </a:endParaRPr>
          </a:p>
        </p:txBody>
      </p:sp>
      <p:sp>
        <p:nvSpPr>
          <p:cNvPr id="10" name="Footer Placeholder 13"/>
          <p:cNvSpPr txBox="1">
            <a:spLocks/>
          </p:cNvSpPr>
          <p:nvPr userDrawn="1"/>
        </p:nvSpPr>
        <p:spPr>
          <a:xfrm>
            <a:off x="-67" y="6597352"/>
            <a:ext cx="9144000" cy="288032"/>
          </a:xfrm>
          <a:prstGeom prst="rect">
            <a:avLst/>
          </a:prstGeom>
          <a:solidFill>
            <a:srgbClr val="F5A047"/>
          </a:solidFill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smtClean="0"/>
              <a:t>FSS 2013 Module XXX		DATE		</a:t>
            </a:r>
            <a:fld id="{4D05E812-E7AA-4039-94FA-F33C30CB388A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332656"/>
            <a:ext cx="8748396" cy="792088"/>
          </a:xfrm>
        </p:spPr>
        <p:txBody>
          <a:bodyPr/>
          <a:lstStyle>
            <a:lvl1pPr algn="l">
              <a:defRPr>
                <a:solidFill>
                  <a:srgbClr val="703B0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0644" y="44624"/>
            <a:ext cx="9133289" cy="310332"/>
          </a:xfrm>
        </p:spPr>
        <p:txBody>
          <a:bodyPr>
            <a:noAutofit/>
          </a:bodyPr>
          <a:lstStyle>
            <a:lvl1pPr marL="0" indent="0" algn="ctr">
              <a:buNone/>
              <a:defRPr sz="1400">
                <a:solidFill>
                  <a:srgbClr val="703B06"/>
                </a:solidFill>
              </a:defRPr>
            </a:lvl1pPr>
          </a:lstStyle>
          <a:p>
            <a:pPr lvl="0"/>
            <a:r>
              <a:rPr lang="en-US" dirty="0" smtClean="0"/>
              <a:t>Click to edit section header (</a:t>
            </a:r>
            <a:r>
              <a:rPr lang="en-US" dirty="0" err="1" smtClean="0"/>
              <a:t>eg</a:t>
            </a:r>
            <a:r>
              <a:rPr lang="en-US" dirty="0" smtClean="0"/>
              <a:t> introduction)</a:t>
            </a:r>
          </a:p>
        </p:txBody>
      </p:sp>
    </p:spTree>
    <p:extLst>
      <p:ext uri="{BB962C8B-B14F-4D97-AF65-F5344CB8AC3E}">
        <p14:creationId xmlns:p14="http://schemas.microsoft.com/office/powerpoint/2010/main" val="35777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FSS 2013 Module XXX  DATE  ‹#›</a:t>
            </a:r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3468-346F-42B1-9D22-CA472BA9363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687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FSS 2013 Module XXX  DATE  ‹#›</a:t>
            </a:r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3468-346F-42B1-9D22-CA472BA9363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000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FSS 2013 Module XXX  DATE  ‹#›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3468-346F-42B1-9D22-CA472BA9363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5318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FSS 2013 Module XXX  DATE  ‹#›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3468-346F-42B1-9D22-CA472BA9363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5170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FSS 2013 Module XXX  DATE  ‹#›</a:t>
            </a:r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43468-346F-42B1-9D22-CA472BA9363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998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smtClean="0"/>
              <a:t>FSS 2013 Module XXX  DATE  ‹#›</a:t>
            </a:r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943468-346F-42B1-9D22-CA472BA9363F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4844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Basic Parametric Statistics  </a:t>
            </a:r>
            <a:br>
              <a:rPr lang="en-US" sz="3600" dirty="0" smtClean="0"/>
            </a:br>
            <a:r>
              <a:rPr lang="en-US" sz="3600" dirty="0" smtClean="0"/>
              <a:t>Solutions 1-2</a:t>
            </a:r>
            <a:endParaRPr lang="nl-BE" sz="36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Ruth Nysen, PhD &amp; </a:t>
            </a:r>
            <a:r>
              <a:rPr lang="en-US" dirty="0" err="1" smtClean="0"/>
              <a:t>Jeroen</a:t>
            </a:r>
            <a:r>
              <a:rPr lang="en-US" dirty="0" smtClean="0"/>
              <a:t> </a:t>
            </a:r>
            <a:r>
              <a:rPr lang="en-US" dirty="0" err="1" smtClean="0"/>
              <a:t>Wynen</a:t>
            </a:r>
            <a:r>
              <a:rPr lang="en-US" dirty="0" smtClean="0"/>
              <a:t>, PhD</a:t>
            </a:r>
          </a:p>
          <a:p>
            <a:r>
              <a:rPr lang="en-US" dirty="0"/>
              <a:t>Cristina </a:t>
            </a:r>
            <a:r>
              <a:rPr lang="en-US" dirty="0" err="1"/>
              <a:t>Cametti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FSS 2020 Module I				</a:t>
            </a:r>
            <a:fld id="{4D05E812-E7AA-4039-94FA-F33C30CB388A}" type="slidenum">
              <a:rPr lang="nl-BE" smtClean="0"/>
              <a:pPr/>
              <a:t>1</a:t>
            </a:fld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f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251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Systolic blood pressure:</a:t>
            </a:r>
          </a:p>
          <a:p>
            <a:pPr>
              <a:buFontTx/>
              <a:buChar char="-"/>
            </a:pPr>
            <a:r>
              <a:rPr lang="en-US" sz="2400" dirty="0" smtClean="0">
                <a:sym typeface="Wingdings" panose="05000000000000000000" pitchFamily="2" charset="2"/>
              </a:rPr>
              <a:t>Increasing trend for median BP</a:t>
            </a:r>
          </a:p>
          <a:p>
            <a:pPr>
              <a:buFontTx/>
              <a:buChar char="-"/>
            </a:pPr>
            <a:r>
              <a:rPr lang="en-US" sz="2400" dirty="0" smtClean="0">
                <a:sym typeface="Wingdings" panose="05000000000000000000" pitchFamily="2" charset="2"/>
              </a:rPr>
              <a:t>Taking into account BP: risk categories 3-4-5-6 might be different</a:t>
            </a:r>
          </a:p>
          <a:p>
            <a:pPr>
              <a:buFontTx/>
              <a:buChar char="-"/>
            </a:pPr>
            <a:r>
              <a:rPr lang="en-US" sz="2400" dirty="0" smtClean="0">
                <a:sym typeface="Wingdings" panose="05000000000000000000" pitchFamily="2" charset="2"/>
              </a:rPr>
              <a:t>IQR for category 7 and 9 is high, hard to discriminate between higher risk categories</a:t>
            </a:r>
          </a:p>
          <a:p>
            <a:pPr>
              <a:buFontTx/>
              <a:buChar char="-"/>
            </a:pPr>
            <a:r>
              <a:rPr lang="en-US" sz="2400" dirty="0" smtClean="0">
                <a:sym typeface="Wingdings" panose="05000000000000000000" pitchFamily="2" charset="2"/>
              </a:rPr>
              <a:t>Normal range: up to 75% percentile of category 6 around 150</a:t>
            </a:r>
          </a:p>
          <a:p>
            <a:pPr marL="0" indent="0">
              <a:buNone/>
            </a:pPr>
            <a:r>
              <a:rPr lang="en-US" sz="2400" dirty="0">
                <a:sym typeface="Wingdings" panose="05000000000000000000" pitchFamily="2" charset="2"/>
              </a:rPr>
              <a:t>Diastolic blood pressure:</a:t>
            </a:r>
          </a:p>
          <a:p>
            <a:pPr>
              <a:buFontTx/>
              <a:buChar char="-"/>
            </a:pPr>
            <a:r>
              <a:rPr lang="en-US" sz="2400" dirty="0">
                <a:sym typeface="Wingdings" panose="05000000000000000000" pitchFamily="2" charset="2"/>
              </a:rPr>
              <a:t>We fail to see a </a:t>
            </a:r>
            <a:r>
              <a:rPr lang="en-US" sz="2400" dirty="0" smtClean="0">
                <a:sym typeface="Wingdings" panose="05000000000000000000" pitchFamily="2" charset="2"/>
              </a:rPr>
              <a:t>relationship for median BP</a:t>
            </a:r>
            <a:endParaRPr lang="en-US" sz="24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400" dirty="0">
                <a:sym typeface="Wingdings" panose="05000000000000000000" pitchFamily="2" charset="2"/>
              </a:rPr>
              <a:t>IQR is high over categories, so differences are difficult to observe</a:t>
            </a:r>
          </a:p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FSS 2020 Module I				</a:t>
            </a:r>
            <a:fld id="{4D05E812-E7AA-4039-94FA-F33C30CB388A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descriptive statistics to hypothesis testing</a:t>
            </a:r>
            <a:endParaRPr lang="nl-BE" dirty="0" smtClean="0"/>
          </a:p>
          <a:p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13542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Look at differences between long term mean blood pressure and blood pressure:</a:t>
            </a:r>
          </a:p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FSS 2020 Module I				</a:t>
            </a:r>
            <a:fld id="{4D05E812-E7AA-4039-94FA-F33C30CB388A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descriptive statistics to hypothesis testing</a:t>
            </a:r>
            <a:endParaRPr lang="nl-BE" dirty="0" smtClean="0"/>
          </a:p>
          <a:p>
            <a:endParaRPr lang="nl-BE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807" y="2350813"/>
            <a:ext cx="3884887" cy="38787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5803" y="2350813"/>
            <a:ext cx="3884887" cy="387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25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g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Both boxes (from boxplot) </a:t>
            </a:r>
            <a:r>
              <a:rPr lang="en-US" sz="2400" dirty="0" smtClean="0">
                <a:sym typeface="Wingdings" panose="05000000000000000000" pitchFamily="2" charset="2"/>
              </a:rPr>
              <a:t>contain </a:t>
            </a:r>
            <a:r>
              <a:rPr lang="en-US" sz="2400" dirty="0" smtClean="0">
                <a:sym typeface="Wingdings" panose="05000000000000000000" pitchFamily="2" charset="2"/>
              </a:rPr>
              <a:t>0 </a:t>
            </a:r>
            <a:r>
              <a:rPr lang="en-US" sz="2400" dirty="0" smtClean="0">
                <a:sym typeface="Wingdings" panose="05000000000000000000" pitchFamily="2" charset="2"/>
              </a:rPr>
              <a:t> there might be no difference.</a:t>
            </a: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We check with paired t-test:</a:t>
            </a:r>
          </a:p>
          <a:p>
            <a:pPr marL="0" indent="0">
              <a:buNone/>
            </a:pPr>
            <a:endParaRPr lang="en-US" sz="24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r>
              <a:rPr lang="en-US" sz="2400" dirty="0" smtClean="0">
                <a:sym typeface="Wingdings" panose="05000000000000000000" pitchFamily="2" charset="2"/>
              </a:rPr>
              <a:t>Systolic blood pressure: p=0,02146, so difference is significant</a:t>
            </a:r>
            <a:br>
              <a:rPr lang="en-US" sz="2400" dirty="0" smtClean="0">
                <a:sym typeface="Wingdings" panose="05000000000000000000" pitchFamily="2" charset="2"/>
              </a:rPr>
            </a:br>
            <a:r>
              <a:rPr lang="en-US" sz="2400" dirty="0" smtClean="0">
                <a:sym typeface="Wingdings" panose="05000000000000000000" pitchFamily="2" charset="2"/>
              </a:rPr>
              <a:t>Be careful, since a lot of negative outliers!</a:t>
            </a:r>
          </a:p>
          <a:p>
            <a:pPr>
              <a:buFontTx/>
              <a:buChar char="-"/>
            </a:pPr>
            <a:r>
              <a:rPr lang="en-US" sz="2400" dirty="0" smtClean="0">
                <a:sym typeface="Wingdings" panose="05000000000000000000" pitchFamily="2" charset="2"/>
              </a:rPr>
              <a:t>Diastolic blood pressure: p=0,8397, so difference not significant</a:t>
            </a:r>
          </a:p>
          <a:p>
            <a:pPr>
              <a:buFontTx/>
              <a:buChar char="-"/>
            </a:pP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2400" dirty="0" smtClean="0">
                <a:sym typeface="Wingdings" panose="05000000000000000000" pitchFamily="2" charset="2"/>
              </a:rPr>
              <a:t>Remark: same conclusion based on confidence interval!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400" dirty="0" smtClean="0">
              <a:sym typeface="Wingdings" panose="05000000000000000000" pitchFamily="2" charset="2"/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FSS 2020 Module I				</a:t>
            </a:r>
            <a:fld id="{4D05E812-E7AA-4039-94FA-F33C30CB388A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descriptive statistics to hypothesis testing</a:t>
            </a:r>
            <a:endParaRPr lang="nl-BE" dirty="0" smtClean="0"/>
          </a:p>
          <a:p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382367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a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Men and women seem well balanced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FSS 2020 Module I				</a:t>
            </a:r>
            <a:fld id="{4D05E812-E7AA-4039-94FA-F33C30CB388A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descriptive statistics to hypothesis testing</a:t>
            </a:r>
            <a:endParaRPr lang="nl-BE" dirty="0" smtClean="0"/>
          </a:p>
          <a:p>
            <a:endParaRPr lang="nl-BE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858420"/>
              </p:ext>
            </p:extLst>
          </p:nvPr>
        </p:nvGraphicFramePr>
        <p:xfrm>
          <a:off x="1475656" y="2852936"/>
          <a:ext cx="6096000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Frequency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Percent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Females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31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41,33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Males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44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58,67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b: Systolic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smtClean="0"/>
              <a:t>54% have risk group up to 5</a:t>
            </a:r>
          </a:p>
          <a:p>
            <a:pPr marL="0" indent="0">
              <a:buNone/>
            </a:pPr>
            <a:r>
              <a:rPr lang="en-US" sz="2600" dirty="0" smtClean="0"/>
              <a:t>Mode: group 4, more or less symmetric around 4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FSS 2020 Module I				</a:t>
            </a:r>
            <a:fld id="{4D05E812-E7AA-4039-94FA-F33C30CB388A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descriptive statistics to hypothesis testing</a:t>
            </a:r>
            <a:endParaRPr lang="nl-BE" dirty="0" smtClean="0"/>
          </a:p>
          <a:p>
            <a:endParaRPr lang="nl-BE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024783"/>
              </p:ext>
            </p:extLst>
          </p:nvPr>
        </p:nvGraphicFramePr>
        <p:xfrm>
          <a:off x="827924" y="1196752"/>
          <a:ext cx="7488492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7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Frequency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Percent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Cumulative</a:t>
                      </a:r>
                      <a:r>
                        <a:rPr lang="nl-BE" dirty="0" smtClean="0"/>
                        <a:t> </a:t>
                      </a:r>
                      <a:r>
                        <a:rPr lang="nl-BE" dirty="0" err="1" smtClean="0"/>
                        <a:t>freq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Cumulative</a:t>
                      </a:r>
                      <a:r>
                        <a:rPr lang="nl-BE" dirty="0" smtClean="0"/>
                        <a:t> percent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1,33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1,33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0,00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1,33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1,33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2,67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3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10,67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13,33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22,67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27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36,00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18,67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41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54,67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13,33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51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68,00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12,00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60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80,00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9,33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89,33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10,67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75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100,00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768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b: Diastolic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600" dirty="0" smtClean="0"/>
              <a:t>Less clear mode: risk groups 2-6 more or less equal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FSS 2020 Module I				</a:t>
            </a:r>
            <a:fld id="{4D05E812-E7AA-4039-94FA-F33C30CB388A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descriptive statistics to hypothesis testing</a:t>
            </a:r>
            <a:endParaRPr lang="nl-BE" dirty="0" smtClean="0"/>
          </a:p>
          <a:p>
            <a:endParaRPr lang="nl-BE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594242"/>
              </p:ext>
            </p:extLst>
          </p:nvPr>
        </p:nvGraphicFramePr>
        <p:xfrm>
          <a:off x="827924" y="1196752"/>
          <a:ext cx="7488492" cy="4079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7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31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Frequency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Percent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Cumulative</a:t>
                      </a:r>
                      <a:r>
                        <a:rPr lang="nl-BE" dirty="0" smtClean="0"/>
                        <a:t> </a:t>
                      </a:r>
                      <a:r>
                        <a:rPr lang="nl-BE" dirty="0" err="1" smtClean="0"/>
                        <a:t>freq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Cumulative</a:t>
                      </a:r>
                      <a:r>
                        <a:rPr lang="nl-BE" dirty="0" smtClean="0"/>
                        <a:t> percent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6,67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6,67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9,33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16,00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16,00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24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32,00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3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13,33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34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45,33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12,00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43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57,33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16,00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55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73,33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6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13,33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65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56,67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6,67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70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93,33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6,67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75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100,00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9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0,00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75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nl-BE" dirty="0" smtClean="0"/>
                        <a:t>100,00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819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c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 smtClean="0"/>
              <a:t>Slightly skewed to the right in both cases</a:t>
            </a:r>
          </a:p>
          <a:p>
            <a:pPr marL="0" indent="0">
              <a:buNone/>
            </a:pPr>
            <a:r>
              <a:rPr lang="en-US" sz="2600" dirty="0" smtClean="0"/>
              <a:t>There do not seem to be differences between males and females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FSS 2020 Module I				</a:t>
            </a:r>
            <a:fld id="{4D05E812-E7AA-4039-94FA-F33C30CB388A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descriptive statistics to hypothesis testing</a:t>
            </a:r>
            <a:endParaRPr lang="nl-BE" dirty="0" smtClean="0"/>
          </a:p>
          <a:p>
            <a:endParaRPr lang="nl-BE" b="1" dirty="0"/>
          </a:p>
        </p:txBody>
      </p:sp>
      <p:pic>
        <p:nvPicPr>
          <p:cNvPr id="1003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515" y="1562598"/>
            <a:ext cx="3600000" cy="359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3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432" y="1560543"/>
            <a:ext cx="3600000" cy="3594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937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d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100" dirty="0" smtClean="0"/>
              <a:t>Upward trend as a function of risk group</a:t>
            </a:r>
          </a:p>
          <a:p>
            <a:pPr marL="0" indent="0">
              <a:buNone/>
            </a:pPr>
            <a:r>
              <a:rPr lang="en-US" sz="3100" dirty="0" smtClean="0"/>
              <a:t>Differences in variability</a:t>
            </a:r>
          </a:p>
          <a:p>
            <a:pPr marL="0" indent="0">
              <a:buNone/>
            </a:pPr>
            <a:r>
              <a:rPr lang="en-US" sz="3100" dirty="0" smtClean="0"/>
              <a:t>If no overlap between boxes: suggest difference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FSS 2020 Module I				</a:t>
            </a:r>
            <a:fld id="{4D05E812-E7AA-4039-94FA-F33C30CB388A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descriptive statistics to hypothesis testing</a:t>
            </a:r>
            <a:endParaRPr lang="nl-BE" dirty="0" smtClean="0"/>
          </a:p>
          <a:p>
            <a:endParaRPr lang="nl-BE" b="1" dirty="0"/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84784"/>
            <a:ext cx="3600000" cy="359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424" y="1484784"/>
            <a:ext cx="3600000" cy="3594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2665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6512" y="332656"/>
            <a:ext cx="9144000" cy="792088"/>
          </a:xfrm>
        </p:spPr>
        <p:txBody>
          <a:bodyPr/>
          <a:lstStyle/>
          <a:p>
            <a:r>
              <a:rPr lang="en-US" dirty="0" smtClean="0"/>
              <a:t>Question e: descriptive statistics</a:t>
            </a:r>
            <a:endParaRPr lang="nl-BE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693654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3328883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0613286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01190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Systolic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Female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56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Sample size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Mean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137,75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138,77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7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mtClean="0"/>
                        <a:t>Std</a:t>
                      </a:r>
                      <a:r>
                        <a:rPr lang="en-GB" dirty="0" smtClean="0"/>
                        <a:t>.</a:t>
                      </a:r>
                      <a:r>
                        <a:rPr lang="en-GB" smtClean="0"/>
                        <a:t> </a:t>
                      </a:r>
                      <a:r>
                        <a:rPr lang="en-GB" dirty="0" smtClean="0"/>
                        <a:t>Dev.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20,783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19,913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51947"/>
                  </a:ext>
                </a:extLst>
              </a:tr>
            </a:tbl>
          </a:graphicData>
        </a:graphic>
      </p:graphicFrame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FSS 2020 Module I				</a:t>
            </a:r>
            <a:fld id="{4D05E812-E7AA-4039-94FA-F33C30CB388A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descriptive statistics to hypothesis testing</a:t>
            </a:r>
            <a:endParaRPr lang="nl-BE" dirty="0" smtClean="0"/>
          </a:p>
          <a:p>
            <a:endParaRPr lang="nl-BE" b="1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5748550"/>
              </p:ext>
            </p:extLst>
          </p:nvPr>
        </p:nvGraphicFramePr>
        <p:xfrm>
          <a:off x="457133" y="4098776"/>
          <a:ext cx="8229600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3328883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0613286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1011902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Diastolic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Male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Female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562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Sample size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44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31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2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Mean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78,55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75,29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975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 smtClean="0"/>
                        <a:t>Std. Dev.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smtClean="0"/>
                        <a:t>10,560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12,461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6519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539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-36512" y="332656"/>
            <a:ext cx="9144000" cy="792088"/>
          </a:xfrm>
        </p:spPr>
        <p:txBody>
          <a:bodyPr/>
          <a:lstStyle/>
          <a:p>
            <a:r>
              <a:rPr lang="en-US" dirty="0" smtClean="0"/>
              <a:t>Question e: systolic blood pressure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First test for equality of variances: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24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nl-BE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nl-BE" sz="2400" b="0" i="1" smtClean="0">
                          <a:latin typeface="Cambria Math"/>
                        </a:rPr>
                        <m:t>:</m:t>
                      </m:r>
                      <m:sSubSup>
                        <m:sSubSupPr>
                          <m:ctrlPr>
                            <a:rPr lang="nl-B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sz="2400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nl-BE" sz="2400" b="0" i="1" smtClean="0">
                              <a:latin typeface="Cambria Math"/>
                            </a:rPr>
                            <m:t>𝑀</m:t>
                          </m:r>
                        </m:sub>
                        <m:sup>
                          <m:r>
                            <a:rPr lang="nl-BE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nl-BE" sz="24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nl-B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sz="2400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nl-BE" sz="2400" b="0" i="1" smtClean="0">
                              <a:latin typeface="Cambria Math"/>
                            </a:rPr>
                            <m:t>𝐹</m:t>
                          </m:r>
                        </m:sub>
                        <m:sup>
                          <m:r>
                            <a:rPr lang="nl-BE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24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nl-BE" sz="24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nl-BE" sz="2400" i="1">
                          <a:latin typeface="Cambria Math"/>
                        </a:rPr>
                        <m:t>:</m:t>
                      </m:r>
                      <m:sSubSup>
                        <m:sSubSup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sz="2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nl-BE" sz="2400" i="1">
                              <a:latin typeface="Cambria Math"/>
                            </a:rPr>
                            <m:t>𝑀</m:t>
                          </m:r>
                        </m:sub>
                        <m:sup>
                          <m:r>
                            <a:rPr lang="nl-BE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nl-BE" sz="2400" b="0" i="1" smtClean="0">
                          <a:latin typeface="Cambria Math"/>
                        </a:rPr>
                        <m:t>≠</m:t>
                      </m:r>
                      <m:sSubSup>
                        <m:sSubSup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sz="2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nl-BE" sz="2400" i="1">
                              <a:latin typeface="Cambria Math"/>
                            </a:rPr>
                            <m:t>𝐹</m:t>
                          </m:r>
                        </m:sub>
                        <m:sup>
                          <m:r>
                            <a:rPr lang="nl-BE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nl-BE" sz="2400" dirty="0" smtClean="0"/>
              </a:p>
              <a:p>
                <a:pPr>
                  <a:buFont typeface="Wingdings" pitchFamily="2" charset="2"/>
                  <a:buChar char="à"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p=0,8168, so do not reject null hypothesis: variances can be assumed equal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Test for equality of means: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24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nl-BE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nl-BE" sz="2400" i="1">
                          <a:latin typeface="Cambria Math"/>
                        </a:rPr>
                        <m:t>:</m:t>
                      </m:r>
                      <m:sSubSup>
                        <m:sSubSup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sz="2400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nl-BE" sz="2400" i="1">
                              <a:latin typeface="Cambria Math"/>
                            </a:rPr>
                            <m:t>𝑀</m:t>
                          </m:r>
                        </m:sub>
                        <m:sup/>
                      </m:sSubSup>
                      <m:r>
                        <a:rPr lang="nl-BE" sz="2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sz="2400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nl-BE" sz="2400" i="1">
                              <a:latin typeface="Cambria Math"/>
                            </a:rPr>
                            <m:t>𝐹</m:t>
                          </m:r>
                        </m:sub>
                        <m:sup/>
                      </m:sSub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24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nl-BE" sz="24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nl-BE" sz="2400" i="1">
                          <a:latin typeface="Cambria Math"/>
                        </a:rPr>
                        <m:t>:</m:t>
                      </m:r>
                      <m:sSubSup>
                        <m:sSubSup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sz="2400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nl-BE" sz="2400" i="1">
                              <a:latin typeface="Cambria Math"/>
                            </a:rPr>
                            <m:t>𝑀</m:t>
                          </m:r>
                        </m:sub>
                        <m:sup/>
                      </m:sSubSup>
                      <m:r>
                        <a:rPr lang="nl-BE" sz="2400" i="1">
                          <a:latin typeface="Cambria Math"/>
                        </a:rPr>
                        <m:t>≠</m:t>
                      </m:r>
                      <m:sSubSup>
                        <m:sSubSup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sz="2400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nl-BE" sz="2400" i="1">
                              <a:latin typeface="Cambria Math"/>
                            </a:rPr>
                            <m:t>𝐹</m:t>
                          </m:r>
                        </m:sub>
                        <m:sup/>
                      </m:sSubSup>
                    </m:oMath>
                  </m:oMathPara>
                </a14:m>
                <a:endParaRPr lang="nl-BE" sz="2400" dirty="0" smtClean="0"/>
              </a:p>
              <a:p>
                <a:pPr>
                  <a:buFont typeface="Wingdings" pitchFamily="2" charset="2"/>
                  <a:buChar char="à"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p=0,8313, so do not reject null hypothesis: no difference in mean systolic blood pressure between men and women</a:t>
                </a:r>
              </a:p>
              <a:p>
                <a:pPr marL="0" indent="0">
                  <a:buNone/>
                </a:pPr>
                <a:endParaRPr lang="en-US" sz="2400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3"/>
              </a:xfrm>
              <a:blipFill rotWithShape="1">
                <a:blip r:embed="rId2"/>
                <a:stretch>
                  <a:fillRect l="-1111" t="-99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FSS 2020 Module I				</a:t>
            </a:r>
            <a:fld id="{4D05E812-E7AA-4039-94FA-F33C30CB388A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descriptive statistics to hypothesis testing</a:t>
            </a:r>
            <a:endParaRPr lang="nl-BE" dirty="0" smtClean="0"/>
          </a:p>
          <a:p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89031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e: diastolic blood pressure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inhoud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92514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 smtClean="0"/>
                  <a:t>First test for equality of variances: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2400" b="0" i="1" smtClean="0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nl-BE" sz="24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nl-BE" sz="2400" b="0" i="1" smtClean="0">
                          <a:latin typeface="Cambria Math"/>
                        </a:rPr>
                        <m:t>:</m:t>
                      </m:r>
                      <m:sSubSup>
                        <m:sSubSupPr>
                          <m:ctrlPr>
                            <a:rPr lang="nl-B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sz="2400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nl-BE" sz="2400" b="0" i="1" smtClean="0">
                              <a:latin typeface="Cambria Math"/>
                            </a:rPr>
                            <m:t>𝑀</m:t>
                          </m:r>
                        </m:sub>
                        <m:sup>
                          <m:r>
                            <a:rPr lang="nl-BE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nl-BE" sz="2400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nl-BE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sz="2400" b="0" i="1" smtClean="0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nl-BE" sz="2400" b="0" i="1" smtClean="0">
                              <a:latin typeface="Cambria Math"/>
                            </a:rPr>
                            <m:t>𝐹</m:t>
                          </m:r>
                        </m:sub>
                        <m:sup>
                          <m:r>
                            <a:rPr lang="nl-BE" sz="2400" b="0" i="1" smtClean="0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24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nl-BE" sz="24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nl-BE" sz="2400" i="1">
                          <a:latin typeface="Cambria Math"/>
                        </a:rPr>
                        <m:t>:</m:t>
                      </m:r>
                      <m:sSubSup>
                        <m:sSubSup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sz="2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nl-BE" sz="2400" i="1">
                              <a:latin typeface="Cambria Math"/>
                            </a:rPr>
                            <m:t>𝑀</m:t>
                          </m:r>
                        </m:sub>
                        <m:sup>
                          <m:r>
                            <a:rPr lang="nl-BE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  <m:r>
                        <a:rPr lang="nl-BE" sz="2400" b="0" i="1" smtClean="0">
                          <a:latin typeface="Cambria Math"/>
                        </a:rPr>
                        <m:t>≠</m:t>
                      </m:r>
                      <m:sSubSup>
                        <m:sSubSup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sz="2400" i="1">
                              <a:latin typeface="Cambria Math"/>
                            </a:rPr>
                            <m:t>𝜎</m:t>
                          </m:r>
                        </m:e>
                        <m:sub>
                          <m:r>
                            <a:rPr lang="nl-BE" sz="2400" i="1">
                              <a:latin typeface="Cambria Math"/>
                            </a:rPr>
                            <m:t>𝐹</m:t>
                          </m:r>
                        </m:sub>
                        <m:sup>
                          <m:r>
                            <a:rPr lang="nl-BE" sz="2400" i="1">
                              <a:latin typeface="Cambria Math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nl-BE" sz="2400" dirty="0" smtClean="0"/>
              </a:p>
              <a:p>
                <a:pPr>
                  <a:buFont typeface="Wingdings" pitchFamily="2" charset="2"/>
                  <a:buChar char="à"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p=0,3149, so do not reject null hypothesis: variances can be assumed equal</a:t>
                </a:r>
              </a:p>
              <a:p>
                <a:pPr marL="0" indent="0">
                  <a:buNone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Test for equality of means: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24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nl-BE" sz="2400" i="1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nl-BE" sz="2400" i="1">
                          <a:latin typeface="Cambria Math"/>
                        </a:rPr>
                        <m:t>:</m:t>
                      </m:r>
                      <m:sSubSup>
                        <m:sSubSup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sz="2400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nl-BE" sz="2400" i="1">
                              <a:latin typeface="Cambria Math"/>
                            </a:rPr>
                            <m:t>𝑀</m:t>
                          </m:r>
                        </m:sub>
                        <m:sup/>
                      </m:sSubSup>
                      <m:r>
                        <a:rPr lang="nl-BE" sz="2400" i="1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sz="2400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nl-BE" sz="2400" i="1">
                              <a:latin typeface="Cambria Math"/>
                            </a:rPr>
                            <m:t>𝐹</m:t>
                          </m:r>
                        </m:sub>
                        <m:sup/>
                      </m:sSubSup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BE" sz="2400" i="1">
                              <a:latin typeface="Cambria Math"/>
                            </a:rPr>
                            <m:t>𝐻</m:t>
                          </m:r>
                        </m:e>
                        <m:sub>
                          <m:r>
                            <a:rPr lang="nl-BE" sz="2400" b="0" i="1" smtClean="0">
                              <a:latin typeface="Cambria Math"/>
                            </a:rPr>
                            <m:t>𝐴</m:t>
                          </m:r>
                        </m:sub>
                      </m:sSub>
                      <m:r>
                        <a:rPr lang="nl-BE" sz="2400" i="1">
                          <a:latin typeface="Cambria Math"/>
                        </a:rPr>
                        <m:t>:</m:t>
                      </m:r>
                      <m:sSubSup>
                        <m:sSubSup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sz="2400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nl-BE" sz="2400" i="1">
                              <a:latin typeface="Cambria Math"/>
                            </a:rPr>
                            <m:t>𝑀</m:t>
                          </m:r>
                        </m:sub>
                        <m:sup/>
                      </m:sSubSup>
                      <m:r>
                        <a:rPr lang="nl-BE" sz="2400" i="1">
                          <a:latin typeface="Cambria Math"/>
                        </a:rPr>
                        <m:t>≠</m:t>
                      </m:r>
                      <m:sSubSup>
                        <m:sSubSup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nl-BE" sz="2400" b="0" i="1" smtClean="0">
                              <a:latin typeface="Cambria Math"/>
                            </a:rPr>
                            <m:t>𝜇</m:t>
                          </m:r>
                        </m:e>
                        <m:sub>
                          <m:r>
                            <a:rPr lang="nl-BE" sz="2400" i="1">
                              <a:latin typeface="Cambria Math"/>
                            </a:rPr>
                            <m:t>𝐹</m:t>
                          </m:r>
                        </m:sub>
                        <m:sup/>
                      </m:sSubSup>
                    </m:oMath>
                  </m:oMathPara>
                </a14:m>
                <a:endParaRPr lang="nl-BE" sz="2400" dirty="0" smtClean="0"/>
              </a:p>
              <a:p>
                <a:pPr>
                  <a:buFont typeface="Wingdings" pitchFamily="2" charset="2"/>
                  <a:buChar char="à"/>
                </a:pPr>
                <a:r>
                  <a:rPr lang="en-US" sz="2400" dirty="0" smtClean="0">
                    <a:sym typeface="Wingdings" panose="05000000000000000000" pitchFamily="2" charset="2"/>
                  </a:rPr>
                  <a:t>p=0,2264, so do not reject null hypothesis: no difference in mean diastolic blood pressure between men and women</a:t>
                </a:r>
              </a:p>
              <a:p>
                <a:pPr marL="0" indent="0">
                  <a:buNone/>
                </a:pPr>
                <a:endParaRPr lang="en-US" sz="2400" dirty="0" smtClean="0"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Tijdelijke aanduiding voor inhoud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925143"/>
              </a:xfrm>
              <a:blipFill rotWithShape="1">
                <a:blip r:embed="rId2"/>
                <a:stretch>
                  <a:fillRect l="-1111" t="-99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FSS 2020 Module I				</a:t>
            </a:r>
            <a:fld id="{4D05E812-E7AA-4039-94FA-F33C30CB388A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smtClean="0"/>
              <a:t>From descriptive statistics to hypothesis testing</a:t>
            </a:r>
            <a:endParaRPr lang="nl-BE" dirty="0" smtClean="0"/>
          </a:p>
          <a:p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91339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6803</TotalTime>
  <Words>524</Words>
  <Application>Microsoft Office PowerPoint</Application>
  <PresentationFormat>On-screen Show (4:3)</PresentationFormat>
  <Paragraphs>252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Wingdings</vt:lpstr>
      <vt:lpstr>Office Theme</vt:lpstr>
      <vt:lpstr>Basic Parametric Statistics   Solutions 1-2</vt:lpstr>
      <vt:lpstr>Question a</vt:lpstr>
      <vt:lpstr>Question b: Systolic</vt:lpstr>
      <vt:lpstr>Question b: Diastolic</vt:lpstr>
      <vt:lpstr>Question c</vt:lpstr>
      <vt:lpstr>Question d</vt:lpstr>
      <vt:lpstr>Question e: descriptive statistics</vt:lpstr>
      <vt:lpstr>Question e: systolic blood pressure</vt:lpstr>
      <vt:lpstr>Question e: diastolic blood pressure</vt:lpstr>
      <vt:lpstr>Question f</vt:lpstr>
      <vt:lpstr>Question g</vt:lpstr>
      <vt:lpstr>Question g</vt:lpstr>
    </vt:vector>
  </TitlesOfParts>
  <Company>K.U.Leuven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Sofie Kuppens;Koen Plevoets</dc:creator>
  <cp:lastModifiedBy>Ruth Nysen</cp:lastModifiedBy>
  <cp:revision>249</cp:revision>
  <dcterms:created xsi:type="dcterms:W3CDTF">2013-08-06T08:44:16Z</dcterms:created>
  <dcterms:modified xsi:type="dcterms:W3CDTF">2020-09-08T20:05:20Z</dcterms:modified>
</cp:coreProperties>
</file>