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75" r:id="rId4"/>
    <p:sldId id="257" r:id="rId5"/>
    <p:sldId id="258" r:id="rId6"/>
    <p:sldId id="274" r:id="rId7"/>
    <p:sldId id="267" r:id="rId8"/>
    <p:sldId id="268" r:id="rId9"/>
    <p:sldId id="271" r:id="rId10"/>
    <p:sldId id="272" r:id="rId11"/>
    <p:sldId id="273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B06"/>
    <a:srgbClr val="C2660A"/>
    <a:srgbClr val="F9C795"/>
    <a:srgbClr val="F5A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9" d="100"/>
          <a:sy n="79" d="100"/>
        </p:scale>
        <p:origin x="149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FB09E-6D96-469C-9C46-D1A239D2AC36}" type="datetimeFigureOut">
              <a:rPr lang="nl-BE" smtClean="0"/>
              <a:pPr/>
              <a:t>2/07/2020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F53-4E66-4E1E-BB7D-C234FF2B703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651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6E91B-1CD5-4F0D-B7A6-E99C79918BBF}" type="datetimeFigureOut">
              <a:rPr lang="nl-BE" smtClean="0"/>
              <a:pPr/>
              <a:t>2/07/2020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EE865-FB86-4577-9382-5E32879C2E0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52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2720856"/>
            <a:ext cx="2664296" cy="2664296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683568" y="836712"/>
            <a:ext cx="7776864" cy="1008112"/>
          </a:xfrm>
          <a:prstGeom prst="roundRect">
            <a:avLst/>
          </a:prstGeom>
          <a:solidFill>
            <a:srgbClr val="F5A047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36713"/>
            <a:ext cx="7772400" cy="1008112"/>
          </a:xfrm>
          <a:noFill/>
          <a:effectLst/>
        </p:spPr>
        <p:txBody>
          <a:bodyPr/>
          <a:lstStyle>
            <a:lvl1pPr>
              <a:defRPr b="1" baseline="0">
                <a:latin typeface="+mj-lt"/>
              </a:defRPr>
            </a:lvl1pPr>
          </a:lstStyle>
          <a:p>
            <a:r>
              <a:rPr lang="en-US" dirty="0" smtClean="0"/>
              <a:t>TITLE CLASS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04864"/>
            <a:ext cx="6400800" cy="72008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INSTRUCTOR</a:t>
            </a:r>
            <a:endParaRPr lang="nl-BE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F5A047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69" y="5228139"/>
            <a:ext cx="996091" cy="7211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76" y="5413336"/>
            <a:ext cx="2086380" cy="6079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438678"/>
            <a:ext cx="2232248" cy="510602"/>
          </a:xfrm>
          <a:prstGeom prst="rect">
            <a:avLst/>
          </a:prstGeom>
        </p:spPr>
      </p:pic>
      <p:sp>
        <p:nvSpPr>
          <p:cNvPr id="2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-67" y="6597352"/>
            <a:ext cx="9144000" cy="288032"/>
          </a:xfrm>
          <a:solidFill>
            <a:srgbClr val="F5A047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FSS 2013 Module XXX		DATE		</a:t>
            </a:r>
            <a:fld id="{4D05E812-E7AA-4039-94FA-F33C30CB388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407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9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56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792088"/>
          </a:xfrm>
          <a:gradFill flip="none" rotWithShape="1">
            <a:gsLst>
              <a:gs pos="0">
                <a:srgbClr val="F9C795"/>
              </a:gs>
              <a:gs pos="56000">
                <a:srgbClr val="F5A047"/>
              </a:gs>
              <a:gs pos="100000">
                <a:srgbClr val="F5A047"/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defRPr>
                <a:solidFill>
                  <a:srgbClr val="703B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1pPr>
            <a:lvl2pPr marL="742950" indent="-28575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2pPr>
            <a:lvl3pPr marL="1143000" indent="-22860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3pPr>
            <a:lvl4pPr marL="1600200" indent="-22860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4pPr>
            <a:lvl5pPr marL="2057400" indent="-22860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F5A0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-67" y="6597352"/>
            <a:ext cx="9144000" cy="288032"/>
          </a:xfrm>
          <a:solidFill>
            <a:srgbClr val="F5A047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FSS 2013 Module XXX		DATE		</a:t>
            </a:r>
            <a:fld id="{4D05E812-E7AA-4039-94FA-F33C30CB388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624"/>
            <a:ext cx="9143999" cy="3463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703B06"/>
                </a:solidFill>
              </a:defRPr>
            </a:lvl1pPr>
          </a:lstStyle>
          <a:p>
            <a:pPr lvl="0"/>
            <a:r>
              <a:rPr lang="en-US" dirty="0" smtClean="0"/>
              <a:t>Click to edit section header (</a:t>
            </a:r>
            <a:r>
              <a:rPr lang="en-US" dirty="0" err="1" smtClean="0"/>
              <a:t>eg</a:t>
            </a:r>
            <a:r>
              <a:rPr lang="en-US" dirty="0" smtClean="0"/>
              <a:t> introduction)</a:t>
            </a:r>
          </a:p>
        </p:txBody>
      </p:sp>
    </p:spTree>
    <p:extLst>
      <p:ext uri="{BB962C8B-B14F-4D97-AF65-F5344CB8AC3E}">
        <p14:creationId xmlns:p14="http://schemas.microsoft.com/office/powerpoint/2010/main" val="17141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683568" y="4437112"/>
            <a:ext cx="7776864" cy="1008112"/>
          </a:xfrm>
          <a:prstGeom prst="roundRect">
            <a:avLst/>
          </a:prstGeom>
          <a:solidFill>
            <a:srgbClr val="F5A047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1"/>
            <a:ext cx="7772400" cy="1038324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dirty="0" smtClean="0"/>
              <a:t>Click to edit section title style (EG Introduction)</a:t>
            </a:r>
            <a:endParaRPr lang="nl-BE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F5A047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ooter Placeholder 13"/>
          <p:cNvSpPr txBox="1">
            <a:spLocks/>
          </p:cNvSpPr>
          <p:nvPr userDrawn="1"/>
        </p:nvSpPr>
        <p:spPr>
          <a:xfrm>
            <a:off x="-67" y="6597352"/>
            <a:ext cx="9144000" cy="288032"/>
          </a:xfrm>
          <a:prstGeom prst="rect">
            <a:avLst/>
          </a:prstGeom>
          <a:solidFill>
            <a:srgbClr val="F5A047"/>
          </a:solidFill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FSS 2013 Module XXX		DATE		</a:t>
            </a:r>
            <a:fld id="{4D05E812-E7AA-4039-94FA-F33C30CB388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09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F5A0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F5A047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F5A047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F5A047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F5A047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F5A047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rgbClr val="F5A047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F5A047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F5A047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F5A047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F5A047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332656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F9C795"/>
              </a:gs>
              <a:gs pos="56000">
                <a:srgbClr val="F5A047"/>
              </a:gs>
              <a:gs pos="100000">
                <a:srgbClr val="F5A047"/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nl-BE" dirty="0">
              <a:solidFill>
                <a:srgbClr val="703B06"/>
              </a:solidFill>
            </a:endParaRPr>
          </a:p>
        </p:txBody>
      </p:sp>
      <p:sp>
        <p:nvSpPr>
          <p:cNvPr id="10" name="Footer Placeholder 13"/>
          <p:cNvSpPr txBox="1">
            <a:spLocks/>
          </p:cNvSpPr>
          <p:nvPr userDrawn="1"/>
        </p:nvSpPr>
        <p:spPr>
          <a:xfrm>
            <a:off x="-67" y="6597352"/>
            <a:ext cx="9144000" cy="288032"/>
          </a:xfrm>
          <a:prstGeom prst="rect">
            <a:avLst/>
          </a:prstGeom>
          <a:solidFill>
            <a:srgbClr val="F5A047"/>
          </a:solidFill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FSS 2013 Module XXX		DATE		</a:t>
            </a:r>
            <a:fld id="{4D05E812-E7AA-4039-94FA-F33C30CB388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748396" cy="792088"/>
          </a:xfrm>
        </p:spPr>
        <p:txBody>
          <a:bodyPr/>
          <a:lstStyle>
            <a:lvl1pPr algn="l">
              <a:defRPr>
                <a:solidFill>
                  <a:srgbClr val="703B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644" y="44624"/>
            <a:ext cx="9133289" cy="3103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03B06"/>
                </a:solidFill>
              </a:defRPr>
            </a:lvl1pPr>
          </a:lstStyle>
          <a:p>
            <a:pPr lvl="0"/>
            <a:r>
              <a:rPr lang="en-US" dirty="0" smtClean="0"/>
              <a:t>Click to edit section header (</a:t>
            </a:r>
            <a:r>
              <a:rPr lang="en-US" dirty="0" err="1" smtClean="0"/>
              <a:t>eg</a:t>
            </a:r>
            <a:r>
              <a:rPr lang="en-US" dirty="0" smtClean="0"/>
              <a:t> introduction)</a:t>
            </a:r>
          </a:p>
        </p:txBody>
      </p:sp>
    </p:spTree>
    <p:extLst>
      <p:ext uri="{BB962C8B-B14F-4D97-AF65-F5344CB8AC3E}">
        <p14:creationId xmlns:p14="http://schemas.microsoft.com/office/powerpoint/2010/main" val="35777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68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00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3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517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99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4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Basic Parametric Statistics  </a:t>
            </a:r>
            <a:br>
              <a:rPr lang="en-US" sz="3600" dirty="0" smtClean="0"/>
            </a:br>
            <a:r>
              <a:rPr lang="en-US" sz="3600" dirty="0" smtClean="0"/>
              <a:t>Solutions 2-2</a:t>
            </a:r>
            <a:endParaRPr lang="nl-BE" sz="3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Ruth Nysen, </a:t>
            </a:r>
            <a:r>
              <a:rPr lang="en-US" dirty="0" smtClean="0"/>
              <a:t>PhD &amp; </a:t>
            </a:r>
            <a:r>
              <a:rPr lang="en-US" dirty="0" err="1" smtClean="0"/>
              <a:t>Jeroen</a:t>
            </a:r>
            <a:r>
              <a:rPr lang="en-US" dirty="0" smtClean="0"/>
              <a:t> </a:t>
            </a:r>
            <a:r>
              <a:rPr lang="en-US" dirty="0" err="1" smtClean="0"/>
              <a:t>Wynen</a:t>
            </a:r>
            <a:r>
              <a:rPr lang="en-US" dirty="0" smtClean="0"/>
              <a:t>, PhD</a:t>
            </a:r>
            <a:endParaRPr lang="en-US" dirty="0"/>
          </a:p>
          <a:p>
            <a:r>
              <a:rPr lang="en-US" dirty="0"/>
              <a:t>Cristina </a:t>
            </a:r>
            <a:r>
              <a:rPr lang="en-US" dirty="0" err="1"/>
              <a:t>Cametti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Do 2x2 comparisons: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Balanced design, so </a:t>
            </a:r>
            <a:r>
              <a:rPr lang="en-US" sz="2000" dirty="0" err="1" smtClean="0">
                <a:sym typeface="Wingdings" panose="05000000000000000000" pitchFamily="2" charset="2"/>
              </a:rPr>
              <a:t>Tukey</a:t>
            </a:r>
            <a:r>
              <a:rPr lang="en-US" sz="2000" dirty="0" smtClean="0">
                <a:sym typeface="Wingdings" panose="05000000000000000000" pitchFamily="2" charset="2"/>
              </a:rPr>
              <a:t> can be used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Looking at boxplots, it is not clear if variances will be equal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We will both look at </a:t>
            </a:r>
            <a:r>
              <a:rPr lang="en-US" sz="2000" dirty="0" err="1" smtClean="0">
                <a:sym typeface="Wingdings" panose="05000000000000000000" pitchFamily="2" charset="2"/>
              </a:rPr>
              <a:t>Tukey</a:t>
            </a:r>
            <a:r>
              <a:rPr lang="en-US" sz="2000" dirty="0" smtClean="0">
                <a:sym typeface="Wingdings" panose="05000000000000000000" pitchFamily="2" charset="2"/>
              </a:rPr>
              <a:t> and </a:t>
            </a:r>
            <a:r>
              <a:rPr lang="en-US" sz="2000" dirty="0" err="1" smtClean="0">
                <a:sym typeface="Wingdings" panose="05000000000000000000" pitchFamily="2" charset="2"/>
              </a:rPr>
              <a:t>Dunnet</a:t>
            </a:r>
            <a:r>
              <a:rPr lang="en-US" sz="2000" dirty="0" smtClean="0">
                <a:sym typeface="Wingdings" panose="05000000000000000000" pitchFamily="2" charset="2"/>
              </a:rPr>
              <a:t>-</a:t>
            </a:r>
            <a:r>
              <a:rPr lang="en-US" sz="2000" dirty="0" err="1" smtClean="0">
                <a:sym typeface="Wingdings" panose="05000000000000000000" pitchFamily="2" charset="2"/>
              </a:rPr>
              <a:t>Tukey</a:t>
            </a:r>
            <a:r>
              <a:rPr lang="en-US" sz="2000" dirty="0" smtClean="0">
                <a:sym typeface="Wingdings" panose="05000000000000000000" pitchFamily="2" charset="2"/>
              </a:rPr>
              <a:t>-Kramer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 smtClean="0">
                <a:sym typeface="Wingdings" panose="05000000000000000000" pitchFamily="2" charset="2"/>
              </a:rPr>
              <a:t>Tukey</a:t>
            </a:r>
            <a:r>
              <a:rPr lang="en-US" sz="2000" dirty="0" smtClean="0">
                <a:sym typeface="Wingdings" panose="05000000000000000000" pitchFamily="2" charset="2"/>
              </a:rPr>
              <a:t> correction:</a:t>
            </a:r>
          </a:p>
          <a:p>
            <a:pPr>
              <a:buFont typeface="Wingdings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All comparisons significant, except for</a:t>
            </a:r>
          </a:p>
          <a:p>
            <a:pPr lvl="1">
              <a:buFont typeface="Wingdings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90-80    (p=0.9873)</a:t>
            </a:r>
          </a:p>
          <a:p>
            <a:pPr lvl="1">
              <a:buFont typeface="Wingdings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100-80  (p=0.4426)</a:t>
            </a:r>
          </a:p>
          <a:p>
            <a:pPr lvl="1">
              <a:buFont typeface="Wingdings"/>
              <a:buChar char="à"/>
            </a:pPr>
            <a:r>
              <a:rPr lang="en-US" sz="2000" dirty="0" smtClean="0">
                <a:sym typeface="Wingdings" panose="05000000000000000000" pitchFamily="2" charset="2"/>
              </a:rPr>
              <a:t>100-90  (p=0.9793)</a:t>
            </a:r>
            <a:endParaRPr lang="en-US" sz="2000" dirty="0"/>
          </a:p>
          <a:p>
            <a:pPr>
              <a:buFont typeface="Wingdings"/>
              <a:buChar char="à"/>
            </a:pPr>
            <a:r>
              <a:rPr lang="en-US" sz="2000" dirty="0" smtClean="0"/>
              <a:t>This confirms previous observations that a perimeter of 80 mm is a good choice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968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ym typeface="Wingdings" panose="05000000000000000000" pitchFamily="2" charset="2"/>
              </a:rPr>
              <a:t>Dunnett</a:t>
            </a:r>
            <a:r>
              <a:rPr lang="en-US" sz="2400" dirty="0" smtClean="0">
                <a:sym typeface="Wingdings" panose="05000000000000000000" pitchFamily="2" charset="2"/>
              </a:rPr>
              <a:t>-</a:t>
            </a:r>
            <a:r>
              <a:rPr lang="en-US" sz="2400" dirty="0" err="1" smtClean="0">
                <a:sym typeface="Wingdings" panose="05000000000000000000" pitchFamily="2" charset="2"/>
              </a:rPr>
              <a:t>Tukey</a:t>
            </a:r>
            <a:r>
              <a:rPr lang="en-US" sz="2400" dirty="0" smtClean="0">
                <a:sym typeface="Wingdings" panose="05000000000000000000" pitchFamily="2" charset="2"/>
              </a:rPr>
              <a:t>-Kramer correction: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For almost all comparisons, 0 is not in the </a:t>
            </a:r>
            <a:r>
              <a:rPr lang="en-US" sz="2400" dirty="0">
                <a:sym typeface="Wingdings" panose="05000000000000000000" pitchFamily="2" charset="2"/>
              </a:rPr>
              <a:t>confidence </a:t>
            </a:r>
            <a:r>
              <a:rPr lang="en-US" sz="2400" dirty="0" smtClean="0">
                <a:sym typeface="Wingdings" panose="05000000000000000000" pitchFamily="2" charset="2"/>
              </a:rPr>
              <a:t>interval, so significant differences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Exceptions:</a:t>
            </a:r>
          </a:p>
          <a:p>
            <a:pPr lvl="1">
              <a:buFont typeface="Wingdings"/>
              <a:buChar char="à"/>
            </a:pPr>
            <a:r>
              <a:rPr lang="en-US" sz="2400" dirty="0" smtClean="0"/>
              <a:t>90-80:	95% CI = [-0.1570 ; 0.0758]</a:t>
            </a:r>
          </a:p>
          <a:p>
            <a:pPr lvl="1">
              <a:buFont typeface="Wingdings"/>
              <a:buChar char="à"/>
            </a:pPr>
            <a:r>
              <a:rPr lang="en-US" sz="2400" dirty="0" smtClean="0"/>
              <a:t>100-80: </a:t>
            </a:r>
            <a:r>
              <a:rPr lang="en-US" sz="2400" dirty="0"/>
              <a:t>	</a:t>
            </a:r>
            <a:r>
              <a:rPr lang="en-US" sz="2400" dirty="0" smtClean="0"/>
              <a:t>95</a:t>
            </a:r>
            <a:r>
              <a:rPr lang="en-US" sz="2400" dirty="0"/>
              <a:t>% CI = [-</a:t>
            </a:r>
            <a:r>
              <a:rPr lang="en-US" sz="2400" dirty="0" smtClean="0"/>
              <a:t>0.2019 ; 0.0336]</a:t>
            </a:r>
          </a:p>
          <a:p>
            <a:pPr lvl="1">
              <a:buFont typeface="Wingdings"/>
              <a:buChar char="à"/>
            </a:pPr>
            <a:r>
              <a:rPr lang="en-US" sz="2400" dirty="0" smtClean="0"/>
              <a:t>100-90:	95</a:t>
            </a:r>
            <a:r>
              <a:rPr lang="en-US" sz="2400" dirty="0"/>
              <a:t>% CI = [-</a:t>
            </a:r>
            <a:r>
              <a:rPr lang="en-US" sz="2400" dirty="0" smtClean="0"/>
              <a:t>0.1523 ; 0.0652]</a:t>
            </a:r>
          </a:p>
          <a:p>
            <a:pPr>
              <a:buFont typeface="Wingdings"/>
              <a:buChar char="à"/>
            </a:pPr>
            <a:r>
              <a:rPr lang="en-US" sz="2400" dirty="0" smtClean="0"/>
              <a:t>Same conclusion as before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80608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a: angle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Very similar over angles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68759"/>
            <a:ext cx="6343650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9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 (+d): angle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9251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We expect no significant effect for angle.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Confirmation by ANOVA.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Assume equality of variances (see part 3)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Assume normality (see part 3)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Test </a:t>
                </a:r>
                <a:r>
                  <a:rPr lang="en-US" sz="2400" dirty="0">
                    <a:sym typeface="Wingdings" panose="05000000000000000000" pitchFamily="2" charset="2"/>
                  </a:rPr>
                  <a:t>whether mean measured signals are different: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b="0" i="1" smtClean="0">
                            <a:latin typeface="Cambria Math"/>
                          </a:rPr>
                          <m:t>4.74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b="0" i="1" smtClean="0">
                            <a:latin typeface="Cambria Math"/>
                          </a:rPr>
                          <m:t>9.47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r>
                      <a:rPr lang="nl-BE" sz="2200" i="1" smtClean="0">
                        <a:latin typeface="Cambria Math"/>
                      </a:rPr>
                      <m:t>…</m:t>
                    </m:r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b="0" i="1" smtClean="0">
                            <a:latin typeface="Cambria Math"/>
                          </a:rPr>
                          <m:t>90</m:t>
                        </m:r>
                      </m:sub>
                    </m:sSub>
                  </m:oMath>
                </a14:m>
                <a:r>
                  <a:rPr lang="nl-BE" sz="2200" i="1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2200" dirty="0"/>
                  <a:t> At least two means are </a:t>
                </a:r>
                <a:r>
                  <a:rPr lang="en-US" sz="2200" dirty="0" smtClean="0"/>
                  <a:t>different </a:t>
                </a:r>
              </a:p>
              <a:p>
                <a:pPr>
                  <a:buFont typeface="Wingdings"/>
                  <a:buChar char="à"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p-value = 1.000, so do not reject null hypothesis</a:t>
                </a:r>
              </a:p>
              <a:p>
                <a:pPr>
                  <a:buFont typeface="Wingdings"/>
                  <a:buChar char="à"/>
                </a:pPr>
                <a:r>
                  <a:rPr lang="en-US" sz="2200" dirty="0" smtClean="0">
                    <a:sym typeface="Wingdings" panose="05000000000000000000" pitchFamily="2" charset="2"/>
                  </a:rPr>
                  <a:t>No effect of angle on measured signal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925143"/>
              </a:xfrm>
              <a:blipFill>
                <a:blip r:embed="rId2"/>
                <a:stretch>
                  <a:fillRect l="-1111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2453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a: frequency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09119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/>
              <a:buChar char="à"/>
            </a:pPr>
            <a:endParaRPr lang="en-US" sz="2400" dirty="0" smtClean="0">
              <a:sym typeface="Wingdings" panose="05000000000000000000" pitchFamily="2" charset="2"/>
            </a:endParaRP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Confidence intervals (and other statistics): 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high similarity over frequencies</a:t>
            </a:r>
          </a:p>
          <a:p>
            <a:pPr>
              <a:buFont typeface="Wingdings"/>
              <a:buChar char="à"/>
            </a:pPr>
            <a:r>
              <a:rPr lang="en-US" sz="2400" dirty="0" smtClean="0">
                <a:sym typeface="Wingdings" panose="05000000000000000000" pitchFamily="2" charset="2"/>
              </a:rPr>
              <a:t>Differences observed are due to random noise, rather than systematic effect</a:t>
            </a:r>
          </a:p>
          <a:p>
            <a:pPr>
              <a:buFont typeface="Wingdings"/>
              <a:buChar char="à"/>
            </a:pP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25272"/>
              </p:ext>
            </p:extLst>
          </p:nvPr>
        </p:nvGraphicFramePr>
        <p:xfrm>
          <a:off x="611560" y="1628800"/>
          <a:ext cx="702755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3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Freq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Mean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sd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Confidence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limits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Min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Median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Max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0.040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2.19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[1.91;2.46]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0.34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1.31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8.05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2.22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2.06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[1.94;2.51]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0.06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8.23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2.06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[1.98;2.55]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0.44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8.31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2.23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2.03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[1.94;2.51]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0.14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1.50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8.08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0.200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2.20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1.97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[1.92;2.47]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0.29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1.41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8.21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a: frequency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Same observation as before: very similar over frequencies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340768"/>
            <a:ext cx="763284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6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 (+d): frequency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9251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We expect no significant effect for frequency.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Confirmation by ANOVA.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Assume equality of variances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(see part 3)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Assume normality (see part 3)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Test whether mean measured signals are different: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BE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nl-BE" sz="2400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400" b="0" i="1" smtClean="0">
                            <a:latin typeface="Cambria Math"/>
                          </a:rPr>
                          <m:t>0.04</m:t>
                        </m:r>
                      </m:sub>
                    </m:sSub>
                    <m:r>
                      <a:rPr lang="nl-B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400" b="0" i="1" smtClean="0">
                            <a:latin typeface="Cambria Math"/>
                          </a:rPr>
                          <m:t>0.05</m:t>
                        </m:r>
                      </m:sub>
                    </m:sSub>
                    <m:r>
                      <a:rPr lang="nl-B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400" b="0" i="1" smtClean="0">
                            <a:latin typeface="Cambria Math"/>
                          </a:rPr>
                          <m:t>0.067</m:t>
                        </m:r>
                      </m:sub>
                    </m:sSub>
                    <m:r>
                      <a:rPr lang="nl-B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400" b="0" i="1" smtClean="0">
                            <a:latin typeface="Cambria Math"/>
                          </a:rPr>
                          <m:t>0.1</m:t>
                        </m:r>
                      </m:sub>
                    </m:sSub>
                    <m:r>
                      <a:rPr lang="nl-BE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400" b="0" i="1" smtClean="0">
                            <a:latin typeface="Cambria Math"/>
                          </a:rPr>
                          <m:t>0.2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BE" sz="2400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nl-BE" sz="24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 smtClean="0"/>
                  <a:t> At least two means are different  </a:t>
                </a:r>
                <a:endParaRPr lang="en-US" sz="2400" dirty="0"/>
              </a:p>
              <a:p>
                <a:pPr>
                  <a:buFont typeface="Wingdings"/>
                  <a:buChar char="à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p-value = 0.9958, so do not reject null hypothesis</a:t>
                </a:r>
              </a:p>
              <a:p>
                <a:pPr>
                  <a:buFont typeface="Wingdings"/>
                  <a:buChar char="à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No effect of frequencies on measured signal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925143"/>
              </a:xfrm>
              <a:blipFill>
                <a:blip r:embed="rId2"/>
                <a:stretch>
                  <a:fillRect l="-1111" t="-9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22211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68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Strong differences for small distances, less differences for higher distances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04908"/>
              </p:ext>
            </p:extLst>
          </p:nvPr>
        </p:nvGraphicFramePr>
        <p:xfrm>
          <a:off x="999941" y="1221968"/>
          <a:ext cx="7316475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44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3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3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Distance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Mean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sd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Confidence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limits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Min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Median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Max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7.62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0.35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[7.55;7.68]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6.68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7.58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8.31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3.75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0.25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[3.70;3.80]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3.21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3.74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4.57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2.56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0.26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[2.51;2.61]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2.02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2.55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3.31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1.88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0.24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[1.83;1.93]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1.87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2.45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1.51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0.30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[1.45;1.57]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0.81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1.50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2.20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0.26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[1.21;1.32]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0.68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1.28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1.91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1.09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0.26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[1.04;1.14]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0.48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1.09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1.90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0.88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[0.83;0.94]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0.06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0.90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1.55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0.84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0.23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[0.80;0.89]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0.35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0.83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1.45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0.80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0.24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[0.75;0.85]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0.14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0.78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1.42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b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Same observation as before: very large difference between 10 and 20 mm, after 80 mm: almost no change any more.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7204273" cy="4391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12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b (+d)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20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30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40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50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60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70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80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90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100</m:t>
                        </m:r>
                      </m:sub>
                    </m:sSub>
                  </m:oMath>
                </a14:m>
                <a:r>
                  <a:rPr lang="nl-BE" sz="2200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B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nl-BE" sz="2200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nl-BE" sz="22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2200" dirty="0"/>
                  <a:t> At least two means are different </a:t>
                </a:r>
              </a:p>
              <a:p>
                <a:pPr>
                  <a:buFont typeface="Wingdings"/>
                  <a:buChar char="à"/>
                </a:pPr>
                <a:r>
                  <a:rPr lang="en-US" sz="2200" dirty="0" smtClean="0"/>
                  <a:t>p-value &lt; 2.2e-16, so reject null hypothesis</a:t>
                </a:r>
              </a:p>
              <a:p>
                <a:pPr>
                  <a:buFont typeface="Wingdings"/>
                  <a:buChar char="à"/>
                </a:pPr>
                <a:r>
                  <a:rPr lang="en-US" sz="2200" dirty="0" smtClean="0"/>
                  <a:t>There is an effect of distance on measured signal</a:t>
                </a:r>
              </a:p>
              <a:p>
                <a:pPr>
                  <a:buFont typeface="Wingdings"/>
                  <a:buChar char="à"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Assume </a:t>
                </a:r>
                <a:r>
                  <a:rPr lang="en-US" sz="2200" dirty="0"/>
                  <a:t>equality of </a:t>
                </a:r>
                <a:r>
                  <a:rPr lang="en-US" sz="2200" dirty="0" smtClean="0"/>
                  <a:t>variances (see part 3) </a:t>
                </a: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Assume normality (see part 3)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3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</a:t>
            </a:r>
            <a:r>
              <a:rPr lang="nl-BE" dirty="0" smtClean="0"/>
              <a:t>Module I				</a:t>
            </a:r>
            <a:fld id="{4D05E812-E7AA-4039-94FA-F33C30CB388A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Solutions 2-2</a:t>
            </a:r>
            <a:endParaRPr lang="nl-BE" dirty="0" smtClean="0"/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13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7025</TotalTime>
  <Words>484</Words>
  <Application>Microsoft Office PowerPoint</Application>
  <PresentationFormat>On-screen Show (4:3)</PresentationFormat>
  <Paragraphs>242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Basic Parametric Statistics   Solutions 2-2</vt:lpstr>
      <vt:lpstr>Question a: angle</vt:lpstr>
      <vt:lpstr>Question a (+d): angle</vt:lpstr>
      <vt:lpstr>Question a: frequency</vt:lpstr>
      <vt:lpstr>Question a: frequency</vt:lpstr>
      <vt:lpstr>Question a (+d): frequency</vt:lpstr>
      <vt:lpstr>Question b</vt:lpstr>
      <vt:lpstr>Question b</vt:lpstr>
      <vt:lpstr>Question b (+d)</vt:lpstr>
      <vt:lpstr>Question c</vt:lpstr>
      <vt:lpstr>Question c</vt:lpstr>
    </vt:vector>
  </TitlesOfParts>
  <Company>K.U.Leuven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Sofie Kuppens;Koen Plevoets</dc:creator>
  <cp:lastModifiedBy>Ruth Nysen</cp:lastModifiedBy>
  <cp:revision>265</cp:revision>
  <dcterms:created xsi:type="dcterms:W3CDTF">2013-08-06T08:44:16Z</dcterms:created>
  <dcterms:modified xsi:type="dcterms:W3CDTF">2020-07-02T18:50:27Z</dcterms:modified>
</cp:coreProperties>
</file>