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6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69" r:id="rId2"/>
    <p:sldMasterId id="2147483778" r:id="rId3"/>
    <p:sldMasterId id="2147483785" r:id="rId4"/>
    <p:sldMasterId id="2147483792" r:id="rId5"/>
    <p:sldMasterId id="2147483799" r:id="rId6"/>
    <p:sldMasterId id="2147483806" r:id="rId7"/>
  </p:sldMasterIdLst>
  <p:notesMasterIdLst>
    <p:notesMasterId r:id="rId23"/>
  </p:notesMasterIdLst>
  <p:handoutMasterIdLst>
    <p:handoutMasterId r:id="rId24"/>
  </p:handoutMasterIdLst>
  <p:sldIdLst>
    <p:sldId id="256" r:id="rId8"/>
    <p:sldId id="257" r:id="rId9"/>
    <p:sldId id="258" r:id="rId10"/>
    <p:sldId id="333" r:id="rId11"/>
    <p:sldId id="343" r:id="rId12"/>
    <p:sldId id="335" r:id="rId13"/>
    <p:sldId id="334" r:id="rId14"/>
    <p:sldId id="336" r:id="rId15"/>
    <p:sldId id="338" r:id="rId16"/>
    <p:sldId id="339" r:id="rId17"/>
    <p:sldId id="340" r:id="rId18"/>
    <p:sldId id="341" r:id="rId19"/>
    <p:sldId id="342" r:id="rId20"/>
    <p:sldId id="345" r:id="rId21"/>
    <p:sldId id="344" r:id="rId22"/>
  </p:sldIdLst>
  <p:sldSz cx="9144000" cy="5143500" type="screen16x9"/>
  <p:notesSz cx="6858000" cy="9144000"/>
  <p:defaultTextStyle>
    <a:defPPr>
      <a:defRPr lang="en-US"/>
    </a:defPPr>
    <a:lvl1pPr marL="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0" userDrawn="1">
          <p15:clr>
            <a:srgbClr val="A4A3A4"/>
          </p15:clr>
        </p15:guide>
        <p15:guide id="5" orient="horz" pos="2928" userDrawn="1">
          <p15:clr>
            <a:srgbClr val="A4A3A4"/>
          </p15:clr>
        </p15:guide>
        <p15:guide id="6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8EC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79945"/>
  </p:normalViewPr>
  <p:slideViewPr>
    <p:cSldViewPr snapToGrid="0" snapToObjects="1" showGuides="1">
      <p:cViewPr varScale="1">
        <p:scale>
          <a:sx n="86" d="100"/>
          <a:sy n="86" d="100"/>
        </p:scale>
        <p:origin x="1147" y="72"/>
      </p:cViewPr>
      <p:guideLst>
        <p:guide orient="horz" pos="3140"/>
        <p:guide orient="horz" pos="29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64" d="100"/>
          <a:sy n="164" d="100"/>
        </p:scale>
        <p:origin x="4904" y="-4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2D495-AFBC-D049-9D2A-D4CC16EF0503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52AA6-2B99-6D4C-A44D-6EF5FEC718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19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75557" y="4247147"/>
            <a:ext cx="6098722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80982" y="8701475"/>
            <a:ext cx="696036" cy="23083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>
              <a:defRPr sz="900"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B91B61D-47B7-A144-8E63-D9376A6761B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28820" y="8701475"/>
            <a:ext cx="2535988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900" b="0" i="0" cap="all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Confidential LIMITED USE ONLY</a:t>
            </a:r>
          </a:p>
        </p:txBody>
      </p:sp>
      <p:pic>
        <p:nvPicPr>
          <p:cNvPr id="11" name="Picture 10" descr="IMEC_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449" y="8718306"/>
            <a:ext cx="566612" cy="1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54305" indent="-154305" algn="l" defTabSz="411480" rtl="0" eaLnBrk="1" latinLnBrk="0" hangingPunct="1">
      <a:buClr>
        <a:srgbClr val="6A036A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1pPr>
    <a:lvl2pPr marL="565785" indent="-154305" algn="l" defTabSz="411480" rtl="0" eaLnBrk="1" latinLnBrk="0" hangingPunct="1">
      <a:buClr>
        <a:srgbClr val="007BB8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2pPr>
    <a:lvl3pPr marL="977265" indent="-154305" algn="l" defTabSz="411480" rtl="0" eaLnBrk="1" latinLnBrk="0" hangingPunct="1">
      <a:buClr>
        <a:srgbClr val="6A036A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3pPr>
    <a:lvl4pPr marL="1388745" indent="-154305" algn="l" defTabSz="411480" rtl="0" eaLnBrk="1" latinLnBrk="0" hangingPunct="1">
      <a:buClr>
        <a:srgbClr val="007BB8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4pPr>
    <a:lvl5pPr marL="1800225" indent="-154305" algn="l" defTabSz="411480" rtl="0" eaLnBrk="1" latinLnBrk="0" hangingPunct="1">
      <a:buClr>
        <a:srgbClr val="6A036A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5pPr>
    <a:lvl6pPr marL="205740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3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7" y="3042176"/>
            <a:ext cx="8421086" cy="430887"/>
          </a:xfrm>
        </p:spPr>
        <p:txBody>
          <a:bodyPr wrap="square" lIns="108000" rIns="0" anchor="b">
            <a:spAutoFit/>
          </a:bodyPr>
          <a:lstStyle>
            <a:lvl1pPr algn="ctr">
              <a:defRPr sz="2200" baseline="0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A SHOrt teasing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6" y="3398767"/>
            <a:ext cx="8421089" cy="341632"/>
          </a:xfrm>
        </p:spPr>
        <p:txBody>
          <a:bodyPr wrap="square" lIns="108000" rIns="0" anchor="t">
            <a:spAutoFit/>
          </a:bodyPr>
          <a:lstStyle>
            <a:lvl1pPr marL="0" indent="0" algn="ctr">
              <a:buNone/>
              <a:defRPr sz="1620" cap="all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Your Name here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46697" y="4888978"/>
            <a:ext cx="8650606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ctr" defTabSz="411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cap="all" dirty="0">
                <a:solidFill>
                  <a:schemeClr val="tx1"/>
                </a:solidFill>
              </a:rPr>
              <a:t>PUBLIC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00" y="1568566"/>
            <a:ext cx="4021004" cy="12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64001"/>
            <a:ext cx="8753475" cy="424732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8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021264" y="4893997"/>
            <a:ext cx="3889374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600" cap="all" dirty="0">
                <a:solidFill>
                  <a:schemeClr val="bg1"/>
                </a:solidFill>
              </a:rPr>
              <a:t>PUBLIC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73" y="4891116"/>
            <a:ext cx="554400" cy="1692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12" y="1276898"/>
            <a:ext cx="5142576" cy="256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9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1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1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7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0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0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4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4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2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6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2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0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9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8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9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2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6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2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6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7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4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5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3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8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divider">
    <p:bg>
      <p:bg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358385"/>
            <a:ext cx="8839200" cy="424732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64001"/>
            <a:ext cx="8753475" cy="424732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3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microsoft.com/office/2007/relationships/hdphoto" Target="../media/hdphoto1.wdp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4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7.xml"/><Relationship Id="rId9" Type="http://schemas.microsoft.com/office/2007/relationships/hdphoto" Target="../media/hdphoto2.wdp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32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34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33.xml"/><Relationship Id="rId9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38.xml"/><Relationship Id="rId7" Type="http://schemas.openxmlformats.org/officeDocument/2006/relationships/theme" Target="../theme/theme6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4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39.xml"/><Relationship Id="rId9" Type="http://schemas.microsoft.com/office/2007/relationships/hdphoto" Target="../media/hdphoto3.wdp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4.xml"/><Relationship Id="rId7" Type="http://schemas.openxmlformats.org/officeDocument/2006/relationships/theme" Target="../theme/theme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microsoft.com/office/2007/relationships/hdphoto" Target="../media/hdphoto2.wdp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8.jpeg"/><Relationship Id="rId4" Type="http://schemas.openxmlformats.org/officeDocument/2006/relationships/slideLayout" Target="../slideLayouts/slideLayout45.xml"/><Relationship Id="rId9" Type="http://schemas.microsoft.com/office/2007/relationships/hdphoto" Target="../media/hdphoto3.wdp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8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56" r:id="rId4"/>
    <p:sldLayoutId id="2147483659" r:id="rId5"/>
    <p:sldLayoutId id="2147483654" r:id="rId6"/>
    <p:sldLayoutId id="2147483657" r:id="rId7"/>
    <p:sldLayoutId id="2147483655" r:id="rId8"/>
    <p:sldLayoutId id="2147483687" r:id="rId9"/>
    <p:sldLayoutId id="2147483688" r:id="rId10"/>
    <p:sldLayoutId id="214748371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4"/>
        </a:buBlip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5"/>
        </a:buBlip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4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5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4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5" y="4880581"/>
            <a:ext cx="792136" cy="210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544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0"/>
        </a:buBlip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0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0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4" y="4762607"/>
            <a:ext cx="400711" cy="3034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0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2"/>
        </a:buBlip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2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8" name="Picture 7" descr="Solliance_high.jpg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4980" y="4859287"/>
            <a:ext cx="445910" cy="245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9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2"/>
        </a:buBlip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2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8" name="Picture 7" descr="4-Exascience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4" y="4873805"/>
            <a:ext cx="464996" cy="2250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4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0"/>
        </a:buBlip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0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0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9" name="Picture 8" descr="5-energyville.png"/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5" y="4874328"/>
            <a:ext cx="514398" cy="2130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2"/>
        </a:buBlip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2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8" name="Picture 7" descr="5-energyville.png"/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5512" y="4874328"/>
            <a:ext cx="514398" cy="213028"/>
          </a:xfrm>
          <a:prstGeom prst="rect">
            <a:avLst/>
          </a:prstGeom>
        </p:spPr>
      </p:pic>
      <p:pic>
        <p:nvPicPr>
          <p:cNvPr id="10" name="Picture 9" descr="Solliance_high.jpg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8495" y="4859287"/>
            <a:ext cx="445910" cy="245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3"/>
        </a:buBlip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4"/>
        </a:buBlip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3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4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3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Jonas </a:t>
            </a:r>
            <a:r>
              <a:rPr lang="en-US" dirty="0" err="1"/>
              <a:t>vercauteren</a:t>
            </a:r>
            <a:r>
              <a:rPr lang="en-US" dirty="0"/>
              <a:t>, </a:t>
            </a:r>
            <a:r>
              <a:rPr lang="en-US" dirty="0" err="1"/>
              <a:t>Lennert</a:t>
            </a:r>
            <a:r>
              <a:rPr lang="en-US" dirty="0"/>
              <a:t> van </a:t>
            </a:r>
            <a:r>
              <a:rPr lang="en-US" dirty="0" err="1"/>
              <a:t>hasselt</a:t>
            </a:r>
            <a:r>
              <a:rPr lang="en-US" dirty="0"/>
              <a:t>, Liam </a:t>
            </a:r>
            <a:r>
              <a:rPr lang="en-US" dirty="0" err="1"/>
              <a:t>Oorts</a:t>
            </a:r>
            <a:r>
              <a:rPr lang="en-US" dirty="0"/>
              <a:t>, Thomas </a:t>
            </a:r>
            <a:r>
              <a:rPr lang="en-US" dirty="0" err="1"/>
              <a:t>janssen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7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</a:t>
            </a:r>
            <a:r>
              <a:rPr lang="en-US" dirty="0" err="1"/>
              <a:t>Uitgevoerde</a:t>
            </a:r>
            <a:r>
              <a:rPr lang="en-US" dirty="0"/>
              <a:t>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10287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Week van 29/11: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GPS (Jonas)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Backend </a:t>
            </a:r>
            <a:r>
              <a:rPr lang="en-US" sz="2000" dirty="0" err="1">
                <a:sym typeface="Wingdings" panose="05000000000000000000" pitchFamily="2" charset="2"/>
              </a:rPr>
              <a:t>klaar</a:t>
            </a:r>
            <a:r>
              <a:rPr lang="en-US" sz="2000" dirty="0">
                <a:sym typeface="Wingdings" panose="05000000000000000000" pitchFamily="2" charset="2"/>
              </a:rPr>
              <a:t> (Thomas &amp; Liam)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ym typeface="Wingdings" panose="05000000000000000000" pitchFamily="2" charset="2"/>
              </a:rPr>
              <a:t>LoRaWAN</a:t>
            </a:r>
            <a:r>
              <a:rPr lang="en-US" sz="2000" dirty="0">
                <a:sym typeface="Wingdings" panose="05000000000000000000" pitchFamily="2" charset="2"/>
              </a:rPr>
              <a:t> (</a:t>
            </a:r>
            <a:r>
              <a:rPr lang="en-US" sz="2000" dirty="0" err="1">
                <a:sym typeface="Wingdings" panose="05000000000000000000" pitchFamily="2" charset="2"/>
              </a:rPr>
              <a:t>Lennert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11480" lvl="1" indent="0">
              <a:buNone/>
            </a:pPr>
            <a:endParaRPr lang="en-US" sz="1820" dirty="0"/>
          </a:p>
          <a:p>
            <a:pPr lvl="1"/>
            <a:endParaRPr lang="en-US" sz="18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42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</a:t>
            </a:r>
            <a:r>
              <a:rPr lang="en-US" dirty="0" err="1"/>
              <a:t>Uitgevoerde</a:t>
            </a:r>
            <a:r>
              <a:rPr lang="en-US" dirty="0"/>
              <a:t>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10287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Week van 06/12: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ym typeface="Wingdings" panose="05000000000000000000" pitchFamily="2" charset="2"/>
              </a:rPr>
              <a:t>eCompass</a:t>
            </a:r>
            <a:r>
              <a:rPr lang="en-US" sz="2000" dirty="0">
                <a:sym typeface="Wingdings" panose="05000000000000000000" pitchFamily="2" charset="2"/>
              </a:rPr>
              <a:t> (Jonas &amp; Liam)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Dash7 (Thomas)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ym typeface="Wingdings" panose="05000000000000000000" pitchFamily="2" charset="2"/>
              </a:rPr>
              <a:t>LoRaWAN</a:t>
            </a:r>
            <a:r>
              <a:rPr lang="en-US" sz="2000" dirty="0">
                <a:sym typeface="Wingdings" panose="05000000000000000000" pitchFamily="2" charset="2"/>
              </a:rPr>
              <a:t> (</a:t>
            </a:r>
            <a:r>
              <a:rPr lang="en-US" sz="2000" dirty="0" err="1">
                <a:sym typeface="Wingdings" panose="05000000000000000000" pitchFamily="2" charset="2"/>
              </a:rPr>
              <a:t>Lennert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11480" lvl="1" indent="0">
              <a:buNone/>
            </a:pPr>
            <a:endParaRPr lang="en-US" sz="1820" dirty="0"/>
          </a:p>
          <a:p>
            <a:pPr lvl="1"/>
            <a:endParaRPr lang="en-US" sz="18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</a:t>
            </a:r>
            <a:r>
              <a:rPr lang="en-US" dirty="0" err="1"/>
              <a:t>Uitgevoerde</a:t>
            </a:r>
            <a:r>
              <a:rPr lang="en-US" dirty="0"/>
              <a:t>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10287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Week van 13/12 </a:t>
            </a:r>
            <a:r>
              <a:rPr lang="en-US" sz="2000" dirty="0" err="1">
                <a:sym typeface="Wingdings" panose="05000000000000000000" pitchFamily="2" charset="2"/>
              </a:rPr>
              <a:t>en</a:t>
            </a:r>
            <a:r>
              <a:rPr lang="en-US" sz="2000" dirty="0">
                <a:sym typeface="Wingdings" panose="05000000000000000000" pitchFamily="2" charset="2"/>
              </a:rPr>
              <a:t> 20/12: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ym typeface="Wingdings" panose="05000000000000000000" pitchFamily="2" charset="2"/>
              </a:rPr>
              <a:t>Variabele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sensordata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sturen</a:t>
            </a:r>
            <a:r>
              <a:rPr lang="en-US" sz="2000" dirty="0">
                <a:sym typeface="Wingdings" panose="05000000000000000000" pitchFamily="2" charset="2"/>
              </a:rPr>
              <a:t> via DASH7 (Liam &amp; Thomas)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ym typeface="Wingdings" panose="05000000000000000000" pitchFamily="2" charset="2"/>
              </a:rPr>
              <a:t>LoRa</a:t>
            </a:r>
            <a:r>
              <a:rPr lang="en-US" sz="2000" dirty="0">
                <a:sym typeface="Wingdings" panose="05000000000000000000" pitchFamily="2" charset="2"/>
              </a:rPr>
              <a:t>: </a:t>
            </a:r>
            <a:r>
              <a:rPr lang="en-US" sz="2000" dirty="0" err="1">
                <a:sym typeface="Wingdings" panose="05000000000000000000" pitchFamily="2" charset="2"/>
              </a:rPr>
              <a:t>communicatie</a:t>
            </a:r>
            <a:r>
              <a:rPr lang="en-US" sz="2000" dirty="0">
                <a:sym typeface="Wingdings" panose="05000000000000000000" pitchFamily="2" charset="2"/>
              </a:rPr>
              <a:t> UART (</a:t>
            </a:r>
            <a:r>
              <a:rPr lang="en-US" sz="2000" dirty="0" err="1">
                <a:sym typeface="Wingdings" panose="05000000000000000000" pitchFamily="2" charset="2"/>
              </a:rPr>
              <a:t>Lennert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GPS-</a:t>
            </a:r>
            <a:r>
              <a:rPr lang="en-US" sz="2000" dirty="0" err="1">
                <a:sym typeface="Wingdings" panose="05000000000000000000" pitchFamily="2" charset="2"/>
              </a:rPr>
              <a:t>coördinaten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doorsturen</a:t>
            </a:r>
            <a:r>
              <a:rPr lang="en-US" sz="2000" dirty="0">
                <a:sym typeface="Wingdings" panose="05000000000000000000" pitchFamily="2" charset="2"/>
              </a:rPr>
              <a:t> (Jonas)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11480" lvl="1" indent="0">
              <a:buNone/>
            </a:pPr>
            <a:endParaRPr lang="en-US" sz="1820" dirty="0"/>
          </a:p>
          <a:p>
            <a:pPr lvl="1"/>
            <a:endParaRPr lang="en-US" sz="18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1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</a:t>
            </a:r>
            <a:r>
              <a:rPr lang="en-US" dirty="0" err="1"/>
              <a:t>Uitgevoerde</a:t>
            </a:r>
            <a:r>
              <a:rPr lang="en-US" dirty="0"/>
              <a:t>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10287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Week van 13/12 </a:t>
            </a:r>
            <a:r>
              <a:rPr lang="en-US" sz="2000" dirty="0" err="1">
                <a:sym typeface="Wingdings" panose="05000000000000000000" pitchFamily="2" charset="2"/>
              </a:rPr>
              <a:t>en</a:t>
            </a:r>
            <a:r>
              <a:rPr lang="en-US" sz="2000" dirty="0">
                <a:sym typeface="Wingdings" panose="05000000000000000000" pitchFamily="2" charset="2"/>
              </a:rPr>
              <a:t> 20/12: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ym typeface="Wingdings" panose="05000000000000000000" pitchFamily="2" charset="2"/>
              </a:rPr>
              <a:t>Variabele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sensordata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sturen</a:t>
            </a:r>
            <a:r>
              <a:rPr lang="en-US" sz="2000" dirty="0">
                <a:sym typeface="Wingdings" panose="05000000000000000000" pitchFamily="2" charset="2"/>
              </a:rPr>
              <a:t> via DASH7 (Liam &amp; Thomas)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ym typeface="Wingdings" panose="05000000000000000000" pitchFamily="2" charset="2"/>
              </a:rPr>
              <a:t>LoRa</a:t>
            </a:r>
            <a:r>
              <a:rPr lang="en-US" sz="2000" dirty="0">
                <a:sym typeface="Wingdings" panose="05000000000000000000" pitchFamily="2" charset="2"/>
              </a:rPr>
              <a:t>: </a:t>
            </a:r>
            <a:r>
              <a:rPr lang="en-US" sz="2000" dirty="0" err="1">
                <a:sym typeface="Wingdings" panose="05000000000000000000" pitchFamily="2" charset="2"/>
              </a:rPr>
              <a:t>communicatie</a:t>
            </a:r>
            <a:r>
              <a:rPr lang="en-US" sz="2000" dirty="0">
                <a:sym typeface="Wingdings" panose="05000000000000000000" pitchFamily="2" charset="2"/>
              </a:rPr>
              <a:t> UART (</a:t>
            </a:r>
            <a:r>
              <a:rPr lang="en-US" sz="2000" dirty="0" err="1">
                <a:sym typeface="Wingdings" panose="05000000000000000000" pitchFamily="2" charset="2"/>
              </a:rPr>
              <a:t>Lennert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GPS-</a:t>
            </a:r>
            <a:r>
              <a:rPr lang="en-US" sz="2000" dirty="0" err="1">
                <a:sym typeface="Wingdings" panose="05000000000000000000" pitchFamily="2" charset="2"/>
              </a:rPr>
              <a:t>coördinaten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doorsturen</a:t>
            </a:r>
            <a:r>
              <a:rPr lang="en-US" sz="2000" dirty="0">
                <a:sym typeface="Wingdings" panose="05000000000000000000" pitchFamily="2" charset="2"/>
              </a:rPr>
              <a:t> (Jonas)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11480" lvl="1" indent="0">
              <a:buNone/>
            </a:pPr>
            <a:endParaRPr lang="en-US" sz="1820" dirty="0"/>
          </a:p>
          <a:p>
            <a:pPr lvl="1"/>
            <a:endParaRPr lang="en-US" sz="18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1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gerealiseerd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45770" indent="-342900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pPr marL="10287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…</a:t>
            </a: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11480" lvl="1" indent="0">
              <a:buNone/>
            </a:pPr>
            <a:endParaRPr lang="en-US" sz="1820" dirty="0"/>
          </a:p>
          <a:p>
            <a:pPr lvl="1"/>
            <a:endParaRPr lang="en-US" sz="18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2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10000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11527-6223-4E4A-BF2F-EE12EB67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2309142"/>
            <a:ext cx="8839200" cy="523220"/>
          </a:xfrm>
        </p:spPr>
        <p:txBody>
          <a:bodyPr/>
          <a:lstStyle/>
          <a:p>
            <a:r>
              <a:rPr lang="en-US" sz="2800" dirty="0"/>
              <a:t>DEMO time!</a:t>
            </a:r>
          </a:p>
        </p:txBody>
      </p:sp>
      <p:pic>
        <p:nvPicPr>
          <p:cNvPr id="3" name="Picture 4" descr="Afbeeldingsresultaat voor embrace elderly">
            <a:extLst>
              <a:ext uri="{FF2B5EF4-FFF2-40B4-BE49-F238E27FC236}">
                <a16:creationId xmlns:a16="http://schemas.microsoft.com/office/drawing/2014/main" id="{E0BB7899-104A-4CFA-9AF8-52D793088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6147">
            <a:off x="5682213" y="535434"/>
            <a:ext cx="3161981" cy="20363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61372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Overzicht</a:t>
            </a:r>
            <a:r>
              <a:rPr lang="en-US" sz="2000" dirty="0"/>
              <a:t> &amp; planning</a:t>
            </a:r>
          </a:p>
          <a:p>
            <a:r>
              <a:rPr lang="en-US" sz="2000" dirty="0" err="1"/>
              <a:t>Gerealiseerd</a:t>
            </a:r>
            <a:endParaRPr lang="en-US" sz="2000" dirty="0"/>
          </a:p>
          <a:p>
            <a:r>
              <a:rPr lang="en-US" sz="2000" dirty="0" err="1"/>
              <a:t>Niet</a:t>
            </a:r>
            <a:r>
              <a:rPr lang="en-US" sz="2000" dirty="0"/>
              <a:t> </a:t>
            </a:r>
            <a:r>
              <a:rPr lang="en-US" sz="2000" dirty="0" err="1"/>
              <a:t>gerealiseerd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Monitoring runaway behavior</a:t>
            </a:r>
          </a:p>
        </p:txBody>
      </p:sp>
      <p:pic>
        <p:nvPicPr>
          <p:cNvPr id="1026" name="Picture 2" descr="Afbeeldingsresultaat voor montiroring running elderly">
            <a:extLst>
              <a:ext uri="{FF2B5EF4-FFF2-40B4-BE49-F238E27FC236}">
                <a16:creationId xmlns:a16="http://schemas.microsoft.com/office/drawing/2014/main" id="{C9F3B06A-7A6A-44EE-8F60-081904777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628" y="1774732"/>
            <a:ext cx="4235758" cy="23531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391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3</a:t>
            </a:fld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185B800-DF3A-4B4C-BF09-BCC494FAC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534" y="452315"/>
            <a:ext cx="4727372" cy="437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3FA4D87-08B3-43DA-A0A5-77A675779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5" y="1533236"/>
            <a:ext cx="8825001" cy="196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8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1" y="1078229"/>
            <a:ext cx="8753475" cy="3815767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000" dirty="0" err="1"/>
              <a:t>Topprioriteit</a:t>
            </a:r>
            <a:endParaRPr lang="en-US" sz="2000" dirty="0"/>
          </a:p>
          <a:p>
            <a:pPr lvl="1"/>
            <a:r>
              <a:rPr lang="en-US" sz="1820" dirty="0"/>
              <a:t>GPS-</a:t>
            </a:r>
            <a:r>
              <a:rPr lang="en-US" sz="1820" dirty="0" err="1"/>
              <a:t>coördinaten</a:t>
            </a:r>
            <a:r>
              <a:rPr lang="en-US" sz="1820" dirty="0"/>
              <a:t> via </a:t>
            </a:r>
            <a:r>
              <a:rPr lang="en-US" sz="1820" dirty="0" err="1"/>
              <a:t>LoRaWAN</a:t>
            </a:r>
            <a:r>
              <a:rPr lang="en-US" sz="1820" dirty="0"/>
              <a:t> </a:t>
            </a:r>
            <a:r>
              <a:rPr lang="en-US" sz="1820" dirty="0" err="1"/>
              <a:t>versturen</a:t>
            </a:r>
            <a:endParaRPr lang="en-US" sz="1820" dirty="0"/>
          </a:p>
          <a:p>
            <a:pPr lvl="1"/>
            <a:r>
              <a:rPr lang="en-US" sz="1820" dirty="0"/>
              <a:t>DASH7 fingerprinting </a:t>
            </a:r>
            <a:r>
              <a:rPr lang="en-US" sz="1820" dirty="0" err="1"/>
              <a:t>lokalisatie</a:t>
            </a:r>
            <a:r>
              <a:rPr lang="en-US" sz="1820" dirty="0"/>
              <a:t> </a:t>
            </a:r>
          </a:p>
          <a:p>
            <a:pPr marL="411480" lvl="1" indent="0">
              <a:buNone/>
            </a:pPr>
            <a:endParaRPr lang="en-US" sz="1820" dirty="0"/>
          </a:p>
          <a:p>
            <a:r>
              <a:rPr lang="en-US" sz="2000" dirty="0" err="1"/>
              <a:t>Prioriteit</a:t>
            </a:r>
            <a:endParaRPr lang="en-US" sz="2000" dirty="0"/>
          </a:p>
          <a:p>
            <a:pPr lvl="1"/>
            <a:r>
              <a:rPr lang="en-US" sz="1820" dirty="0" err="1"/>
              <a:t>eCompass</a:t>
            </a:r>
            <a:r>
              <a:rPr lang="en-US" sz="1820" dirty="0"/>
              <a:t> </a:t>
            </a:r>
            <a:r>
              <a:rPr lang="en-US" sz="1820" dirty="0">
                <a:sym typeface="Wingdings" panose="05000000000000000000" pitchFamily="2" charset="2"/>
              </a:rPr>
              <a:t> sensor fusion</a:t>
            </a:r>
            <a:endParaRPr lang="en-US" sz="1820" dirty="0"/>
          </a:p>
          <a:p>
            <a:pPr marL="411480" lvl="1" indent="0">
              <a:buNone/>
            </a:pPr>
            <a:endParaRPr lang="en-US" sz="1820" dirty="0"/>
          </a:p>
          <a:p>
            <a:r>
              <a:rPr lang="en-US" sz="2000" dirty="0" err="1"/>
              <a:t>Uitbreidingen</a:t>
            </a:r>
            <a:endParaRPr lang="en-US" sz="2000" dirty="0"/>
          </a:p>
          <a:p>
            <a:pPr lvl="1"/>
            <a:r>
              <a:rPr lang="en-US" sz="1820" dirty="0"/>
              <a:t>Barometer </a:t>
            </a:r>
            <a:r>
              <a:rPr lang="en-US" sz="1820" dirty="0">
                <a:sym typeface="Wingdings" panose="05000000000000000000" pitchFamily="2" charset="2"/>
              </a:rPr>
              <a:t> sensor fusion + fall detection</a:t>
            </a:r>
            <a:endParaRPr lang="en-US" sz="1820" dirty="0"/>
          </a:p>
          <a:p>
            <a:pPr lvl="1"/>
            <a:r>
              <a:rPr lang="en-US" sz="1820" dirty="0"/>
              <a:t>Alarm button</a:t>
            </a:r>
          </a:p>
          <a:p>
            <a:pPr lvl="1"/>
            <a:r>
              <a:rPr lang="en-US" sz="1820" dirty="0"/>
              <a:t>NFC </a:t>
            </a:r>
            <a:r>
              <a:rPr lang="en-US" sz="1820" dirty="0" err="1"/>
              <a:t>configuratie</a:t>
            </a:r>
            <a:r>
              <a:rPr lang="en-US" sz="1820" dirty="0"/>
              <a:t> </a:t>
            </a:r>
            <a:r>
              <a:rPr lang="en-US" sz="1820" dirty="0" err="1"/>
              <a:t>en</a:t>
            </a:r>
            <a:r>
              <a:rPr lang="en-US" sz="1820" dirty="0"/>
              <a:t> proximity</a:t>
            </a:r>
          </a:p>
          <a:p>
            <a:pPr lvl="1"/>
            <a:r>
              <a:rPr lang="en-US" sz="1820" dirty="0"/>
              <a:t>Notification system (vb. Komen </a:t>
            </a:r>
            <a:r>
              <a:rPr lang="en-US" sz="1820" dirty="0" err="1"/>
              <a:t>eten</a:t>
            </a:r>
            <a:r>
              <a:rPr lang="en-US" sz="1820" dirty="0"/>
              <a:t>!)</a:t>
            </a:r>
          </a:p>
          <a:p>
            <a:pPr lvl="1"/>
            <a:r>
              <a:rPr lang="en-US" sz="1820" dirty="0"/>
              <a:t>PIR sensor motion detection</a:t>
            </a:r>
          </a:p>
          <a:p>
            <a:pPr lvl="1"/>
            <a:endParaRPr lang="en-US" sz="1820" dirty="0"/>
          </a:p>
          <a:p>
            <a:pPr lvl="1"/>
            <a:endParaRPr lang="en-US" sz="1820" dirty="0"/>
          </a:p>
          <a:p>
            <a:pPr lvl="1"/>
            <a:endParaRPr lang="en-US" sz="1820" dirty="0"/>
          </a:p>
          <a:p>
            <a:pPr lvl="1"/>
            <a:endParaRPr lang="en-US" sz="182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detail</a:t>
            </a:r>
          </a:p>
        </p:txBody>
      </p:sp>
      <p:pic>
        <p:nvPicPr>
          <p:cNvPr id="2050" name="Picture 2" descr="Afbeeldingsresultaat voor monitoring running elderly">
            <a:extLst>
              <a:ext uri="{FF2B5EF4-FFF2-40B4-BE49-F238E27FC236}">
                <a16:creationId xmlns:a16="http://schemas.microsoft.com/office/drawing/2014/main" id="{B8FADB44-9083-4BBB-A605-BE293EF5B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05" y="1397731"/>
            <a:ext cx="3810000" cy="24193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ijl: rechts 16">
            <a:extLst>
              <a:ext uri="{FF2B5EF4-FFF2-40B4-BE49-F238E27FC236}">
                <a16:creationId xmlns:a16="http://schemas.microsoft.com/office/drawing/2014/main" id="{4504790C-216D-4E05-9603-FF4415F823F1}"/>
              </a:ext>
            </a:extLst>
          </p:cNvPr>
          <p:cNvSpPr/>
          <p:nvPr/>
        </p:nvSpPr>
        <p:spPr>
          <a:xfrm rot="19818443">
            <a:off x="4177056" y="3583502"/>
            <a:ext cx="1019506" cy="419057"/>
          </a:xfrm>
          <a:prstGeom prst="rightArrow">
            <a:avLst/>
          </a:prstGeom>
          <a:gradFill>
            <a:gsLst>
              <a:gs pos="0">
                <a:schemeClr val="accent6"/>
              </a:gs>
              <a:gs pos="60000">
                <a:schemeClr val="tx2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5420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1" y="1078229"/>
            <a:ext cx="8753475" cy="3815767"/>
          </a:xfrm>
        </p:spPr>
        <p:txBody>
          <a:bodyPr anchor="t">
            <a:normAutofit/>
          </a:bodyPr>
          <a:lstStyle/>
          <a:p>
            <a:r>
              <a:rPr lang="en-US" sz="2000" dirty="0"/>
              <a:t>GPS-</a:t>
            </a:r>
            <a:r>
              <a:rPr lang="en-US" sz="2000" dirty="0" err="1"/>
              <a:t>coördinaten</a:t>
            </a:r>
            <a:r>
              <a:rPr lang="en-US" sz="2000" dirty="0"/>
              <a:t> via </a:t>
            </a:r>
            <a:r>
              <a:rPr lang="en-US" sz="2000" dirty="0" err="1"/>
              <a:t>LoRaWAN</a:t>
            </a:r>
            <a:r>
              <a:rPr lang="en-US" sz="2000" dirty="0"/>
              <a:t> </a:t>
            </a:r>
            <a:r>
              <a:rPr lang="en-US" sz="2000" dirty="0" err="1"/>
              <a:t>versturen</a:t>
            </a:r>
            <a:endParaRPr lang="en-US" sz="2000" dirty="0"/>
          </a:p>
          <a:p>
            <a:pPr lvl="1"/>
            <a:r>
              <a:rPr lang="en-US" sz="1640" dirty="0"/>
              <a:t>GPS-module </a:t>
            </a:r>
            <a:r>
              <a:rPr lang="en-US" sz="1640" dirty="0" err="1"/>
              <a:t>solderen</a:t>
            </a:r>
            <a:endParaRPr lang="en-US" sz="1640" dirty="0"/>
          </a:p>
          <a:p>
            <a:pPr lvl="1"/>
            <a:r>
              <a:rPr lang="en-US" sz="1640" dirty="0" err="1"/>
              <a:t>Coördinaten</a:t>
            </a:r>
            <a:r>
              <a:rPr lang="en-US" sz="1640" dirty="0"/>
              <a:t> </a:t>
            </a:r>
            <a:r>
              <a:rPr lang="en-US" sz="1640" dirty="0" err="1"/>
              <a:t>converteren</a:t>
            </a:r>
            <a:endParaRPr lang="en-US" sz="1640" dirty="0"/>
          </a:p>
          <a:p>
            <a:pPr lvl="1"/>
            <a:r>
              <a:rPr lang="en-US" sz="1640" dirty="0" err="1"/>
              <a:t>Verbinden</a:t>
            </a:r>
            <a:r>
              <a:rPr lang="en-US" sz="1640" dirty="0"/>
              <a:t> met </a:t>
            </a:r>
            <a:r>
              <a:rPr lang="en-US" sz="1640" dirty="0" err="1"/>
              <a:t>LoRaWAN</a:t>
            </a:r>
            <a:r>
              <a:rPr lang="en-US" sz="1640" dirty="0"/>
              <a:t> gateway</a:t>
            </a:r>
          </a:p>
          <a:p>
            <a:pPr lvl="1"/>
            <a:r>
              <a:rPr lang="en-US" sz="1640" dirty="0"/>
              <a:t>Backend: GPS </a:t>
            </a:r>
            <a:r>
              <a:rPr lang="en-US" sz="1640" dirty="0" err="1"/>
              <a:t>aanzetten</a:t>
            </a:r>
            <a:r>
              <a:rPr lang="en-US" sz="1640" dirty="0"/>
              <a:t> </a:t>
            </a:r>
            <a:r>
              <a:rPr lang="en-US" sz="1640" dirty="0" err="1"/>
              <a:t>indien</a:t>
            </a:r>
            <a:r>
              <a:rPr lang="en-US" sz="1640" dirty="0"/>
              <a:t> </a:t>
            </a:r>
            <a:r>
              <a:rPr lang="en-US" sz="1640" dirty="0" err="1"/>
              <a:t>buiten</a:t>
            </a:r>
            <a:r>
              <a:rPr lang="en-US" sz="1640" dirty="0"/>
              <a:t> </a:t>
            </a:r>
            <a:r>
              <a:rPr lang="en-US" sz="1640" dirty="0" err="1"/>
              <a:t>safezone</a:t>
            </a:r>
            <a:r>
              <a:rPr lang="en-US" sz="1640" dirty="0"/>
              <a:t> (input van DASH7)</a:t>
            </a:r>
          </a:p>
          <a:p>
            <a:pPr lvl="1"/>
            <a:endParaRPr lang="en-US" sz="1640" dirty="0"/>
          </a:p>
          <a:p>
            <a:r>
              <a:rPr lang="en-US" sz="1820" dirty="0"/>
              <a:t>DASH7 fingerprinting</a:t>
            </a:r>
          </a:p>
          <a:p>
            <a:pPr lvl="1"/>
            <a:r>
              <a:rPr lang="en-US" sz="1640" dirty="0"/>
              <a:t>Database </a:t>
            </a:r>
            <a:r>
              <a:rPr lang="en-US" sz="1640" dirty="0" err="1"/>
              <a:t>opstellen</a:t>
            </a:r>
            <a:r>
              <a:rPr lang="en-US" sz="1640" dirty="0"/>
              <a:t> met RSSI (no response </a:t>
            </a:r>
            <a:r>
              <a:rPr lang="en-US" sz="1640" dirty="0">
                <a:sym typeface="Wingdings" panose="05000000000000000000" pitchFamily="2" charset="2"/>
              </a:rPr>
              <a:t></a:t>
            </a:r>
            <a:r>
              <a:rPr lang="en-US" sz="1640" dirty="0"/>
              <a:t> delete entry)</a:t>
            </a:r>
          </a:p>
          <a:p>
            <a:pPr lvl="1"/>
            <a:r>
              <a:rPr lang="en-US" sz="1640" dirty="0"/>
              <a:t>Node </a:t>
            </a:r>
            <a:r>
              <a:rPr lang="en-US" sz="1640" dirty="0" err="1"/>
              <a:t>zendt</a:t>
            </a:r>
            <a:r>
              <a:rPr lang="en-US" sz="1640" dirty="0"/>
              <a:t> RSSI meting</a:t>
            </a:r>
          </a:p>
          <a:p>
            <a:pPr lvl="1"/>
            <a:r>
              <a:rPr lang="en-US" sz="1640" dirty="0" err="1"/>
              <a:t>Algoritme</a:t>
            </a:r>
            <a:r>
              <a:rPr lang="en-US" sz="1640" dirty="0"/>
              <a:t> </a:t>
            </a:r>
            <a:r>
              <a:rPr lang="en-US" sz="1640" dirty="0" err="1"/>
              <a:t>voor</a:t>
            </a:r>
            <a:r>
              <a:rPr lang="en-US" sz="1640" dirty="0"/>
              <a:t> pattern matching </a:t>
            </a:r>
            <a:r>
              <a:rPr lang="en-US" sz="1640" dirty="0">
                <a:sym typeface="Wingdings" panose="05000000000000000000" pitchFamily="2" charset="2"/>
              </a:rPr>
              <a:t> </a:t>
            </a:r>
            <a:r>
              <a:rPr lang="en-US" sz="1640" dirty="0" err="1">
                <a:sym typeface="Wingdings" panose="05000000000000000000" pitchFamily="2" charset="2"/>
              </a:rPr>
              <a:t>uitvoeren</a:t>
            </a:r>
            <a:r>
              <a:rPr lang="en-US" sz="1640" dirty="0">
                <a:sym typeface="Wingdings" panose="05000000000000000000" pitchFamily="2" charset="2"/>
              </a:rPr>
              <a:t> op backend (Ubuntu-server)</a:t>
            </a:r>
          </a:p>
          <a:p>
            <a:pPr lvl="1"/>
            <a:endParaRPr lang="en-US" sz="1640" dirty="0"/>
          </a:p>
          <a:p>
            <a:pPr lvl="1"/>
            <a:endParaRPr lang="en-US" sz="1640" dirty="0"/>
          </a:p>
          <a:p>
            <a:pPr lvl="1"/>
            <a:endParaRPr lang="en-US" sz="1640" dirty="0"/>
          </a:p>
          <a:p>
            <a:pPr lvl="1"/>
            <a:endParaRPr lang="en-US" sz="1640" dirty="0"/>
          </a:p>
          <a:p>
            <a:pPr lvl="1"/>
            <a:endParaRPr lang="en-US" sz="1820" dirty="0"/>
          </a:p>
          <a:p>
            <a:pPr lvl="1"/>
            <a:endParaRPr lang="en-US" sz="1820" dirty="0"/>
          </a:p>
          <a:p>
            <a:pPr lvl="1"/>
            <a:endParaRPr lang="en-US" sz="1820" dirty="0"/>
          </a:p>
          <a:p>
            <a:pPr lvl="1"/>
            <a:endParaRPr lang="en-US" sz="182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detail</a:t>
            </a:r>
          </a:p>
        </p:txBody>
      </p:sp>
    </p:spTree>
    <p:extLst>
      <p:ext uri="{BB962C8B-B14F-4D97-AF65-F5344CB8AC3E}">
        <p14:creationId xmlns:p14="http://schemas.microsoft.com/office/powerpoint/2010/main" val="215917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dirty="0" err="1"/>
              <a:t>eCompass</a:t>
            </a:r>
            <a:endParaRPr lang="en-US" sz="2000" dirty="0"/>
          </a:p>
          <a:p>
            <a:pPr lvl="1"/>
            <a:r>
              <a:rPr lang="en-US" sz="1820" dirty="0"/>
              <a:t>Accelerometer (</a:t>
            </a:r>
            <a:r>
              <a:rPr lang="en-US" sz="1820" dirty="0" err="1"/>
              <a:t>gebruikt</a:t>
            </a:r>
            <a:r>
              <a:rPr lang="en-US" sz="1820" dirty="0"/>
              <a:t> </a:t>
            </a:r>
            <a:r>
              <a:rPr lang="en-US" sz="1820" dirty="0" err="1"/>
              <a:t>als</a:t>
            </a:r>
            <a:r>
              <a:rPr lang="en-US" sz="1820" dirty="0"/>
              <a:t> </a:t>
            </a:r>
            <a:r>
              <a:rPr lang="en-US" sz="1820" dirty="0" err="1"/>
              <a:t>gyroscoop</a:t>
            </a:r>
            <a:r>
              <a:rPr lang="en-US" sz="1820" dirty="0"/>
              <a:t>): x/y/z </a:t>
            </a:r>
            <a:r>
              <a:rPr lang="en-US" sz="1820" dirty="0">
                <a:sym typeface="Wingdings" panose="05000000000000000000" pitchFamily="2" charset="2"/>
              </a:rPr>
              <a:t> </a:t>
            </a:r>
            <a:r>
              <a:rPr lang="en-US" sz="1820" dirty="0" err="1">
                <a:sym typeface="Wingdings" panose="05000000000000000000" pitchFamily="2" charset="2"/>
              </a:rPr>
              <a:t>hoeken</a:t>
            </a:r>
            <a:endParaRPr lang="en-US" sz="1820" dirty="0">
              <a:sym typeface="Wingdings" panose="05000000000000000000" pitchFamily="2" charset="2"/>
            </a:endParaRPr>
          </a:p>
          <a:p>
            <a:pPr lvl="1"/>
            <a:r>
              <a:rPr lang="en-US" sz="1820" dirty="0">
                <a:sym typeface="Wingdings" panose="05000000000000000000" pitchFamily="2" charset="2"/>
              </a:rPr>
              <a:t>Magnetometer: x/y/z  </a:t>
            </a:r>
            <a:r>
              <a:rPr lang="en-US" sz="1820" dirty="0" err="1">
                <a:sym typeface="Wingdings" panose="05000000000000000000" pitchFamily="2" charset="2"/>
              </a:rPr>
              <a:t>hoeken</a:t>
            </a:r>
            <a:endParaRPr lang="en-US" sz="1820" dirty="0">
              <a:sym typeface="Wingdings" panose="05000000000000000000" pitchFamily="2" charset="2"/>
            </a:endParaRPr>
          </a:p>
          <a:p>
            <a:pPr lvl="1"/>
            <a:r>
              <a:rPr lang="en-US" sz="1820" dirty="0">
                <a:sym typeface="Wingdings" panose="05000000000000000000" pitchFamily="2" charset="2"/>
              </a:rPr>
              <a:t>Sensor fusion: accelerometer + magnetometer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1640" dirty="0">
                <a:sym typeface="Wingdings" panose="05000000000000000000" pitchFamily="2" charset="2"/>
              </a:rPr>
              <a:t>Tilt-compensated compass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en-US" sz="1640" dirty="0">
              <a:sym typeface="Wingdings" panose="05000000000000000000" pitchFamily="2" charset="2"/>
            </a:endParaRPr>
          </a:p>
          <a:p>
            <a:pPr marL="308610" lvl="2" indent="-308610"/>
            <a:r>
              <a:rPr lang="en-US" sz="2000" dirty="0">
                <a:sym typeface="Wingdings" panose="05000000000000000000" pitchFamily="2" charset="2"/>
              </a:rPr>
              <a:t>Backend</a:t>
            </a:r>
          </a:p>
          <a:p>
            <a:pPr marL="720090" lvl="3" indent="-308610"/>
            <a:r>
              <a:rPr lang="en-US" sz="1820" dirty="0">
                <a:sym typeface="Wingdings" panose="05000000000000000000" pitchFamily="2" charset="2"/>
              </a:rPr>
              <a:t>Thinghsboard.io: MQTT</a:t>
            </a:r>
          </a:p>
          <a:p>
            <a:pPr marL="720090" lvl="3" indent="-308610"/>
            <a:r>
              <a:rPr lang="en-US" sz="1820" dirty="0">
                <a:sym typeface="Wingdings" panose="05000000000000000000" pitchFamily="2" charset="2"/>
              </a:rPr>
              <a:t>Fingerprinting </a:t>
            </a:r>
            <a:r>
              <a:rPr lang="en-US" sz="1820" dirty="0" err="1">
                <a:sym typeface="Wingdings" panose="05000000000000000000" pitchFamily="2" charset="2"/>
              </a:rPr>
              <a:t>algoritme</a:t>
            </a:r>
            <a:r>
              <a:rPr lang="en-US" sz="1820" dirty="0">
                <a:sym typeface="Wingdings" panose="05000000000000000000" pitchFamily="2" charset="2"/>
              </a:rPr>
              <a:t> op </a:t>
            </a:r>
            <a:r>
              <a:rPr lang="en-US" sz="1820" dirty="0" err="1">
                <a:sym typeface="Wingdings" panose="05000000000000000000" pitchFamily="2" charset="2"/>
              </a:rPr>
              <a:t>draaien</a:t>
            </a:r>
            <a:endParaRPr lang="en-US" sz="1820" dirty="0">
              <a:sym typeface="Wingdings" panose="05000000000000000000" pitchFamily="2" charset="2"/>
            </a:endParaRPr>
          </a:p>
          <a:p>
            <a:pPr marL="720090" lvl="3" indent="-308610"/>
            <a:r>
              <a:rPr lang="en-US" sz="1820" dirty="0" err="1">
                <a:sym typeface="Wingdings" panose="05000000000000000000" pitchFamily="2" charset="2"/>
              </a:rPr>
              <a:t>Buiten</a:t>
            </a:r>
            <a:r>
              <a:rPr lang="en-US" sz="1820" dirty="0">
                <a:sym typeface="Wingdings" panose="05000000000000000000" pitchFamily="2" charset="2"/>
              </a:rPr>
              <a:t> </a:t>
            </a:r>
            <a:r>
              <a:rPr lang="en-US" sz="1820" dirty="0" err="1">
                <a:sym typeface="Wingdings" panose="05000000000000000000" pitchFamily="2" charset="2"/>
              </a:rPr>
              <a:t>safezone</a:t>
            </a:r>
            <a:r>
              <a:rPr lang="en-US" sz="1820" dirty="0">
                <a:sym typeface="Wingdings" panose="05000000000000000000" pitchFamily="2" charset="2"/>
              </a:rPr>
              <a:t>  send alert</a:t>
            </a:r>
          </a:p>
          <a:p>
            <a:pPr marL="720090" lvl="3" indent="-308610"/>
            <a:endParaRPr lang="en-US" sz="2000" dirty="0">
              <a:sym typeface="Wingdings" panose="05000000000000000000" pitchFamily="2" charset="2"/>
            </a:endParaRPr>
          </a:p>
          <a:p>
            <a:pPr marL="822960" lvl="2" indent="0">
              <a:buNone/>
            </a:pPr>
            <a:endParaRPr lang="en-US" sz="1640" dirty="0">
              <a:sym typeface="Wingdings" panose="05000000000000000000" pitchFamily="2" charset="2"/>
            </a:endParaRPr>
          </a:p>
          <a:p>
            <a:pPr marL="411480" lvl="1" indent="0">
              <a:buNone/>
            </a:pPr>
            <a:endParaRPr lang="en-US" sz="1820" dirty="0"/>
          </a:p>
          <a:p>
            <a:pPr lvl="1"/>
            <a:endParaRPr lang="en-US" sz="18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detail</a:t>
            </a:r>
          </a:p>
        </p:txBody>
      </p:sp>
    </p:spTree>
    <p:extLst>
      <p:ext uri="{BB962C8B-B14F-4D97-AF65-F5344CB8AC3E}">
        <p14:creationId xmlns:p14="http://schemas.microsoft.com/office/powerpoint/2010/main" val="337805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102870" indent="0">
              <a:buNone/>
            </a:pPr>
            <a:r>
              <a:rPr lang="en-US" sz="2000" dirty="0" err="1">
                <a:sym typeface="Wingdings" panose="05000000000000000000" pitchFamily="2" charset="2"/>
              </a:rPr>
              <a:t>Taakverdeling</a:t>
            </a:r>
            <a:r>
              <a:rPr lang="en-US" sz="2000" dirty="0">
                <a:sym typeface="Wingdings" panose="05000000000000000000" pitchFamily="2" charset="2"/>
              </a:rPr>
              <a:t>:</a:t>
            </a:r>
          </a:p>
          <a:p>
            <a:pPr marL="445770" indent="-3429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GPS module (Jonas &amp; </a:t>
            </a:r>
            <a:r>
              <a:rPr lang="en-US" sz="2000" dirty="0" err="1">
                <a:sym typeface="Wingdings" panose="05000000000000000000" pitchFamily="2" charset="2"/>
              </a:rPr>
              <a:t>Lennert</a:t>
            </a:r>
            <a:r>
              <a:rPr lang="en-US" sz="2000" dirty="0">
                <a:sym typeface="Wingdings" panose="05000000000000000000" pitchFamily="2" charset="2"/>
              </a:rPr>
              <a:t>) + fingerprinting (Liam &amp; Thomas)</a:t>
            </a:r>
          </a:p>
          <a:p>
            <a:pPr marL="445770" indent="-3429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Backend (</a:t>
            </a:r>
            <a:r>
              <a:rPr lang="en-US" sz="2000" dirty="0" err="1">
                <a:sym typeface="Wingdings" panose="05000000000000000000" pitchFamily="2" charset="2"/>
              </a:rPr>
              <a:t>Lennert</a:t>
            </a:r>
            <a:r>
              <a:rPr lang="en-US" sz="2000" dirty="0">
                <a:sym typeface="Wingdings" panose="05000000000000000000" pitchFamily="2" charset="2"/>
              </a:rPr>
              <a:t> &amp; Thomas) + </a:t>
            </a:r>
            <a:r>
              <a:rPr lang="en-US" sz="2000" dirty="0" err="1">
                <a:sym typeface="Wingdings" panose="05000000000000000000" pitchFamily="2" charset="2"/>
              </a:rPr>
              <a:t>eCompass</a:t>
            </a:r>
            <a:r>
              <a:rPr lang="en-US" sz="2000" dirty="0">
                <a:sym typeface="Wingdings" panose="05000000000000000000" pitchFamily="2" charset="2"/>
              </a:rPr>
              <a:t> (Jonas &amp; Liam)</a:t>
            </a:r>
          </a:p>
          <a:p>
            <a:pPr marL="445770" indent="-342900">
              <a:buFont typeface="+mj-lt"/>
              <a:buAutoNum type="arabicPeriod"/>
            </a:pPr>
            <a:r>
              <a:rPr lang="en-US" sz="2000" dirty="0" err="1">
                <a:sym typeface="Wingdings" panose="05000000000000000000" pitchFamily="2" charset="2"/>
              </a:rPr>
              <a:t>Communicatie</a:t>
            </a:r>
            <a:r>
              <a:rPr lang="en-US" sz="2000" dirty="0">
                <a:sym typeface="Wingdings" panose="05000000000000000000" pitchFamily="2" charset="2"/>
              </a:rPr>
              <a:t> (</a:t>
            </a:r>
            <a:r>
              <a:rPr lang="en-US" sz="2000" dirty="0" err="1">
                <a:sym typeface="Wingdings" panose="05000000000000000000" pitchFamily="2" charset="2"/>
              </a:rPr>
              <a:t>LoRaWAN</a:t>
            </a:r>
            <a:r>
              <a:rPr lang="en-US" sz="2000" dirty="0">
                <a:sym typeface="Wingdings" panose="05000000000000000000" pitchFamily="2" charset="2"/>
              </a:rPr>
              <a:t> + DASH7) (Liam, Jonas &amp; Thomas)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Fall detection (</a:t>
            </a:r>
            <a:r>
              <a:rPr lang="en-US" sz="2000" dirty="0" err="1">
                <a:sym typeface="Wingdings" panose="05000000000000000000" pitchFamily="2" charset="2"/>
              </a:rPr>
              <a:t>Lennert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445770" indent="-342900">
              <a:buFont typeface="+mj-lt"/>
              <a:buAutoNum type="arabicPeriod"/>
            </a:pPr>
            <a:r>
              <a:rPr lang="en-US" sz="2000" dirty="0" err="1">
                <a:sym typeface="Wingdings" panose="05000000000000000000" pitchFamily="2" charset="2"/>
              </a:rPr>
              <a:t>Uitbreidingen</a:t>
            </a: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11480" lvl="1" indent="0">
              <a:buNone/>
            </a:pPr>
            <a:endParaRPr lang="en-US" sz="1820" dirty="0"/>
          </a:p>
          <a:p>
            <a:pPr lvl="1"/>
            <a:endParaRPr lang="en-US" sz="18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</a:t>
            </a:r>
            <a:r>
              <a:rPr lang="en-US" dirty="0" err="1"/>
              <a:t>Uitgevoerde</a:t>
            </a:r>
            <a:r>
              <a:rPr lang="en-US" dirty="0"/>
              <a:t>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10287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Week van 22/11: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GPS module (Jonas &amp; </a:t>
            </a:r>
            <a:r>
              <a:rPr lang="en-US" sz="2000" dirty="0" err="1">
                <a:sym typeface="Wingdings" panose="05000000000000000000" pitchFamily="2" charset="2"/>
              </a:rPr>
              <a:t>Lennert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Fingerprinting database </a:t>
            </a:r>
            <a:r>
              <a:rPr lang="en-US" sz="2000" dirty="0" err="1">
                <a:sym typeface="Wingdings" panose="05000000000000000000" pitchFamily="2" charset="2"/>
              </a:rPr>
              <a:t>gemaakt</a:t>
            </a:r>
            <a:r>
              <a:rPr lang="en-US" sz="2000" dirty="0">
                <a:sym typeface="Wingdings" panose="05000000000000000000" pitchFamily="2" charset="2"/>
              </a:rPr>
              <a:t> + Python script </a:t>
            </a:r>
            <a:r>
              <a:rPr lang="en-US" sz="2000" dirty="0" err="1">
                <a:sym typeface="Wingdings" panose="05000000000000000000" pitchFamily="2" charset="2"/>
              </a:rPr>
              <a:t>lokalisatie</a:t>
            </a:r>
            <a:r>
              <a:rPr lang="en-US" sz="2000" dirty="0">
                <a:sym typeface="Wingdings" panose="05000000000000000000" pitchFamily="2" charset="2"/>
              </a:rPr>
              <a:t> (Liam &amp; Thomas)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11480" lvl="1" indent="0">
              <a:buNone/>
            </a:pPr>
            <a:endParaRPr lang="en-US" sz="1820" dirty="0"/>
          </a:p>
          <a:p>
            <a:pPr lvl="1"/>
            <a:endParaRPr lang="en-US" sz="18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48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 imec rebranded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ln>
          <a:noFill/>
        </a:ln>
        <a:effectLst/>
      </a:spPr>
      <a:bodyPr rtlCol="0" anchor="ctr"/>
      <a:lstStyle>
        <a:defPPr algn="ctr">
          <a:defRPr sz="140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imec - holst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imec - nerf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mec - solliance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imec - exascience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imec - energyville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imec - solliance - energyville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375</Words>
  <Application>Microsoft Office PowerPoint</Application>
  <PresentationFormat>Diavoorstelling (16:9)</PresentationFormat>
  <Paragraphs>142</Paragraphs>
  <Slides>15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7</vt:i4>
      </vt:variant>
      <vt:variant>
        <vt:lpstr>Diatitels</vt:lpstr>
      </vt:variant>
      <vt:variant>
        <vt:i4>15</vt:i4>
      </vt:variant>
    </vt:vector>
  </HeadingPairs>
  <TitlesOfParts>
    <vt:vector size="27" baseType="lpstr">
      <vt:lpstr>Arial</vt:lpstr>
      <vt:lpstr>Calibri</vt:lpstr>
      <vt:lpstr>Courier New</vt:lpstr>
      <vt:lpstr>Gill Sans MT</vt:lpstr>
      <vt:lpstr>Wingdings</vt:lpstr>
      <vt:lpstr>Office Theme imec rebranded</vt:lpstr>
      <vt:lpstr>imec - holst</vt:lpstr>
      <vt:lpstr>imec - nerf</vt:lpstr>
      <vt:lpstr>imec - solliance</vt:lpstr>
      <vt:lpstr>imec - exascience</vt:lpstr>
      <vt:lpstr>imec - energyville</vt:lpstr>
      <vt:lpstr>imec - solliance - energyville</vt:lpstr>
      <vt:lpstr>Iot Project Presentation</vt:lpstr>
      <vt:lpstr>Inhoud</vt:lpstr>
      <vt:lpstr>Planning</vt:lpstr>
      <vt:lpstr>Planning</vt:lpstr>
      <vt:lpstr>Planning</vt:lpstr>
      <vt:lpstr>Planning</vt:lpstr>
      <vt:lpstr>Planning</vt:lpstr>
      <vt:lpstr>Planning</vt:lpstr>
      <vt:lpstr>Project: Uitgevoerde planning</vt:lpstr>
      <vt:lpstr>Project: Uitgevoerde planning</vt:lpstr>
      <vt:lpstr>Project: Uitgevoerde planning</vt:lpstr>
      <vt:lpstr>Project: Uitgevoerde planning</vt:lpstr>
      <vt:lpstr>Project: Uitgevoerde planning</vt:lpstr>
      <vt:lpstr>Project: niet gerealiseerd</vt:lpstr>
      <vt:lpstr>DEMO time!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 slide</dc:title>
  <dc:subject/>
  <dc:creator>IMEC</dc:creator>
  <cp:keywords/>
  <dc:description/>
  <cp:lastModifiedBy>Thomas Janssen</cp:lastModifiedBy>
  <cp:revision>244</cp:revision>
  <dcterms:created xsi:type="dcterms:W3CDTF">2015-04-29T12:04:28Z</dcterms:created>
  <dcterms:modified xsi:type="dcterms:W3CDTF">2017-12-21T14:54:15Z</dcterms:modified>
  <cp:category/>
</cp:coreProperties>
</file>