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2" r:id="rId3"/>
    <p:sldId id="291" r:id="rId4"/>
    <p:sldId id="290" r:id="rId5"/>
    <p:sldId id="301" r:id="rId6"/>
    <p:sldId id="299" r:id="rId7"/>
    <p:sldId id="300" r:id="rId8"/>
    <p:sldId id="298" r:id="rId9"/>
    <p:sldId id="297" r:id="rId10"/>
    <p:sldId id="295" r:id="rId11"/>
    <p:sldId id="288" r:id="rId12"/>
  </p:sldIdLst>
  <p:sldSz cx="9144000" cy="6858000" type="screen4x3"/>
  <p:notesSz cx="6858000" cy="9144000"/>
  <p:defaultTextStyle>
    <a:defPPr>
      <a:defRPr lang="en-US"/>
    </a:defPPr>
    <a:lvl1pPr marL="0" algn="l" defTabSz="79257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6288" algn="l" defTabSz="79257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2578" algn="l" defTabSz="79257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88866" algn="l" defTabSz="79257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85155" algn="l" defTabSz="79257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81444" algn="l" defTabSz="79257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77733" algn="l" defTabSz="79257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74021" algn="l" defTabSz="79257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70311" algn="l" defTabSz="79257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61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44B30-D16E-4534-92C3-97E649471951}" type="datetimeFigureOut">
              <a:rPr lang="en-AU" smtClean="0"/>
              <a:t>23/01/2018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828C5-4815-4A9F-A47C-20CE29472F2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7091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7E8CC-804A-48C1-945E-4FDEB694F78D}" type="datetimeFigureOut">
              <a:rPr lang="en-AU" smtClean="0"/>
              <a:t>23/01/2018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DE60D-22CB-420F-8E53-D9671F1E30D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476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257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96288" algn="l" defTabSz="79257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92578" algn="l" defTabSz="79257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88866" algn="l" defTabSz="79257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85155" algn="l" defTabSz="79257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81444" algn="l" defTabSz="79257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77733" algn="l" defTabSz="79257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74021" algn="l" defTabSz="79257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70311" algn="l" defTabSz="79257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E60D-22CB-420F-8E53-D9671F1E30DB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473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E60D-22CB-420F-8E53-D9671F1E30DB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167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E60D-22CB-420F-8E53-D9671F1E30DB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8049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E60D-22CB-420F-8E53-D9671F1E30DB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6514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E60D-22CB-420F-8E53-D9671F1E30DB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2483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seen this in your industry news.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E60D-22CB-420F-8E53-D9671F1E30DB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161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2593975"/>
          </a:xfrm>
        </p:spPr>
        <p:txBody>
          <a:bodyPr anchor="b"/>
          <a:lstStyle>
            <a:lvl1pPr>
              <a:defRPr sz="57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2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6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2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8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8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8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77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74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70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4" y="1645921"/>
            <a:ext cx="2438399" cy="365761"/>
          </a:xfrm>
          <a:prstGeom prst="rect">
            <a:avLst/>
          </a:prstGeom>
        </p:spPr>
        <p:txBody>
          <a:bodyPr lIns="79258" tIns="39629" rIns="79258" bIns="39629"/>
          <a:lstStyle/>
          <a:p>
            <a:fld id="{40BCBE13-F3AB-4135-9A01-5C388FF2712E}" type="datetimeFigureOut">
              <a:rPr lang="en-AU" smtClean="0"/>
              <a:t>23/01/2018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4" y="4048762"/>
            <a:ext cx="2367281" cy="365761"/>
          </a:xfrm>
          <a:prstGeom prst="rect">
            <a:avLst/>
          </a:prstGeom>
        </p:spPr>
        <p:txBody>
          <a:bodyPr lIns="79258" tIns="39629" rIns="79258" bIns="39629"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6667" y="5580934"/>
            <a:ext cx="548639" cy="396240"/>
          </a:xfrm>
          <a:prstGeom prst="bracketPair">
            <a:avLst>
              <a:gd name="adj" fmla="val 17949"/>
            </a:avLst>
          </a:prstGeom>
        </p:spPr>
        <p:txBody>
          <a:bodyPr lIns="79258" tIns="39629" rIns="79258" bIns="39629"/>
          <a:lstStyle/>
          <a:p>
            <a:fld id="{F678226D-0A0A-4D92-B390-830E40D5E174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4" y="1645921"/>
            <a:ext cx="2438399" cy="365761"/>
          </a:xfrm>
          <a:prstGeom prst="rect">
            <a:avLst/>
          </a:prstGeom>
        </p:spPr>
        <p:txBody>
          <a:bodyPr lIns="79258" tIns="39629" rIns="79258" bIns="39629"/>
          <a:lstStyle/>
          <a:p>
            <a:fld id="{40BCBE13-F3AB-4135-9A01-5C388FF2712E}" type="datetimeFigureOut">
              <a:rPr lang="en-AU" smtClean="0"/>
              <a:t>23/01/2018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4" y="4048762"/>
            <a:ext cx="2367281" cy="365761"/>
          </a:xfrm>
          <a:prstGeom prst="rect">
            <a:avLst/>
          </a:prstGeom>
        </p:spPr>
        <p:txBody>
          <a:bodyPr lIns="79258" tIns="39629" rIns="79258" bIns="39629"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6667" y="5580934"/>
            <a:ext cx="548639" cy="396240"/>
          </a:xfrm>
          <a:prstGeom prst="bracketPair">
            <a:avLst>
              <a:gd name="adj" fmla="val 17949"/>
            </a:avLst>
          </a:prstGeom>
        </p:spPr>
        <p:txBody>
          <a:bodyPr lIns="79258" tIns="39629" rIns="79258" bIns="39629"/>
          <a:lstStyle/>
          <a:p>
            <a:fld id="{F678226D-0A0A-4D92-B390-830E40D5E174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2"/>
            <a:ext cx="1752599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42"/>
            <a:ext cx="6019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4" y="1645921"/>
            <a:ext cx="2438399" cy="365761"/>
          </a:xfrm>
          <a:prstGeom prst="rect">
            <a:avLst/>
          </a:prstGeom>
        </p:spPr>
        <p:txBody>
          <a:bodyPr lIns="79258" tIns="39629" rIns="79258" bIns="39629"/>
          <a:lstStyle/>
          <a:p>
            <a:fld id="{40BCBE13-F3AB-4135-9A01-5C388FF2712E}" type="datetimeFigureOut">
              <a:rPr lang="en-AU" smtClean="0"/>
              <a:t>23/01/2018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4" y="4048762"/>
            <a:ext cx="2367281" cy="365761"/>
          </a:xfrm>
          <a:prstGeom prst="rect">
            <a:avLst/>
          </a:prstGeom>
        </p:spPr>
        <p:txBody>
          <a:bodyPr lIns="79258" tIns="39629" rIns="79258" bIns="39629"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6667" y="5580934"/>
            <a:ext cx="548639" cy="396240"/>
          </a:xfrm>
          <a:prstGeom prst="bracketPair">
            <a:avLst>
              <a:gd name="adj" fmla="val 17949"/>
            </a:avLst>
          </a:prstGeom>
        </p:spPr>
        <p:txBody>
          <a:bodyPr lIns="79258" tIns="39629" rIns="79258" bIns="39629"/>
          <a:lstStyle/>
          <a:p>
            <a:fld id="{F678226D-0A0A-4D92-B390-830E40D5E174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4" y="1645921"/>
            <a:ext cx="2438399" cy="365761"/>
          </a:xfrm>
          <a:prstGeom prst="rect">
            <a:avLst/>
          </a:prstGeom>
        </p:spPr>
        <p:txBody>
          <a:bodyPr lIns="79258" tIns="39629" rIns="79258" bIns="39629"/>
          <a:lstStyle/>
          <a:p>
            <a:fld id="{40BCBE13-F3AB-4135-9A01-5C388FF2712E}" type="datetimeFigureOut">
              <a:rPr lang="en-AU" smtClean="0"/>
              <a:t>23/01/2018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4" y="4048762"/>
            <a:ext cx="2367281" cy="365761"/>
          </a:xfrm>
          <a:prstGeom prst="rect">
            <a:avLst/>
          </a:prstGeom>
        </p:spPr>
        <p:txBody>
          <a:bodyPr lIns="79258" tIns="39629" rIns="79258" bIns="39629"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6667" y="5580934"/>
            <a:ext cx="548639" cy="396240"/>
          </a:xfrm>
          <a:prstGeom prst="bracketPair">
            <a:avLst>
              <a:gd name="adj" fmla="val 17949"/>
            </a:avLst>
          </a:prstGeom>
        </p:spPr>
        <p:txBody>
          <a:bodyPr lIns="79258" tIns="39629" rIns="79258" bIns="39629"/>
          <a:lstStyle/>
          <a:p>
            <a:fld id="{F678226D-0A0A-4D92-B390-830E40D5E174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7" y="5486401"/>
            <a:ext cx="7659687" cy="1168402"/>
          </a:xfrm>
        </p:spPr>
        <p:txBody>
          <a:bodyPr anchor="t"/>
          <a:lstStyle>
            <a:lvl1pPr algn="l">
              <a:defRPr sz="31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7" y="3852863"/>
            <a:ext cx="6135687" cy="163353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6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25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888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851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8144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777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740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703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4" y="1645921"/>
            <a:ext cx="2438399" cy="365761"/>
          </a:xfrm>
          <a:prstGeom prst="rect">
            <a:avLst/>
          </a:prstGeom>
        </p:spPr>
        <p:txBody>
          <a:bodyPr lIns="79258" tIns="39629" rIns="79258" bIns="39629"/>
          <a:lstStyle/>
          <a:p>
            <a:fld id="{40BCBE13-F3AB-4135-9A01-5C388FF2712E}" type="datetimeFigureOut">
              <a:rPr lang="en-AU" smtClean="0"/>
              <a:t>23/01/2018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4" y="4048762"/>
            <a:ext cx="2367281" cy="365761"/>
          </a:xfrm>
          <a:prstGeom prst="rect">
            <a:avLst/>
          </a:prstGeom>
        </p:spPr>
        <p:txBody>
          <a:bodyPr lIns="79258" tIns="39629" rIns="79258" bIns="39629"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6667" y="5580934"/>
            <a:ext cx="548639" cy="396240"/>
          </a:xfrm>
          <a:prstGeom prst="bracketPair">
            <a:avLst>
              <a:gd name="adj" fmla="val 17949"/>
            </a:avLst>
          </a:prstGeom>
        </p:spPr>
        <p:txBody>
          <a:bodyPr lIns="79258" tIns="39629" rIns="79258" bIns="39629"/>
          <a:lstStyle/>
          <a:p>
            <a:fld id="{F678226D-0A0A-4D92-B390-830E40D5E174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36194"/>
            <a:ext cx="3657600" cy="45902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1" y="1536194"/>
            <a:ext cx="3657600" cy="45902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4" y="1645921"/>
            <a:ext cx="2438399" cy="365761"/>
          </a:xfrm>
          <a:prstGeom prst="rect">
            <a:avLst/>
          </a:prstGeom>
        </p:spPr>
        <p:txBody>
          <a:bodyPr lIns="79258" tIns="39629" rIns="79258" bIns="39629"/>
          <a:lstStyle/>
          <a:p>
            <a:fld id="{40BCBE13-F3AB-4135-9A01-5C388FF2712E}" type="datetimeFigureOut">
              <a:rPr lang="en-AU" smtClean="0"/>
              <a:t>23/01/2018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4" y="4048762"/>
            <a:ext cx="2367281" cy="365761"/>
          </a:xfrm>
          <a:prstGeom prst="rect">
            <a:avLst/>
          </a:prstGeom>
        </p:spPr>
        <p:txBody>
          <a:bodyPr lIns="79258" tIns="39629" rIns="79258" bIns="39629"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6667" y="5580934"/>
            <a:ext cx="548639" cy="396240"/>
          </a:xfrm>
          <a:prstGeom prst="bracketPair">
            <a:avLst>
              <a:gd name="adj" fmla="val 17949"/>
            </a:avLst>
          </a:prstGeom>
        </p:spPr>
        <p:txBody>
          <a:bodyPr lIns="79258" tIns="39629" rIns="79258" bIns="39629"/>
          <a:lstStyle/>
          <a:p>
            <a:fld id="{F678226D-0A0A-4D92-B390-830E40D5E174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5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700" b="1">
                <a:solidFill>
                  <a:schemeClr val="tx2"/>
                </a:solidFill>
              </a:defRPr>
            </a:lvl1pPr>
            <a:lvl2pPr marL="396288" indent="0">
              <a:buNone/>
              <a:defRPr sz="1700" b="1"/>
            </a:lvl2pPr>
            <a:lvl3pPr marL="792578" indent="0">
              <a:buNone/>
              <a:defRPr sz="1600" b="1"/>
            </a:lvl3pPr>
            <a:lvl4pPr marL="1188866" indent="0">
              <a:buNone/>
              <a:defRPr sz="1400" b="1"/>
            </a:lvl4pPr>
            <a:lvl5pPr marL="1585155" indent="0">
              <a:buNone/>
              <a:defRPr sz="1400" b="1"/>
            </a:lvl5pPr>
            <a:lvl6pPr marL="1981444" indent="0">
              <a:buNone/>
              <a:defRPr sz="1400" b="1"/>
            </a:lvl6pPr>
            <a:lvl7pPr marL="2377733" indent="0">
              <a:buNone/>
              <a:defRPr sz="1400" b="1"/>
            </a:lvl7pPr>
            <a:lvl8pPr marL="2774021" indent="0">
              <a:buNone/>
              <a:defRPr sz="1400" b="1"/>
            </a:lvl8pPr>
            <a:lvl9pPr marL="317031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8"/>
            <a:ext cx="3657600" cy="3951288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1" y="1535115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700" b="1">
                <a:solidFill>
                  <a:schemeClr val="tx2"/>
                </a:solidFill>
              </a:defRPr>
            </a:lvl1pPr>
            <a:lvl2pPr marL="396288" indent="0">
              <a:buNone/>
              <a:defRPr sz="1700" b="1"/>
            </a:lvl2pPr>
            <a:lvl3pPr marL="792578" indent="0">
              <a:buNone/>
              <a:defRPr sz="1600" b="1"/>
            </a:lvl3pPr>
            <a:lvl4pPr marL="1188866" indent="0">
              <a:buNone/>
              <a:defRPr sz="1400" b="1"/>
            </a:lvl4pPr>
            <a:lvl5pPr marL="1585155" indent="0">
              <a:buNone/>
              <a:defRPr sz="1400" b="1"/>
            </a:lvl5pPr>
            <a:lvl6pPr marL="1981444" indent="0">
              <a:buNone/>
              <a:defRPr sz="1400" b="1"/>
            </a:lvl6pPr>
            <a:lvl7pPr marL="2377733" indent="0">
              <a:buNone/>
              <a:defRPr sz="1400" b="1"/>
            </a:lvl7pPr>
            <a:lvl8pPr marL="2774021" indent="0">
              <a:buNone/>
              <a:defRPr sz="1400" b="1"/>
            </a:lvl8pPr>
            <a:lvl9pPr marL="317031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1" y="2174878"/>
            <a:ext cx="3657600" cy="3951288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7551354" y="1645921"/>
            <a:ext cx="2438399" cy="365761"/>
          </a:xfrm>
          <a:prstGeom prst="rect">
            <a:avLst/>
          </a:prstGeom>
        </p:spPr>
        <p:txBody>
          <a:bodyPr lIns="79258" tIns="39629" rIns="79258" bIns="39629"/>
          <a:lstStyle/>
          <a:p>
            <a:fld id="{40BCBE13-F3AB-4135-9A01-5C388FF2712E}" type="datetimeFigureOut">
              <a:rPr lang="en-AU" smtClean="0"/>
              <a:t>23/01/2018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7586914" y="4048762"/>
            <a:ext cx="2367281" cy="365761"/>
          </a:xfrm>
          <a:prstGeom prst="rect">
            <a:avLst/>
          </a:prstGeom>
        </p:spPr>
        <p:txBody>
          <a:bodyPr lIns="79258" tIns="39629" rIns="79258" bIns="39629"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46667" y="5580934"/>
            <a:ext cx="548639" cy="396240"/>
          </a:xfrm>
          <a:prstGeom prst="bracketPair">
            <a:avLst>
              <a:gd name="adj" fmla="val 17949"/>
            </a:avLst>
          </a:prstGeom>
        </p:spPr>
        <p:txBody>
          <a:bodyPr lIns="79258" tIns="39629" rIns="79258" bIns="39629"/>
          <a:lstStyle/>
          <a:p>
            <a:fld id="{F678226D-0A0A-4D92-B390-830E40D5E174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7551354" y="1645921"/>
            <a:ext cx="2438399" cy="365761"/>
          </a:xfrm>
          <a:prstGeom prst="rect">
            <a:avLst/>
          </a:prstGeom>
        </p:spPr>
        <p:txBody>
          <a:bodyPr lIns="79258" tIns="39629" rIns="79258" bIns="39629"/>
          <a:lstStyle/>
          <a:p>
            <a:fld id="{40BCBE13-F3AB-4135-9A01-5C388FF2712E}" type="datetimeFigureOut">
              <a:rPr lang="en-AU" smtClean="0"/>
              <a:t>23/01/2018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586914" y="4048762"/>
            <a:ext cx="2367281" cy="365761"/>
          </a:xfrm>
          <a:prstGeom prst="rect">
            <a:avLst/>
          </a:prstGeom>
        </p:spPr>
        <p:txBody>
          <a:bodyPr lIns="79258" tIns="39629" rIns="79258" bIns="39629"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667" y="5580934"/>
            <a:ext cx="548639" cy="396240"/>
          </a:xfrm>
          <a:prstGeom prst="bracketPair">
            <a:avLst>
              <a:gd name="adj" fmla="val 17949"/>
            </a:avLst>
          </a:prstGeom>
        </p:spPr>
        <p:txBody>
          <a:bodyPr lIns="79258" tIns="39629" rIns="79258" bIns="39629"/>
          <a:lstStyle/>
          <a:p>
            <a:fld id="{F678226D-0A0A-4D92-B390-830E40D5E174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51354" y="1645921"/>
            <a:ext cx="2438399" cy="365761"/>
          </a:xfrm>
          <a:prstGeom prst="rect">
            <a:avLst/>
          </a:prstGeom>
        </p:spPr>
        <p:txBody>
          <a:bodyPr lIns="79258" tIns="39629" rIns="79258" bIns="39629"/>
          <a:lstStyle/>
          <a:p>
            <a:fld id="{40BCBE13-F3AB-4135-9A01-5C388FF2712E}" type="datetimeFigureOut">
              <a:rPr lang="en-AU" smtClean="0"/>
              <a:t>23/01/2018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7586914" y="4048762"/>
            <a:ext cx="2367281" cy="365761"/>
          </a:xfrm>
          <a:prstGeom prst="rect">
            <a:avLst/>
          </a:prstGeom>
        </p:spPr>
        <p:txBody>
          <a:bodyPr lIns="79258" tIns="39629" rIns="79258" bIns="39629"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6667" y="5580934"/>
            <a:ext cx="548639" cy="396240"/>
          </a:xfrm>
          <a:prstGeom prst="bracketPair">
            <a:avLst>
              <a:gd name="adj" fmla="val 17949"/>
            </a:avLst>
          </a:prstGeom>
        </p:spPr>
        <p:txBody>
          <a:bodyPr lIns="79258" tIns="39629" rIns="79258" bIns="39629"/>
          <a:lstStyle/>
          <a:p>
            <a:fld id="{F678226D-0A0A-4D92-B390-830E40D5E174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2" y="6096002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396288" indent="0">
              <a:buNone/>
              <a:defRPr sz="1000"/>
            </a:lvl2pPr>
            <a:lvl3pPr marL="792578" indent="0">
              <a:buNone/>
              <a:defRPr sz="900"/>
            </a:lvl3pPr>
            <a:lvl4pPr marL="1188866" indent="0">
              <a:buNone/>
              <a:defRPr sz="800"/>
            </a:lvl4pPr>
            <a:lvl5pPr marL="1585155" indent="0">
              <a:buNone/>
              <a:defRPr sz="800"/>
            </a:lvl5pPr>
            <a:lvl6pPr marL="1981444" indent="0">
              <a:buNone/>
              <a:defRPr sz="800"/>
            </a:lvl6pPr>
            <a:lvl7pPr marL="2377733" indent="0">
              <a:buNone/>
              <a:defRPr sz="800"/>
            </a:lvl7pPr>
            <a:lvl8pPr marL="2774021" indent="0">
              <a:buNone/>
              <a:defRPr sz="800"/>
            </a:lvl8pPr>
            <a:lvl9pPr marL="317031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4" y="1645921"/>
            <a:ext cx="2438399" cy="365761"/>
          </a:xfrm>
          <a:prstGeom prst="rect">
            <a:avLst/>
          </a:prstGeom>
        </p:spPr>
        <p:txBody>
          <a:bodyPr lIns="79258" tIns="39629" rIns="79258" bIns="39629"/>
          <a:lstStyle/>
          <a:p>
            <a:fld id="{40BCBE13-F3AB-4135-9A01-5C388FF2712E}" type="datetimeFigureOut">
              <a:rPr lang="en-AU" smtClean="0"/>
              <a:t>23/01/2018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4" y="4048762"/>
            <a:ext cx="2367281" cy="365761"/>
          </a:xfrm>
          <a:prstGeom prst="rect">
            <a:avLst/>
          </a:prstGeom>
        </p:spPr>
        <p:txBody>
          <a:bodyPr lIns="79258" tIns="39629" rIns="79258" bIns="39629"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6667" y="5580934"/>
            <a:ext cx="548639" cy="396240"/>
          </a:xfrm>
          <a:prstGeom prst="bracketPair">
            <a:avLst>
              <a:gd name="adj" fmla="val 17949"/>
            </a:avLst>
          </a:prstGeom>
        </p:spPr>
        <p:txBody>
          <a:bodyPr lIns="79258" tIns="39629" rIns="79258" bIns="39629"/>
          <a:lstStyle/>
          <a:p>
            <a:fld id="{F678226D-0A0A-4D92-B390-830E40D5E174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2"/>
            <a:ext cx="7772400" cy="4942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1" y="5495278"/>
            <a:ext cx="7772400" cy="594628"/>
          </a:xfrm>
        </p:spPr>
        <p:txBody>
          <a:bodyPr anchor="b"/>
          <a:lstStyle>
            <a:lvl1pPr algn="ctr">
              <a:defRPr sz="19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2"/>
            <a:ext cx="8458200" cy="5486399"/>
          </a:xfrm>
        </p:spPr>
        <p:txBody>
          <a:bodyPr/>
          <a:lstStyle>
            <a:lvl1pPr marL="0" indent="0">
              <a:buNone/>
              <a:defRPr sz="2800"/>
            </a:lvl1pPr>
            <a:lvl2pPr marL="396288" indent="0">
              <a:buNone/>
              <a:defRPr sz="2400"/>
            </a:lvl2pPr>
            <a:lvl3pPr marL="792578" indent="0">
              <a:buNone/>
              <a:defRPr sz="2100"/>
            </a:lvl3pPr>
            <a:lvl4pPr marL="1188866" indent="0">
              <a:buNone/>
              <a:defRPr sz="1700"/>
            </a:lvl4pPr>
            <a:lvl5pPr marL="1585155" indent="0">
              <a:buNone/>
              <a:defRPr sz="1700"/>
            </a:lvl5pPr>
            <a:lvl6pPr marL="1981444" indent="0">
              <a:buNone/>
              <a:defRPr sz="1700"/>
            </a:lvl6pPr>
            <a:lvl7pPr marL="2377733" indent="0">
              <a:buNone/>
              <a:defRPr sz="1700"/>
            </a:lvl7pPr>
            <a:lvl8pPr marL="2774021" indent="0">
              <a:buNone/>
              <a:defRPr sz="1700"/>
            </a:lvl8pPr>
            <a:lvl9pPr marL="3170311" indent="0">
              <a:buNone/>
              <a:defRPr sz="17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1" y="6095999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396288" indent="0">
              <a:buNone/>
              <a:defRPr sz="1000"/>
            </a:lvl2pPr>
            <a:lvl3pPr marL="792578" indent="0">
              <a:buNone/>
              <a:defRPr sz="900"/>
            </a:lvl3pPr>
            <a:lvl4pPr marL="1188866" indent="0">
              <a:buNone/>
              <a:defRPr sz="800"/>
            </a:lvl4pPr>
            <a:lvl5pPr marL="1585155" indent="0">
              <a:buNone/>
              <a:defRPr sz="800"/>
            </a:lvl5pPr>
            <a:lvl6pPr marL="1981444" indent="0">
              <a:buNone/>
              <a:defRPr sz="800"/>
            </a:lvl6pPr>
            <a:lvl7pPr marL="2377733" indent="0">
              <a:buNone/>
              <a:defRPr sz="800"/>
            </a:lvl7pPr>
            <a:lvl8pPr marL="2774021" indent="0">
              <a:buNone/>
              <a:defRPr sz="800"/>
            </a:lvl8pPr>
            <a:lvl9pPr marL="317031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354" y="1645921"/>
            <a:ext cx="2438399" cy="365761"/>
          </a:xfrm>
          <a:prstGeom prst="rect">
            <a:avLst/>
          </a:prstGeom>
        </p:spPr>
        <p:txBody>
          <a:bodyPr lIns="79258" tIns="39629" rIns="79258" bIns="39629"/>
          <a:lstStyle/>
          <a:p>
            <a:fld id="{40BCBE13-F3AB-4135-9A01-5C388FF2712E}" type="datetimeFigureOut">
              <a:rPr lang="en-AU" smtClean="0"/>
              <a:t>23/01/2018</a:t>
            </a:fld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246667" y="5580934"/>
            <a:ext cx="548639" cy="396240"/>
          </a:xfrm>
          <a:prstGeom prst="bracketPair">
            <a:avLst>
              <a:gd name="adj" fmla="val 17949"/>
            </a:avLst>
          </a:prstGeom>
        </p:spPr>
        <p:txBody>
          <a:bodyPr lIns="79258" tIns="39629" rIns="79258" bIns="39629"/>
          <a:lstStyle/>
          <a:p>
            <a:fld id="{F678226D-0A0A-4D92-B390-830E40D5E174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586914" y="4048762"/>
            <a:ext cx="2367281" cy="365761"/>
          </a:xfrm>
          <a:prstGeom prst="rect">
            <a:avLst/>
          </a:prstGeom>
        </p:spPr>
        <p:txBody>
          <a:bodyPr lIns="79258" tIns="39629" rIns="79258" bIns="39629"/>
          <a:lstStyle/>
          <a:p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555" y="260650"/>
            <a:ext cx="7619999" cy="1143000"/>
          </a:xfrm>
          <a:prstGeom prst="rect">
            <a:avLst/>
          </a:prstGeom>
        </p:spPr>
        <p:txBody>
          <a:bodyPr vert="horz" lIns="79258" tIns="39629" rIns="79258" bIns="39629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5" y="1718188"/>
            <a:ext cx="7619999" cy="4800601"/>
          </a:xfrm>
          <a:prstGeom prst="rect">
            <a:avLst/>
          </a:prstGeom>
        </p:spPr>
        <p:txBody>
          <a:bodyPr vert="horz" lIns="79258" tIns="39629" rIns="79258" bIns="3962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95307" y="0"/>
            <a:ext cx="467544" cy="623731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58" tIns="39629" rIns="79258" bIns="39629"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59" y="5725842"/>
            <a:ext cx="982947" cy="10229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algn="l" defTabSz="792578" rtl="0" eaLnBrk="1" latinLnBrk="0" hangingPunct="1">
        <a:spcBef>
          <a:spcPct val="0"/>
        </a:spcBef>
        <a:buNone/>
        <a:defRPr sz="4000" kern="1200" cap="none" spc="-87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97217" indent="-198145" algn="l" defTabSz="79257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4804" indent="-198145" algn="l" defTabSz="792578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1835" indent="-198145" algn="l" defTabSz="792578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09609" indent="-198145" algn="l" defTabSz="792578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382" indent="-198145" algn="l" defTabSz="792578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505897" indent="-158516" algn="l" defTabSz="79257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664413" indent="-158516" algn="l" defTabSz="792578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822929" indent="-158516" algn="l" defTabSz="792578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981444" indent="-158516" algn="l" defTabSz="792578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6288" algn="l" defTabSz="7925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2578" algn="l" defTabSz="7925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866" algn="l" defTabSz="7925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5155" algn="l" defTabSz="7925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1444" algn="l" defTabSz="7925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733" algn="l" defTabSz="7925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74021" algn="l" defTabSz="7925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70311" algn="l" defTabSz="7925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kki@interactgroup.com.a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Nikki@interactgroup.com.au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776711"/>
            <a:ext cx="8064896" cy="2016224"/>
          </a:xfrm>
        </p:spPr>
        <p:txBody>
          <a:bodyPr/>
          <a:lstStyle/>
          <a:p>
            <a:pPr algn="ctr"/>
            <a:r>
              <a:rPr lang="en-AU" sz="3800" b="1" dirty="0" smtClean="0"/>
              <a:t/>
            </a:r>
            <a:br>
              <a:rPr lang="en-AU" sz="3800" b="1" dirty="0" smtClean="0"/>
            </a:br>
            <a:r>
              <a:rPr lang="en-AU" sz="3800" dirty="0" smtClean="0"/>
              <a:t>Bus and Coach </a:t>
            </a:r>
            <a:br>
              <a:rPr lang="en-AU" sz="3800" dirty="0" smtClean="0"/>
            </a:br>
            <a:r>
              <a:rPr lang="en-AU" sz="3800" dirty="0" smtClean="0"/>
              <a:t>Health and Wellbeing Study</a:t>
            </a:r>
            <a:br>
              <a:rPr lang="en-AU" sz="3800" dirty="0" smtClean="0"/>
            </a:br>
            <a:r>
              <a:rPr lang="en-AU" sz="2500" i="1" dirty="0" smtClean="0"/>
              <a:t>How tailored health programs can positively influence </a:t>
            </a:r>
            <a:br>
              <a:rPr lang="en-AU" sz="2500" i="1" dirty="0" smtClean="0"/>
            </a:br>
            <a:r>
              <a:rPr lang="en-AU" sz="2500" b="1" i="1" dirty="0" smtClean="0"/>
              <a:t>productivity</a:t>
            </a:r>
            <a:r>
              <a:rPr lang="en-AU" sz="2500" i="1" dirty="0" smtClean="0"/>
              <a:t>, </a:t>
            </a:r>
            <a:r>
              <a:rPr lang="en-AU" sz="2500" b="1" i="1" dirty="0" smtClean="0"/>
              <a:t>wellbeing</a:t>
            </a:r>
            <a:r>
              <a:rPr lang="en-AU" sz="2500" i="1" dirty="0" smtClean="0"/>
              <a:t> and </a:t>
            </a:r>
            <a:r>
              <a:rPr lang="en-AU" sz="2500" b="1" i="1" dirty="0" smtClean="0"/>
              <a:t>strength</a:t>
            </a:r>
            <a:r>
              <a:rPr lang="en-AU" sz="2500" i="1" dirty="0" smtClean="0"/>
              <a:t> of the </a:t>
            </a:r>
            <a:br>
              <a:rPr lang="en-AU" sz="2500" i="1" dirty="0" smtClean="0"/>
            </a:br>
            <a:r>
              <a:rPr lang="en-AU" sz="2500" i="1" dirty="0" smtClean="0"/>
              <a:t>bus and coach industry</a:t>
            </a:r>
            <a:endParaRPr lang="en-AU" sz="25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6940" y="5145458"/>
            <a:ext cx="3984444" cy="1067068"/>
          </a:xfrm>
        </p:spPr>
        <p:txBody>
          <a:bodyPr>
            <a:noAutofit/>
          </a:bodyPr>
          <a:lstStyle/>
          <a:p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Nikki Brouwers</a:t>
            </a:r>
          </a:p>
          <a:p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Managing Director</a:t>
            </a:r>
          </a:p>
          <a:p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The Interact Group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  <a:hlinkClick r:id="rId3"/>
              </a:rPr>
              <a:t>Nikki@interactgroup.com.au</a:t>
            </a: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0419618868</a:t>
            </a:r>
          </a:p>
        </p:txBody>
      </p:sp>
      <p:sp>
        <p:nvSpPr>
          <p:cNvPr id="7" name="Arc 6"/>
          <p:cNvSpPr/>
          <p:nvPr/>
        </p:nvSpPr>
        <p:spPr>
          <a:xfrm rot="4445308" flipV="1">
            <a:off x="988835" y="-455515"/>
            <a:ext cx="5328286" cy="6453505"/>
          </a:xfrm>
          <a:prstGeom prst="arc">
            <a:avLst>
              <a:gd name="adj1" fmla="val 10377954"/>
              <a:gd name="adj2" fmla="val 17793584"/>
            </a:avLst>
          </a:prstGeom>
          <a:ln w="1778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0" vert="horz" wrap="square" lIns="79258" tIns="39629" rIns="79258" bIns="396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 dirty="0"/>
          </a:p>
        </p:txBody>
      </p:sp>
      <p:sp>
        <p:nvSpPr>
          <p:cNvPr id="8" name="Arc 7"/>
          <p:cNvSpPr/>
          <p:nvPr/>
        </p:nvSpPr>
        <p:spPr>
          <a:xfrm rot="10296645" flipV="1">
            <a:off x="12487" y="977315"/>
            <a:ext cx="5208906" cy="4365625"/>
          </a:xfrm>
          <a:prstGeom prst="arc">
            <a:avLst>
              <a:gd name="adj1" fmla="val 11168589"/>
              <a:gd name="adj2" fmla="val 20317364"/>
            </a:avLst>
          </a:prstGeom>
          <a:ln w="177800">
            <a:solidFill>
              <a:schemeClr val="tx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0" vert="horz" wrap="square" lIns="79258" tIns="39629" rIns="79258" bIns="396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204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6" name="Picture 2" descr="C:\Users\sarah.palmer\AppData\Local\Microsoft\Windows\Temporary Internet Files\Content.Outlook\H7XNTLRU\BusNSWBulletin_January2015_AD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8204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49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82359" y="1508788"/>
            <a:ext cx="6228266" cy="803307"/>
          </a:xfrm>
          <a:prstGeom prst="rect">
            <a:avLst/>
          </a:prstGeom>
          <a:noFill/>
        </p:spPr>
        <p:txBody>
          <a:bodyPr wrap="square" lIns="79258" tIns="39629" rIns="79258" bIns="39629" rtlCol="0">
            <a:spAutoFit/>
          </a:bodyPr>
          <a:lstStyle/>
          <a:p>
            <a:r>
              <a:rPr lang="en-AU" sz="4700" b="1" dirty="0">
                <a:solidFill>
                  <a:schemeClr val="tx2"/>
                </a:solidFill>
              </a:rPr>
              <a:t>Thank you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82358" y="2468895"/>
            <a:ext cx="5400600" cy="2357579"/>
          </a:xfrm>
          <a:prstGeom prst="rect">
            <a:avLst/>
          </a:prstGeom>
          <a:noFill/>
        </p:spPr>
        <p:txBody>
          <a:bodyPr wrap="square" lIns="79258" tIns="39629" rIns="79258" bIns="39629" rtlCol="0">
            <a:spAutoFit/>
          </a:bodyPr>
          <a:lstStyle/>
          <a:p>
            <a:endParaRPr lang="en-AU" sz="1400" dirty="0"/>
          </a:p>
          <a:p>
            <a:r>
              <a:rPr lang="en-AU" sz="2600" dirty="0">
                <a:solidFill>
                  <a:schemeClr val="bg1">
                    <a:lumMod val="50000"/>
                  </a:schemeClr>
                </a:solidFill>
              </a:rPr>
              <a:t>Nikki Brouwers</a:t>
            </a:r>
          </a:p>
          <a:p>
            <a:r>
              <a:rPr lang="en-AU" sz="2600" dirty="0">
                <a:solidFill>
                  <a:schemeClr val="bg1">
                    <a:lumMod val="50000"/>
                  </a:schemeClr>
                </a:solidFill>
              </a:rPr>
              <a:t>Managing Director</a:t>
            </a:r>
          </a:p>
          <a:p>
            <a:r>
              <a:rPr lang="en-AU" sz="2600" dirty="0">
                <a:solidFill>
                  <a:schemeClr val="bg1">
                    <a:lumMod val="50000"/>
                  </a:schemeClr>
                </a:solidFill>
              </a:rPr>
              <a:t>The Interact Group</a:t>
            </a:r>
          </a:p>
          <a:p>
            <a:r>
              <a:rPr lang="en-AU" sz="28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Nikki@interactgroup.com.au</a:t>
            </a:r>
            <a:endParaRPr lang="en-AU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AU" sz="2800" dirty="0">
                <a:solidFill>
                  <a:schemeClr val="bg1">
                    <a:lumMod val="65000"/>
                  </a:schemeClr>
                </a:solidFill>
              </a:rPr>
              <a:t>0419618868</a:t>
            </a:r>
            <a:endParaRPr lang="en-AU" sz="2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619999" cy="1143000"/>
          </a:xfrm>
        </p:spPr>
        <p:txBody>
          <a:bodyPr/>
          <a:lstStyle/>
          <a:p>
            <a:pPr algn="ctr"/>
            <a:r>
              <a:rPr lang="en-AU" sz="4400" b="1" dirty="0" smtClean="0"/>
              <a:t>Background</a:t>
            </a:r>
            <a:endParaRPr lang="en-AU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7980039" cy="5040560"/>
          </a:xfrm>
        </p:spPr>
        <p:txBody>
          <a:bodyPr>
            <a:noAutofit/>
          </a:bodyPr>
          <a:lstStyle/>
          <a:p>
            <a:pPr marL="363538" indent="-363538"/>
            <a:r>
              <a:rPr lang="en-AU" sz="2400" dirty="0" smtClean="0">
                <a:solidFill>
                  <a:schemeClr val="tx2"/>
                </a:solidFill>
              </a:rPr>
              <a:t>Together with BIC and APTIA, we developed </a:t>
            </a:r>
            <a:r>
              <a:rPr lang="en-AU" sz="2400" dirty="0">
                <a:solidFill>
                  <a:schemeClr val="tx2"/>
                </a:solidFill>
              </a:rPr>
              <a:t>the Bus and Coach Health and Wellbeing Study to assist </a:t>
            </a:r>
            <a:r>
              <a:rPr lang="en-AU" sz="2400" dirty="0" smtClean="0">
                <a:solidFill>
                  <a:schemeClr val="tx2"/>
                </a:solidFill>
              </a:rPr>
              <a:t>the industry in </a:t>
            </a:r>
            <a:r>
              <a:rPr lang="en-AU" sz="2400" dirty="0">
                <a:solidFill>
                  <a:schemeClr val="tx2"/>
                </a:solidFill>
              </a:rPr>
              <a:t>understanding the current landscape of </a:t>
            </a:r>
            <a:r>
              <a:rPr lang="en-AU" sz="2400" dirty="0" smtClean="0">
                <a:solidFill>
                  <a:schemeClr val="tx2"/>
                </a:solidFill>
              </a:rPr>
              <a:t>Driver health </a:t>
            </a:r>
            <a:r>
              <a:rPr lang="en-AU" sz="2400" dirty="0">
                <a:solidFill>
                  <a:schemeClr val="tx2"/>
                </a:solidFill>
              </a:rPr>
              <a:t>and wellbeing in an industry faced with </a:t>
            </a:r>
            <a:r>
              <a:rPr lang="en-AU" sz="2400" dirty="0" smtClean="0">
                <a:solidFill>
                  <a:schemeClr val="tx2"/>
                </a:solidFill>
              </a:rPr>
              <a:t>common workforce </a:t>
            </a:r>
            <a:r>
              <a:rPr lang="en-AU" sz="2400" dirty="0">
                <a:solidFill>
                  <a:schemeClr val="tx2"/>
                </a:solidFill>
              </a:rPr>
              <a:t>issues such as bullying and harassment and an aging staff demographic. </a:t>
            </a:r>
            <a:endParaRPr lang="en-AU" sz="2400" dirty="0" smtClean="0">
              <a:solidFill>
                <a:schemeClr val="tx2"/>
              </a:solidFill>
            </a:endParaRPr>
          </a:p>
          <a:p>
            <a:pPr marL="363538" indent="-363538"/>
            <a:endParaRPr lang="en-AU" sz="2400" dirty="0" smtClean="0">
              <a:solidFill>
                <a:schemeClr val="tx2"/>
              </a:solidFill>
            </a:endParaRPr>
          </a:p>
          <a:p>
            <a:pPr marL="363538" indent="-363538"/>
            <a:r>
              <a:rPr lang="en-AU" sz="2400" dirty="0" smtClean="0">
                <a:solidFill>
                  <a:schemeClr val="tx2"/>
                </a:solidFill>
              </a:rPr>
              <a:t>International research tells us that </a:t>
            </a:r>
            <a:r>
              <a:rPr lang="en-AU" sz="2400" dirty="0">
                <a:solidFill>
                  <a:schemeClr val="tx2"/>
                </a:solidFill>
              </a:rPr>
              <a:t>if employers consider how they can build a healthy workplace, not simply because of Work Health &amp; Safety laws, but because it makes good economic and social </a:t>
            </a:r>
            <a:r>
              <a:rPr lang="en-AU" sz="2400" dirty="0" smtClean="0">
                <a:solidFill>
                  <a:schemeClr val="tx2"/>
                </a:solidFill>
              </a:rPr>
              <a:t>sense, </a:t>
            </a:r>
            <a:r>
              <a:rPr lang="en-AU" sz="2400" dirty="0">
                <a:solidFill>
                  <a:schemeClr val="tx2"/>
                </a:solidFill>
              </a:rPr>
              <a:t>that it ultimately delivers benefits to everyone. </a:t>
            </a:r>
            <a:endParaRPr lang="en-AU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0920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56792"/>
            <a:ext cx="8568952" cy="2880320"/>
          </a:xfrm>
        </p:spPr>
        <p:txBody>
          <a:bodyPr/>
          <a:lstStyle/>
          <a:p>
            <a:pPr algn="ctr"/>
            <a:r>
              <a:rPr lang="en-AU" sz="4400" dirty="0"/>
              <a:t/>
            </a:r>
            <a:br>
              <a:rPr lang="en-AU" sz="4400" dirty="0"/>
            </a:br>
            <a:r>
              <a:rPr lang="en-AU" sz="6000" dirty="0"/>
              <a:t> </a:t>
            </a:r>
            <a:r>
              <a:rPr lang="en-AU" sz="6000" b="1" dirty="0"/>
              <a:t>An industry ‘first’ – why we did this </a:t>
            </a:r>
          </a:p>
        </p:txBody>
      </p:sp>
    </p:spTree>
    <p:extLst>
      <p:ext uri="{BB962C8B-B14F-4D97-AF65-F5344CB8AC3E}">
        <p14:creationId xmlns:p14="http://schemas.microsoft.com/office/powerpoint/2010/main" val="100726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496944" cy="576064"/>
          </a:xfrm>
        </p:spPr>
        <p:txBody>
          <a:bodyPr/>
          <a:lstStyle/>
          <a:p>
            <a:pPr algn="ctr"/>
            <a:r>
              <a:rPr lang="en-AU" sz="5400" dirty="0"/>
              <a:t/>
            </a:r>
            <a:br>
              <a:rPr lang="en-AU" sz="5400" dirty="0"/>
            </a:br>
            <a:r>
              <a:rPr lang="en-AU" sz="5000" b="1" dirty="0" smtClean="0"/>
              <a:t>A day in the life of a bus driver</a:t>
            </a:r>
            <a:endParaRPr lang="en-AU" sz="5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7764018" cy="4800601"/>
          </a:xfrm>
        </p:spPr>
        <p:txBody>
          <a:bodyPr>
            <a:normAutofit fontScale="92500" lnSpcReduction="10000"/>
          </a:bodyPr>
          <a:lstStyle/>
          <a:p>
            <a:pPr marL="363538" indent="-363538"/>
            <a:r>
              <a:rPr lang="en-AU" sz="3200" dirty="0" smtClean="0"/>
              <a:t>We worked with our case study, Forest Coach Lines, to identify the </a:t>
            </a:r>
            <a:r>
              <a:rPr lang="en-AU" sz="3200" dirty="0"/>
              <a:t>environmental, physical, cognitive and psychological demands of their drivers. </a:t>
            </a:r>
            <a:endParaRPr lang="en-AU" sz="3200" dirty="0" smtClean="0"/>
          </a:p>
          <a:p>
            <a:pPr marL="363538" indent="-363538"/>
            <a:r>
              <a:rPr lang="en-AU" sz="3200" dirty="0" smtClean="0"/>
              <a:t>We </a:t>
            </a:r>
            <a:r>
              <a:rPr lang="en-AU" sz="3200" dirty="0"/>
              <a:t>then used this experience to </a:t>
            </a:r>
            <a:r>
              <a:rPr lang="en-AU" sz="3200" dirty="0" smtClean="0"/>
              <a:t>measure the impact that these demands have on an individual Driver’s health and wellbeing.</a:t>
            </a:r>
          </a:p>
          <a:p>
            <a:pPr marL="363538" indent="-363538"/>
            <a:r>
              <a:rPr lang="en-AU" sz="3200" dirty="0" smtClean="0"/>
              <a:t>Following this was the introduction of a series of tailored health and wellbeing initiatives to Forest Coach Lines Drivers of which the results could be measured.</a:t>
            </a:r>
          </a:p>
          <a:p>
            <a:endParaRPr lang="en-AU" sz="3200" dirty="0"/>
          </a:p>
          <a:p>
            <a:pPr marL="452438" indent="-452438">
              <a:buFont typeface="Wingdings" panose="05000000000000000000" pitchFamily="2" charset="2"/>
              <a:buChar char="Ø"/>
            </a:pPr>
            <a:endParaRPr lang="en-AU" sz="2900" dirty="0"/>
          </a:p>
        </p:txBody>
      </p:sp>
    </p:spTree>
    <p:extLst>
      <p:ext uri="{BB962C8B-B14F-4D97-AF65-F5344CB8AC3E}">
        <p14:creationId xmlns:p14="http://schemas.microsoft.com/office/powerpoint/2010/main" val="409120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619999" cy="504056"/>
          </a:xfrm>
        </p:spPr>
        <p:txBody>
          <a:bodyPr/>
          <a:lstStyle/>
          <a:p>
            <a:pPr algn="ctr"/>
            <a:r>
              <a:rPr lang="en-AU" sz="5400" dirty="0"/>
              <a:t/>
            </a:r>
            <a:br>
              <a:rPr lang="en-AU" sz="5400" dirty="0"/>
            </a:br>
            <a:r>
              <a:rPr lang="en-AU" sz="5400" dirty="0"/>
              <a:t> </a:t>
            </a:r>
            <a:r>
              <a:rPr lang="en-AU" sz="5400" b="1" dirty="0"/>
              <a:t>W</a:t>
            </a:r>
            <a:r>
              <a:rPr lang="en-AU" sz="5400" b="1" dirty="0" smtClean="0"/>
              <a:t>hat </a:t>
            </a:r>
            <a:r>
              <a:rPr lang="en-AU" sz="5400" b="1" dirty="0"/>
              <a:t>we did next </a:t>
            </a:r>
            <a:endParaRPr lang="en-AU" sz="5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7" y="1718188"/>
            <a:ext cx="7764018" cy="4800601"/>
          </a:xfrm>
        </p:spPr>
        <p:txBody>
          <a:bodyPr>
            <a:normAutofit fontScale="92500" lnSpcReduction="20000"/>
          </a:bodyPr>
          <a:lstStyle/>
          <a:p>
            <a:pPr marL="452438" indent="-452438">
              <a:buFont typeface="Wingdings" panose="05000000000000000000" pitchFamily="2" charset="2"/>
              <a:buChar char="Ø"/>
            </a:pPr>
            <a:r>
              <a:rPr lang="en-AU" sz="3200" dirty="0" smtClean="0">
                <a:solidFill>
                  <a:schemeClr val="tx2"/>
                </a:solidFill>
              </a:rPr>
              <a:t>Bully </a:t>
            </a:r>
            <a:r>
              <a:rPr lang="en-AU" sz="3200" dirty="0">
                <a:solidFill>
                  <a:schemeClr val="tx2"/>
                </a:solidFill>
              </a:rPr>
              <a:t>and Harassment Training </a:t>
            </a:r>
            <a:endParaRPr lang="en-AU" sz="3200" dirty="0" smtClean="0">
              <a:solidFill>
                <a:schemeClr val="tx2"/>
              </a:solidFill>
            </a:endParaRPr>
          </a:p>
          <a:p>
            <a:pPr marL="1027056" lvl="2" indent="-452438">
              <a:buFont typeface="Wingdings" panose="05000000000000000000" pitchFamily="2" charset="2"/>
              <a:buChar char="Ø"/>
            </a:pPr>
            <a:r>
              <a:rPr lang="en-AU" sz="2200" dirty="0" smtClean="0">
                <a:solidFill>
                  <a:schemeClr val="tx2"/>
                </a:solidFill>
              </a:rPr>
              <a:t>96% participation rate – positive response from staff </a:t>
            </a:r>
            <a:endParaRPr lang="en-AU" sz="2200" dirty="0">
              <a:solidFill>
                <a:schemeClr val="tx2"/>
              </a:solidFill>
            </a:endParaRPr>
          </a:p>
          <a:p>
            <a:pPr marL="452438" indent="-452438">
              <a:buFont typeface="Wingdings" panose="05000000000000000000" pitchFamily="2" charset="2"/>
              <a:buChar char="Ø"/>
            </a:pPr>
            <a:r>
              <a:rPr lang="en-AU" sz="3200" dirty="0" smtClean="0">
                <a:solidFill>
                  <a:schemeClr val="tx2"/>
                </a:solidFill>
              </a:rPr>
              <a:t>Employee Assistance Services</a:t>
            </a:r>
          </a:p>
          <a:p>
            <a:pPr marL="1027056" lvl="2" indent="-452438">
              <a:buFont typeface="Wingdings" panose="05000000000000000000" pitchFamily="2" charset="2"/>
              <a:buChar char="Ø"/>
            </a:pPr>
            <a:r>
              <a:rPr lang="en-AU" sz="2200" dirty="0" smtClean="0">
                <a:solidFill>
                  <a:schemeClr val="tx2"/>
                </a:solidFill>
              </a:rPr>
              <a:t>24 hour confidential telephone counselling service</a:t>
            </a:r>
          </a:p>
          <a:p>
            <a:pPr marL="452438" indent="-452438">
              <a:buFont typeface="Wingdings" panose="05000000000000000000" pitchFamily="2" charset="2"/>
              <a:buChar char="Ø"/>
            </a:pPr>
            <a:r>
              <a:rPr lang="en-AU" sz="3200" dirty="0" smtClean="0">
                <a:solidFill>
                  <a:schemeClr val="tx2"/>
                </a:solidFill>
              </a:rPr>
              <a:t>Onsite access to Chiropractors </a:t>
            </a:r>
          </a:p>
          <a:p>
            <a:pPr marL="1027056" lvl="2" indent="-452438">
              <a:buFont typeface="Wingdings" panose="05000000000000000000" pitchFamily="2" charset="2"/>
              <a:buChar char="Ø"/>
            </a:pPr>
            <a:r>
              <a:rPr lang="en-AU" sz="2200" dirty="0" smtClean="0">
                <a:solidFill>
                  <a:schemeClr val="tx2"/>
                </a:solidFill>
              </a:rPr>
              <a:t>Workplace injury management and prevention </a:t>
            </a:r>
          </a:p>
          <a:p>
            <a:pPr marL="452438" indent="-452438">
              <a:buFont typeface="Wingdings" panose="05000000000000000000" pitchFamily="2" charset="2"/>
              <a:buChar char="Ø"/>
            </a:pPr>
            <a:r>
              <a:rPr lang="en-AU" sz="3200" dirty="0" smtClean="0">
                <a:solidFill>
                  <a:schemeClr val="tx2"/>
                </a:solidFill>
              </a:rPr>
              <a:t>Visible nutritional and dietary guidance</a:t>
            </a:r>
          </a:p>
          <a:p>
            <a:pPr marL="1027056" lvl="2" indent="-452438">
              <a:buFont typeface="Wingdings" panose="05000000000000000000" pitchFamily="2" charset="2"/>
              <a:buChar char="Ø"/>
            </a:pPr>
            <a:r>
              <a:rPr lang="en-AU" sz="2200" dirty="0" smtClean="0">
                <a:solidFill>
                  <a:schemeClr val="tx2"/>
                </a:solidFill>
              </a:rPr>
              <a:t>Fresh fruit bowl (100% awareness from staff) and ‘health noticeboard’ </a:t>
            </a:r>
          </a:p>
          <a:p>
            <a:pPr marL="452438" indent="-452438">
              <a:buFont typeface="Wingdings" panose="05000000000000000000" pitchFamily="2" charset="2"/>
              <a:buChar char="Ø"/>
            </a:pPr>
            <a:r>
              <a:rPr lang="en-AU" sz="3200" dirty="0" smtClean="0">
                <a:solidFill>
                  <a:schemeClr val="tx2"/>
                </a:solidFill>
              </a:rPr>
              <a:t>Exercise programs</a:t>
            </a:r>
          </a:p>
          <a:p>
            <a:pPr marL="1027056" lvl="2" indent="-452438">
              <a:buFont typeface="Wingdings" panose="05000000000000000000" pitchFamily="2" charset="2"/>
              <a:buChar char="Ø"/>
            </a:pPr>
            <a:r>
              <a:rPr lang="en-AU" sz="2200" dirty="0" smtClean="0">
                <a:solidFill>
                  <a:schemeClr val="tx2"/>
                </a:solidFill>
              </a:rPr>
              <a:t>Staff tracked their daily step count using pedometers – this encouraged them to be more active throughout the day to increase their count.</a:t>
            </a:r>
            <a:endParaRPr lang="en-AU" sz="2200" dirty="0">
              <a:solidFill>
                <a:schemeClr val="tx2"/>
              </a:solidFill>
            </a:endParaRPr>
          </a:p>
          <a:p>
            <a:pPr marL="1027056" lvl="2" indent="-452438">
              <a:buFont typeface="Wingdings" panose="05000000000000000000" pitchFamily="2" charset="2"/>
              <a:buChar char="Ø"/>
            </a:pPr>
            <a:endParaRPr lang="en-AU" sz="2900" dirty="0"/>
          </a:p>
        </p:txBody>
      </p:sp>
    </p:spTree>
    <p:extLst>
      <p:ext uri="{BB962C8B-B14F-4D97-AF65-F5344CB8AC3E}">
        <p14:creationId xmlns:p14="http://schemas.microsoft.com/office/powerpoint/2010/main" val="128564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619999" cy="720078"/>
          </a:xfrm>
        </p:spPr>
        <p:txBody>
          <a:bodyPr/>
          <a:lstStyle/>
          <a:p>
            <a:pPr algn="ctr"/>
            <a:r>
              <a:rPr lang="en-AU" sz="6000" b="1" dirty="0" smtClean="0"/>
              <a:t>The Results</a:t>
            </a:r>
            <a:endParaRPr lang="en-AU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424935" cy="5544616"/>
          </a:xfrm>
          <a:noFill/>
        </p:spPr>
        <p:txBody>
          <a:bodyPr>
            <a:normAutofit/>
          </a:bodyPr>
          <a:lstStyle/>
          <a:p>
            <a:pPr marL="99072" indent="0">
              <a:buNone/>
            </a:pPr>
            <a:r>
              <a:rPr lang="en-AU" b="1" dirty="0">
                <a:solidFill>
                  <a:schemeClr val="tx2"/>
                </a:solidFill>
              </a:rPr>
              <a:t>S</a:t>
            </a:r>
            <a:r>
              <a:rPr lang="en-AU" b="1" dirty="0" smtClean="0">
                <a:solidFill>
                  <a:schemeClr val="tx2"/>
                </a:solidFill>
              </a:rPr>
              <a:t>trong evidence that </a:t>
            </a:r>
            <a:r>
              <a:rPr lang="en-AU" b="1" dirty="0">
                <a:solidFill>
                  <a:schemeClr val="tx2"/>
                </a:solidFill>
              </a:rPr>
              <a:t>tailored health and wellbeing solutions positively influence Driver productivity, health and wellbeing. </a:t>
            </a:r>
            <a:endParaRPr lang="en-AU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AU" sz="16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chemeClr val="tx2"/>
                </a:solidFill>
              </a:rPr>
              <a:t>Key </a:t>
            </a:r>
            <a:r>
              <a:rPr lang="en-AU" sz="1800" dirty="0">
                <a:solidFill>
                  <a:schemeClr val="tx2"/>
                </a:solidFill>
              </a:rPr>
              <a:t>results from Forest Coach Lines’ participation in the Study include: </a:t>
            </a:r>
            <a:endParaRPr lang="en-AU" sz="1800" dirty="0" smtClean="0">
              <a:solidFill>
                <a:schemeClr val="tx2"/>
              </a:solidFill>
            </a:endParaRPr>
          </a:p>
          <a:p>
            <a:pPr marL="363538" indent="-363538">
              <a:buFont typeface="Wingdings" panose="05000000000000000000" pitchFamily="2" charset="2"/>
              <a:buChar char="Ø"/>
            </a:pPr>
            <a:r>
              <a:rPr lang="en-AU" sz="1800" dirty="0" smtClean="0">
                <a:solidFill>
                  <a:schemeClr val="tx2"/>
                </a:solidFill>
              </a:rPr>
              <a:t>Almost </a:t>
            </a:r>
            <a:r>
              <a:rPr lang="en-AU" sz="1800" dirty="0">
                <a:solidFill>
                  <a:schemeClr val="tx2"/>
                </a:solidFill>
              </a:rPr>
              <a:t>all study participants (96%) completed the Interact Group’s bullying and harassment training with 96% of participants indicating that they had not experienced bullying or harassment since the </a:t>
            </a:r>
            <a:r>
              <a:rPr lang="en-AU" sz="1800" dirty="0" smtClean="0">
                <a:solidFill>
                  <a:schemeClr val="tx2"/>
                </a:solidFill>
              </a:rPr>
              <a:t>trials</a:t>
            </a:r>
            <a:r>
              <a:rPr lang="en-AU" sz="1800" dirty="0">
                <a:solidFill>
                  <a:schemeClr val="tx2"/>
                </a:solidFill>
              </a:rPr>
              <a:t> (these figures have shown a positive improvement since an initial survey was undertaken by Interact in 2012</a:t>
            </a:r>
            <a:r>
              <a:rPr lang="en-AU" sz="1800" dirty="0" smtClean="0">
                <a:solidFill>
                  <a:schemeClr val="tx2"/>
                </a:solidFill>
              </a:rPr>
              <a:t>).</a:t>
            </a:r>
            <a:endParaRPr lang="en-AU" sz="1800" dirty="0">
              <a:solidFill>
                <a:schemeClr val="tx2"/>
              </a:solidFill>
            </a:endParaRPr>
          </a:p>
          <a:p>
            <a:pPr marL="363538" indent="-363538">
              <a:buFont typeface="Wingdings" panose="05000000000000000000" pitchFamily="2" charset="2"/>
              <a:buChar char="Ø"/>
            </a:pPr>
            <a:r>
              <a:rPr lang="en-AU" sz="1800" dirty="0" smtClean="0">
                <a:solidFill>
                  <a:schemeClr val="tx2"/>
                </a:solidFill>
              </a:rPr>
              <a:t>80</a:t>
            </a:r>
            <a:r>
              <a:rPr lang="en-AU" sz="1800" dirty="0">
                <a:solidFill>
                  <a:schemeClr val="tx2"/>
                </a:solidFill>
              </a:rPr>
              <a:t>% of participants indicated a positive relationship with their Supervisor or Manager and 15% indicated average </a:t>
            </a:r>
            <a:r>
              <a:rPr lang="en-AU" sz="1800" dirty="0" smtClean="0">
                <a:solidFill>
                  <a:schemeClr val="tx2"/>
                </a:solidFill>
              </a:rPr>
              <a:t>relationship</a:t>
            </a:r>
            <a:r>
              <a:rPr lang="en-AU" sz="1800" dirty="0">
                <a:solidFill>
                  <a:schemeClr val="tx2"/>
                </a:solidFill>
              </a:rPr>
              <a:t> </a:t>
            </a:r>
            <a:r>
              <a:rPr lang="en-AU" sz="1800" dirty="0" smtClean="0">
                <a:solidFill>
                  <a:schemeClr val="tx2"/>
                </a:solidFill>
              </a:rPr>
              <a:t>(these figures have shown a positive improvement since an initial survey was undertaken by Interact in 2012).</a:t>
            </a:r>
            <a:endParaRPr lang="en-AU" sz="1800" dirty="0">
              <a:solidFill>
                <a:schemeClr val="tx2"/>
              </a:solidFill>
            </a:endParaRPr>
          </a:p>
          <a:p>
            <a:pPr marL="363538" indent="-363538">
              <a:buFont typeface="Wingdings" panose="05000000000000000000" pitchFamily="2" charset="2"/>
              <a:buChar char="Ø"/>
            </a:pPr>
            <a:r>
              <a:rPr lang="en-AU" sz="1800" dirty="0" smtClean="0">
                <a:solidFill>
                  <a:schemeClr val="tx2"/>
                </a:solidFill>
              </a:rPr>
              <a:t>69</a:t>
            </a:r>
            <a:r>
              <a:rPr lang="en-AU" sz="1800" dirty="0">
                <a:solidFill>
                  <a:schemeClr val="tx2"/>
                </a:solidFill>
              </a:rPr>
              <a:t>% of Study Participants were aware of company policies designed to improve health and wellbeing. </a:t>
            </a:r>
          </a:p>
          <a:p>
            <a:pPr marL="363538" indent="-363538">
              <a:buFont typeface="Wingdings" panose="05000000000000000000" pitchFamily="2" charset="2"/>
              <a:buChar char="Ø"/>
            </a:pPr>
            <a:r>
              <a:rPr lang="en-AU" sz="1800" dirty="0" smtClean="0">
                <a:solidFill>
                  <a:schemeClr val="tx2"/>
                </a:solidFill>
              </a:rPr>
              <a:t>100</a:t>
            </a:r>
            <a:r>
              <a:rPr lang="en-AU" sz="1800" dirty="0">
                <a:solidFill>
                  <a:schemeClr val="tx2"/>
                </a:solidFill>
              </a:rPr>
              <a:t>% of Study Participants were aware of the availability of a fresh fruit bowl </a:t>
            </a:r>
            <a:r>
              <a:rPr lang="en-AU" sz="1800" dirty="0" smtClean="0">
                <a:solidFill>
                  <a:schemeClr val="tx2"/>
                </a:solidFill>
              </a:rPr>
              <a:t>to encourage healthy diet choices. </a:t>
            </a:r>
            <a:endParaRPr lang="en-AU" sz="1800" dirty="0">
              <a:solidFill>
                <a:schemeClr val="tx2"/>
              </a:solidFill>
            </a:endParaRPr>
          </a:p>
          <a:p>
            <a:pPr marL="363538" indent="-363538">
              <a:buFont typeface="Wingdings" panose="05000000000000000000" pitchFamily="2" charset="2"/>
              <a:buChar char="Ø"/>
            </a:pPr>
            <a:r>
              <a:rPr lang="en-AU" sz="1800" dirty="0" smtClean="0">
                <a:solidFill>
                  <a:schemeClr val="tx2"/>
                </a:solidFill>
              </a:rPr>
              <a:t>62</a:t>
            </a:r>
            <a:r>
              <a:rPr lang="en-AU" sz="1800" dirty="0">
                <a:solidFill>
                  <a:schemeClr val="tx2"/>
                </a:solidFill>
              </a:rPr>
              <a:t>% of participants were aware of free </a:t>
            </a:r>
            <a:r>
              <a:rPr lang="en-AU" sz="1800" dirty="0" smtClean="0">
                <a:solidFill>
                  <a:schemeClr val="tx2"/>
                </a:solidFill>
              </a:rPr>
              <a:t>24/7 confidential telephone counselling service</a:t>
            </a:r>
            <a:endParaRPr lang="en-AU" sz="1800" dirty="0">
              <a:solidFill>
                <a:schemeClr val="tx2"/>
              </a:solidFill>
            </a:endParaRPr>
          </a:p>
          <a:p>
            <a:pPr marL="99072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322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6000" b="1" dirty="0" smtClean="0"/>
              <a:t>Conclusion</a:t>
            </a:r>
            <a:endParaRPr lang="en-AU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44824"/>
            <a:ext cx="7619999" cy="3943060"/>
          </a:xfrm>
        </p:spPr>
        <p:txBody>
          <a:bodyPr>
            <a:normAutofit/>
          </a:bodyPr>
          <a:lstStyle/>
          <a:p>
            <a:pPr marL="363538" indent="-363538">
              <a:buFont typeface="Wingdings" panose="05000000000000000000" pitchFamily="2" charset="2"/>
              <a:buChar char="ü"/>
            </a:pPr>
            <a:r>
              <a:rPr lang="en-AU" sz="3000" b="1" dirty="0" smtClean="0">
                <a:solidFill>
                  <a:schemeClr val="tx2"/>
                </a:solidFill>
              </a:rPr>
              <a:t>Driving </a:t>
            </a:r>
            <a:r>
              <a:rPr lang="en-AU" sz="3000" b="1" dirty="0">
                <a:solidFill>
                  <a:schemeClr val="tx2"/>
                </a:solidFill>
              </a:rPr>
              <a:t>a healthy, strong and productive workforce of the </a:t>
            </a:r>
            <a:r>
              <a:rPr lang="en-AU" sz="3000" b="1" dirty="0" smtClean="0">
                <a:solidFill>
                  <a:schemeClr val="tx2"/>
                </a:solidFill>
              </a:rPr>
              <a:t>future. </a:t>
            </a:r>
          </a:p>
          <a:p>
            <a:pPr marL="363538" indent="-363538">
              <a:buFont typeface="Wingdings" panose="05000000000000000000" pitchFamily="2" charset="2"/>
              <a:buChar char="ü"/>
            </a:pPr>
            <a:endParaRPr lang="en-AU" sz="30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AU" sz="2800" dirty="0">
                <a:solidFill>
                  <a:schemeClr val="tx2"/>
                </a:solidFill>
              </a:rPr>
              <a:t>The aim of the </a:t>
            </a:r>
            <a:r>
              <a:rPr lang="en-AU" sz="2800" dirty="0" smtClean="0">
                <a:solidFill>
                  <a:schemeClr val="tx2"/>
                </a:solidFill>
              </a:rPr>
              <a:t>Bus and </a:t>
            </a:r>
            <a:r>
              <a:rPr lang="en-AU" sz="2800" dirty="0">
                <a:solidFill>
                  <a:schemeClr val="tx2"/>
                </a:solidFill>
              </a:rPr>
              <a:t>Coach Health and Wellbeing Study is to act as a preliminary piece </a:t>
            </a:r>
            <a:r>
              <a:rPr lang="en-AU" sz="2800" dirty="0" smtClean="0">
                <a:solidFill>
                  <a:schemeClr val="tx2"/>
                </a:solidFill>
              </a:rPr>
              <a:t>for the industry </a:t>
            </a:r>
            <a:r>
              <a:rPr lang="en-AU" sz="2800" dirty="0">
                <a:solidFill>
                  <a:schemeClr val="tx2"/>
                </a:solidFill>
              </a:rPr>
              <a:t>to ensure continued and improved </a:t>
            </a:r>
            <a:r>
              <a:rPr lang="en-AU" sz="2800" dirty="0" smtClean="0">
                <a:solidFill>
                  <a:schemeClr val="tx2"/>
                </a:solidFill>
              </a:rPr>
              <a:t>productivity whilst </a:t>
            </a:r>
            <a:r>
              <a:rPr lang="en-AU" sz="2800" dirty="0">
                <a:solidFill>
                  <a:schemeClr val="tx2"/>
                </a:solidFill>
              </a:rPr>
              <a:t>improving employee health and wellbeing. </a:t>
            </a:r>
          </a:p>
        </p:txBody>
      </p:sp>
    </p:spTree>
    <p:extLst>
      <p:ext uri="{BB962C8B-B14F-4D97-AF65-F5344CB8AC3E}">
        <p14:creationId xmlns:p14="http://schemas.microsoft.com/office/powerpoint/2010/main" val="1545765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0650"/>
            <a:ext cx="8640959" cy="1143000"/>
          </a:xfrm>
        </p:spPr>
        <p:txBody>
          <a:bodyPr/>
          <a:lstStyle/>
          <a:p>
            <a:pPr algn="ctr"/>
            <a:r>
              <a:rPr lang="en-AU" sz="3600" b="1" dirty="0" smtClean="0"/>
              <a:t>The Interact Group Offices Across NSW/ACT</a:t>
            </a:r>
            <a:endParaRPr lang="en-AU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569415"/>
              </p:ext>
            </p:extLst>
          </p:nvPr>
        </p:nvGraphicFramePr>
        <p:xfrm>
          <a:off x="539552" y="1268760"/>
          <a:ext cx="7848871" cy="4464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4296"/>
                <a:gridCol w="2736304"/>
                <a:gridCol w="2448271"/>
              </a:tblGrid>
              <a:tr h="1034863">
                <a:tc>
                  <a:txBody>
                    <a:bodyPr/>
                    <a:lstStyle/>
                    <a:p>
                      <a:pPr algn="ctr"/>
                      <a:r>
                        <a:rPr lang="en-AU" sz="1200" b="1" u="sng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North Sydney</a:t>
                      </a:r>
                      <a:r>
                        <a:rPr lang="en-AU" sz="1200" b="1" u="sng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AU" sz="1200" b="1" u="sng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16, 201 Miller Street</a:t>
                      </a:r>
                      <a:br>
                        <a:rPr lang="en-A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A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North Sydney NSW 2060</a:t>
                      </a:r>
                      <a:br>
                        <a:rPr lang="en-A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A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Phone: 02 9460 2444</a:t>
                      </a:r>
                      <a:br>
                        <a:rPr lang="en-A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A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Fax: 02 9957 1000</a:t>
                      </a:r>
                      <a:endParaRPr lang="en-AU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AU" sz="1200" b="1" u="sng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Sydney</a:t>
                      </a: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Level 21, 123 Pitt Street</a:t>
                      </a: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Sydney NSW 2000</a:t>
                      </a: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Phone: 02 </a:t>
                      </a:r>
                      <a:r>
                        <a:rPr lang="en-AU" sz="12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9223 4500</a:t>
                      </a: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Fax: 02 </a:t>
                      </a:r>
                      <a:r>
                        <a:rPr lang="en-AU" sz="12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9230 0600</a:t>
                      </a:r>
                      <a:endParaRPr lang="en-AU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AU" sz="1200" b="1" u="sng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Orange</a:t>
                      </a:r>
                      <a:br>
                        <a:rPr lang="en-AU" sz="1200" b="1" u="sng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Suite 2, 65 Hill Street</a:t>
                      </a: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Orange NSW 2800</a:t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Phone: 02 6361 </a:t>
                      </a:r>
                      <a:r>
                        <a:rPr lang="en-AU" sz="12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8868</a:t>
                      </a: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Fax: 02 6362 9623</a:t>
                      </a:r>
                      <a:endParaRPr lang="en-AU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9525" marR="9525" marT="9525" marB="9525"/>
                </a:tc>
              </a:tr>
              <a:tr h="103486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AU" sz="1200" b="1" u="sng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Tamworth</a:t>
                      </a: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Shop 2, 1 </a:t>
                      </a:r>
                      <a:r>
                        <a:rPr lang="en-AU" sz="12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Kable</a:t>
                      </a: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Avenue</a:t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Tamworth NSW 2340</a:t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Phone: 02 6766 6177 </a:t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Fax: 02 6766 4677</a:t>
                      </a:r>
                      <a:endParaRPr lang="en-AU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AU" sz="1200" b="1" u="sng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Newcastle</a:t>
                      </a: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Suite 14, Level 1, 50 Glebe Road </a:t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The Junction NSW 2291 </a:t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Phone: 02 4961 5588 </a:t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Fax: 02 4961 6033</a:t>
                      </a:r>
                      <a:endParaRPr lang="en-AU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AU" sz="1200" b="1" u="sng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Port Macquarie</a:t>
                      </a: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17 </a:t>
                      </a:r>
                      <a:r>
                        <a:rPr lang="en-AU" sz="12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Hollingworth</a:t>
                      </a: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Street</a:t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Port Macquarie NSW 2444</a:t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Phone: 02 6583 4844 </a:t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Fax: 02 6583 2542</a:t>
                      </a:r>
                      <a:endParaRPr lang="en-AU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</a:tr>
              <a:tr h="103486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AU" sz="1200" b="1" u="sng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Liverpool</a:t>
                      </a:r>
                      <a:br>
                        <a:rPr lang="en-AU" sz="1200" b="1" u="sng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Level 2, 215-219 George Street</a:t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Liverpool NSW 2170</a:t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Phone: 02 9460 2444</a:t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Fax: 02 9957 1000</a:t>
                      </a:r>
                      <a:endParaRPr lang="en-AU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200" b="1" u="sng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Tweed Heads</a:t>
                      </a:r>
                      <a:br>
                        <a:rPr lang="en-AU" sz="1200" b="1" u="sng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5/1 Sands Street </a:t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Tweed Heads NSW 2485</a:t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Phone: 02 6622 3466</a:t>
                      </a:r>
                      <a:b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AU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Fax: 02 6622 3577</a:t>
                      </a:r>
                      <a:endParaRPr lang="en-AU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Calibri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1200" b="1" u="sng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Canberra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Level 1, The Realm 18 National Circuit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Barton ACT 2600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Phone: 02 9223 4500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Fax: 02</a:t>
                      </a:r>
                      <a:r>
                        <a:rPr lang="en-US" sz="1200" b="1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9230 0600</a:t>
                      </a:r>
                      <a:r>
                        <a:rPr lang="en-AU" sz="12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AU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</a:tr>
              <a:tr h="1359908">
                <a:tc>
                  <a:txBody>
                    <a:bodyPr/>
                    <a:lstStyle/>
                    <a:p>
                      <a:pPr marL="0" marR="0" indent="0" algn="ctr" defTabSz="792578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u="sng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Coffs Harbour</a:t>
                      </a:r>
                      <a:br>
                        <a:rPr lang="en-AU" sz="1200" b="1" u="sng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AU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2b, 140 West High Street</a:t>
                      </a:r>
                      <a:br>
                        <a:rPr lang="en-AU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AU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Coffs Harbour NSW 2450</a:t>
                      </a:r>
                      <a:br>
                        <a:rPr lang="en-AU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AU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Phone: 02 6652 8991 </a:t>
                      </a:r>
                      <a:br>
                        <a:rPr lang="en-AU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AU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Fax: 02 6652 8131</a:t>
                      </a:r>
                      <a:endParaRPr lang="en-AU" sz="12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AU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indent="0" algn="ctr" defTabSz="7925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u="sng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Lismore</a:t>
                      </a:r>
                      <a:r>
                        <a:rPr lang="en-AU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AU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AU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Suite 4P, Conway Court, </a:t>
                      </a:r>
                      <a:br>
                        <a:rPr lang="en-AU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AU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Conway Street</a:t>
                      </a:r>
                      <a:br>
                        <a:rPr lang="en-AU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AU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Lismore NSW 2480</a:t>
                      </a:r>
                      <a:br>
                        <a:rPr lang="en-AU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AU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Phone: 02 6622 3466 </a:t>
                      </a:r>
                      <a:br>
                        <a:rPr lang="en-AU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AU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Fax: 02 6622 3577</a:t>
                      </a:r>
                      <a:endParaRPr lang="en-AU" sz="12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AU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Calibri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AU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543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878721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93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On-screen Show (4:3)</PresentationFormat>
  <Paragraphs>69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Adjacency</vt:lpstr>
      <vt:lpstr> Bus and Coach  Health and Wellbeing Study How tailored health programs can positively influence  productivity, wellbeing and strength of the  bus and coach industry</vt:lpstr>
      <vt:lpstr>Background</vt:lpstr>
      <vt:lpstr>  An industry ‘first’ – why we did this </vt:lpstr>
      <vt:lpstr> A day in the life of a bus driver</vt:lpstr>
      <vt:lpstr>  What we did next </vt:lpstr>
      <vt:lpstr>The Results</vt:lpstr>
      <vt:lpstr>Conclusion</vt:lpstr>
      <vt:lpstr>The Interact Group Offices Across NSW/ACT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Bus and Coach  Health and Wellbeing Study How tailored health programs can positively influence  productivity, wellbeing and strength of the  bus and coach industry</dc:title>
  <dc:creator>Ania</dc:creator>
  <cp:lastModifiedBy>Ania Labijak</cp:lastModifiedBy>
  <cp:revision>1</cp:revision>
  <dcterms:modified xsi:type="dcterms:W3CDTF">2018-01-23T08:08:13Z</dcterms:modified>
</cp:coreProperties>
</file>