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671" r:id="rId2"/>
    <p:sldId id="684" r:id="rId3"/>
    <p:sldId id="707" r:id="rId4"/>
    <p:sldId id="708" r:id="rId5"/>
    <p:sldId id="709" r:id="rId6"/>
    <p:sldId id="685" r:id="rId7"/>
    <p:sldId id="686" r:id="rId8"/>
    <p:sldId id="687" r:id="rId9"/>
    <p:sldId id="711" r:id="rId10"/>
    <p:sldId id="688" r:id="rId11"/>
    <p:sldId id="689" r:id="rId12"/>
    <p:sldId id="704" r:id="rId13"/>
    <p:sldId id="710" r:id="rId14"/>
    <p:sldId id="690" r:id="rId15"/>
    <p:sldId id="691" r:id="rId16"/>
    <p:sldId id="692" r:id="rId17"/>
    <p:sldId id="699" r:id="rId18"/>
    <p:sldId id="700" r:id="rId19"/>
    <p:sldId id="701" r:id="rId20"/>
    <p:sldId id="702" r:id="rId21"/>
    <p:sldId id="703" r:id="rId22"/>
    <p:sldId id="693" r:id="rId23"/>
    <p:sldId id="694" r:id="rId24"/>
    <p:sldId id="695" r:id="rId25"/>
    <p:sldId id="696" r:id="rId26"/>
    <p:sldId id="697" r:id="rId27"/>
    <p:sldId id="698" r:id="rId28"/>
    <p:sldId id="705" r:id="rId29"/>
    <p:sldId id="706" r:id="rId30"/>
  </p:sldIdLst>
  <p:sldSz cx="9144000" cy="6858000" type="screen4x3"/>
  <p:notesSz cx="6797675" cy="9926638"/>
  <p:defaultTextStyle>
    <a:defPPr>
      <a:defRPr lang="en-US"/>
    </a:defPPr>
    <a:lvl1pPr algn="l" rtl="0" fontAlgn="base">
      <a:spcBef>
        <a:spcPct val="0"/>
      </a:spcBef>
      <a:spcAft>
        <a:spcPct val="0"/>
      </a:spcAft>
      <a:defRPr sz="2400" b="1" kern="1200">
        <a:solidFill>
          <a:schemeClr val="bg1"/>
        </a:solidFill>
        <a:latin typeface="Verdana" pitchFamily="127" charset="0"/>
        <a:ea typeface="Osaka" pitchFamily="127" charset="-128"/>
        <a:cs typeface="Osaka" pitchFamily="127" charset="-128"/>
      </a:defRPr>
    </a:lvl1pPr>
    <a:lvl2pPr marL="457200" algn="l" rtl="0" fontAlgn="base">
      <a:spcBef>
        <a:spcPct val="0"/>
      </a:spcBef>
      <a:spcAft>
        <a:spcPct val="0"/>
      </a:spcAft>
      <a:defRPr sz="2400" b="1" kern="1200">
        <a:solidFill>
          <a:schemeClr val="bg1"/>
        </a:solidFill>
        <a:latin typeface="Verdana" pitchFamily="127" charset="0"/>
        <a:ea typeface="Osaka" pitchFamily="127" charset="-128"/>
        <a:cs typeface="Osaka" pitchFamily="127" charset="-128"/>
      </a:defRPr>
    </a:lvl2pPr>
    <a:lvl3pPr marL="914400" algn="l" rtl="0" fontAlgn="base">
      <a:spcBef>
        <a:spcPct val="0"/>
      </a:spcBef>
      <a:spcAft>
        <a:spcPct val="0"/>
      </a:spcAft>
      <a:defRPr sz="2400" b="1" kern="1200">
        <a:solidFill>
          <a:schemeClr val="bg1"/>
        </a:solidFill>
        <a:latin typeface="Verdana" pitchFamily="127" charset="0"/>
        <a:ea typeface="Osaka" pitchFamily="127" charset="-128"/>
        <a:cs typeface="Osaka" pitchFamily="127" charset="-128"/>
      </a:defRPr>
    </a:lvl3pPr>
    <a:lvl4pPr marL="1371600" algn="l" rtl="0" fontAlgn="base">
      <a:spcBef>
        <a:spcPct val="0"/>
      </a:spcBef>
      <a:spcAft>
        <a:spcPct val="0"/>
      </a:spcAft>
      <a:defRPr sz="2400" b="1" kern="1200">
        <a:solidFill>
          <a:schemeClr val="bg1"/>
        </a:solidFill>
        <a:latin typeface="Verdana" pitchFamily="127" charset="0"/>
        <a:ea typeface="Osaka" pitchFamily="127" charset="-128"/>
        <a:cs typeface="Osaka" pitchFamily="127" charset="-128"/>
      </a:defRPr>
    </a:lvl4pPr>
    <a:lvl5pPr marL="1828800" algn="l" rtl="0" fontAlgn="base">
      <a:spcBef>
        <a:spcPct val="0"/>
      </a:spcBef>
      <a:spcAft>
        <a:spcPct val="0"/>
      </a:spcAft>
      <a:defRPr sz="2400" b="1" kern="1200">
        <a:solidFill>
          <a:schemeClr val="bg1"/>
        </a:solidFill>
        <a:latin typeface="Verdana" pitchFamily="127" charset="0"/>
        <a:ea typeface="Osaka" pitchFamily="127" charset="-128"/>
        <a:cs typeface="Osaka" pitchFamily="127" charset="-128"/>
      </a:defRPr>
    </a:lvl5pPr>
    <a:lvl6pPr marL="2286000" algn="l" defTabSz="457200" rtl="0" eaLnBrk="1" latinLnBrk="0" hangingPunct="1">
      <a:defRPr sz="2400" b="1" kern="1200">
        <a:solidFill>
          <a:schemeClr val="bg1"/>
        </a:solidFill>
        <a:latin typeface="Verdana" pitchFamily="127" charset="0"/>
        <a:ea typeface="Osaka" pitchFamily="127" charset="-128"/>
        <a:cs typeface="Osaka" pitchFamily="127" charset="-128"/>
      </a:defRPr>
    </a:lvl6pPr>
    <a:lvl7pPr marL="2743200" algn="l" defTabSz="457200" rtl="0" eaLnBrk="1" latinLnBrk="0" hangingPunct="1">
      <a:defRPr sz="2400" b="1" kern="1200">
        <a:solidFill>
          <a:schemeClr val="bg1"/>
        </a:solidFill>
        <a:latin typeface="Verdana" pitchFamily="127" charset="0"/>
        <a:ea typeface="Osaka" pitchFamily="127" charset="-128"/>
        <a:cs typeface="Osaka" pitchFamily="127" charset="-128"/>
      </a:defRPr>
    </a:lvl7pPr>
    <a:lvl8pPr marL="3200400" algn="l" defTabSz="457200" rtl="0" eaLnBrk="1" latinLnBrk="0" hangingPunct="1">
      <a:defRPr sz="2400" b="1" kern="1200">
        <a:solidFill>
          <a:schemeClr val="bg1"/>
        </a:solidFill>
        <a:latin typeface="Verdana" pitchFamily="127" charset="0"/>
        <a:ea typeface="Osaka" pitchFamily="127" charset="-128"/>
        <a:cs typeface="Osaka" pitchFamily="127" charset="-128"/>
      </a:defRPr>
    </a:lvl8pPr>
    <a:lvl9pPr marL="3657600" algn="l" defTabSz="457200" rtl="0" eaLnBrk="1" latinLnBrk="0" hangingPunct="1">
      <a:defRPr sz="2400" b="1" kern="1200">
        <a:solidFill>
          <a:schemeClr val="bg1"/>
        </a:solidFill>
        <a:latin typeface="Verdana" pitchFamily="127" charset="0"/>
        <a:ea typeface="Osaka" pitchFamily="127" charset="-128"/>
        <a:cs typeface="Osaka" pitchFamily="127"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269038" y="9428163"/>
            <a:ext cx="527050" cy="496887"/>
          </a:xfrm>
          <a:prstGeom prst="rect">
            <a:avLst/>
          </a:prstGeom>
        </p:spPr>
        <p:txBody>
          <a:bodyPr vert="horz" wrap="square" lIns="91440" tIns="45720" rIns="91440" bIns="45720" numCol="1" anchor="b" anchorCtr="0" compatLnSpc="1">
            <a:prstTxWarp prst="textNoShape">
              <a:avLst/>
            </a:prstTxWarp>
          </a:bodyPr>
          <a:lstStyle>
            <a:lvl1pPr algn="r">
              <a:defRPr sz="800" b="0">
                <a:solidFill>
                  <a:schemeClr val="tx1"/>
                </a:solidFill>
                <a:latin typeface="Verdana" pitchFamily="-110" charset="0"/>
                <a:ea typeface="ＭＳ Ｐゴシック" pitchFamily="-110" charset="-128"/>
                <a:cs typeface="ＭＳ Ｐゴシック" pitchFamily="-110" charset="-128"/>
              </a:defRPr>
            </a:lvl1pPr>
          </a:lstStyle>
          <a:p>
            <a:pPr>
              <a:defRPr/>
            </a:pPr>
            <a:fld id="{1E2CA9A1-C63D-48AE-8118-9683262055AD}" type="slidenum">
              <a:rPr lang="en-US"/>
              <a:pPr>
                <a:defRPr/>
              </a:pPr>
              <a:t>‹#›</a:t>
            </a:fld>
            <a:endParaRPr lang="en-US" dirty="0"/>
          </a:p>
        </p:txBody>
      </p:sp>
    </p:spTree>
    <p:extLst>
      <p:ext uri="{BB962C8B-B14F-4D97-AF65-F5344CB8AC3E}">
        <p14:creationId xmlns:p14="http://schemas.microsoft.com/office/powerpoint/2010/main" val="4032842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Verdana"/>
                <a:ea typeface="ＭＳ Ｐゴシック" pitchFamily="-110" charset="-128"/>
                <a:cs typeface="Verdana"/>
              </a:defRPr>
            </a:lvl1pPr>
          </a:lstStyle>
          <a:p>
            <a:pPr>
              <a:defRPr/>
            </a:pPr>
            <a:endParaRPr lang="en-AU" dirty="0"/>
          </a:p>
        </p:txBody>
      </p:sp>
      <p:sp>
        <p:nvSpPr>
          <p:cNvPr id="128003"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Verdana"/>
                <a:ea typeface="ＭＳ Ｐゴシック" pitchFamily="-110" charset="-128"/>
                <a:cs typeface="Verdana"/>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128005"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8006"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latin typeface="Verdana"/>
                <a:ea typeface="ＭＳ Ｐゴシック" pitchFamily="-110" charset="-128"/>
                <a:cs typeface="Verdana"/>
              </a:defRPr>
            </a:lvl1pPr>
          </a:lstStyle>
          <a:p>
            <a:pPr>
              <a:defRPr/>
            </a:pPr>
            <a:endParaRPr lang="en-AU" dirty="0"/>
          </a:p>
        </p:txBody>
      </p:sp>
      <p:sp>
        <p:nvSpPr>
          <p:cNvPr id="128007"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cs typeface="ＭＳ Ｐゴシック" pitchFamily="127" charset="-128"/>
              </a:defRPr>
            </a:lvl1pPr>
          </a:lstStyle>
          <a:p>
            <a:fld id="{D6AD580B-0089-42C2-A379-4D80C2FF0544}" type="slidenum">
              <a:rPr lang="en-US"/>
              <a:pPr/>
              <a:t>‹#›</a:t>
            </a:fld>
            <a:endParaRPr lang="en-US" dirty="0"/>
          </a:p>
        </p:txBody>
      </p:sp>
    </p:spTree>
    <p:extLst>
      <p:ext uri="{BB962C8B-B14F-4D97-AF65-F5344CB8AC3E}">
        <p14:creationId xmlns:p14="http://schemas.microsoft.com/office/powerpoint/2010/main" val="1388167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Verdana"/>
        <a:ea typeface="ＭＳ Ｐゴシック" pitchFamily="-106" charset="-128"/>
        <a:cs typeface="ＭＳ Ｐゴシック" pitchFamily="127" charset="-128"/>
      </a:defRPr>
    </a:lvl1pPr>
    <a:lvl2pPr marL="457200" algn="l" rtl="0" eaLnBrk="0" fontAlgn="base" hangingPunct="0">
      <a:spcBef>
        <a:spcPct val="30000"/>
      </a:spcBef>
      <a:spcAft>
        <a:spcPct val="0"/>
      </a:spcAft>
      <a:defRPr sz="1100" kern="1200">
        <a:solidFill>
          <a:schemeClr val="tx1"/>
        </a:solidFill>
        <a:latin typeface="Verdana"/>
        <a:ea typeface="ＭＳ Ｐゴシック" pitchFamily="-106" charset="-128"/>
        <a:cs typeface="ＭＳ Ｐゴシック" pitchFamily="127" charset="-128"/>
      </a:defRPr>
    </a:lvl2pPr>
    <a:lvl3pPr marL="914400" algn="l" rtl="0" eaLnBrk="0" fontAlgn="base" hangingPunct="0">
      <a:spcBef>
        <a:spcPct val="30000"/>
      </a:spcBef>
      <a:spcAft>
        <a:spcPct val="0"/>
      </a:spcAft>
      <a:defRPr sz="1100" kern="1200">
        <a:solidFill>
          <a:schemeClr val="tx1"/>
        </a:solidFill>
        <a:latin typeface="Verdana"/>
        <a:ea typeface="ＭＳ Ｐゴシック" pitchFamily="-106" charset="-128"/>
        <a:cs typeface="ＭＳ Ｐゴシック" pitchFamily="127" charset="-128"/>
      </a:defRPr>
    </a:lvl3pPr>
    <a:lvl4pPr marL="1371600" algn="l" rtl="0" eaLnBrk="0" fontAlgn="base" hangingPunct="0">
      <a:spcBef>
        <a:spcPct val="30000"/>
      </a:spcBef>
      <a:spcAft>
        <a:spcPct val="0"/>
      </a:spcAft>
      <a:defRPr sz="1100" kern="1200">
        <a:solidFill>
          <a:schemeClr val="tx1"/>
        </a:solidFill>
        <a:latin typeface="Verdana"/>
        <a:ea typeface="ＭＳ Ｐゴシック" pitchFamily="-106" charset="-128"/>
        <a:cs typeface="ＭＳ Ｐゴシック" pitchFamily="127" charset="-128"/>
      </a:defRPr>
    </a:lvl4pPr>
    <a:lvl5pPr marL="1828800" algn="l" rtl="0" eaLnBrk="0" fontAlgn="base" hangingPunct="0">
      <a:spcBef>
        <a:spcPct val="30000"/>
      </a:spcBef>
      <a:spcAft>
        <a:spcPct val="0"/>
      </a:spcAft>
      <a:defRPr sz="1100" kern="1200">
        <a:solidFill>
          <a:schemeClr val="tx1"/>
        </a:solidFill>
        <a:latin typeface="Verdana"/>
        <a:ea typeface="ＭＳ Ｐゴシック" pitchFamily="-106" charset="-128"/>
        <a:cs typeface="ＭＳ Ｐゴシック" pitchFamily="127"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917575" y="744538"/>
            <a:ext cx="4962525" cy="3722687"/>
          </a:xfrm>
          <a:ln/>
        </p:spPr>
      </p:sp>
      <p:sp>
        <p:nvSpPr>
          <p:cNvPr id="17410" name="Rectangle 3"/>
          <p:cNvSpPr>
            <a:spLocks noGrp="1" noChangeArrowheads="1"/>
          </p:cNvSpPr>
          <p:nvPr>
            <p:ph type="body" idx="1"/>
          </p:nvPr>
        </p:nvSpPr>
        <p:spPr>
          <a:noFill/>
          <a:ln/>
        </p:spPr>
        <p:txBody>
          <a:bodyPr/>
          <a:lstStyle/>
          <a:p>
            <a:endParaRPr lang="en-AU" dirty="0">
              <a:latin typeface="Verdana" pitchFamily="127" charset="0"/>
              <a:ea typeface="ＭＳ Ｐゴシック" pitchFamily="127" charset="-128"/>
            </a:endParaRPr>
          </a:p>
        </p:txBody>
      </p:sp>
    </p:spTree>
    <p:extLst>
      <p:ext uri="{BB962C8B-B14F-4D97-AF65-F5344CB8AC3E}">
        <p14:creationId xmlns:p14="http://schemas.microsoft.com/office/powerpoint/2010/main" val="71396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AU" dirty="0" smtClean="0"/>
              <a:t>when the ABCC was in place productivity grew by more than 9 per cent, consumers were $7.5 billion better off each year and fewer working days were lost through industrial action.</a:t>
            </a:r>
          </a:p>
          <a:p>
            <a:r>
              <a:rPr lang="en-AU" dirty="0" smtClean="0"/>
              <a:t>Two royal commissions have uncovered disturbing evidence of unlawful behaviour and further concerning details continue to be revealed. </a:t>
            </a:r>
          </a:p>
          <a:p>
            <a:r>
              <a:rPr lang="en-AU" dirty="0" smtClean="0"/>
              <a:t>Five-fold increase in prosecutions and a more than doubling in investigations in the past year. 75 CFMEU officials before the courts, facing 403 alleged breaches of workplace laws</a:t>
            </a:r>
            <a:endParaRPr lang="en-AU" b="1" dirty="0" smtClean="0"/>
          </a:p>
          <a:p>
            <a:endParaRPr lang="en-AU" dirty="0"/>
          </a:p>
        </p:txBody>
      </p:sp>
      <p:sp>
        <p:nvSpPr>
          <p:cNvPr id="4" name="Slide Number Placeholder 3"/>
          <p:cNvSpPr>
            <a:spLocks noGrp="1"/>
          </p:cNvSpPr>
          <p:nvPr>
            <p:ph type="sldNum" sz="quarter" idx="10"/>
          </p:nvPr>
        </p:nvSpPr>
        <p:spPr/>
        <p:txBody>
          <a:bodyPr/>
          <a:lstStyle/>
          <a:p>
            <a:fld id="{D6AD580B-0089-42C2-A379-4D80C2FF0544}" type="slidenum">
              <a:rPr lang="en-US" smtClean="0"/>
              <a:pPr/>
              <a:t>24</a:t>
            </a:fld>
            <a:endParaRPr lang="en-US" dirty="0"/>
          </a:p>
        </p:txBody>
      </p:sp>
    </p:spTree>
    <p:extLst>
      <p:ext uri="{BB962C8B-B14F-4D97-AF65-F5344CB8AC3E}">
        <p14:creationId xmlns:p14="http://schemas.microsoft.com/office/powerpoint/2010/main" val="236599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6D785A0-EDCE-49C7-89AD-C69EB7793F5F}" type="slidenum">
              <a:rPr lang="en-US"/>
              <a:pPr>
                <a:defRPr/>
              </a:pPr>
              <a:t>‹#›</a:t>
            </a:fld>
            <a:endParaRPr lang="en-US" sz="10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543800" cy="1143000"/>
          </a:xfrm>
        </p:spPr>
        <p:txBody>
          <a:bodyPr/>
          <a:lstStyle/>
          <a:p>
            <a:r>
              <a:rPr lang="en-AU" smtClean="0"/>
              <a:t>Click to edit Master title style</a:t>
            </a:r>
            <a:endParaRPr lang="en-US"/>
          </a:p>
        </p:txBody>
      </p:sp>
      <p:sp>
        <p:nvSpPr>
          <p:cNvPr id="3" name="Text Placeholder 2"/>
          <p:cNvSpPr>
            <a:spLocks noGrp="1"/>
          </p:cNvSpPr>
          <p:nvPr>
            <p:ph type="body" sz="half" idx="1"/>
          </p:nvPr>
        </p:nvSpPr>
        <p:spPr>
          <a:xfrm>
            <a:off x="685800" y="1676400"/>
            <a:ext cx="777240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85800" y="3810000"/>
            <a:ext cx="777240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0E0F102F-BF31-424A-AEF7-9CA63CE9658F}" type="slidenum">
              <a:rPr lang="en-US"/>
              <a:pPr>
                <a:defRPr/>
              </a:pPr>
              <a:t>‹#›</a:t>
            </a:fld>
            <a:endParaRPr lang="en-US" sz="1000"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543800" cy="1143000"/>
          </a:xfrm>
        </p:spPr>
        <p:txBody>
          <a:bodyPr/>
          <a:lstStyle/>
          <a:p>
            <a:r>
              <a:rPr lang="en-AU" smtClean="0"/>
              <a:t>Click to edit Master title style</a:t>
            </a:r>
            <a:endParaRPr lang="en-US"/>
          </a:p>
        </p:txBody>
      </p:sp>
      <p:sp>
        <p:nvSpPr>
          <p:cNvPr id="3" name="Content Placeholder 2"/>
          <p:cNvSpPr>
            <a:spLocks noGrp="1"/>
          </p:cNvSpPr>
          <p:nvPr>
            <p:ph sz="half" idx="1"/>
          </p:nvPr>
        </p:nvSpPr>
        <p:spPr>
          <a:xfrm>
            <a:off x="685800" y="1676400"/>
            <a:ext cx="777240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85800" y="3810000"/>
            <a:ext cx="7772400" cy="1981200"/>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8A43F57-E3D3-4654-BC2D-1578957427C1}" type="slidenum">
              <a:rPr lang="en-US"/>
              <a:pPr>
                <a:defRPr/>
              </a:pPr>
              <a:t>‹#›</a:t>
            </a:fld>
            <a:endParaRPr lang="en-US" sz="1000"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543800" cy="1143000"/>
          </a:xfrm>
        </p:spPr>
        <p:txBody>
          <a:bodyPr/>
          <a:lstStyle/>
          <a:p>
            <a:r>
              <a:rPr lang="en-AU" smtClean="0"/>
              <a:t>Click to edit Master title style</a:t>
            </a:r>
            <a:endParaRPr lang="en-US"/>
          </a:p>
        </p:txBody>
      </p:sp>
      <p:sp>
        <p:nvSpPr>
          <p:cNvPr id="3" name="Table Placeholder 2"/>
          <p:cNvSpPr>
            <a:spLocks noGrp="1"/>
          </p:cNvSpPr>
          <p:nvPr>
            <p:ph type="tbl" idx="1"/>
          </p:nvPr>
        </p:nvSpPr>
        <p:spPr>
          <a:xfrm>
            <a:off x="685800" y="1676400"/>
            <a:ext cx="7772400" cy="4114800"/>
          </a:xfrm>
        </p:spPr>
        <p:txBody>
          <a:bodyPr/>
          <a:lstStyle/>
          <a:p>
            <a:pPr lvl="0"/>
            <a:endParaRPr 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D68475F3-506B-4D3A-AEC0-E2FD698C76AF}" type="slidenum">
              <a:rPr lang="en-US"/>
              <a:pPr>
                <a:defRPr/>
              </a:pPr>
              <a:t>‹#›</a:t>
            </a:fld>
            <a:endParaRPr lang="en-US" sz="1000"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Click to edit Master title style</a:t>
            </a:r>
            <a:endParaRPr lang="en-US" dirty="0"/>
          </a:p>
        </p:txBody>
      </p:sp>
      <p:sp>
        <p:nvSpPr>
          <p:cNvPr id="3" name="Content Placeholder 2"/>
          <p:cNvSpPr>
            <a:spLocks noGrp="1"/>
          </p:cNvSpPr>
          <p:nvPr>
            <p:ph idx="1"/>
          </p:nvPr>
        </p:nvSpPr>
        <p:spPr/>
        <p:txBody>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5D31D5FB-D859-4872-A07D-FE2D8F8B005E}" type="slidenum">
              <a:rPr lang="en-US"/>
              <a:pPr>
                <a:defRPr/>
              </a:pPr>
              <a:t>‹#›</a:t>
            </a:fld>
            <a:endParaRPr lang="en-US"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400" b="0" cap="none"/>
            </a:lvl1pPr>
          </a:lstStyle>
          <a:p>
            <a:r>
              <a:rPr lang="en-AU"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ECE6BAF-0555-45F7-9565-67A316A68582}" type="slidenum">
              <a:rPr lang="en-US"/>
              <a:pPr>
                <a:defRPr/>
              </a:pPr>
              <a:t>‹#›</a:t>
            </a:fld>
            <a:endParaRPr lang="en-US" sz="1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Click to edit Master title style</a:t>
            </a:r>
            <a:endParaRPr lang="en-US" dirty="0"/>
          </a:p>
        </p:txBody>
      </p:sp>
      <p:sp>
        <p:nvSpPr>
          <p:cNvPr id="3" name="Content Placeholder 2"/>
          <p:cNvSpPr>
            <a:spLocks noGrp="1"/>
          </p:cNvSpPr>
          <p:nvPr>
            <p:ph sz="half" idx="1"/>
          </p:nvPr>
        </p:nvSpPr>
        <p:spPr>
          <a:xfrm>
            <a:off x="685800" y="1752600"/>
            <a:ext cx="3810000" cy="4114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Content Placeholder 3"/>
          <p:cNvSpPr>
            <a:spLocks noGrp="1"/>
          </p:cNvSpPr>
          <p:nvPr>
            <p:ph sz="half" idx="2"/>
          </p:nvPr>
        </p:nvSpPr>
        <p:spPr>
          <a:xfrm>
            <a:off x="4648200" y="1752600"/>
            <a:ext cx="3810000" cy="4114800"/>
          </a:xfrm>
        </p:spPr>
        <p:txBody>
          <a:bodyPr/>
          <a:lstStyle>
            <a:lvl1pPr>
              <a:defRPr sz="18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pPr>
              <a:defRPr/>
            </a:pPr>
            <a:fld id="{6A361262-71F2-4B77-A406-EBB37E772E5C}" type="slidenum">
              <a:rPr lang="en-US"/>
              <a:pPr>
                <a:defRPr/>
              </a:pPr>
              <a:t>‹#›</a:t>
            </a:fld>
            <a:endParaRPr lang="en-US" sz="100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lvl1pPr>
              <a:defRPr/>
            </a:lvl1pPr>
          </a:lstStyle>
          <a:p>
            <a:r>
              <a:rPr lang="en-AU" dirty="0" smtClean="0"/>
              <a:t>Click to edit Master title style</a:t>
            </a:r>
            <a:endParaRPr lang="en-US" dirty="0"/>
          </a:p>
        </p:txBody>
      </p:sp>
      <p:sp>
        <p:nvSpPr>
          <p:cNvPr id="3" name="Text Placeholder 2"/>
          <p:cNvSpPr>
            <a:spLocks noGrp="1"/>
          </p:cNvSpPr>
          <p:nvPr>
            <p:ph type="body" idx="1"/>
          </p:nvPr>
        </p:nvSpPr>
        <p:spPr>
          <a:xfrm>
            <a:off x="457200" y="1371600"/>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5" name="Text Placeholder 4"/>
          <p:cNvSpPr>
            <a:spLocks noGrp="1"/>
          </p:cNvSpPr>
          <p:nvPr>
            <p:ph type="body" sz="quarter" idx="3"/>
          </p:nvPr>
        </p:nvSpPr>
        <p:spPr>
          <a:xfrm>
            <a:off x="4645025" y="1371600"/>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pPr>
              <a:defRPr/>
            </a:pPr>
            <a:fld id="{3713A199-508A-42BA-9886-510A0ACD26F1}" type="slidenum">
              <a:rPr lang="en-US"/>
              <a:pPr>
                <a:defRPr/>
              </a:pPr>
              <a:t>‹#›</a:t>
            </a:fld>
            <a:endParaRPr lang="en-US" sz="1000"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1CD8D5C2-9124-4F7C-BC14-E53FA488DB83}" type="slidenum">
              <a:rPr lang="en-US"/>
              <a:pPr>
                <a:defRPr/>
              </a:pPr>
              <a:t>‹#›</a:t>
            </a:fld>
            <a:endParaRPr lang="en-US" sz="10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8E645C3-8D1A-465E-8F87-DE1E7663AB94}" type="slidenum">
              <a:rPr lang="en-US"/>
              <a:pPr>
                <a:defRPr/>
              </a:pPr>
              <a:t>‹#›</a:t>
            </a:fld>
            <a:endParaRPr lang="en-US" sz="1000"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0"/>
            </a:lvl1pPr>
          </a:lstStyle>
          <a:p>
            <a:r>
              <a:rPr lang="en-AU"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9D84579-BDC3-4F23-A993-4D6B47ABCA78}" type="slidenum">
              <a:rPr lang="en-US"/>
              <a:pPr>
                <a:defRPr/>
              </a:pPr>
              <a:t>‹#›</a:t>
            </a:fld>
            <a:endParaRPr lang="en-US" sz="1000"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800" b="1"/>
            </a:lvl1pPr>
          </a:lstStyle>
          <a:p>
            <a:r>
              <a:rPr lang="en-AU" dirty="0" smtClean="0"/>
              <a:t>Click to edit Master title style</a:t>
            </a:r>
            <a:endParaRPr lang="en-US" dirty="0"/>
          </a:p>
        </p:txBody>
      </p:sp>
      <p:sp>
        <p:nvSpPr>
          <p:cNvPr id="3" name="Picture Placeholder 2"/>
          <p:cNvSpPr>
            <a:spLocks noGrp="1"/>
          </p:cNvSpPr>
          <p:nvPr>
            <p:ph type="pic" idx="1"/>
          </p:nvPr>
        </p:nvSpPr>
        <p:spPr>
          <a:xfrm>
            <a:off x="1792288" y="6096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8C8C5E2-D4BA-443E-9599-748208034023}" type="slidenum">
              <a:rPr lang="en-US"/>
              <a:pPr>
                <a:defRPr/>
              </a:pPr>
              <a:t>‹#›</a:t>
            </a:fld>
            <a:endParaRPr 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315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7162800" y="6629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b="0">
                <a:solidFill>
                  <a:schemeClr val="tx1"/>
                </a:solidFill>
                <a:latin typeface="Verdana" pitchFamily="-110" charset="0"/>
                <a:ea typeface="ＭＳ Ｐゴシック" pitchFamily="-110" charset="-128"/>
                <a:cs typeface="ＭＳ Ｐゴシック" pitchFamily="-110" charset="-128"/>
              </a:defRPr>
            </a:lvl1pPr>
          </a:lstStyle>
          <a:p>
            <a:pPr>
              <a:defRPr/>
            </a:pPr>
            <a:fld id="{11D70F6D-F249-4493-ACBC-B8C6CF0BD260}" type="slidenum">
              <a:rPr lang="en-US"/>
              <a:pPr>
                <a:defRPr/>
              </a:pPr>
              <a:t>‹#›</a:t>
            </a:fld>
            <a:endParaRPr lang="en-US" sz="1000" dirty="0"/>
          </a:p>
        </p:txBody>
      </p:sp>
      <p:pic>
        <p:nvPicPr>
          <p:cNvPr id="2" name="Picture 9" descr="ACCI-LOGO-wTAG-P289 copy.jpg"/>
          <p:cNvPicPr>
            <a:picLocks noChangeAspect="1"/>
          </p:cNvPicPr>
          <p:nvPr userDrawn="1"/>
        </p:nvPicPr>
        <p:blipFill>
          <a:blip r:embed="rId14"/>
          <a:srcRect/>
          <a:stretch>
            <a:fillRect/>
          </a:stretch>
        </p:blipFill>
        <p:spPr bwMode="auto">
          <a:xfrm>
            <a:off x="7267575" y="76200"/>
            <a:ext cx="1800225" cy="1257300"/>
          </a:xfrm>
          <a:prstGeom prst="rect">
            <a:avLst/>
          </a:prstGeom>
          <a:noFill/>
          <a:ln w="9525">
            <a:noFill/>
            <a:miter lim="800000"/>
            <a:headEnd/>
            <a:tailEnd/>
          </a:ln>
        </p:spPr>
      </p:pic>
      <p:pic>
        <p:nvPicPr>
          <p:cNvPr id="9" name="Picture 8" descr="ACCI0001_ReportCover_LANDSCAPE"/>
          <p:cNvPicPr>
            <a:picLocks noChangeAspect="1" noChangeArrowheads="1"/>
          </p:cNvPicPr>
          <p:nvPr userDrawn="1"/>
        </p:nvPicPr>
        <p:blipFill>
          <a:blip r:embed="rId15"/>
          <a:srcRect l="11518" t="86269" r="2271" b="4661"/>
          <a:stretch>
            <a:fillRect/>
          </a:stretch>
        </p:blipFill>
        <p:spPr bwMode="auto">
          <a:xfrm>
            <a:off x="-381000" y="5943600"/>
            <a:ext cx="9677400" cy="990600"/>
          </a:xfrm>
          <a:prstGeom prst="rect">
            <a:avLst/>
          </a:prstGeom>
          <a:noFill/>
        </p:spPr>
      </p:pic>
      <p:sp>
        <p:nvSpPr>
          <p:cNvPr id="12" name="Rectangle 2"/>
          <p:cNvSpPr txBox="1">
            <a:spLocks noChangeArrowheads="1"/>
          </p:cNvSpPr>
          <p:nvPr userDrawn="1"/>
        </p:nvSpPr>
        <p:spPr bwMode="auto">
          <a:xfrm>
            <a:off x="1676400" y="6019800"/>
            <a:ext cx="7315200" cy="838200"/>
          </a:xfrm>
          <a:prstGeom prst="rect">
            <a:avLst/>
          </a:prstGeom>
          <a:noFill/>
          <a:ln w="9525">
            <a:noFill/>
            <a:miter lim="800000"/>
            <a:headEnd/>
            <a:tailEnd/>
          </a:ln>
        </p:spPr>
        <p:txBody>
          <a:bodyPr anchor="ctr">
            <a:prstTxWarp prst="textNoShape">
              <a:avLst/>
            </a:prstTxWarp>
          </a:bodyPr>
          <a:lstStyle/>
          <a:p>
            <a:pPr algn="r" eaLnBrk="0" hangingPunct="0">
              <a:defRPr/>
            </a:pPr>
            <a:r>
              <a:rPr lang="en-US" sz="1400" b="0" kern="0" dirty="0">
                <a:solidFill>
                  <a:srgbClr val="FFFFFF"/>
                </a:solidFill>
                <a:latin typeface="Century Gothic"/>
                <a:ea typeface="ＭＳ Ｐゴシック" pitchFamily="-106" charset="-128"/>
                <a:cs typeface="Century Gothic"/>
              </a:rPr>
              <a:t>ACCI speaks on behalf of businesses at a national and international level</a:t>
            </a:r>
          </a:p>
        </p:txBody>
      </p:sp>
      <p:pic>
        <p:nvPicPr>
          <p:cNvPr id="4" name="Picture 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405023" y="280978"/>
            <a:ext cx="847744" cy="847744"/>
          </a:xfrm>
          <a:prstGeom prst="rect">
            <a:avLst/>
          </a:prstGeom>
          <a:solidFill>
            <a:srgbClr val="00B0F0"/>
          </a:solidFill>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16165D"/>
          </a:solidFill>
          <a:latin typeface="Century Gothic"/>
          <a:ea typeface="ＭＳ Ｐゴシック" pitchFamily="-106" charset="-128"/>
          <a:cs typeface="ＭＳ Ｐゴシック" pitchFamily="127" charset="-128"/>
        </a:defRPr>
      </a:lvl1pPr>
      <a:lvl2pPr algn="l" rtl="0" eaLnBrk="0" fontAlgn="base" hangingPunct="0">
        <a:spcBef>
          <a:spcPct val="0"/>
        </a:spcBef>
        <a:spcAft>
          <a:spcPct val="0"/>
        </a:spcAft>
        <a:defRPr sz="2400">
          <a:solidFill>
            <a:srgbClr val="16165D"/>
          </a:solidFill>
          <a:effectLst>
            <a:outerShdw blurRad="38100" dist="38100" dir="2700000" algn="tl">
              <a:srgbClr val="DDDDDD"/>
            </a:outerShdw>
          </a:effectLst>
          <a:latin typeface="Century Gothic" pitchFamily="127" charset="0"/>
          <a:ea typeface="ＭＳ Ｐゴシック" pitchFamily="-106" charset="-128"/>
          <a:cs typeface="ＭＳ Ｐゴシック" pitchFamily="-106" charset="-128"/>
        </a:defRPr>
      </a:lvl2pPr>
      <a:lvl3pPr algn="l" rtl="0" eaLnBrk="0" fontAlgn="base" hangingPunct="0">
        <a:spcBef>
          <a:spcPct val="0"/>
        </a:spcBef>
        <a:spcAft>
          <a:spcPct val="0"/>
        </a:spcAft>
        <a:defRPr sz="2400">
          <a:solidFill>
            <a:srgbClr val="16165D"/>
          </a:solidFill>
          <a:effectLst>
            <a:outerShdw blurRad="38100" dist="38100" dir="2700000" algn="tl">
              <a:srgbClr val="DDDDDD"/>
            </a:outerShdw>
          </a:effectLst>
          <a:latin typeface="Century Gothic" pitchFamily="127" charset="0"/>
          <a:ea typeface="ＭＳ Ｐゴシック" pitchFamily="-106" charset="-128"/>
          <a:cs typeface="ＭＳ Ｐゴシック" pitchFamily="-106" charset="-128"/>
        </a:defRPr>
      </a:lvl3pPr>
      <a:lvl4pPr algn="l" rtl="0" eaLnBrk="0" fontAlgn="base" hangingPunct="0">
        <a:spcBef>
          <a:spcPct val="0"/>
        </a:spcBef>
        <a:spcAft>
          <a:spcPct val="0"/>
        </a:spcAft>
        <a:defRPr sz="2400">
          <a:solidFill>
            <a:srgbClr val="16165D"/>
          </a:solidFill>
          <a:effectLst>
            <a:outerShdw blurRad="38100" dist="38100" dir="2700000" algn="tl">
              <a:srgbClr val="DDDDDD"/>
            </a:outerShdw>
          </a:effectLst>
          <a:latin typeface="Century Gothic" pitchFamily="127" charset="0"/>
          <a:ea typeface="ＭＳ Ｐゴシック" pitchFamily="-106" charset="-128"/>
          <a:cs typeface="ＭＳ Ｐゴシック" pitchFamily="-106" charset="-128"/>
        </a:defRPr>
      </a:lvl4pPr>
      <a:lvl5pPr algn="l" rtl="0" eaLnBrk="0" fontAlgn="base" hangingPunct="0">
        <a:spcBef>
          <a:spcPct val="0"/>
        </a:spcBef>
        <a:spcAft>
          <a:spcPct val="0"/>
        </a:spcAft>
        <a:defRPr sz="2400">
          <a:solidFill>
            <a:srgbClr val="16165D"/>
          </a:solidFill>
          <a:effectLst>
            <a:outerShdw blurRad="38100" dist="38100" dir="2700000" algn="tl">
              <a:srgbClr val="DDDDDD"/>
            </a:outerShdw>
          </a:effectLst>
          <a:latin typeface="Century Gothic" pitchFamily="127" charset="0"/>
          <a:ea typeface="ＭＳ Ｐゴシック" pitchFamily="-106" charset="-128"/>
          <a:cs typeface="ＭＳ Ｐゴシック" pitchFamily="-106" charset="-128"/>
        </a:defRPr>
      </a:lvl5pPr>
      <a:lvl6pPr marL="457200" algn="ctr" rtl="0" fontAlgn="base">
        <a:spcBef>
          <a:spcPct val="0"/>
        </a:spcBef>
        <a:spcAft>
          <a:spcPct val="0"/>
        </a:spcAft>
        <a:defRPr sz="3200" b="1">
          <a:solidFill>
            <a:schemeClr val="tx2"/>
          </a:solidFill>
          <a:effectLst>
            <a:outerShdw blurRad="38100" dist="38100" dir="2700000" algn="tl">
              <a:srgbClr val="DDDDDD"/>
            </a:outerShdw>
          </a:effectLst>
          <a:latin typeface="Verdana" pitchFamily="-106" charset="0"/>
        </a:defRPr>
      </a:lvl6pPr>
      <a:lvl7pPr marL="914400" algn="ctr" rtl="0" fontAlgn="base">
        <a:spcBef>
          <a:spcPct val="0"/>
        </a:spcBef>
        <a:spcAft>
          <a:spcPct val="0"/>
        </a:spcAft>
        <a:defRPr sz="3200" b="1">
          <a:solidFill>
            <a:schemeClr val="tx2"/>
          </a:solidFill>
          <a:effectLst>
            <a:outerShdw blurRad="38100" dist="38100" dir="2700000" algn="tl">
              <a:srgbClr val="DDDDDD"/>
            </a:outerShdw>
          </a:effectLst>
          <a:latin typeface="Verdana" pitchFamily="-106" charset="0"/>
        </a:defRPr>
      </a:lvl7pPr>
      <a:lvl8pPr marL="1371600" algn="ctr" rtl="0" fontAlgn="base">
        <a:spcBef>
          <a:spcPct val="0"/>
        </a:spcBef>
        <a:spcAft>
          <a:spcPct val="0"/>
        </a:spcAft>
        <a:defRPr sz="3200" b="1">
          <a:solidFill>
            <a:schemeClr val="tx2"/>
          </a:solidFill>
          <a:effectLst>
            <a:outerShdw blurRad="38100" dist="38100" dir="2700000" algn="tl">
              <a:srgbClr val="DDDDDD"/>
            </a:outerShdw>
          </a:effectLst>
          <a:latin typeface="Verdana" pitchFamily="-106" charset="0"/>
        </a:defRPr>
      </a:lvl8pPr>
      <a:lvl9pPr marL="1828800" algn="ctr" rtl="0" fontAlgn="base">
        <a:spcBef>
          <a:spcPct val="0"/>
        </a:spcBef>
        <a:spcAft>
          <a:spcPct val="0"/>
        </a:spcAft>
        <a:defRPr sz="3200" b="1">
          <a:solidFill>
            <a:schemeClr val="tx2"/>
          </a:solidFill>
          <a:effectLst>
            <a:outerShdw blurRad="38100" dist="38100" dir="2700000" algn="tl">
              <a:srgbClr val="DDDDDD"/>
            </a:outerShdw>
          </a:effectLst>
          <a:latin typeface="Verdana" pitchFamily="-106" charset="0"/>
        </a:defRPr>
      </a:lvl9pPr>
    </p:titleStyle>
    <p:bodyStyle>
      <a:lvl1pPr marL="342900" indent="-342900" algn="l" rtl="0" eaLnBrk="0" fontAlgn="base" hangingPunct="0">
        <a:spcBef>
          <a:spcPct val="20000"/>
        </a:spcBef>
        <a:spcAft>
          <a:spcPct val="0"/>
        </a:spcAft>
        <a:buClr>
          <a:srgbClr val="CA0018"/>
        </a:buClr>
        <a:buFont typeface="Wingdings" pitchFamily="127" charset="2"/>
        <a:buChar char=""/>
        <a:defRPr>
          <a:solidFill>
            <a:schemeClr val="tx1"/>
          </a:solidFill>
          <a:latin typeface="Century Gothic"/>
          <a:ea typeface="ＭＳ Ｐゴシック" pitchFamily="-106" charset="-128"/>
          <a:cs typeface="ＭＳ Ｐゴシック" pitchFamily="127" charset="-128"/>
        </a:defRPr>
      </a:lvl1pPr>
      <a:lvl2pPr marL="742950" indent="-285750" algn="l" rtl="0" eaLnBrk="0" fontAlgn="base" hangingPunct="0">
        <a:spcBef>
          <a:spcPct val="20000"/>
        </a:spcBef>
        <a:spcAft>
          <a:spcPct val="0"/>
        </a:spcAft>
        <a:buClr>
          <a:srgbClr val="CA0018"/>
        </a:buClr>
        <a:buFont typeface="Wingdings" pitchFamily="127" charset="2"/>
        <a:buChar char="§"/>
        <a:defRPr sz="1600">
          <a:solidFill>
            <a:schemeClr val="tx1"/>
          </a:solidFill>
          <a:latin typeface="Century Gothic"/>
          <a:ea typeface="ＭＳ Ｐゴシック" pitchFamily="-106" charset="-128"/>
          <a:cs typeface="ＭＳ Ｐゴシック" pitchFamily="127" charset="-128"/>
        </a:defRPr>
      </a:lvl2pPr>
      <a:lvl3pPr marL="1143000" indent="-228600" algn="l" rtl="0" eaLnBrk="0" fontAlgn="base" hangingPunct="0">
        <a:spcBef>
          <a:spcPct val="20000"/>
        </a:spcBef>
        <a:spcAft>
          <a:spcPct val="0"/>
        </a:spcAft>
        <a:buClr>
          <a:srgbClr val="CA0018"/>
        </a:buClr>
        <a:buFont typeface="Wingdings" pitchFamily="127" charset="2"/>
        <a:buChar char="§"/>
        <a:defRPr sz="1400">
          <a:solidFill>
            <a:schemeClr val="tx1"/>
          </a:solidFill>
          <a:latin typeface="Century Gothic"/>
          <a:ea typeface="ＭＳ Ｐゴシック" pitchFamily="-106" charset="-128"/>
          <a:cs typeface="ＭＳ Ｐゴシック" pitchFamily="127" charset="-128"/>
        </a:defRPr>
      </a:lvl3pPr>
      <a:lvl4pPr marL="1600200" indent="-228600" algn="l" rtl="0" eaLnBrk="0" fontAlgn="base" hangingPunct="0">
        <a:spcBef>
          <a:spcPct val="20000"/>
        </a:spcBef>
        <a:spcAft>
          <a:spcPct val="0"/>
        </a:spcAft>
        <a:buClr>
          <a:srgbClr val="CA0018"/>
        </a:buClr>
        <a:buFont typeface="Wingdings" pitchFamily="127" charset="2"/>
        <a:buChar char="§"/>
        <a:defRPr sz="1400">
          <a:solidFill>
            <a:schemeClr val="tx1"/>
          </a:solidFill>
          <a:latin typeface="Century Gothic"/>
          <a:ea typeface="ＭＳ Ｐゴシック" pitchFamily="-106" charset="-128"/>
          <a:cs typeface="ＭＳ Ｐゴシック" pitchFamily="127" charset="-128"/>
        </a:defRPr>
      </a:lvl4pPr>
      <a:lvl5pPr marL="2057400" indent="-228600" algn="l" rtl="0" eaLnBrk="0" fontAlgn="base" hangingPunct="0">
        <a:spcBef>
          <a:spcPct val="20000"/>
        </a:spcBef>
        <a:spcAft>
          <a:spcPct val="0"/>
        </a:spcAft>
        <a:buClr>
          <a:srgbClr val="CA0018"/>
        </a:buClr>
        <a:buFont typeface="Wingdings" pitchFamily="127" charset="2"/>
        <a:buChar char="§"/>
        <a:defRPr sz="1200">
          <a:solidFill>
            <a:schemeClr val="tx1"/>
          </a:solidFill>
          <a:latin typeface="Century Gothic"/>
          <a:ea typeface="ＭＳ Ｐゴシック" pitchFamily="-106" charset="-128"/>
          <a:cs typeface="ＭＳ Ｐゴシック" pitchFamily="127" charset="-128"/>
        </a:defRPr>
      </a:lvl5pPr>
      <a:lvl6pPr marL="2514600" indent="-228600" algn="l" rtl="0" fontAlgn="base">
        <a:spcBef>
          <a:spcPct val="20000"/>
        </a:spcBef>
        <a:spcAft>
          <a:spcPct val="0"/>
        </a:spcAft>
        <a:buChar char="»"/>
        <a:defRPr sz="1600">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sz="1600">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sz="1600">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sldNum" sz="quarter" idx="10"/>
          </p:nvPr>
        </p:nvSpPr>
        <p:spPr>
          <a:noFill/>
        </p:spPr>
        <p:txBody>
          <a:bodyPr/>
          <a:lstStyle/>
          <a:p>
            <a:fld id="{1AB41A63-9BE6-4C07-A541-F991D285354E}" type="slidenum">
              <a:rPr lang="en-US">
                <a:latin typeface="Verdana" pitchFamily="127" charset="0"/>
                <a:ea typeface="ＭＳ Ｐゴシック" pitchFamily="127" charset="-128"/>
                <a:cs typeface="ＭＳ Ｐゴシック" pitchFamily="127" charset="-128"/>
              </a:rPr>
              <a:pPr/>
              <a:t>1</a:t>
            </a:fld>
            <a:endParaRPr lang="en-US" sz="1000" dirty="0">
              <a:latin typeface="Verdana" pitchFamily="127" charset="0"/>
              <a:ea typeface="ＭＳ Ｐゴシック" pitchFamily="127" charset="-128"/>
              <a:cs typeface="ＭＳ Ｐゴシック" pitchFamily="127" charset="-128"/>
            </a:endParaRPr>
          </a:p>
        </p:txBody>
      </p:sp>
      <p:sp>
        <p:nvSpPr>
          <p:cNvPr id="12" name="Rectangle 11"/>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defTabSz="457200">
              <a:defRPr/>
            </a:pPr>
            <a:endParaRPr lang="en-AU" sz="1800" b="0" dirty="0">
              <a:solidFill>
                <a:srgbClr val="B30020"/>
              </a:solidFill>
              <a:latin typeface="Calibri" pitchFamily="-110" charset="0"/>
              <a:ea typeface="ＭＳ Ｐゴシック" pitchFamily="-110" charset="-128"/>
              <a:cs typeface="ＭＳ Ｐゴシック" pitchFamily="-110" charset="-128"/>
            </a:endParaRPr>
          </a:p>
        </p:txBody>
      </p:sp>
      <p:sp>
        <p:nvSpPr>
          <p:cNvPr id="16387" name="Rectangle 14"/>
          <p:cNvSpPr>
            <a:spLocks noGrp="1" noChangeArrowheads="1"/>
          </p:cNvSpPr>
          <p:nvPr/>
        </p:nvSpPr>
        <p:spPr bwMode="auto">
          <a:xfrm>
            <a:off x="6096000" y="6553200"/>
            <a:ext cx="3048000" cy="381000"/>
          </a:xfrm>
          <a:prstGeom prst="rect">
            <a:avLst/>
          </a:prstGeom>
          <a:noFill/>
          <a:ln w="9525">
            <a:noFill/>
            <a:miter lim="800000"/>
            <a:headEnd/>
            <a:tailEnd/>
          </a:ln>
        </p:spPr>
        <p:txBody>
          <a:bodyPr wrap="none">
            <a:prstTxWarp prst="textNoShape">
              <a:avLst/>
            </a:prstTxWarp>
          </a:bodyPr>
          <a:lstStyle/>
          <a:p>
            <a:pPr algn="ctr" defTabSz="457200" eaLnBrk="0" hangingPunct="0"/>
            <a:r>
              <a:rPr lang="en-GB" sz="1000" dirty="0">
                <a:solidFill>
                  <a:srgbClr val="B30020"/>
                </a:solidFill>
                <a:ea typeface="ＭＳ Ｐゴシック" pitchFamily="127" charset="-128"/>
                <a:cs typeface="ＭＳ Ｐゴシック" pitchFamily="127" charset="-128"/>
                <a:sym typeface="Symbol" pitchFamily="127" charset="2"/>
              </a:rPr>
              <a:t> 2009  </a:t>
            </a:r>
            <a:r>
              <a:rPr lang="en-GB" sz="1000" dirty="0">
                <a:solidFill>
                  <a:srgbClr val="B30020"/>
                </a:solidFill>
                <a:ea typeface="ＭＳ Ｐゴシック" pitchFamily="127" charset="-128"/>
                <a:cs typeface="ＭＳ Ｐゴシック" pitchFamily="127" charset="-128"/>
              </a:rPr>
              <a:t>CUBED Communications</a:t>
            </a:r>
            <a:endParaRPr lang="en-US" sz="1000" dirty="0">
              <a:solidFill>
                <a:srgbClr val="B30020"/>
              </a:solidFill>
              <a:ea typeface="ＭＳ Ｐゴシック" pitchFamily="127" charset="-128"/>
              <a:cs typeface="ＭＳ Ｐゴシック" pitchFamily="127" charset="-128"/>
            </a:endParaRPr>
          </a:p>
        </p:txBody>
      </p:sp>
      <p:sp>
        <p:nvSpPr>
          <p:cNvPr id="7" name="Rectangle 6"/>
          <p:cNvSpPr/>
          <p:nvPr/>
        </p:nvSpPr>
        <p:spPr>
          <a:xfrm>
            <a:off x="6172200" y="6172200"/>
            <a:ext cx="2971800" cy="685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pic>
        <p:nvPicPr>
          <p:cNvPr id="16389" name="Picture 7"/>
          <p:cNvPicPr>
            <a:picLocks noChangeAspect="1"/>
          </p:cNvPicPr>
          <p:nvPr/>
        </p:nvPicPr>
        <p:blipFill>
          <a:blip r:embed="rId3"/>
          <a:srcRect/>
          <a:stretch>
            <a:fillRect/>
          </a:stretch>
        </p:blipFill>
        <p:spPr bwMode="auto">
          <a:xfrm>
            <a:off x="-34925" y="0"/>
            <a:ext cx="9178925" cy="6858000"/>
          </a:xfrm>
          <a:prstGeom prst="rect">
            <a:avLst/>
          </a:prstGeom>
          <a:noFill/>
          <a:ln w="9525">
            <a:noFill/>
            <a:miter lim="800000"/>
            <a:headEnd/>
            <a:tailEnd/>
          </a:ln>
        </p:spPr>
      </p:pic>
      <p:sp>
        <p:nvSpPr>
          <p:cNvPr id="10" name="Subtitle 2"/>
          <p:cNvSpPr txBox="1">
            <a:spLocks/>
          </p:cNvSpPr>
          <p:nvPr/>
        </p:nvSpPr>
        <p:spPr bwMode="auto">
          <a:xfrm>
            <a:off x="3733800" y="4114800"/>
            <a:ext cx="5410200" cy="914400"/>
          </a:xfrm>
          <a:prstGeom prst="rect">
            <a:avLst/>
          </a:prstGeom>
          <a:noFill/>
          <a:ln w="9525">
            <a:noFill/>
            <a:miter lim="800000"/>
            <a:headEnd/>
            <a:tailEnd/>
          </a:ln>
        </p:spPr>
        <p:txBody>
          <a:bodyPr>
            <a:prstTxWarp prst="textNoShape">
              <a:avLst/>
            </a:prstTxWarp>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0" hangingPunct="0">
              <a:spcBef>
                <a:spcPct val="20000"/>
              </a:spcBef>
              <a:buClr>
                <a:srgbClr val="CA0018"/>
              </a:buClr>
              <a:buFont typeface="Wingdings" charset="2"/>
              <a:buNone/>
              <a:defRPr/>
            </a:pPr>
            <a:r>
              <a:rPr lang="en-AU" sz="1800" b="0" kern="0" dirty="0" smtClean="0">
                <a:solidFill>
                  <a:schemeClr val="tx1"/>
                </a:solidFill>
                <a:latin typeface="Century Gothic"/>
                <a:ea typeface="ＭＳ Ｐゴシック" pitchFamily="-106" charset="-128"/>
                <a:cs typeface="Century Gothic"/>
              </a:rPr>
              <a:t>Date Month Year</a:t>
            </a:r>
            <a:endParaRPr lang="en-US" sz="1800" b="0" kern="0" dirty="0">
              <a:solidFill>
                <a:schemeClr val="tx1"/>
              </a:solidFill>
              <a:latin typeface="Century Gothic"/>
              <a:ea typeface="ＭＳ Ｐゴシック" pitchFamily="-106" charset="-128"/>
              <a:cs typeface="Century Gothic"/>
            </a:endParaRPr>
          </a:p>
        </p:txBody>
      </p:sp>
      <p:pic>
        <p:nvPicPr>
          <p:cNvPr id="16392" name="Picture 8" descr="ACCI0001_ReportCover_LANDSCAPE"/>
          <p:cNvPicPr>
            <a:picLocks noChangeAspect="1" noChangeArrowheads="1"/>
          </p:cNvPicPr>
          <p:nvPr/>
        </p:nvPicPr>
        <p:blipFill>
          <a:blip r:embed="rId4"/>
          <a:srcRect/>
          <a:stretch>
            <a:fillRect/>
          </a:stretch>
        </p:blipFill>
        <p:spPr bwMode="auto">
          <a:xfrm>
            <a:off x="-57348" y="0"/>
            <a:ext cx="9220423" cy="6858000"/>
          </a:xfrm>
          <a:prstGeom prst="rect">
            <a:avLst/>
          </a:prstGeom>
          <a:noFill/>
        </p:spPr>
      </p:pic>
      <p:sp>
        <p:nvSpPr>
          <p:cNvPr id="11" name="Title 1"/>
          <p:cNvSpPr txBox="1">
            <a:spLocks/>
          </p:cNvSpPr>
          <p:nvPr/>
        </p:nvSpPr>
        <p:spPr bwMode="auto">
          <a:xfrm>
            <a:off x="3352328" y="2971800"/>
            <a:ext cx="5180112"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chemeClr val="bg1"/>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sz="2400" b="0" i="0" u="none" strike="noStrike" kern="0" cap="none" spc="0" normalizeH="0" baseline="0" noProof="0" dirty="0" smtClean="0">
                <a:ln>
                  <a:noFill/>
                </a:ln>
                <a:solidFill>
                  <a:schemeClr val="bg1"/>
                </a:solidFill>
                <a:effectLst/>
                <a:uLnTx/>
                <a:uFillTx/>
                <a:latin typeface="Century Gothic"/>
                <a:ea typeface="ＭＳ Ｐゴシック" pitchFamily="-106" charset="-128"/>
                <a:cs typeface="Century Gothic"/>
              </a:rPr>
              <a:t>BIC and APTIA: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sz="2400" b="0" i="0" u="none" strike="noStrike" kern="0" cap="none" spc="0" normalizeH="0" baseline="0" noProof="0" dirty="0" smtClean="0">
                <a:ln>
                  <a:noFill/>
                </a:ln>
                <a:solidFill>
                  <a:schemeClr val="bg1"/>
                </a:solidFill>
                <a:effectLst/>
                <a:uLnTx/>
                <a:uFillTx/>
                <a:latin typeface="Century Gothic"/>
                <a:ea typeface="ＭＳ Ｐゴシック" pitchFamily="-106" charset="-128"/>
                <a:cs typeface="Century Gothic"/>
              </a:rPr>
              <a:t>National Industrial Relation Seminar 2015</a:t>
            </a:r>
            <a:endParaRPr kumimoji="0" lang="en-US" sz="2400" b="0" i="0" u="none" strike="noStrike" kern="0" cap="none" spc="0" normalizeH="0" baseline="0" noProof="0" dirty="0">
              <a:ln>
                <a:noFill/>
              </a:ln>
              <a:solidFill>
                <a:schemeClr val="bg1"/>
              </a:solidFill>
              <a:effectLst/>
              <a:uLnTx/>
              <a:uFillTx/>
              <a:latin typeface="Century Gothic"/>
              <a:ea typeface="ＭＳ Ｐゴシック" pitchFamily="-106" charset="-128"/>
              <a:cs typeface="Century Gothic"/>
            </a:endParaRPr>
          </a:p>
        </p:txBody>
      </p:sp>
      <p:sp>
        <p:nvSpPr>
          <p:cNvPr id="13" name="Subtitle 2"/>
          <p:cNvSpPr txBox="1">
            <a:spLocks/>
          </p:cNvSpPr>
          <p:nvPr/>
        </p:nvSpPr>
        <p:spPr bwMode="auto">
          <a:xfrm>
            <a:off x="3352328" y="4267200"/>
            <a:ext cx="5410200" cy="1826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l" defTabSz="914400" rtl="0" eaLnBrk="0" fontAlgn="base" latinLnBrk="0" hangingPunct="0">
              <a:lnSpc>
                <a:spcPct val="100000"/>
              </a:lnSpc>
              <a:spcBef>
                <a:spcPct val="20000"/>
              </a:spcBef>
              <a:spcAft>
                <a:spcPct val="0"/>
              </a:spcAft>
              <a:buClr>
                <a:srgbClr val="CA0018"/>
              </a:buClr>
              <a:buSzTx/>
              <a:buFont typeface="Wingdings" charset="2"/>
              <a:buNone/>
              <a:tabLst/>
              <a:defRPr/>
            </a:pPr>
            <a:r>
              <a:rPr lang="en-AU" sz="1600" b="0" kern="0" dirty="0" smtClean="0">
                <a:solidFill>
                  <a:schemeClr val="tx1"/>
                </a:solidFill>
                <a:latin typeface="Century Gothic"/>
                <a:ea typeface="ＭＳ Ｐゴシック" pitchFamily="-106" charset="-128"/>
                <a:cs typeface="Century Gothic"/>
              </a:rPr>
              <a:t>Richard Clancy, Director Workplace Relations, ACCI</a:t>
            </a:r>
          </a:p>
          <a:p>
            <a:pPr marL="0" marR="0" lvl="0" indent="0" algn="l" defTabSz="914400" rtl="0" eaLnBrk="0" fontAlgn="base" latinLnBrk="0" hangingPunct="0">
              <a:lnSpc>
                <a:spcPct val="100000"/>
              </a:lnSpc>
              <a:spcBef>
                <a:spcPct val="20000"/>
              </a:spcBef>
              <a:spcAft>
                <a:spcPct val="0"/>
              </a:spcAft>
              <a:buClr>
                <a:srgbClr val="CA0018"/>
              </a:buClr>
              <a:buSzTx/>
              <a:buFont typeface="Wingdings" charset="2"/>
              <a:buNone/>
              <a:tabLst/>
              <a:defRPr/>
            </a:pPr>
            <a:endParaRPr lang="en-AU" sz="1600" b="0" kern="0" dirty="0" smtClean="0">
              <a:solidFill>
                <a:schemeClr val="tx1"/>
              </a:solidFill>
              <a:latin typeface="Century Gothic"/>
              <a:ea typeface="ＭＳ Ｐゴシック" pitchFamily="-106" charset="-128"/>
              <a:cs typeface="Century Gothic"/>
            </a:endParaRPr>
          </a:p>
          <a:p>
            <a:pPr marL="0" marR="0" lvl="0" indent="0" algn="l" defTabSz="914400" rtl="0" eaLnBrk="0" fontAlgn="base" latinLnBrk="0" hangingPunct="0">
              <a:lnSpc>
                <a:spcPct val="100000"/>
              </a:lnSpc>
              <a:spcBef>
                <a:spcPct val="20000"/>
              </a:spcBef>
              <a:spcAft>
                <a:spcPct val="0"/>
              </a:spcAft>
              <a:buClr>
                <a:srgbClr val="CA0018"/>
              </a:buClr>
              <a:buSzTx/>
              <a:buFont typeface="Wingdings" charset="2"/>
              <a:buNone/>
              <a:tabLst/>
              <a:defRPr/>
            </a:pPr>
            <a:r>
              <a:rPr lang="en-AU" sz="1600" b="0" kern="0" dirty="0" smtClean="0">
                <a:solidFill>
                  <a:schemeClr val="tx1"/>
                </a:solidFill>
                <a:latin typeface="Century Gothic"/>
                <a:ea typeface="ＭＳ Ｐゴシック" pitchFamily="-106" charset="-128"/>
                <a:cs typeface="Century Gothic"/>
              </a:rPr>
              <a:t>24 March 2015</a:t>
            </a:r>
          </a:p>
          <a:p>
            <a:pPr marL="0" marR="0" lvl="0" indent="0" algn="l" defTabSz="914400" rtl="0" eaLnBrk="0" fontAlgn="base" latinLnBrk="0" hangingPunct="0">
              <a:lnSpc>
                <a:spcPct val="100000"/>
              </a:lnSpc>
              <a:spcBef>
                <a:spcPct val="20000"/>
              </a:spcBef>
              <a:spcAft>
                <a:spcPct val="0"/>
              </a:spcAft>
              <a:buClr>
                <a:srgbClr val="CA0018"/>
              </a:buClr>
              <a:buSzTx/>
              <a:buFont typeface="Wingdings" charset="2"/>
              <a:buNone/>
              <a:tabLst/>
              <a:defRPr/>
            </a:pPr>
            <a:endParaRPr kumimoji="0" lang="en-AU" sz="1600" b="0" i="0" u="none" strike="noStrike" kern="0" cap="none" spc="0" normalizeH="0" baseline="0" noProof="0" dirty="0">
              <a:ln>
                <a:noFill/>
              </a:ln>
              <a:solidFill>
                <a:schemeClr val="tx1"/>
              </a:solidFill>
              <a:effectLst/>
              <a:uLnTx/>
              <a:uFillTx/>
              <a:latin typeface="Century Gothic"/>
              <a:ea typeface="ＭＳ Ｐゴシック" pitchFamily="-106" charset="-128"/>
              <a:cs typeface="Century Gothic"/>
            </a:endParaRPr>
          </a:p>
          <a:p>
            <a:pPr marL="0" marR="0" lvl="0" indent="0" algn="l" defTabSz="914400" rtl="0" eaLnBrk="0" fontAlgn="base" latinLnBrk="0" hangingPunct="0">
              <a:lnSpc>
                <a:spcPct val="100000"/>
              </a:lnSpc>
              <a:spcBef>
                <a:spcPct val="20000"/>
              </a:spcBef>
              <a:spcAft>
                <a:spcPct val="0"/>
              </a:spcAft>
              <a:buClr>
                <a:srgbClr val="CA0018"/>
              </a:buClr>
              <a:buSzTx/>
              <a:buFont typeface="Wingdings" charset="2"/>
              <a:buNone/>
              <a:tabLst/>
              <a:defRPr/>
            </a:pPr>
            <a:r>
              <a:rPr lang="en-AU" kern="0" dirty="0" smtClean="0">
                <a:solidFill>
                  <a:schemeClr val="tx1"/>
                </a:solidFill>
                <a:latin typeface="Century Gothic"/>
                <a:ea typeface="ＭＳ Ｐゴシック" pitchFamily="-106" charset="-128"/>
                <a:cs typeface="Century Gothic"/>
              </a:rPr>
              <a:t>What does Business want out of IR Reform?</a:t>
            </a:r>
            <a:endParaRPr kumimoji="0" lang="en-US" i="0" u="none" strike="noStrike" kern="0" cap="none" spc="0" normalizeH="0" baseline="0" noProof="0" dirty="0">
              <a:ln>
                <a:noFill/>
              </a:ln>
              <a:solidFill>
                <a:schemeClr val="tx1"/>
              </a:solidFill>
              <a:effectLst/>
              <a:uLnTx/>
              <a:uFillTx/>
              <a:latin typeface="Century Gothic"/>
              <a:ea typeface="ＭＳ Ｐゴシック" pitchFamily="-106" charset="-128"/>
              <a:cs typeface="Century Gothic"/>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4</a:t>
            </a:r>
            <a:endParaRPr lang="en-AU" dirty="0"/>
          </a:p>
        </p:txBody>
      </p:sp>
      <p:sp>
        <p:nvSpPr>
          <p:cNvPr id="3" name="Content Placeholder 2"/>
          <p:cNvSpPr>
            <a:spLocks noGrp="1"/>
          </p:cNvSpPr>
          <p:nvPr>
            <p:ph idx="1"/>
          </p:nvPr>
        </p:nvSpPr>
        <p:spPr/>
        <p:txBody>
          <a:bodyPr/>
          <a:lstStyle/>
          <a:p>
            <a:pPr marL="0" lvl="0" indent="0">
              <a:buNone/>
            </a:pPr>
            <a:r>
              <a:rPr lang="en-US" b="1" i="1" dirty="0" smtClean="0"/>
              <a:t>4.	</a:t>
            </a:r>
            <a:r>
              <a:rPr lang="en-US" b="1" dirty="0" smtClean="0"/>
              <a:t>An </a:t>
            </a:r>
            <a:r>
              <a:rPr lang="en-US" b="1" dirty="0"/>
              <a:t>appropriately balanced national minimum wage and </a:t>
            </a:r>
            <a:r>
              <a:rPr lang="en-US" b="1" dirty="0" smtClean="0"/>
              <a:t>	compulsory </a:t>
            </a:r>
            <a:r>
              <a:rPr lang="en-US" b="1" dirty="0"/>
              <a:t>industry rates of pay.</a:t>
            </a:r>
            <a:endParaRPr lang="en-AU" b="1" dirty="0"/>
          </a:p>
          <a:p>
            <a:r>
              <a:rPr lang="en-AU" dirty="0" smtClean="0"/>
              <a:t>The national minimum wage will remain - $640.90 pw;</a:t>
            </a:r>
          </a:p>
          <a:p>
            <a:pPr marL="0" indent="0">
              <a:buNone/>
            </a:pPr>
            <a:endParaRPr lang="en-AU" dirty="0" smtClean="0"/>
          </a:p>
          <a:p>
            <a:r>
              <a:rPr lang="en-AU" dirty="0" smtClean="0"/>
              <a:t>It will not be cut;</a:t>
            </a:r>
          </a:p>
          <a:p>
            <a:pPr marL="0" indent="0">
              <a:buNone/>
            </a:pPr>
            <a:endParaRPr lang="en-AU" dirty="0" smtClean="0"/>
          </a:p>
          <a:p>
            <a:r>
              <a:rPr lang="en-AU" dirty="0" smtClean="0"/>
              <a:t>It will be adjusted annually by an independent body;</a:t>
            </a:r>
          </a:p>
          <a:p>
            <a:pPr marL="0" indent="0">
              <a:buNone/>
            </a:pPr>
            <a:endParaRPr lang="en-AU" dirty="0" smtClean="0"/>
          </a:p>
          <a:p>
            <a:r>
              <a:rPr lang="en-AU" dirty="0" smtClean="0"/>
              <a:t>Industry rates of pay will be derived from base rates of pay in the 122 modern awards; </a:t>
            </a:r>
            <a:r>
              <a:rPr lang="en-AU" b="1" dirty="0" smtClean="0"/>
              <a:t>and</a:t>
            </a:r>
          </a:p>
          <a:p>
            <a:pPr marL="0" indent="0">
              <a:buNone/>
            </a:pPr>
            <a:endParaRPr lang="en-AU" dirty="0" smtClean="0"/>
          </a:p>
          <a:p>
            <a:r>
              <a:rPr lang="en-AU" dirty="0" smtClean="0"/>
              <a:t>They will also be adjusted annually as per the minimum wage</a:t>
            </a:r>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10</a:t>
            </a:fld>
            <a:endParaRPr lang="en-US" sz="1000" dirty="0"/>
          </a:p>
        </p:txBody>
      </p:sp>
    </p:spTree>
    <p:extLst>
      <p:ext uri="{BB962C8B-B14F-4D97-AF65-F5344CB8AC3E}">
        <p14:creationId xmlns:p14="http://schemas.microsoft.com/office/powerpoint/2010/main" val="3767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5</a:t>
            </a:r>
            <a:endParaRPr lang="en-AU" dirty="0"/>
          </a:p>
        </p:txBody>
      </p:sp>
      <p:sp>
        <p:nvSpPr>
          <p:cNvPr id="3" name="Content Placeholder 2"/>
          <p:cNvSpPr>
            <a:spLocks noGrp="1"/>
          </p:cNvSpPr>
          <p:nvPr>
            <p:ph idx="1"/>
          </p:nvPr>
        </p:nvSpPr>
        <p:spPr/>
        <p:txBody>
          <a:bodyPr/>
          <a:lstStyle/>
          <a:p>
            <a:pPr marL="0" lvl="0" indent="0">
              <a:buNone/>
            </a:pPr>
            <a:r>
              <a:rPr lang="en-US" i="1" dirty="0" smtClean="0"/>
              <a:t>5.	</a:t>
            </a:r>
            <a:r>
              <a:rPr lang="en-US" b="1" dirty="0" smtClean="0"/>
              <a:t>Reform </a:t>
            </a:r>
            <a:r>
              <a:rPr lang="en-US" b="1" dirty="0"/>
              <a:t>penalty rates.</a:t>
            </a:r>
            <a:endParaRPr lang="en-AU" b="1" dirty="0"/>
          </a:p>
          <a:p>
            <a:r>
              <a:rPr lang="en-AU" dirty="0" smtClean="0"/>
              <a:t>Currently: Penalty Rates Common Issue in the 4 Yearly review of Modern Awards</a:t>
            </a:r>
          </a:p>
          <a:p>
            <a:r>
              <a:rPr lang="en-AU" dirty="0" smtClean="0"/>
              <a:t>Ongoing: Change the Modern Awards Objective s134(1)</a:t>
            </a:r>
          </a:p>
          <a:p>
            <a:pPr marL="0" indent="0">
              <a:buNone/>
            </a:pPr>
            <a:r>
              <a:rPr lang="en-AU" i="1" dirty="0" smtClean="0"/>
              <a:t>The </a:t>
            </a:r>
            <a:r>
              <a:rPr lang="en-AU" i="1" dirty="0"/>
              <a:t>FWC must ensure that modern awards, together with the National Employment Standards, provide a fair and relevant minimum safety net of terms and conditions, taking into </a:t>
            </a:r>
            <a:r>
              <a:rPr lang="en-AU" i="1" dirty="0" smtClean="0"/>
              <a:t>account…</a:t>
            </a:r>
            <a:endParaRPr lang="en-AU" i="1" dirty="0"/>
          </a:p>
          <a:p>
            <a:pPr marL="0" indent="0">
              <a:buNone/>
            </a:pPr>
            <a:endParaRPr lang="en-AU" i="1" dirty="0" smtClean="0"/>
          </a:p>
          <a:p>
            <a:pPr marL="0" indent="0">
              <a:buNone/>
            </a:pPr>
            <a:r>
              <a:rPr lang="en-AU" i="1" dirty="0" smtClean="0"/>
              <a:t>(da</a:t>
            </a:r>
            <a:r>
              <a:rPr lang="en-AU" i="1" dirty="0"/>
              <a:t>) the need to provide additional remuneration for:</a:t>
            </a:r>
          </a:p>
          <a:p>
            <a:pPr marL="0" indent="0">
              <a:buNone/>
            </a:pPr>
            <a:r>
              <a:rPr lang="en-AU" i="1" dirty="0"/>
              <a:t>(i) employees working overtime; or</a:t>
            </a:r>
          </a:p>
          <a:p>
            <a:pPr marL="0" indent="0">
              <a:buNone/>
            </a:pPr>
            <a:r>
              <a:rPr lang="en-AU" i="1" dirty="0"/>
              <a:t>(ii) employees working unsocial, irregular or unpredictable hours; or</a:t>
            </a:r>
          </a:p>
          <a:p>
            <a:pPr marL="0" indent="0">
              <a:buNone/>
            </a:pPr>
            <a:r>
              <a:rPr lang="en-AU" i="1" dirty="0"/>
              <a:t>(iii) employees working on weekends or public holidays; or</a:t>
            </a:r>
          </a:p>
          <a:p>
            <a:pPr marL="0" indent="0">
              <a:buNone/>
            </a:pPr>
            <a:r>
              <a:rPr lang="en-AU" i="1" dirty="0"/>
              <a:t>(iv) employees working shifts; </a:t>
            </a:r>
          </a:p>
          <a:p>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11</a:t>
            </a:fld>
            <a:endParaRPr lang="en-US" sz="1000" dirty="0"/>
          </a:p>
        </p:txBody>
      </p:sp>
    </p:spTree>
    <p:extLst>
      <p:ext uri="{BB962C8B-B14F-4D97-AF65-F5344CB8AC3E}">
        <p14:creationId xmlns:p14="http://schemas.microsoft.com/office/powerpoint/2010/main" val="240018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RECOMMENDATION # 5</a:t>
            </a:r>
          </a:p>
        </p:txBody>
      </p:sp>
      <p:sp>
        <p:nvSpPr>
          <p:cNvPr id="3" name="Content Placeholder 2"/>
          <p:cNvSpPr>
            <a:spLocks noGrp="1"/>
          </p:cNvSpPr>
          <p:nvPr>
            <p:ph idx="1"/>
          </p:nvPr>
        </p:nvSpPr>
        <p:spPr/>
        <p:txBody>
          <a:bodyPr/>
          <a:lstStyle/>
          <a:p>
            <a:pPr marL="0" indent="0">
              <a:buNone/>
            </a:pPr>
            <a:r>
              <a:rPr lang="en-AU" b="1" dirty="0" smtClean="0"/>
              <a:t>Why reform penalty rates?</a:t>
            </a:r>
          </a:p>
          <a:p>
            <a:r>
              <a:rPr lang="en-AU" dirty="0" smtClean="0"/>
              <a:t>Again, 800,000 </a:t>
            </a:r>
            <a:r>
              <a:rPr lang="en-AU" dirty="0"/>
              <a:t>Australians unemployed </a:t>
            </a:r>
            <a:r>
              <a:rPr lang="en-AU" dirty="0" smtClean="0"/>
              <a:t>(incl. 300,000 </a:t>
            </a:r>
            <a:r>
              <a:rPr lang="en-AU" dirty="0"/>
              <a:t>young </a:t>
            </a:r>
            <a:r>
              <a:rPr lang="en-AU" dirty="0" smtClean="0"/>
              <a:t>people). </a:t>
            </a:r>
          </a:p>
          <a:p>
            <a:r>
              <a:rPr lang="en-AU" dirty="0" smtClean="0"/>
              <a:t>No </a:t>
            </a:r>
            <a:r>
              <a:rPr lang="en-AU" dirty="0"/>
              <a:t>rational basis for labelling ‘unsocial’, trading hours in sectors where businesses are expected to trade and during which employees employed in those sectors expect to and have a desire to work. </a:t>
            </a:r>
            <a:endParaRPr lang="en-AU" dirty="0" smtClean="0"/>
          </a:p>
          <a:p>
            <a:r>
              <a:rPr lang="en-AU" dirty="0"/>
              <a:t>Many service sector industries make a significant contribution to youth employment and the employment of other low—skilled workers. </a:t>
            </a:r>
            <a:endParaRPr lang="en-AU" dirty="0" smtClean="0"/>
          </a:p>
          <a:p>
            <a:r>
              <a:rPr lang="en-AU" dirty="0" smtClean="0"/>
              <a:t>They are the </a:t>
            </a:r>
            <a:r>
              <a:rPr lang="en-AU" dirty="0"/>
              <a:t>first port of call for many young people beginning their working career </a:t>
            </a:r>
            <a:r>
              <a:rPr lang="en-AU" dirty="0" smtClean="0"/>
              <a:t>(e.g. Retail </a:t>
            </a:r>
            <a:r>
              <a:rPr lang="en-AU" dirty="0"/>
              <a:t>is the major employer of low-skilled, part-time and casual </a:t>
            </a:r>
            <a:r>
              <a:rPr lang="en-AU" dirty="0" smtClean="0"/>
              <a:t>personnel).</a:t>
            </a:r>
            <a:endParaRPr lang="en-AU" dirty="0"/>
          </a:p>
          <a:p>
            <a:endParaRPr lang="en-AU" b="1"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12</a:t>
            </a:fld>
            <a:endParaRPr lang="en-US" sz="1000" dirty="0"/>
          </a:p>
        </p:txBody>
      </p:sp>
    </p:spTree>
    <p:extLst>
      <p:ext uri="{BB962C8B-B14F-4D97-AF65-F5344CB8AC3E}">
        <p14:creationId xmlns:p14="http://schemas.microsoft.com/office/powerpoint/2010/main" val="21878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RECOMMENDATION # 5</a:t>
            </a:r>
          </a:p>
        </p:txBody>
      </p:sp>
      <p:sp>
        <p:nvSpPr>
          <p:cNvPr id="3" name="Content Placeholder 2"/>
          <p:cNvSpPr>
            <a:spLocks noGrp="1"/>
          </p:cNvSpPr>
          <p:nvPr>
            <p:ph idx="1"/>
          </p:nvPr>
        </p:nvSpPr>
        <p:spPr/>
        <p:txBody>
          <a:bodyPr/>
          <a:lstStyle/>
          <a:p>
            <a:r>
              <a:rPr lang="en-AU" dirty="0" smtClean="0"/>
              <a:t>ACCI expects </a:t>
            </a:r>
            <a:r>
              <a:rPr lang="en-AU" dirty="0"/>
              <a:t>penalty rates will remain a feature of bargained outcomes. </a:t>
            </a:r>
            <a:endParaRPr lang="en-AU" dirty="0" smtClean="0"/>
          </a:p>
          <a:p>
            <a:endParaRPr lang="en-AU" dirty="0" smtClean="0"/>
          </a:p>
          <a:p>
            <a:r>
              <a:rPr lang="en-AU" dirty="0" smtClean="0"/>
              <a:t>In </a:t>
            </a:r>
            <a:r>
              <a:rPr lang="en-AU" dirty="0"/>
              <a:t>highly coordinated, unionised sectors such as nursing, teaching and emergency services, we expect penalty rates will remain in agreements. </a:t>
            </a:r>
            <a:endParaRPr lang="en-AU" dirty="0" smtClean="0"/>
          </a:p>
          <a:p>
            <a:pPr marL="0" indent="0">
              <a:buNone/>
            </a:pPr>
            <a:endParaRPr lang="en-AU" dirty="0" smtClean="0"/>
          </a:p>
          <a:p>
            <a:r>
              <a:rPr lang="en-AU" dirty="0" smtClean="0"/>
              <a:t>In </a:t>
            </a:r>
            <a:r>
              <a:rPr lang="en-AU" dirty="0"/>
              <a:t>other industries, we anticipate payment of a premium may continue to need to be required to attract people to work at certain times. </a:t>
            </a:r>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13</a:t>
            </a:fld>
            <a:endParaRPr lang="en-US" sz="1000" dirty="0"/>
          </a:p>
        </p:txBody>
      </p:sp>
    </p:spTree>
    <p:extLst>
      <p:ext uri="{BB962C8B-B14F-4D97-AF65-F5344CB8AC3E}">
        <p14:creationId xmlns:p14="http://schemas.microsoft.com/office/powerpoint/2010/main" val="696994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6</a:t>
            </a:r>
            <a:endParaRPr lang="en-AU" dirty="0"/>
          </a:p>
        </p:txBody>
      </p:sp>
      <p:sp>
        <p:nvSpPr>
          <p:cNvPr id="3" name="Content Placeholder 2"/>
          <p:cNvSpPr>
            <a:spLocks noGrp="1"/>
          </p:cNvSpPr>
          <p:nvPr>
            <p:ph idx="1"/>
          </p:nvPr>
        </p:nvSpPr>
        <p:spPr/>
        <p:txBody>
          <a:bodyPr/>
          <a:lstStyle/>
          <a:p>
            <a:pPr lvl="0">
              <a:buAutoNum type="arabicPeriod" startAt="6"/>
            </a:pPr>
            <a:r>
              <a:rPr lang="en-US" b="1" dirty="0" smtClean="0"/>
              <a:t>Include </a:t>
            </a:r>
            <a:r>
              <a:rPr lang="en-US" b="1" dirty="0"/>
              <a:t>statutory individual agreements as part of a full suite </a:t>
            </a:r>
            <a:r>
              <a:rPr lang="en-US" b="1" dirty="0" smtClean="0"/>
              <a:t>of </a:t>
            </a:r>
            <a:r>
              <a:rPr lang="en-US" b="1" dirty="0"/>
              <a:t>agreement making options</a:t>
            </a:r>
            <a:r>
              <a:rPr lang="en-US" b="1" dirty="0" smtClean="0"/>
              <a:t>.</a:t>
            </a:r>
          </a:p>
          <a:p>
            <a:pPr marL="0" lvl="0" indent="0">
              <a:buNone/>
            </a:pPr>
            <a:endParaRPr lang="en-AU" b="1" dirty="0"/>
          </a:p>
          <a:p>
            <a:pPr lvl="0"/>
            <a:r>
              <a:rPr lang="en-AU" dirty="0"/>
              <a:t>A full suite of agreement </a:t>
            </a:r>
            <a:r>
              <a:rPr lang="en-AU" dirty="0" smtClean="0"/>
              <a:t>options:</a:t>
            </a:r>
          </a:p>
          <a:p>
            <a:pPr marL="0" lvl="0" indent="0">
              <a:buNone/>
            </a:pPr>
            <a:endParaRPr lang="en-AU" dirty="0"/>
          </a:p>
          <a:p>
            <a:pPr lvl="1"/>
            <a:r>
              <a:rPr lang="en-AU" dirty="0"/>
              <a:t>Registered individual  agreements;</a:t>
            </a:r>
          </a:p>
          <a:p>
            <a:pPr lvl="1"/>
            <a:r>
              <a:rPr lang="en-AU" dirty="0"/>
              <a:t>Employer-employee enterprise agreements;</a:t>
            </a:r>
          </a:p>
          <a:p>
            <a:pPr lvl="1"/>
            <a:r>
              <a:rPr lang="en-AU" dirty="0"/>
              <a:t>Employer-union enterprise agreements;</a:t>
            </a:r>
          </a:p>
          <a:p>
            <a:pPr lvl="1"/>
            <a:r>
              <a:rPr lang="en-AU" dirty="0"/>
              <a:t>Employer greenfield enterprise </a:t>
            </a:r>
            <a:r>
              <a:rPr lang="en-AU" dirty="0" smtClean="0"/>
              <a:t>agreements;</a:t>
            </a:r>
            <a:endParaRPr lang="en-AU" dirty="0"/>
          </a:p>
          <a:p>
            <a:pPr lvl="1"/>
            <a:r>
              <a:rPr lang="en-AU" dirty="0" smtClean="0"/>
              <a:t>Employer-union </a:t>
            </a:r>
            <a:r>
              <a:rPr lang="en-AU" dirty="0"/>
              <a:t>greenfield enterprise agreements</a:t>
            </a:r>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14</a:t>
            </a:fld>
            <a:endParaRPr lang="en-US" sz="1000" dirty="0"/>
          </a:p>
        </p:txBody>
      </p:sp>
    </p:spTree>
    <p:extLst>
      <p:ext uri="{BB962C8B-B14F-4D97-AF65-F5344CB8AC3E}">
        <p14:creationId xmlns:p14="http://schemas.microsoft.com/office/powerpoint/2010/main" val="309823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7</a:t>
            </a:r>
            <a:endParaRPr lang="en-AU" dirty="0"/>
          </a:p>
        </p:txBody>
      </p:sp>
      <p:sp>
        <p:nvSpPr>
          <p:cNvPr id="3" name="Content Placeholder 2"/>
          <p:cNvSpPr>
            <a:spLocks noGrp="1"/>
          </p:cNvSpPr>
          <p:nvPr>
            <p:ph idx="1"/>
          </p:nvPr>
        </p:nvSpPr>
        <p:spPr/>
        <p:txBody>
          <a:bodyPr/>
          <a:lstStyle/>
          <a:p>
            <a:pPr marL="0" lvl="0" indent="0">
              <a:buNone/>
            </a:pPr>
            <a:r>
              <a:rPr lang="en-US" i="1" dirty="0" smtClean="0"/>
              <a:t>7.	</a:t>
            </a:r>
            <a:r>
              <a:rPr lang="en-US" b="1" i="1" dirty="0" smtClean="0"/>
              <a:t>Simplify </a:t>
            </a:r>
            <a:r>
              <a:rPr lang="en-US" b="1" i="1" dirty="0"/>
              <a:t>the bargaining framework, with:</a:t>
            </a:r>
            <a:endParaRPr lang="en-AU" b="1" dirty="0"/>
          </a:p>
          <a:p>
            <a:pPr marL="0" indent="0">
              <a:buNone/>
            </a:pPr>
            <a:r>
              <a:rPr lang="en-US" i="1" dirty="0"/>
              <a:t> </a:t>
            </a:r>
            <a:endParaRPr lang="en-AU" dirty="0"/>
          </a:p>
          <a:p>
            <a:pPr lvl="0"/>
            <a:r>
              <a:rPr lang="en-US" i="1" dirty="0"/>
              <a:t>processes that drive cooperative and productive negotiations</a:t>
            </a:r>
            <a:r>
              <a:rPr lang="en-US" i="1" dirty="0" smtClean="0"/>
              <a:t>;</a:t>
            </a:r>
          </a:p>
          <a:p>
            <a:pPr marL="0" lvl="0" indent="0">
              <a:buNone/>
            </a:pPr>
            <a:endParaRPr lang="en-AU" dirty="0"/>
          </a:p>
          <a:p>
            <a:pPr lvl="0"/>
            <a:r>
              <a:rPr lang="en-US" i="1" dirty="0"/>
              <a:t>agreement content limited to matters that pertain to the employer/employee relationship; </a:t>
            </a:r>
            <a:endParaRPr lang="en-US" i="1" dirty="0" smtClean="0"/>
          </a:p>
          <a:p>
            <a:pPr marL="0" lvl="0" indent="0">
              <a:buNone/>
            </a:pPr>
            <a:endParaRPr lang="en-AU" dirty="0"/>
          </a:p>
          <a:p>
            <a:pPr lvl="0"/>
            <a:r>
              <a:rPr lang="en-US" i="1" dirty="0"/>
              <a:t>sensible limits relating to the taking of industrial action; </a:t>
            </a:r>
            <a:r>
              <a:rPr lang="en-US" b="1" i="1" dirty="0" smtClean="0"/>
              <a:t>and</a:t>
            </a:r>
          </a:p>
          <a:p>
            <a:pPr marL="0" lvl="0" indent="0">
              <a:buNone/>
            </a:pPr>
            <a:endParaRPr lang="en-AU" dirty="0"/>
          </a:p>
          <a:p>
            <a:pPr lvl="0"/>
            <a:r>
              <a:rPr lang="en-US" i="1" dirty="0"/>
              <a:t>streamlined agreement approval </a:t>
            </a:r>
            <a:r>
              <a:rPr lang="en-US" i="1" dirty="0" smtClean="0"/>
              <a:t>processes.</a:t>
            </a:r>
            <a:endParaRPr lang="en-AU" dirty="0"/>
          </a:p>
          <a:p>
            <a:pPr marL="0" indent="0">
              <a:buNone/>
            </a:pPr>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15</a:t>
            </a:fld>
            <a:endParaRPr lang="en-US" sz="1000" dirty="0"/>
          </a:p>
        </p:txBody>
      </p:sp>
    </p:spTree>
    <p:extLst>
      <p:ext uri="{BB962C8B-B14F-4D97-AF65-F5344CB8AC3E}">
        <p14:creationId xmlns:p14="http://schemas.microsoft.com/office/powerpoint/2010/main" val="74740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#8</a:t>
            </a:r>
            <a:endParaRPr lang="en-AU" dirty="0"/>
          </a:p>
        </p:txBody>
      </p:sp>
      <p:sp>
        <p:nvSpPr>
          <p:cNvPr id="3" name="Content Placeholder 2"/>
          <p:cNvSpPr>
            <a:spLocks noGrp="1"/>
          </p:cNvSpPr>
          <p:nvPr>
            <p:ph idx="1"/>
          </p:nvPr>
        </p:nvSpPr>
        <p:spPr/>
        <p:txBody>
          <a:bodyPr/>
          <a:lstStyle/>
          <a:p>
            <a:pPr marL="0" lvl="0" indent="0">
              <a:buNone/>
            </a:pPr>
            <a:r>
              <a:rPr lang="en-US" b="1" i="1" dirty="0" smtClean="0"/>
              <a:t>8.	</a:t>
            </a:r>
            <a:r>
              <a:rPr lang="en-US" b="1" dirty="0" smtClean="0"/>
              <a:t>Exempt </a:t>
            </a:r>
            <a:r>
              <a:rPr lang="en-US" b="1" dirty="0"/>
              <a:t>businesses with less than 20 employees from the </a:t>
            </a:r>
            <a:r>
              <a:rPr lang="en-US" b="1" dirty="0" smtClean="0"/>
              <a:t>	unfair </a:t>
            </a:r>
            <a:r>
              <a:rPr lang="en-US" b="1" dirty="0"/>
              <a:t>dismissal laws.</a:t>
            </a:r>
            <a:endParaRPr lang="en-AU" b="1" dirty="0"/>
          </a:p>
          <a:p>
            <a:pPr lvl="0"/>
            <a:r>
              <a:rPr lang="en-AU" dirty="0"/>
              <a:t>The Small Business Fair Dismissal Code (SB Code) is of limited value to small business because reliance upon it is open to challenge, with a small business employer required to provide evidence of compliance with the SB Code if the employee makes a claim for unfair dismissal to the FWC</a:t>
            </a:r>
            <a:r>
              <a:rPr lang="en-AU" dirty="0" smtClean="0"/>
              <a:t>.</a:t>
            </a:r>
          </a:p>
          <a:p>
            <a:pPr marL="0" lvl="0" indent="0">
              <a:buNone/>
            </a:pPr>
            <a:endParaRPr lang="en-AU" dirty="0"/>
          </a:p>
          <a:p>
            <a:pPr lvl="0"/>
            <a:r>
              <a:rPr lang="en-AU" dirty="0"/>
              <a:t>There has been a 30 per cent increase in unfair dismissal claims made per annum since the commencement of the FW Act </a:t>
            </a:r>
            <a:endParaRPr lang="en-AU" dirty="0" smtClean="0"/>
          </a:p>
          <a:p>
            <a:pPr marL="0" lvl="0" indent="0">
              <a:buNone/>
            </a:pPr>
            <a:endParaRPr lang="en-AU" dirty="0" smtClean="0"/>
          </a:p>
          <a:p>
            <a:pPr lvl="0"/>
            <a:r>
              <a:rPr lang="en-AU" dirty="0"/>
              <a:t>A</a:t>
            </a:r>
            <a:r>
              <a:rPr lang="en-AU" dirty="0" smtClean="0"/>
              <a:t>bout </a:t>
            </a:r>
            <a:r>
              <a:rPr lang="en-AU" dirty="0"/>
              <a:t>a quarter of unfair dismissal applications conciliated involve a business with less than 20 employees.</a:t>
            </a:r>
          </a:p>
          <a:p>
            <a:endParaRPr lang="en-AU" b="1"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16</a:t>
            </a:fld>
            <a:endParaRPr lang="en-US" sz="1000" dirty="0"/>
          </a:p>
        </p:txBody>
      </p:sp>
    </p:spTree>
    <p:extLst>
      <p:ext uri="{BB962C8B-B14F-4D97-AF65-F5344CB8AC3E}">
        <p14:creationId xmlns:p14="http://schemas.microsoft.com/office/powerpoint/2010/main" val="216415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RECOMMENDATION #8</a:t>
            </a:r>
          </a:p>
        </p:txBody>
      </p:sp>
      <p:sp>
        <p:nvSpPr>
          <p:cNvPr id="3" name="Content Placeholder 2"/>
          <p:cNvSpPr>
            <a:spLocks noGrp="1"/>
          </p:cNvSpPr>
          <p:nvPr>
            <p:ph idx="1"/>
          </p:nvPr>
        </p:nvSpPr>
        <p:spPr/>
        <p:txBody>
          <a:bodyPr/>
          <a:lstStyle/>
          <a:p>
            <a:pPr lvl="0"/>
            <a:r>
              <a:rPr lang="en-AU" b="1" dirty="0" smtClean="0"/>
              <a:t>valid </a:t>
            </a:r>
            <a:r>
              <a:rPr lang="en-AU" b="1" dirty="0"/>
              <a:t>reason for termination </a:t>
            </a:r>
            <a:r>
              <a:rPr lang="en-AU" dirty="0"/>
              <a:t>is easily relegated in importance due to the FW Act’s emphasis on process and the vesting of a broad discretion in the </a:t>
            </a:r>
            <a:r>
              <a:rPr lang="en-AU" dirty="0" smtClean="0"/>
              <a:t>FWC decision </a:t>
            </a:r>
            <a:r>
              <a:rPr lang="en-AU" dirty="0"/>
              <a:t>makers. </a:t>
            </a:r>
            <a:endParaRPr lang="en-AU" dirty="0" smtClean="0"/>
          </a:p>
          <a:p>
            <a:pPr marL="0" lvl="0" indent="0">
              <a:buNone/>
            </a:pPr>
            <a:endParaRPr lang="en-AU" dirty="0" smtClean="0"/>
          </a:p>
          <a:p>
            <a:pPr lvl="0"/>
            <a:r>
              <a:rPr lang="en-AU" dirty="0" smtClean="0"/>
              <a:t>ACCI </a:t>
            </a:r>
            <a:r>
              <a:rPr lang="en-AU" dirty="0"/>
              <a:t>does not believe the unfair dismissal processes are delivering a ‘fair go all round’ to both employers and employees</a:t>
            </a:r>
            <a:r>
              <a:rPr lang="en-AU" dirty="0" smtClean="0"/>
              <a:t>.</a:t>
            </a:r>
          </a:p>
          <a:p>
            <a:pPr marL="0" lvl="0" indent="0">
              <a:buNone/>
            </a:pPr>
            <a:endParaRPr lang="en-AU" dirty="0"/>
          </a:p>
          <a:p>
            <a:pPr lvl="0"/>
            <a:r>
              <a:rPr lang="en-AU" dirty="0"/>
              <a:t>The broad discretion also results in different decisions being made in applications dealing with similar scenarios thus creating uncertainty for employers.</a:t>
            </a:r>
          </a:p>
          <a:p>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17</a:t>
            </a:fld>
            <a:endParaRPr lang="en-US" sz="1000" dirty="0"/>
          </a:p>
        </p:txBody>
      </p:sp>
    </p:spTree>
    <p:extLst>
      <p:ext uri="{BB962C8B-B14F-4D97-AF65-F5344CB8AC3E}">
        <p14:creationId xmlns:p14="http://schemas.microsoft.com/office/powerpoint/2010/main" val="246670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RECOMMENDATION #8</a:t>
            </a:r>
          </a:p>
        </p:txBody>
      </p:sp>
      <p:sp>
        <p:nvSpPr>
          <p:cNvPr id="3" name="Content Placeholder 2"/>
          <p:cNvSpPr>
            <a:spLocks noGrp="1"/>
          </p:cNvSpPr>
          <p:nvPr>
            <p:ph idx="1"/>
          </p:nvPr>
        </p:nvSpPr>
        <p:spPr/>
        <p:txBody>
          <a:bodyPr/>
          <a:lstStyle/>
          <a:p>
            <a:pPr lvl="0"/>
            <a:r>
              <a:rPr lang="en-AU" dirty="0"/>
              <a:t>‘Go away money’ is an entrenched part of the system. </a:t>
            </a:r>
            <a:endParaRPr lang="en-AU" dirty="0" smtClean="0"/>
          </a:p>
          <a:p>
            <a:pPr marL="0" lvl="0" indent="0">
              <a:buNone/>
            </a:pPr>
            <a:endParaRPr lang="en-AU" dirty="0" smtClean="0"/>
          </a:p>
          <a:p>
            <a:pPr lvl="0"/>
            <a:r>
              <a:rPr lang="en-AU" dirty="0" smtClean="0"/>
              <a:t>Three </a:t>
            </a:r>
            <a:r>
              <a:rPr lang="en-AU" dirty="0"/>
              <a:t>quarters of matters conciliated settle with a monetary </a:t>
            </a:r>
            <a:r>
              <a:rPr lang="en-AU" dirty="0" smtClean="0"/>
              <a:t>payment</a:t>
            </a:r>
          </a:p>
          <a:p>
            <a:pPr marL="0" lvl="0" indent="0">
              <a:buNone/>
            </a:pPr>
            <a:endParaRPr lang="en-AU" dirty="0" smtClean="0"/>
          </a:p>
          <a:p>
            <a:pPr lvl="0"/>
            <a:r>
              <a:rPr lang="en-AU" dirty="0" smtClean="0"/>
              <a:t>80 </a:t>
            </a:r>
            <a:r>
              <a:rPr lang="en-AU" dirty="0"/>
              <a:t>per cent of employers </a:t>
            </a:r>
            <a:r>
              <a:rPr lang="en-AU" dirty="0" smtClean="0"/>
              <a:t>influenced </a:t>
            </a:r>
            <a:r>
              <a:rPr lang="en-AU" dirty="0"/>
              <a:t>by the desire to avoid the cost, time, inconvenience or stress of further legal proceedings in choosing to settle rather than proceeding to an </a:t>
            </a:r>
            <a:r>
              <a:rPr lang="en-AU" dirty="0" smtClean="0"/>
              <a:t>arbitration. </a:t>
            </a:r>
          </a:p>
          <a:p>
            <a:pPr marL="0" lvl="0" indent="0">
              <a:buNone/>
            </a:pPr>
            <a:endParaRPr lang="en-AU" dirty="0"/>
          </a:p>
          <a:p>
            <a:pPr lvl="0"/>
            <a:r>
              <a:rPr lang="en-AU" dirty="0" smtClean="0"/>
              <a:t>Cost </a:t>
            </a:r>
            <a:r>
              <a:rPr lang="en-AU" dirty="0"/>
              <a:t>of managing difficult or poor performing </a:t>
            </a:r>
            <a:r>
              <a:rPr lang="en-AU" dirty="0" smtClean="0"/>
              <a:t>employees</a:t>
            </a:r>
          </a:p>
          <a:p>
            <a:pPr marL="0" lvl="0" indent="0">
              <a:buNone/>
            </a:pPr>
            <a:endParaRPr lang="en-AU" dirty="0" smtClean="0"/>
          </a:p>
          <a:p>
            <a:pPr lvl="0"/>
            <a:r>
              <a:rPr lang="en-AU" dirty="0"/>
              <a:t>C</a:t>
            </a:r>
            <a:r>
              <a:rPr lang="en-AU" dirty="0" smtClean="0"/>
              <a:t>osts </a:t>
            </a:r>
            <a:r>
              <a:rPr lang="en-AU" dirty="0"/>
              <a:t>associated in the management of the termination in both contested and uncontested contexts.</a:t>
            </a:r>
          </a:p>
          <a:p>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18</a:t>
            </a:fld>
            <a:endParaRPr lang="en-US" sz="1000" dirty="0"/>
          </a:p>
        </p:txBody>
      </p:sp>
    </p:spTree>
    <p:extLst>
      <p:ext uri="{BB962C8B-B14F-4D97-AF65-F5344CB8AC3E}">
        <p14:creationId xmlns:p14="http://schemas.microsoft.com/office/powerpoint/2010/main" val="177324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RECOMMENDATION #8</a:t>
            </a:r>
          </a:p>
        </p:txBody>
      </p:sp>
      <p:sp>
        <p:nvSpPr>
          <p:cNvPr id="3" name="Content Placeholder 2"/>
          <p:cNvSpPr>
            <a:spLocks noGrp="1"/>
          </p:cNvSpPr>
          <p:nvPr>
            <p:ph idx="1"/>
          </p:nvPr>
        </p:nvSpPr>
        <p:spPr/>
        <p:txBody>
          <a:bodyPr/>
          <a:lstStyle/>
          <a:p>
            <a:pPr lvl="0"/>
            <a:r>
              <a:rPr lang="en-AU" dirty="0"/>
              <a:t>Behavioural economics can impact on the way in which the unfair dismissal laws weigh on employers’ minds. </a:t>
            </a:r>
            <a:endParaRPr lang="en-AU" dirty="0" smtClean="0"/>
          </a:p>
          <a:p>
            <a:pPr lvl="0"/>
            <a:r>
              <a:rPr lang="en-AU" dirty="0" smtClean="0"/>
              <a:t>The </a:t>
            </a:r>
            <a:r>
              <a:rPr lang="en-AU" dirty="0"/>
              <a:t>unfair dismissal laws impacts operate to reduce fairness and equity in the following ways:</a:t>
            </a:r>
          </a:p>
          <a:p>
            <a:pPr lvl="1"/>
            <a:r>
              <a:rPr lang="en-AU" dirty="0"/>
              <a:t>recruitment and selection decisions are being </a:t>
            </a:r>
            <a:r>
              <a:rPr lang="en-AU" dirty="0" smtClean="0"/>
              <a:t>influenced;</a:t>
            </a:r>
            <a:endParaRPr lang="en-AU" dirty="0"/>
          </a:p>
          <a:p>
            <a:pPr lvl="1"/>
            <a:r>
              <a:rPr lang="en-AU" dirty="0"/>
              <a:t>there are certain types of job applicants less likely to be </a:t>
            </a:r>
            <a:r>
              <a:rPr lang="en-AU" dirty="0" smtClean="0"/>
              <a:t>employed;</a:t>
            </a:r>
            <a:endParaRPr lang="en-AU" dirty="0"/>
          </a:p>
          <a:p>
            <a:pPr lvl="1"/>
            <a:r>
              <a:rPr lang="en-AU" dirty="0"/>
              <a:t>employees who do not appear to be a good fit with a new employer are more likely to be dismissed during the probationary </a:t>
            </a:r>
            <a:r>
              <a:rPr lang="en-AU" dirty="0" smtClean="0"/>
              <a:t>period;</a:t>
            </a:r>
            <a:endParaRPr lang="en-AU" dirty="0"/>
          </a:p>
          <a:p>
            <a:pPr lvl="1"/>
            <a:r>
              <a:rPr lang="en-AU" dirty="0"/>
              <a:t>the laws make it less likely that an SME will hire long-term unemployed candidates; </a:t>
            </a:r>
          </a:p>
          <a:p>
            <a:pPr lvl="1"/>
            <a:r>
              <a:rPr lang="en-AU" dirty="0"/>
              <a:t>the increased formality and written documentation that is required by the laws may disadvantage employees more suited to less formal supervision or </a:t>
            </a:r>
            <a:r>
              <a:rPr lang="en-AU" dirty="0" smtClean="0"/>
              <a:t>who are less </a:t>
            </a:r>
            <a:r>
              <a:rPr lang="en-AU" dirty="0"/>
              <a:t>literate than average.</a:t>
            </a:r>
          </a:p>
          <a:p>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19</a:t>
            </a:fld>
            <a:endParaRPr lang="en-US" sz="1000" dirty="0"/>
          </a:p>
        </p:txBody>
      </p:sp>
    </p:spTree>
    <p:extLst>
      <p:ext uri="{BB962C8B-B14F-4D97-AF65-F5344CB8AC3E}">
        <p14:creationId xmlns:p14="http://schemas.microsoft.com/office/powerpoint/2010/main" val="355139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latin typeface="Century Gothic" pitchFamily="127" charset="0"/>
                <a:ea typeface="ＭＳ Ｐゴシック" pitchFamily="127" charset="-128"/>
              </a:rPr>
              <a:t>Productivity Commission Inquiry</a:t>
            </a:r>
          </a:p>
        </p:txBody>
      </p:sp>
      <p:sp>
        <p:nvSpPr>
          <p:cNvPr id="20482" name="Content Placeholder 2"/>
          <p:cNvSpPr>
            <a:spLocks noGrp="1"/>
          </p:cNvSpPr>
          <p:nvPr>
            <p:ph idx="1"/>
          </p:nvPr>
        </p:nvSpPr>
        <p:spPr/>
        <p:txBody>
          <a:bodyPr/>
          <a:lstStyle/>
          <a:p>
            <a:pPr marL="0" indent="0">
              <a:buNone/>
            </a:pPr>
            <a:r>
              <a:rPr lang="en-AU" sz="2000" dirty="0"/>
              <a:t>The Productivity Commission has noted </a:t>
            </a:r>
            <a:r>
              <a:rPr lang="en-AU" sz="2000" dirty="0" smtClean="0"/>
              <a:t>that:</a:t>
            </a:r>
          </a:p>
          <a:p>
            <a:pPr marL="0" indent="0">
              <a:buNone/>
            </a:pPr>
            <a:endParaRPr lang="en-AU" sz="2000" dirty="0" smtClean="0"/>
          </a:p>
          <a:p>
            <a:r>
              <a:rPr lang="en-AU" sz="2000" dirty="0" smtClean="0"/>
              <a:t>“[</a:t>
            </a:r>
            <a:r>
              <a:rPr lang="en-AU" sz="2000" dirty="0"/>
              <a:t>t]he current structure is a product of history and social </a:t>
            </a:r>
            <a:r>
              <a:rPr lang="en-AU" sz="2000" dirty="0" smtClean="0"/>
              <a:t>preferences” </a:t>
            </a:r>
            <a:r>
              <a:rPr lang="en-AU" sz="2000" b="1" dirty="0" smtClean="0"/>
              <a:t>and </a:t>
            </a:r>
          </a:p>
          <a:p>
            <a:pPr marL="0" indent="0">
              <a:buNone/>
            </a:pPr>
            <a:endParaRPr lang="en-AU" sz="2000" dirty="0" smtClean="0"/>
          </a:p>
          <a:p>
            <a:r>
              <a:rPr lang="en-AU" sz="2000" dirty="0" smtClean="0"/>
              <a:t>it </a:t>
            </a:r>
            <a:r>
              <a:rPr lang="en-AU" sz="2000" dirty="0"/>
              <a:t>has not been tasked with simply evaluating the current system and considering </a:t>
            </a:r>
            <a:r>
              <a:rPr lang="en-AU" sz="2000" dirty="0" smtClean="0"/>
              <a:t>improvements; </a:t>
            </a:r>
            <a:r>
              <a:rPr lang="en-AU" sz="2000" b="1" dirty="0" smtClean="0"/>
              <a:t>such that</a:t>
            </a:r>
          </a:p>
          <a:p>
            <a:pPr marL="0" indent="0">
              <a:buNone/>
            </a:pPr>
            <a:endParaRPr lang="en-AU" sz="2000" dirty="0"/>
          </a:p>
          <a:p>
            <a:pPr marL="0" indent="0">
              <a:buNone/>
            </a:pPr>
            <a:r>
              <a:rPr lang="en-AU" sz="2000" dirty="0" smtClean="0"/>
              <a:t>The </a:t>
            </a:r>
            <a:r>
              <a:rPr lang="en-AU" sz="2000" dirty="0"/>
              <a:t>Productivity Commission has correctly described the task before it as going “</a:t>
            </a:r>
            <a:r>
              <a:rPr lang="en-AU" sz="2000" i="1" dirty="0"/>
              <a:t>beyond evaluating the current system to consider the type of system that might best suit the Australian community over the longer term</a:t>
            </a:r>
            <a:r>
              <a:rPr lang="en-AU" sz="2000" dirty="0"/>
              <a:t>”.</a:t>
            </a:r>
          </a:p>
          <a:p>
            <a:endParaRPr lang="en-US" sz="1600" dirty="0">
              <a:latin typeface="Calibri" pitchFamily="34" charset="0"/>
              <a:ea typeface="ＭＳ Ｐゴシック" pitchFamily="127" charset="-128"/>
              <a:cs typeface="Calibri" pitchFamily="34" charset="0"/>
            </a:endParaRPr>
          </a:p>
        </p:txBody>
      </p:sp>
      <p:sp>
        <p:nvSpPr>
          <p:cNvPr id="20483" name="Slide Number Placeholder 3"/>
          <p:cNvSpPr>
            <a:spLocks noGrp="1"/>
          </p:cNvSpPr>
          <p:nvPr>
            <p:ph type="sldNum" sz="quarter" idx="10"/>
          </p:nvPr>
        </p:nvSpPr>
        <p:spPr>
          <a:noFill/>
        </p:spPr>
        <p:txBody>
          <a:bodyPr/>
          <a:lstStyle/>
          <a:p>
            <a:fld id="{83D8FF63-A82F-46A3-B077-B85D17D8A9AE}" type="slidenum">
              <a:rPr lang="en-US" smtClean="0">
                <a:latin typeface="Verdana" pitchFamily="127" charset="0"/>
                <a:ea typeface="ＭＳ Ｐゴシック" pitchFamily="127" charset="-128"/>
                <a:cs typeface="ＭＳ Ｐゴシック" pitchFamily="127" charset="-128"/>
              </a:rPr>
              <a:pPr/>
              <a:t>2</a:t>
            </a:fld>
            <a:endParaRPr lang="en-US" sz="1000" dirty="0" smtClean="0">
              <a:latin typeface="Verdana" pitchFamily="127" charset="0"/>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3455512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6" end="6"/>
                                            </p:txEl>
                                          </p:spTgt>
                                        </p:tgtEl>
                                        <p:attrNameLst>
                                          <p:attrName>style.visibility</p:attrName>
                                        </p:attrNameLst>
                                      </p:cBhvr>
                                      <p:to>
                                        <p:strVal val="visible"/>
                                      </p:to>
                                    </p:set>
                                    <p:anim calcmode="lin" valueType="num">
                                      <p:cBhvr additive="base">
                                        <p:cTn id="7" dur="500" fill="hold"/>
                                        <p:tgtEl>
                                          <p:spTgt spid="2048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RECOMMENDATION #8</a:t>
            </a:r>
          </a:p>
        </p:txBody>
      </p:sp>
      <p:sp>
        <p:nvSpPr>
          <p:cNvPr id="3" name="Content Placeholder 2"/>
          <p:cNvSpPr>
            <a:spLocks noGrp="1"/>
          </p:cNvSpPr>
          <p:nvPr>
            <p:ph idx="1"/>
          </p:nvPr>
        </p:nvSpPr>
        <p:spPr/>
        <p:txBody>
          <a:bodyPr/>
          <a:lstStyle/>
          <a:p>
            <a:pPr marL="0" lvl="0" indent="0">
              <a:buNone/>
            </a:pPr>
            <a:r>
              <a:rPr lang="en-AU" dirty="0" smtClean="0"/>
              <a:t>Impact on </a:t>
            </a:r>
            <a:r>
              <a:rPr lang="en-AU" dirty="0"/>
              <a:t>workforce management and </a:t>
            </a:r>
            <a:r>
              <a:rPr lang="en-AU" dirty="0" smtClean="0"/>
              <a:t>culture:</a:t>
            </a:r>
          </a:p>
          <a:p>
            <a:r>
              <a:rPr lang="en-AU" dirty="0" smtClean="0"/>
              <a:t>reduced </a:t>
            </a:r>
            <a:r>
              <a:rPr lang="en-AU" dirty="0"/>
              <a:t>management authority, </a:t>
            </a:r>
            <a:endParaRPr lang="en-AU" dirty="0" smtClean="0"/>
          </a:p>
          <a:p>
            <a:r>
              <a:rPr lang="en-AU" dirty="0" smtClean="0"/>
              <a:t>more </a:t>
            </a:r>
            <a:r>
              <a:rPr lang="en-AU" dirty="0"/>
              <a:t>time spent in resolving performance issues, </a:t>
            </a:r>
            <a:endParaRPr lang="en-AU" dirty="0" smtClean="0"/>
          </a:p>
          <a:p>
            <a:r>
              <a:rPr lang="en-AU" dirty="0" smtClean="0"/>
              <a:t>poor </a:t>
            </a:r>
            <a:r>
              <a:rPr lang="en-AU" dirty="0"/>
              <a:t>performing employees having a corrosive impact on others </a:t>
            </a:r>
            <a:endParaRPr lang="en-AU" dirty="0" smtClean="0"/>
          </a:p>
          <a:p>
            <a:r>
              <a:rPr lang="en-AU" dirty="0" smtClean="0"/>
              <a:t>greater </a:t>
            </a:r>
            <a:r>
              <a:rPr lang="en-AU" dirty="0"/>
              <a:t>formality leading to difficulties in </a:t>
            </a:r>
            <a:r>
              <a:rPr lang="en-AU" dirty="0" smtClean="0"/>
              <a:t>communication </a:t>
            </a:r>
            <a:r>
              <a:rPr lang="en-AU" dirty="0"/>
              <a:t>between management and employees.</a:t>
            </a:r>
          </a:p>
          <a:p>
            <a:pPr marL="0" indent="0">
              <a:buNone/>
            </a:pPr>
            <a:endParaRPr lang="en-AU" dirty="0" smtClean="0"/>
          </a:p>
          <a:p>
            <a:pPr marL="0" indent="0">
              <a:buNone/>
            </a:pPr>
            <a:r>
              <a:rPr lang="en-AU" dirty="0" smtClean="0"/>
              <a:t>Prior estimates of impact of unfair </a:t>
            </a:r>
            <a:r>
              <a:rPr lang="en-AU" dirty="0"/>
              <a:t>dismissal </a:t>
            </a:r>
            <a:r>
              <a:rPr lang="en-AU" dirty="0" smtClean="0"/>
              <a:t>laws:</a:t>
            </a:r>
          </a:p>
          <a:p>
            <a:r>
              <a:rPr lang="en-AU" dirty="0" smtClean="0"/>
              <a:t>increased </a:t>
            </a:r>
            <a:r>
              <a:rPr lang="en-AU" dirty="0"/>
              <a:t>business </a:t>
            </a:r>
            <a:r>
              <a:rPr lang="en-AU" dirty="0" smtClean="0"/>
              <a:t>costs by </a:t>
            </a:r>
            <a:r>
              <a:rPr lang="en-AU" dirty="0"/>
              <a:t>$1.3 billion per annum </a:t>
            </a:r>
            <a:r>
              <a:rPr lang="en-AU" dirty="0" smtClean="0"/>
              <a:t>(lower </a:t>
            </a:r>
            <a:r>
              <a:rPr lang="en-AU" dirty="0"/>
              <a:t>bound of </a:t>
            </a:r>
            <a:r>
              <a:rPr lang="en-AU" dirty="0" smtClean="0"/>
              <a:t>estimates) and </a:t>
            </a:r>
          </a:p>
          <a:p>
            <a:r>
              <a:rPr lang="en-AU" dirty="0" smtClean="0"/>
              <a:t>reduced </a:t>
            </a:r>
            <a:r>
              <a:rPr lang="en-AU" dirty="0"/>
              <a:t>employment by at least 0.46 percent (about 46,000 persons).</a:t>
            </a:r>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20</a:t>
            </a:fld>
            <a:endParaRPr lang="en-US" sz="1000" dirty="0"/>
          </a:p>
        </p:txBody>
      </p:sp>
    </p:spTree>
    <p:extLst>
      <p:ext uri="{BB962C8B-B14F-4D97-AF65-F5344CB8AC3E}">
        <p14:creationId xmlns:p14="http://schemas.microsoft.com/office/powerpoint/2010/main" val="380384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RECOMMENDATION #8</a:t>
            </a:r>
          </a:p>
        </p:txBody>
      </p:sp>
      <p:sp>
        <p:nvSpPr>
          <p:cNvPr id="3" name="Content Placeholder 2"/>
          <p:cNvSpPr>
            <a:spLocks noGrp="1"/>
          </p:cNvSpPr>
          <p:nvPr>
            <p:ph idx="1"/>
          </p:nvPr>
        </p:nvSpPr>
        <p:spPr/>
        <p:txBody>
          <a:bodyPr/>
          <a:lstStyle/>
          <a:p>
            <a:pPr marL="0" indent="0">
              <a:buNone/>
            </a:pPr>
            <a:r>
              <a:rPr lang="en-AU" b="1" dirty="0" smtClean="0"/>
              <a:t>OTHER POSSIBLE REFORMS (20 or more employees)</a:t>
            </a:r>
          </a:p>
          <a:p>
            <a:pPr lvl="0"/>
            <a:r>
              <a:rPr lang="en-AU" dirty="0" smtClean="0"/>
              <a:t>Make </a:t>
            </a:r>
            <a:r>
              <a:rPr lang="en-AU" dirty="0"/>
              <a:t>a valid reason a complete defence to an </a:t>
            </a:r>
            <a:r>
              <a:rPr lang="en-AU" dirty="0" smtClean="0"/>
              <a:t>UFD claim. </a:t>
            </a:r>
            <a:endParaRPr lang="en-AU" dirty="0"/>
          </a:p>
          <a:p>
            <a:pPr lvl="0"/>
            <a:r>
              <a:rPr lang="en-AU" dirty="0" smtClean="0"/>
              <a:t>Make </a:t>
            </a:r>
            <a:r>
              <a:rPr lang="en-AU" dirty="0"/>
              <a:t>a complete defence available if an employee was dismissed for the dominant purpose of complying with laws relating to discrimination, sexual harassment, bullying, WHS or any other relevant federal, state or territory law.</a:t>
            </a:r>
          </a:p>
          <a:p>
            <a:pPr lvl="0"/>
            <a:r>
              <a:rPr lang="en-AU" dirty="0" smtClean="0"/>
              <a:t>Exempt </a:t>
            </a:r>
            <a:r>
              <a:rPr lang="en-AU" dirty="0"/>
              <a:t>employers where </a:t>
            </a:r>
            <a:r>
              <a:rPr lang="en-AU" dirty="0" smtClean="0"/>
              <a:t>genuine </a:t>
            </a:r>
            <a:r>
              <a:rPr lang="en-AU" dirty="0"/>
              <a:t>operational reasons. </a:t>
            </a:r>
            <a:endParaRPr lang="en-AU" dirty="0" smtClean="0"/>
          </a:p>
          <a:p>
            <a:pPr lvl="0"/>
            <a:r>
              <a:rPr lang="en-AU" dirty="0" smtClean="0"/>
              <a:t>If </a:t>
            </a:r>
            <a:r>
              <a:rPr lang="en-AU" dirty="0"/>
              <a:t>this is not accepted, </a:t>
            </a:r>
            <a:r>
              <a:rPr lang="en-AU" dirty="0" smtClean="0"/>
              <a:t>remove requirement </a:t>
            </a:r>
            <a:r>
              <a:rPr lang="en-AU" dirty="0"/>
              <a:t>for an employer to consider alternative positions across “associated entities” as part of a “genuine redundancy</a:t>
            </a:r>
            <a:r>
              <a:rPr lang="en-AU" dirty="0" smtClean="0"/>
              <a:t>”.</a:t>
            </a:r>
            <a:endParaRPr lang="en-AU" dirty="0"/>
          </a:p>
          <a:p>
            <a:pPr lvl="0"/>
            <a:r>
              <a:rPr lang="en-AU" dirty="0"/>
              <a:t>Reinstatement no longer </a:t>
            </a:r>
            <a:r>
              <a:rPr lang="en-AU" dirty="0" smtClean="0"/>
              <a:t>the </a:t>
            </a:r>
            <a:r>
              <a:rPr lang="en-AU" dirty="0"/>
              <a:t>primary </a:t>
            </a:r>
            <a:r>
              <a:rPr lang="en-AU" dirty="0" smtClean="0"/>
              <a:t>remedy. Only </a:t>
            </a:r>
            <a:r>
              <a:rPr lang="en-AU" dirty="0"/>
              <a:t>to be ordered if the employer consents.</a:t>
            </a:r>
          </a:p>
          <a:p>
            <a:r>
              <a:rPr lang="en-AU" dirty="0" smtClean="0"/>
              <a:t>higher </a:t>
            </a:r>
            <a:r>
              <a:rPr lang="en-AU" dirty="0"/>
              <a:t>filing fees, greater access to costs orders or preliminary screening processes designed to filter out speculative claims.</a:t>
            </a:r>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21</a:t>
            </a:fld>
            <a:endParaRPr lang="en-US" sz="1000" dirty="0"/>
          </a:p>
        </p:txBody>
      </p:sp>
    </p:spTree>
    <p:extLst>
      <p:ext uri="{BB962C8B-B14F-4D97-AF65-F5344CB8AC3E}">
        <p14:creationId xmlns:p14="http://schemas.microsoft.com/office/powerpoint/2010/main" val="173304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9</a:t>
            </a:r>
            <a:endParaRPr lang="en-AU" dirty="0"/>
          </a:p>
        </p:txBody>
      </p:sp>
      <p:sp>
        <p:nvSpPr>
          <p:cNvPr id="3" name="Content Placeholder 2"/>
          <p:cNvSpPr>
            <a:spLocks noGrp="1"/>
          </p:cNvSpPr>
          <p:nvPr>
            <p:ph idx="1"/>
          </p:nvPr>
        </p:nvSpPr>
        <p:spPr/>
        <p:txBody>
          <a:bodyPr/>
          <a:lstStyle/>
          <a:p>
            <a:pPr lvl="0">
              <a:buAutoNum type="arabicPeriod" startAt="9"/>
            </a:pPr>
            <a:r>
              <a:rPr lang="en-US" b="1" dirty="0" smtClean="0"/>
              <a:t>Regulate </a:t>
            </a:r>
            <a:r>
              <a:rPr lang="en-US" b="1" dirty="0"/>
              <a:t>workplace bullying within the WHS framework</a:t>
            </a:r>
            <a:r>
              <a:rPr lang="en-US" b="1" dirty="0" smtClean="0"/>
              <a:t>.</a:t>
            </a:r>
          </a:p>
          <a:p>
            <a:pPr marL="0" lvl="0" indent="0">
              <a:buNone/>
            </a:pPr>
            <a:r>
              <a:rPr lang="en-US" dirty="0" smtClean="0"/>
              <a:t>ACCI wants the Anti-Bullying jurisdiction at the FWC repealed:</a:t>
            </a:r>
          </a:p>
          <a:p>
            <a:pPr marL="0" lvl="0" indent="0">
              <a:buNone/>
            </a:pPr>
            <a:endParaRPr lang="en-AU" dirty="0"/>
          </a:p>
          <a:p>
            <a:pPr lvl="0"/>
            <a:r>
              <a:rPr lang="en-US" dirty="0" smtClean="0"/>
              <a:t>cost </a:t>
            </a:r>
            <a:r>
              <a:rPr lang="en-US" dirty="0"/>
              <a:t>in time and money of managing this exposure, responding to allegations and claims and defending applications (whether or not workplace bullying or meritorious);</a:t>
            </a:r>
            <a:endParaRPr lang="en-AU" dirty="0"/>
          </a:p>
          <a:p>
            <a:pPr lvl="0"/>
            <a:r>
              <a:rPr lang="en-US" dirty="0" smtClean="0"/>
              <a:t>possibility </a:t>
            </a:r>
            <a:r>
              <a:rPr lang="en-US" dirty="0"/>
              <a:t>of facing multiple investigatory and adjudicative processes arising out of the same set of </a:t>
            </a:r>
            <a:r>
              <a:rPr lang="en-US" dirty="0" smtClean="0"/>
              <a:t>circumstances; </a:t>
            </a:r>
            <a:r>
              <a:rPr lang="en-US" dirty="0"/>
              <a:t>and</a:t>
            </a:r>
            <a:endParaRPr lang="en-AU" dirty="0"/>
          </a:p>
          <a:p>
            <a:r>
              <a:rPr lang="en-AU" dirty="0" smtClean="0"/>
              <a:t>possible </a:t>
            </a:r>
            <a:r>
              <a:rPr lang="en-AU" dirty="0"/>
              <a:t>impact on managerial prerogative including where bullying allegations arise during a performance management </a:t>
            </a:r>
            <a:r>
              <a:rPr lang="en-AU" dirty="0" smtClean="0"/>
              <a:t>process.</a:t>
            </a:r>
          </a:p>
          <a:p>
            <a:pPr marL="0" indent="0">
              <a:buNone/>
            </a:pPr>
            <a:endParaRPr lang="en-AU" b="1" dirty="0" smtClean="0"/>
          </a:p>
          <a:p>
            <a:pPr marL="0" indent="0">
              <a:buNone/>
            </a:pPr>
            <a:r>
              <a:rPr lang="en-AU" b="1" dirty="0" smtClean="0"/>
              <a:t>ACCI  opposes monetary compensation</a:t>
            </a:r>
            <a:r>
              <a:rPr lang="en-AU" dirty="0" smtClean="0"/>
              <a:t>(532 applications- 1</a:t>
            </a:r>
            <a:r>
              <a:rPr lang="en-AU" baseline="30000" dirty="0" smtClean="0"/>
              <a:t>st</a:t>
            </a:r>
            <a:r>
              <a:rPr lang="en-AU" dirty="0" smtClean="0"/>
              <a:t> 9 mths)</a:t>
            </a:r>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22</a:t>
            </a:fld>
            <a:endParaRPr lang="en-US" sz="1000" dirty="0"/>
          </a:p>
        </p:txBody>
      </p:sp>
    </p:spTree>
    <p:extLst>
      <p:ext uri="{BB962C8B-B14F-4D97-AF65-F5344CB8AC3E}">
        <p14:creationId xmlns:p14="http://schemas.microsoft.com/office/powerpoint/2010/main" val="160409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10</a:t>
            </a:r>
            <a:endParaRPr lang="en-AU" dirty="0"/>
          </a:p>
        </p:txBody>
      </p:sp>
      <p:sp>
        <p:nvSpPr>
          <p:cNvPr id="3" name="Content Placeholder 2"/>
          <p:cNvSpPr>
            <a:spLocks noGrp="1"/>
          </p:cNvSpPr>
          <p:nvPr>
            <p:ph idx="1"/>
          </p:nvPr>
        </p:nvSpPr>
        <p:spPr/>
        <p:txBody>
          <a:bodyPr/>
          <a:lstStyle/>
          <a:p>
            <a:pPr marL="0" lvl="0" indent="0">
              <a:buNone/>
            </a:pPr>
            <a:r>
              <a:rPr lang="en-US" i="1" dirty="0" smtClean="0"/>
              <a:t>10.	</a:t>
            </a:r>
            <a:r>
              <a:rPr lang="en-US" b="1" dirty="0" smtClean="0"/>
              <a:t>Restore </a:t>
            </a:r>
            <a:r>
              <a:rPr lang="en-US" b="1" dirty="0"/>
              <a:t>the longstanding ‘Freedom of Association’ </a:t>
            </a:r>
            <a:r>
              <a:rPr lang="en-US" b="1" dirty="0" smtClean="0"/>
              <a:t>	protections </a:t>
            </a:r>
            <a:r>
              <a:rPr lang="en-US" b="1" dirty="0"/>
              <a:t>and unlawful termination protections.</a:t>
            </a:r>
            <a:endParaRPr lang="en-AU" b="1" dirty="0"/>
          </a:p>
          <a:p>
            <a:pPr marL="0" indent="0">
              <a:buNone/>
            </a:pPr>
            <a:endParaRPr lang="en-AU" b="1" i="1" dirty="0"/>
          </a:p>
          <a:p>
            <a:pPr marL="0" indent="0">
              <a:buNone/>
            </a:pPr>
            <a:r>
              <a:rPr lang="en-AU" b="1" dirty="0" smtClean="0"/>
              <a:t>ACCI </a:t>
            </a:r>
            <a:r>
              <a:rPr lang="en-AU" b="1" dirty="0"/>
              <a:t>recommends repeal of the General Protections </a:t>
            </a:r>
            <a:r>
              <a:rPr lang="en-AU" b="1" dirty="0" smtClean="0"/>
              <a:t>laws</a:t>
            </a:r>
            <a:r>
              <a:rPr lang="en-AU" b="1" dirty="0"/>
              <a:t>:</a:t>
            </a:r>
            <a:r>
              <a:rPr lang="en-AU" b="1" dirty="0" smtClean="0"/>
              <a:t> </a:t>
            </a:r>
          </a:p>
          <a:p>
            <a:r>
              <a:rPr lang="en-US" dirty="0" smtClean="0"/>
              <a:t>limiting </a:t>
            </a:r>
            <a:r>
              <a:rPr lang="en-US" dirty="0"/>
              <a:t>the general protections framework to unlawful termination provisions only;</a:t>
            </a:r>
            <a:endParaRPr lang="en-AU" dirty="0"/>
          </a:p>
          <a:p>
            <a:pPr lvl="0"/>
            <a:r>
              <a:rPr lang="en-US" dirty="0"/>
              <a:t>removing the reverse onus of proof;</a:t>
            </a:r>
            <a:endParaRPr lang="en-AU" dirty="0"/>
          </a:p>
          <a:p>
            <a:pPr lvl="0"/>
            <a:r>
              <a:rPr lang="en-US" dirty="0"/>
              <a:t>reinstating the former, pre-Fair Work Act  ‘Freedom of Association’ protections;</a:t>
            </a:r>
            <a:endParaRPr lang="en-AU" dirty="0"/>
          </a:p>
          <a:p>
            <a:pPr lvl="0"/>
            <a:r>
              <a:rPr lang="en-US" dirty="0"/>
              <a:t>imposing higher barriers to entry such as increased filing fees for applications and caps on compensation.</a:t>
            </a:r>
            <a:endParaRPr lang="en-AU" dirty="0"/>
          </a:p>
          <a:p>
            <a:pPr marL="0" indent="0">
              <a:buNone/>
            </a:pPr>
            <a:endParaRPr lang="en-AU" b="1"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23</a:t>
            </a:fld>
            <a:endParaRPr lang="en-US" sz="1000" dirty="0"/>
          </a:p>
        </p:txBody>
      </p:sp>
    </p:spTree>
    <p:extLst>
      <p:ext uri="{BB962C8B-B14F-4D97-AF65-F5344CB8AC3E}">
        <p14:creationId xmlns:p14="http://schemas.microsoft.com/office/powerpoint/2010/main" val="368222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11</a:t>
            </a:r>
            <a:endParaRPr lang="en-AU" dirty="0"/>
          </a:p>
        </p:txBody>
      </p:sp>
      <p:sp>
        <p:nvSpPr>
          <p:cNvPr id="3" name="Content Placeholder 2"/>
          <p:cNvSpPr>
            <a:spLocks noGrp="1"/>
          </p:cNvSpPr>
          <p:nvPr>
            <p:ph idx="1"/>
          </p:nvPr>
        </p:nvSpPr>
        <p:spPr/>
        <p:txBody>
          <a:bodyPr/>
          <a:lstStyle/>
          <a:p>
            <a:pPr marL="0" lvl="0" indent="0">
              <a:buNone/>
            </a:pPr>
            <a:r>
              <a:rPr lang="en-US" i="1" dirty="0" smtClean="0"/>
              <a:t>11.	</a:t>
            </a:r>
            <a:r>
              <a:rPr lang="en-US" b="1" dirty="0" smtClean="0"/>
              <a:t>Restore </a:t>
            </a:r>
            <a:r>
              <a:rPr lang="en-US" b="1" dirty="0"/>
              <a:t>the Office of the Australian Building &amp; Construction </a:t>
            </a:r>
            <a:r>
              <a:rPr lang="en-US" b="1" dirty="0" smtClean="0"/>
              <a:t>	Commissioner </a:t>
            </a:r>
            <a:r>
              <a:rPr lang="en-US" b="1" dirty="0"/>
              <a:t>(ABCC) with its full suite of powers.</a:t>
            </a:r>
            <a:endParaRPr lang="en-AU" b="1" dirty="0"/>
          </a:p>
          <a:p>
            <a:pPr marL="0" indent="0">
              <a:buNone/>
            </a:pPr>
            <a:endParaRPr lang="en-AU" dirty="0" smtClean="0"/>
          </a:p>
          <a:p>
            <a:pPr marL="0" indent="0">
              <a:buNone/>
            </a:pPr>
            <a:endParaRPr lang="en-AU" dirty="0"/>
          </a:p>
          <a:p>
            <a:pPr marL="0" indent="0">
              <a:buNone/>
            </a:pPr>
            <a:r>
              <a:rPr lang="en-AU" dirty="0" smtClean="0"/>
              <a:t>	A </a:t>
            </a:r>
            <a:r>
              <a:rPr lang="en-AU" dirty="0"/>
              <a:t>productive, safe and harmonious building and </a:t>
            </a:r>
            <a:r>
              <a:rPr lang="en-AU" dirty="0" smtClean="0"/>
              <a:t>	construction </a:t>
            </a:r>
            <a:r>
              <a:rPr lang="en-AU" dirty="0"/>
              <a:t>industry where everybody plays by the rules </a:t>
            </a:r>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24</a:t>
            </a:fld>
            <a:endParaRPr lang="en-US" sz="1000" dirty="0"/>
          </a:p>
        </p:txBody>
      </p:sp>
    </p:spTree>
    <p:extLst>
      <p:ext uri="{BB962C8B-B14F-4D97-AF65-F5344CB8AC3E}">
        <p14:creationId xmlns:p14="http://schemas.microsoft.com/office/powerpoint/2010/main" val="2265291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12</a:t>
            </a:r>
            <a:endParaRPr lang="en-AU" dirty="0"/>
          </a:p>
        </p:txBody>
      </p:sp>
      <p:sp>
        <p:nvSpPr>
          <p:cNvPr id="3" name="Content Placeholder 2"/>
          <p:cNvSpPr>
            <a:spLocks noGrp="1"/>
          </p:cNvSpPr>
          <p:nvPr>
            <p:ph idx="1"/>
          </p:nvPr>
        </p:nvSpPr>
        <p:spPr>
          <a:xfrm>
            <a:off x="611560" y="1340768"/>
            <a:ext cx="7846640" cy="4450432"/>
          </a:xfrm>
        </p:spPr>
        <p:txBody>
          <a:bodyPr/>
          <a:lstStyle/>
          <a:p>
            <a:pPr marL="0" lvl="0" indent="0">
              <a:buNone/>
            </a:pPr>
            <a:r>
              <a:rPr lang="en-US" i="1" dirty="0" smtClean="0"/>
              <a:t>12.	</a:t>
            </a:r>
            <a:r>
              <a:rPr lang="en-US" b="1" dirty="0" smtClean="0"/>
              <a:t>Balanced </a:t>
            </a:r>
            <a:r>
              <a:rPr lang="en-US" b="1" dirty="0"/>
              <a:t>right of entry laws.</a:t>
            </a:r>
            <a:endParaRPr lang="en-AU" b="1" dirty="0"/>
          </a:p>
          <a:p>
            <a:pPr marL="0" indent="0">
              <a:buNone/>
            </a:pPr>
            <a:r>
              <a:rPr lang="en-AU" dirty="0"/>
              <a:t>Despite promising to ‘maintain the existing right of entry rules’ prior to its </a:t>
            </a:r>
            <a:r>
              <a:rPr lang="en-AU" dirty="0" smtClean="0"/>
              <a:t>election in 2007, </a:t>
            </a:r>
            <a:r>
              <a:rPr lang="en-AU" dirty="0"/>
              <a:t>the previous Government extended </a:t>
            </a:r>
            <a:r>
              <a:rPr lang="en-AU" dirty="0" smtClean="0"/>
              <a:t>them.</a:t>
            </a:r>
            <a:endParaRPr lang="en-AU" dirty="0"/>
          </a:p>
          <a:p>
            <a:pPr algn="ctr"/>
            <a:r>
              <a:rPr lang="en-AU" dirty="0"/>
              <a:t>ACCI believes that such entry for discussion purposes should be conditional on the workplace at least having union </a:t>
            </a:r>
            <a:r>
              <a:rPr lang="en-AU" dirty="0" smtClean="0"/>
              <a:t>members who </a:t>
            </a:r>
            <a:r>
              <a:rPr lang="en-AU" dirty="0"/>
              <a:t>actually invite the union to </a:t>
            </a:r>
            <a:r>
              <a:rPr lang="en-AU" dirty="0" smtClean="0"/>
              <a:t>enter.</a:t>
            </a:r>
          </a:p>
          <a:p>
            <a:pPr marL="0" indent="0" algn="ctr">
              <a:buNone/>
            </a:pPr>
            <a:endParaRPr lang="en-AU" dirty="0" smtClean="0"/>
          </a:p>
          <a:p>
            <a:r>
              <a:rPr lang="en-AU" dirty="0" smtClean="0"/>
              <a:t>The Act currently prevents an employer resisting a union demand to meet employees in the lunchroom</a:t>
            </a:r>
          </a:p>
          <a:p>
            <a:pPr marL="0" indent="0">
              <a:buNone/>
            </a:pPr>
            <a:endParaRPr lang="en-AU" dirty="0" smtClean="0"/>
          </a:p>
          <a:p>
            <a:r>
              <a:rPr lang="en-AU" dirty="0"/>
              <a:t>D</a:t>
            </a:r>
            <a:r>
              <a:rPr lang="en-AU" dirty="0" smtClean="0"/>
              <a:t>ifficult for employers to dispute frequency of entry.</a:t>
            </a:r>
          </a:p>
          <a:p>
            <a:pPr marL="0" indent="0">
              <a:buNone/>
            </a:pPr>
            <a:endParaRPr lang="en-AU" dirty="0" smtClean="0"/>
          </a:p>
          <a:p>
            <a:r>
              <a:rPr lang="en-AU" dirty="0" smtClean="0"/>
              <a:t>Passage of current Government’s  </a:t>
            </a:r>
            <a:r>
              <a:rPr lang="en-AU" i="1" dirty="0"/>
              <a:t>F</a:t>
            </a:r>
            <a:r>
              <a:rPr lang="en-AU" i="1" dirty="0" smtClean="0"/>
              <a:t>air Work Amendment Bill 2014</a:t>
            </a:r>
            <a:r>
              <a:rPr lang="en-AU" dirty="0" smtClean="0"/>
              <a:t> would assist.</a:t>
            </a:r>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25</a:t>
            </a:fld>
            <a:endParaRPr lang="en-US" sz="1000" dirty="0"/>
          </a:p>
        </p:txBody>
      </p:sp>
    </p:spTree>
    <p:extLst>
      <p:ext uri="{BB962C8B-B14F-4D97-AF65-F5344CB8AC3E}">
        <p14:creationId xmlns:p14="http://schemas.microsoft.com/office/powerpoint/2010/main" val="40537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13</a:t>
            </a:r>
            <a:endParaRPr lang="en-AU" dirty="0"/>
          </a:p>
        </p:txBody>
      </p:sp>
      <p:sp>
        <p:nvSpPr>
          <p:cNvPr id="3" name="Content Placeholder 2"/>
          <p:cNvSpPr>
            <a:spLocks noGrp="1"/>
          </p:cNvSpPr>
          <p:nvPr>
            <p:ph idx="1"/>
          </p:nvPr>
        </p:nvSpPr>
        <p:spPr/>
        <p:txBody>
          <a:bodyPr/>
          <a:lstStyle/>
          <a:p>
            <a:pPr marL="0" lvl="0" indent="0">
              <a:buNone/>
            </a:pPr>
            <a:r>
              <a:rPr lang="en-US" i="1" dirty="0" smtClean="0"/>
              <a:t>13.	</a:t>
            </a:r>
            <a:r>
              <a:rPr lang="en-US" b="1" dirty="0" smtClean="0"/>
              <a:t>Restore </a:t>
            </a:r>
            <a:r>
              <a:rPr lang="en-US" b="1" dirty="0"/>
              <a:t>balance to transfer of business rules.</a:t>
            </a:r>
            <a:endParaRPr lang="en-AU" b="1" dirty="0"/>
          </a:p>
          <a:p>
            <a:pPr marL="0" indent="0">
              <a:buNone/>
            </a:pPr>
            <a:r>
              <a:rPr lang="en-AU" dirty="0" smtClean="0"/>
              <a:t>ACCI seeks the </a:t>
            </a:r>
            <a:r>
              <a:rPr lang="en-AU" dirty="0"/>
              <a:t>former longstanding provisions under the </a:t>
            </a:r>
            <a:r>
              <a:rPr lang="en-AU" i="1" dirty="0"/>
              <a:t>Workplace Relations Act 1996 </a:t>
            </a:r>
            <a:r>
              <a:rPr lang="en-AU" dirty="0" smtClean="0"/>
              <a:t>and </a:t>
            </a:r>
            <a:r>
              <a:rPr lang="en-AU" dirty="0"/>
              <a:t>there should be a maximum time limit for transferring industrial </a:t>
            </a:r>
            <a:r>
              <a:rPr lang="en-AU" dirty="0" smtClean="0"/>
              <a:t>instruments.</a:t>
            </a:r>
          </a:p>
          <a:p>
            <a:pPr marL="0" indent="0">
              <a:buNone/>
            </a:pPr>
            <a:endParaRPr lang="en-AU" dirty="0" smtClean="0"/>
          </a:p>
          <a:p>
            <a:pPr marL="0" indent="0">
              <a:buNone/>
            </a:pPr>
            <a:r>
              <a:rPr lang="en-AU" b="1" dirty="0" smtClean="0"/>
              <a:t>Real question is whether the ‘protections’ under the new regime justify the costs to the economy. The rules:</a:t>
            </a:r>
          </a:p>
          <a:p>
            <a:r>
              <a:rPr lang="en-AU" dirty="0" smtClean="0"/>
              <a:t>unduly </a:t>
            </a:r>
            <a:r>
              <a:rPr lang="en-AU" dirty="0"/>
              <a:t>restrict the capacity of employers to restructure their </a:t>
            </a:r>
            <a:r>
              <a:rPr lang="en-AU" dirty="0" smtClean="0"/>
              <a:t>businesses</a:t>
            </a:r>
            <a:r>
              <a:rPr lang="en-AU" dirty="0"/>
              <a:t>.</a:t>
            </a:r>
            <a:endParaRPr lang="en-AU" dirty="0" smtClean="0"/>
          </a:p>
          <a:p>
            <a:r>
              <a:rPr lang="en-AU" dirty="0" smtClean="0"/>
              <a:t>create </a:t>
            </a:r>
            <a:r>
              <a:rPr lang="en-AU" dirty="0"/>
              <a:t>a disincentive to outsource and for entrepreneurs to offer better ways of doing things to the </a:t>
            </a:r>
            <a:r>
              <a:rPr lang="en-AU" dirty="0" smtClean="0"/>
              <a:t>market.</a:t>
            </a:r>
          </a:p>
          <a:p>
            <a:r>
              <a:rPr lang="en-AU" dirty="0" smtClean="0"/>
              <a:t>lock </a:t>
            </a:r>
            <a:r>
              <a:rPr lang="en-AU" dirty="0"/>
              <a:t>in of public sector terms and conditions of employment so as to remove or lessen the effective </a:t>
            </a:r>
            <a:r>
              <a:rPr lang="en-AU" dirty="0" smtClean="0"/>
              <a:t>competition.</a:t>
            </a:r>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26</a:t>
            </a:fld>
            <a:endParaRPr lang="en-US" sz="1000" dirty="0"/>
          </a:p>
        </p:txBody>
      </p:sp>
    </p:spTree>
    <p:extLst>
      <p:ext uri="{BB962C8B-B14F-4D97-AF65-F5344CB8AC3E}">
        <p14:creationId xmlns:p14="http://schemas.microsoft.com/office/powerpoint/2010/main" val="59713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14</a:t>
            </a:r>
            <a:endParaRPr lang="en-AU" dirty="0"/>
          </a:p>
        </p:txBody>
      </p:sp>
      <p:sp>
        <p:nvSpPr>
          <p:cNvPr id="3" name="Content Placeholder 2"/>
          <p:cNvSpPr>
            <a:spLocks noGrp="1"/>
          </p:cNvSpPr>
          <p:nvPr>
            <p:ph idx="1"/>
          </p:nvPr>
        </p:nvSpPr>
        <p:spPr/>
        <p:txBody>
          <a:bodyPr/>
          <a:lstStyle/>
          <a:p>
            <a:pPr marL="0" indent="0">
              <a:buNone/>
            </a:pPr>
            <a:r>
              <a:rPr lang="en-AU" b="1" dirty="0" smtClean="0"/>
              <a:t>14.	Recognise </a:t>
            </a:r>
            <a:r>
              <a:rPr lang="en-AU" b="1" dirty="0"/>
              <a:t>the right to engage in contracting and labour </a:t>
            </a:r>
            <a:r>
              <a:rPr lang="en-AU" b="1" dirty="0" smtClean="0"/>
              <a:t>	hire arrangements</a:t>
            </a:r>
          </a:p>
          <a:p>
            <a:pPr marL="0" indent="0">
              <a:buNone/>
            </a:pPr>
            <a:r>
              <a:rPr lang="en-GB" dirty="0" smtClean="0"/>
              <a:t>Evidence </a:t>
            </a:r>
            <a:r>
              <a:rPr lang="en-GB" dirty="0"/>
              <a:t>of a widespread problem of illegitimate use of subcontracting arrangements which would warrant changes to the sham contracting provisions within the Act is lacking. </a:t>
            </a:r>
            <a:endParaRPr lang="en-GB" dirty="0" smtClean="0"/>
          </a:p>
          <a:p>
            <a:pPr marL="0" indent="0">
              <a:buNone/>
            </a:pPr>
            <a:endParaRPr lang="en-GB" dirty="0"/>
          </a:p>
          <a:p>
            <a:pPr marL="0" indent="0">
              <a:buNone/>
            </a:pPr>
            <a:r>
              <a:rPr lang="en-GB" dirty="0" smtClean="0"/>
              <a:t>Rather</a:t>
            </a:r>
            <a:r>
              <a:rPr lang="en-GB" dirty="0"/>
              <a:t>, the </a:t>
            </a:r>
            <a:r>
              <a:rPr lang="en-GB" dirty="0" smtClean="0"/>
              <a:t>framework intrudes </a:t>
            </a:r>
            <a:r>
              <a:rPr lang="en-GB" dirty="0"/>
              <a:t>upon the common law right to </a:t>
            </a:r>
            <a:r>
              <a:rPr lang="en-GB" dirty="0" smtClean="0"/>
              <a:t>be or use an </a:t>
            </a:r>
            <a:r>
              <a:rPr lang="en-GB" dirty="0"/>
              <a:t>independent </a:t>
            </a:r>
            <a:r>
              <a:rPr lang="en-GB" dirty="0" smtClean="0"/>
              <a:t>contractor (e.g. terms </a:t>
            </a:r>
            <a:r>
              <a:rPr lang="en-GB" dirty="0"/>
              <a:t>in enterprise agreements that would restrict the use of </a:t>
            </a:r>
            <a:r>
              <a:rPr lang="en-GB" dirty="0" smtClean="0"/>
              <a:t>contractors).</a:t>
            </a:r>
          </a:p>
          <a:p>
            <a:pPr marL="0" indent="0">
              <a:buNone/>
            </a:pPr>
            <a:endParaRPr lang="en-GB" dirty="0" smtClean="0"/>
          </a:p>
          <a:p>
            <a:pPr marL="0" indent="0">
              <a:buNone/>
            </a:pPr>
            <a:r>
              <a:rPr lang="en-AU" dirty="0" smtClean="0"/>
              <a:t>The framework must facilitate </a:t>
            </a:r>
            <a:r>
              <a:rPr lang="en-AU" dirty="0"/>
              <a:t>the broadest possible range of options for workforce participation to meet our diverse workforce </a:t>
            </a:r>
            <a:r>
              <a:rPr lang="en-AU" dirty="0" smtClean="0"/>
              <a:t>needs.</a:t>
            </a:r>
            <a:endParaRPr lang="en-AU" b="1"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27</a:t>
            </a:fld>
            <a:endParaRPr lang="en-US" sz="1000" dirty="0"/>
          </a:p>
        </p:txBody>
      </p:sp>
    </p:spTree>
    <p:extLst>
      <p:ext uri="{BB962C8B-B14F-4D97-AF65-F5344CB8AC3E}">
        <p14:creationId xmlns:p14="http://schemas.microsoft.com/office/powerpoint/2010/main" val="193388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lstStyle/>
          <a:p>
            <a:pPr marL="0" indent="0">
              <a:buNone/>
            </a:pPr>
            <a:r>
              <a:rPr lang="en-AU" b="1" dirty="0" smtClean="0"/>
              <a:t>Original system of Conciliation and Arbitration:</a:t>
            </a:r>
          </a:p>
          <a:p>
            <a:pPr marL="0" indent="0">
              <a:buNone/>
            </a:pPr>
            <a:r>
              <a:rPr lang="en-AU" i="1" dirty="0" smtClean="0"/>
              <a:t>“</a:t>
            </a:r>
            <a:r>
              <a:rPr lang="en-AU" sz="1600" i="1" dirty="0" smtClean="0"/>
              <a:t>In </a:t>
            </a:r>
            <a:r>
              <a:rPr lang="en-AU" sz="1600" i="1" dirty="0"/>
              <a:t>no sense is this a triumph for humanity. It is a confession that the ordinary rules have failed, and that we have to grope about for some method which is clumsy, and perhaps, inequitable…trusting that the time will come when, under a more rational and voluntary arrangement of intelligent men representing these great interests, a method will be found of settling their disputes without any recourse to legal </a:t>
            </a:r>
            <a:r>
              <a:rPr lang="en-AU" sz="1600" i="1" dirty="0" smtClean="0"/>
              <a:t>machinery</a:t>
            </a:r>
            <a:r>
              <a:rPr lang="en-AU" i="1" dirty="0" smtClean="0"/>
              <a:t>”.</a:t>
            </a:r>
            <a:endParaRPr lang="en-AU" dirty="0"/>
          </a:p>
          <a:p>
            <a:pPr marL="0" indent="0">
              <a:buNone/>
            </a:pPr>
            <a:r>
              <a:rPr lang="en-AU" sz="1400" dirty="0" smtClean="0"/>
              <a:t>	(Sir George Reid, Hansard, </a:t>
            </a:r>
            <a:r>
              <a:rPr lang="en-AU" sz="1400" dirty="0"/>
              <a:t>House of Representatives, 1901-1904, p. </a:t>
            </a:r>
            <a:r>
              <a:rPr lang="en-AU" sz="1400" dirty="0" smtClean="0"/>
              <a:t>2862)</a:t>
            </a:r>
          </a:p>
          <a:p>
            <a:pPr marL="0" indent="0">
              <a:buNone/>
            </a:pPr>
            <a:endParaRPr lang="en-AU" sz="1400" dirty="0"/>
          </a:p>
          <a:p>
            <a:pPr marL="0" indent="0">
              <a:buNone/>
            </a:pPr>
            <a:r>
              <a:rPr lang="en-AU" dirty="0" smtClean="0"/>
              <a:t>110 years on, are we not still waiting and are we any closer to a simpler system?</a:t>
            </a:r>
          </a:p>
          <a:p>
            <a:pPr marL="0" indent="0">
              <a:buNone/>
            </a:pPr>
            <a:endParaRPr lang="en-AU" dirty="0" smtClean="0"/>
          </a:p>
          <a:p>
            <a:r>
              <a:rPr lang="en-AU" dirty="0" smtClean="0"/>
              <a:t>Fair Work Act- 950 Sections, 208,000 words</a:t>
            </a:r>
          </a:p>
          <a:p>
            <a:r>
              <a:rPr lang="en-AU" dirty="0" smtClean="0"/>
              <a:t>122 Modern Awards with over 2 million words</a:t>
            </a:r>
          </a:p>
          <a:p>
            <a:pPr marL="0" indent="0">
              <a:buNone/>
            </a:pPr>
            <a:endParaRPr lang="en-AU" dirty="0"/>
          </a:p>
          <a:p>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28</a:t>
            </a:fld>
            <a:endParaRPr lang="en-US" sz="1000" dirty="0"/>
          </a:p>
        </p:txBody>
      </p:sp>
    </p:spTree>
    <p:extLst>
      <p:ext uri="{BB962C8B-B14F-4D97-AF65-F5344CB8AC3E}">
        <p14:creationId xmlns:p14="http://schemas.microsoft.com/office/powerpoint/2010/main" val="369819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ACCI’S  VISION</a:t>
            </a:r>
            <a:endParaRPr lang="en-AU" dirty="0"/>
          </a:p>
        </p:txBody>
      </p:sp>
      <p:sp>
        <p:nvSpPr>
          <p:cNvPr id="3" name="Content Placeholder 2"/>
          <p:cNvSpPr>
            <a:spLocks noGrp="1"/>
          </p:cNvSpPr>
          <p:nvPr>
            <p:ph idx="1"/>
          </p:nvPr>
        </p:nvSpPr>
        <p:spPr/>
        <p:txBody>
          <a:bodyPr/>
          <a:lstStyle/>
          <a:p>
            <a:r>
              <a:rPr lang="en-AU" dirty="0"/>
              <a:t>To meet the challenges of the future, the workplace relations framework must be pro-employment, small-business friendly, responsive to changing domestic and international conditions and receptive to the needs of the unemployed and </a:t>
            </a:r>
            <a:r>
              <a:rPr lang="en-AU" dirty="0" smtClean="0"/>
              <a:t>underemployed.</a:t>
            </a:r>
          </a:p>
          <a:p>
            <a:pPr marL="0" indent="0">
              <a:buNone/>
            </a:pPr>
            <a:endParaRPr lang="en-AU" dirty="0" smtClean="0"/>
          </a:p>
          <a:p>
            <a:r>
              <a:rPr lang="en-AU" dirty="0"/>
              <a:t>ACCI and its members have long held a vision </a:t>
            </a:r>
            <a:r>
              <a:rPr lang="en-AU" dirty="0" smtClean="0"/>
              <a:t>for:</a:t>
            </a:r>
          </a:p>
          <a:p>
            <a:pPr marL="0" indent="0">
              <a:buNone/>
            </a:pPr>
            <a:endParaRPr lang="en-AU" dirty="0"/>
          </a:p>
          <a:p>
            <a:pPr marL="0" indent="0">
              <a:buNone/>
            </a:pPr>
            <a:r>
              <a:rPr lang="en-AU" b="1" dirty="0"/>
              <a:t>A</a:t>
            </a:r>
            <a:r>
              <a:rPr lang="en-AU" b="1" dirty="0" smtClean="0"/>
              <a:t> </a:t>
            </a:r>
            <a:r>
              <a:rPr lang="en-AU" b="1" dirty="0"/>
              <a:t>workplace relations framework that empowers employers and employees across the nation to work co-operatively and make decisions in their shared interests that lead to more jobs, higher living </a:t>
            </a:r>
            <a:r>
              <a:rPr lang="en-AU" b="1" dirty="0" smtClean="0"/>
              <a:t>standards </a:t>
            </a:r>
            <a:r>
              <a:rPr lang="en-AU" b="1" dirty="0"/>
              <a:t>and a better </a:t>
            </a:r>
            <a:r>
              <a:rPr lang="en-AU" b="1" dirty="0" smtClean="0"/>
              <a:t>future.</a:t>
            </a:r>
          </a:p>
          <a:p>
            <a:pPr marL="0" indent="0">
              <a:buNone/>
            </a:pPr>
            <a:r>
              <a:rPr lang="en-AU" b="1" dirty="0"/>
              <a:t>	</a:t>
            </a:r>
            <a:r>
              <a:rPr lang="en-AU" b="1" dirty="0" smtClean="0"/>
              <a:t>		THANK YOU!</a:t>
            </a:r>
          </a:p>
          <a:p>
            <a:pPr marL="0" indent="0">
              <a:buNone/>
            </a:pPr>
            <a:endParaRPr lang="en-AU" b="1"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29</a:t>
            </a:fld>
            <a:endParaRPr lang="en-US" sz="1000" dirty="0"/>
          </a:p>
        </p:txBody>
      </p:sp>
    </p:spTree>
    <p:extLst>
      <p:ext uri="{BB962C8B-B14F-4D97-AF65-F5344CB8AC3E}">
        <p14:creationId xmlns:p14="http://schemas.microsoft.com/office/powerpoint/2010/main" val="29317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p:cTn id="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itchFamily="127" charset="0"/>
                <a:ea typeface="ＭＳ Ｐゴシック" pitchFamily="127" charset="-128"/>
              </a:rPr>
              <a:t>Productivity Commission </a:t>
            </a:r>
            <a:r>
              <a:rPr lang="en-US" dirty="0" smtClean="0">
                <a:latin typeface="Century Gothic" pitchFamily="127" charset="0"/>
                <a:ea typeface="ＭＳ Ｐゴシック" pitchFamily="127" charset="-128"/>
              </a:rPr>
              <a:t>Inquiry-Goals</a:t>
            </a:r>
            <a:endParaRPr lang="en-AU" dirty="0"/>
          </a:p>
        </p:txBody>
      </p:sp>
      <p:sp>
        <p:nvSpPr>
          <p:cNvPr id="3" name="Content Placeholder 2"/>
          <p:cNvSpPr>
            <a:spLocks noGrp="1"/>
          </p:cNvSpPr>
          <p:nvPr>
            <p:ph idx="1"/>
          </p:nvPr>
        </p:nvSpPr>
        <p:spPr/>
        <p:txBody>
          <a:bodyPr/>
          <a:lstStyle/>
          <a:p>
            <a:r>
              <a:rPr lang="en-AU" dirty="0" smtClean="0"/>
              <a:t>Rather than focus on </a:t>
            </a:r>
            <a:r>
              <a:rPr lang="en-AU" u="sng" dirty="0" smtClean="0"/>
              <a:t>what we have</a:t>
            </a:r>
            <a:r>
              <a:rPr lang="en-AU" dirty="0" smtClean="0"/>
              <a:t>, the </a:t>
            </a:r>
            <a:r>
              <a:rPr lang="en-AU" dirty="0"/>
              <a:t>Productivity Commission must look for </a:t>
            </a:r>
            <a:r>
              <a:rPr lang="en-AU" u="sng" dirty="0"/>
              <a:t>what we need</a:t>
            </a:r>
            <a:r>
              <a:rPr lang="en-AU" dirty="0"/>
              <a:t>. </a:t>
            </a:r>
            <a:endParaRPr lang="en-AU" dirty="0" smtClean="0"/>
          </a:p>
          <a:p>
            <a:pPr marL="0" indent="0">
              <a:buNone/>
            </a:pPr>
            <a:endParaRPr lang="en-AU" dirty="0"/>
          </a:p>
          <a:p>
            <a:r>
              <a:rPr lang="en-AU" dirty="0" smtClean="0"/>
              <a:t>ACCI </a:t>
            </a:r>
            <a:r>
              <a:rPr lang="en-AU" dirty="0"/>
              <a:t>believes the workplace relations framework should complete the evolution from the centralised system of compulsory conciliation and arbitration of the past. </a:t>
            </a:r>
            <a:endParaRPr lang="en-AU" dirty="0" smtClean="0"/>
          </a:p>
          <a:p>
            <a:endParaRPr lang="en-AU" dirty="0"/>
          </a:p>
          <a:p>
            <a:r>
              <a:rPr lang="en-AU" dirty="0" smtClean="0"/>
              <a:t>It </a:t>
            </a:r>
            <a:r>
              <a:rPr lang="en-AU" dirty="0"/>
              <a:t>should become a truly decentralised system of collective and individual agreements underpinned by a simple safety net of minimum </a:t>
            </a:r>
            <a:r>
              <a:rPr lang="en-AU" dirty="0" smtClean="0"/>
              <a:t>standards.</a:t>
            </a:r>
          </a:p>
          <a:p>
            <a:pPr marL="0" indent="0">
              <a:buNone/>
            </a:pPr>
            <a:endParaRPr lang="en-AU" dirty="0" smtClean="0"/>
          </a:p>
          <a:p>
            <a:r>
              <a:rPr lang="en-AU" dirty="0" smtClean="0"/>
              <a:t>ACCI has made </a:t>
            </a:r>
            <a:r>
              <a:rPr lang="en-AU" b="1" dirty="0" smtClean="0"/>
              <a:t>14 </a:t>
            </a:r>
            <a:r>
              <a:rPr lang="en-AU" dirty="0" smtClean="0"/>
              <a:t>broad recommendations</a:t>
            </a:r>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3</a:t>
            </a:fld>
            <a:endParaRPr lang="en-US" sz="1000" dirty="0"/>
          </a:p>
        </p:txBody>
      </p:sp>
    </p:spTree>
    <p:extLst>
      <p:ext uri="{BB962C8B-B14F-4D97-AF65-F5344CB8AC3E}">
        <p14:creationId xmlns:p14="http://schemas.microsoft.com/office/powerpoint/2010/main" val="2988659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Productivity Commission Inquiry</a:t>
            </a:r>
            <a:br>
              <a:rPr lang="en-AU" b="1" dirty="0" smtClean="0"/>
            </a:br>
            <a:r>
              <a:rPr lang="en-AU" b="1" dirty="0" smtClean="0"/>
              <a:t>APTIA Submission</a:t>
            </a:r>
            <a:endParaRPr lang="en-AU" b="1" dirty="0"/>
          </a:p>
        </p:txBody>
      </p:sp>
      <p:sp>
        <p:nvSpPr>
          <p:cNvPr id="3" name="Content Placeholder 2"/>
          <p:cNvSpPr>
            <a:spLocks noGrp="1"/>
          </p:cNvSpPr>
          <p:nvPr>
            <p:ph idx="1"/>
          </p:nvPr>
        </p:nvSpPr>
        <p:spPr>
          <a:xfrm>
            <a:off x="611560" y="1484784"/>
            <a:ext cx="7846640" cy="4306416"/>
          </a:xfrm>
        </p:spPr>
        <p:txBody>
          <a:bodyPr/>
          <a:lstStyle/>
          <a:p>
            <a:r>
              <a:rPr lang="en-AU" b="1" dirty="0" smtClean="0"/>
              <a:t>Repeal the Fair Work (Transfer of Business) Amendment Act 2102</a:t>
            </a:r>
          </a:p>
          <a:p>
            <a:pPr marL="0" indent="0">
              <a:buNone/>
            </a:pPr>
            <a:r>
              <a:rPr lang="en-AU" b="1" dirty="0" smtClean="0"/>
              <a:t>ACCI agrees</a:t>
            </a:r>
            <a:r>
              <a:rPr lang="en-AU" dirty="0" smtClean="0"/>
              <a:t>. Those amendments do not represent </a:t>
            </a:r>
            <a:r>
              <a:rPr lang="en-AU" dirty="0"/>
              <a:t>good policy. </a:t>
            </a:r>
            <a:endParaRPr lang="en-AU" dirty="0" smtClean="0"/>
          </a:p>
          <a:p>
            <a:pPr marL="0" indent="0">
              <a:buNone/>
            </a:pPr>
            <a:r>
              <a:rPr lang="en-AU" dirty="0" smtClean="0"/>
              <a:t>They </a:t>
            </a:r>
            <a:r>
              <a:rPr lang="en-AU" dirty="0"/>
              <a:t>have created a disincentive to outsource by locking in public sector terms and conditions of employment, no matter how restrictive, antiquated or expensive they </a:t>
            </a:r>
            <a:r>
              <a:rPr lang="en-AU" dirty="0" smtClean="0"/>
              <a:t>are; </a:t>
            </a:r>
            <a:r>
              <a:rPr lang="en-AU" b="1" dirty="0" smtClean="0"/>
              <a:t>and</a:t>
            </a:r>
            <a:r>
              <a:rPr lang="en-AU" dirty="0" smtClean="0"/>
              <a:t> </a:t>
            </a:r>
          </a:p>
          <a:p>
            <a:pPr marL="0" indent="0">
              <a:buNone/>
            </a:pPr>
            <a:r>
              <a:rPr lang="en-AU" dirty="0" smtClean="0"/>
              <a:t>They have removed the </a:t>
            </a:r>
            <a:r>
              <a:rPr lang="en-AU" dirty="0"/>
              <a:t>pressure of credible competition </a:t>
            </a:r>
            <a:r>
              <a:rPr lang="en-AU" dirty="0" smtClean="0"/>
              <a:t>and created </a:t>
            </a:r>
            <a:r>
              <a:rPr lang="en-AU" dirty="0"/>
              <a:t>a disincentive for public sector reform that may drive efficiency, better services and result in savings for </a:t>
            </a:r>
            <a:r>
              <a:rPr lang="en-AU" dirty="0" smtClean="0"/>
              <a:t>taxpayers</a:t>
            </a:r>
          </a:p>
          <a:p>
            <a:pPr marL="0" indent="0">
              <a:buNone/>
            </a:pPr>
            <a:endParaRPr lang="en-AU" dirty="0" smtClean="0"/>
          </a:p>
          <a:p>
            <a:r>
              <a:rPr lang="en-AU" b="1" dirty="0" smtClean="0"/>
              <a:t>Reduce Red tape flowing from the Fair Work (Registered Organisations) Act 2012</a:t>
            </a:r>
          </a:p>
          <a:p>
            <a:r>
              <a:rPr lang="en-AU" b="1" dirty="0" smtClean="0"/>
              <a:t>Amend s.90(2)- </a:t>
            </a:r>
            <a:r>
              <a:rPr lang="en-AU" dirty="0" smtClean="0"/>
              <a:t>ACCI has been active in addressing this</a:t>
            </a:r>
            <a:endParaRPr lang="en-AU" b="1" dirty="0" smtClean="0"/>
          </a:p>
          <a:p>
            <a:r>
              <a:rPr lang="en-AU" b="1" dirty="0" smtClean="0"/>
              <a:t>Improve s.342 by adding requirement for ‘seriousness’ (</a:t>
            </a:r>
            <a:r>
              <a:rPr lang="en-AU" dirty="0" smtClean="0"/>
              <a:t>ACCI recommendation # 10</a:t>
            </a:r>
            <a:r>
              <a:rPr lang="en-AU" b="1" dirty="0" smtClean="0"/>
              <a:t>)</a:t>
            </a:r>
            <a:endParaRPr lang="en-AU" b="1"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4</a:t>
            </a:fld>
            <a:endParaRPr lang="en-US" sz="1000" dirty="0"/>
          </a:p>
        </p:txBody>
      </p:sp>
    </p:spTree>
    <p:extLst>
      <p:ext uri="{BB962C8B-B14F-4D97-AF65-F5344CB8AC3E}">
        <p14:creationId xmlns:p14="http://schemas.microsoft.com/office/powerpoint/2010/main" val="40308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5102"/>
            <a:ext cx="7315200" cy="1143000"/>
          </a:xfrm>
        </p:spPr>
        <p:txBody>
          <a:bodyPr/>
          <a:lstStyle/>
          <a:p>
            <a:r>
              <a:rPr lang="en-AU" b="1" dirty="0"/>
              <a:t>Productivity Commission Inquiry</a:t>
            </a:r>
            <a:br>
              <a:rPr lang="en-AU" b="1" dirty="0"/>
            </a:br>
            <a:r>
              <a:rPr lang="en-AU" b="1" dirty="0"/>
              <a:t>APTIA Submission</a:t>
            </a:r>
          </a:p>
        </p:txBody>
      </p:sp>
      <p:sp>
        <p:nvSpPr>
          <p:cNvPr id="3" name="Content Placeholder 2"/>
          <p:cNvSpPr>
            <a:spLocks noGrp="1"/>
          </p:cNvSpPr>
          <p:nvPr>
            <p:ph idx="1"/>
          </p:nvPr>
        </p:nvSpPr>
        <p:spPr>
          <a:xfrm>
            <a:off x="683568" y="1340768"/>
            <a:ext cx="7774632" cy="4450432"/>
          </a:xfrm>
        </p:spPr>
        <p:txBody>
          <a:bodyPr/>
          <a:lstStyle/>
          <a:p>
            <a:r>
              <a:rPr lang="en-AU" dirty="0" smtClean="0"/>
              <a:t>Recognise the impact that industrial action in public transport has on the community by recognising it as an essential service by amending s.424 of the </a:t>
            </a:r>
            <a:r>
              <a:rPr lang="en-AU" i="1" dirty="0" smtClean="0"/>
              <a:t>Fair Work Act 2009</a:t>
            </a:r>
            <a:r>
              <a:rPr lang="en-AU" dirty="0" smtClean="0"/>
              <a:t>.</a:t>
            </a:r>
          </a:p>
          <a:p>
            <a:pPr marL="0" indent="0">
              <a:buNone/>
            </a:pPr>
            <a:endParaRPr lang="en-AU" dirty="0" smtClean="0"/>
          </a:p>
          <a:p>
            <a:r>
              <a:rPr lang="en-AU" dirty="0" smtClean="0"/>
              <a:t>Amend s.437(5) of the Act so that a vote for industrial action is representatives of the views of all employees</a:t>
            </a:r>
          </a:p>
          <a:p>
            <a:endParaRPr lang="en-AU" dirty="0"/>
          </a:p>
          <a:p>
            <a:pPr marL="0" indent="0">
              <a:buNone/>
            </a:pPr>
            <a:r>
              <a:rPr lang="en-AU" dirty="0" smtClean="0"/>
              <a:t>Both of these measures warrant serious consideration by the Productivity Commission and are consistent with ACCI recommendations:</a:t>
            </a:r>
          </a:p>
          <a:p>
            <a:r>
              <a:rPr lang="en-AU" sz="1600" dirty="0"/>
              <a:t>to help prevent industrial action in circumstances where claims are not in the public interest via a new “public interest” </a:t>
            </a:r>
            <a:r>
              <a:rPr lang="en-AU" sz="1600" dirty="0" smtClean="0"/>
              <a:t>criteria; </a:t>
            </a:r>
            <a:r>
              <a:rPr lang="en-AU" sz="1600" b="1" dirty="0" smtClean="0"/>
              <a:t>and</a:t>
            </a:r>
          </a:p>
          <a:p>
            <a:r>
              <a:rPr lang="en-AU" sz="1600" dirty="0"/>
              <a:t>providing that industrial action cannot be taken unless the union obtains majority support of all workers in circumstances where an employer refuses to bargain</a:t>
            </a:r>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5</a:t>
            </a:fld>
            <a:endParaRPr lang="en-US" sz="1000" dirty="0"/>
          </a:p>
        </p:txBody>
      </p:sp>
    </p:spTree>
    <p:extLst>
      <p:ext uri="{BB962C8B-B14F-4D97-AF65-F5344CB8AC3E}">
        <p14:creationId xmlns:p14="http://schemas.microsoft.com/office/powerpoint/2010/main" val="21425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ACCI RECOMMENDATION # 1</a:t>
            </a:r>
            <a:endParaRPr lang="en-AU" dirty="0"/>
          </a:p>
        </p:txBody>
      </p:sp>
      <p:sp>
        <p:nvSpPr>
          <p:cNvPr id="3" name="Content Placeholder 2"/>
          <p:cNvSpPr>
            <a:spLocks noGrp="1"/>
          </p:cNvSpPr>
          <p:nvPr>
            <p:ph idx="1"/>
          </p:nvPr>
        </p:nvSpPr>
        <p:spPr/>
        <p:txBody>
          <a:bodyPr/>
          <a:lstStyle/>
          <a:p>
            <a:pPr marL="0" lvl="0" indent="0">
              <a:buNone/>
            </a:pPr>
            <a:r>
              <a:rPr lang="en-US" dirty="0" smtClean="0"/>
              <a:t>1.	</a:t>
            </a:r>
            <a:r>
              <a:rPr lang="en-US" b="1" dirty="0" smtClean="0"/>
              <a:t>A </a:t>
            </a:r>
            <a:r>
              <a:rPr lang="en-US" b="1" dirty="0"/>
              <a:t>framework with objects that not only protect those in </a:t>
            </a:r>
            <a:r>
              <a:rPr lang="en-US" b="1" dirty="0" smtClean="0"/>
              <a:t>	employment </a:t>
            </a:r>
            <a:r>
              <a:rPr lang="en-US" b="1" dirty="0"/>
              <a:t>but help the unemployed and </a:t>
            </a:r>
            <a:r>
              <a:rPr lang="en-US" b="1" dirty="0" smtClean="0"/>
              <a:t>	underemployed </a:t>
            </a:r>
            <a:r>
              <a:rPr lang="en-US" b="1" dirty="0"/>
              <a:t>become more competitive in the labour </a:t>
            </a:r>
            <a:r>
              <a:rPr lang="en-US" b="1" dirty="0" smtClean="0"/>
              <a:t>	market.</a:t>
            </a:r>
          </a:p>
          <a:p>
            <a:pPr marL="0" lvl="0" indent="0">
              <a:buNone/>
            </a:pPr>
            <a:endParaRPr lang="en-US" dirty="0" smtClean="0"/>
          </a:p>
          <a:p>
            <a:r>
              <a:rPr lang="en-AU" dirty="0"/>
              <a:t>With nearly 800,000 Australians unemployed including nearly 300,000 young people, the needs of those seeking to enter the workforce must be considered alongside the needs of employers and people already in work. </a:t>
            </a:r>
            <a:endParaRPr lang="en-AU" dirty="0" smtClean="0"/>
          </a:p>
          <a:p>
            <a:pPr marL="0" indent="0">
              <a:buNone/>
            </a:pPr>
            <a:endParaRPr lang="en-AU" dirty="0"/>
          </a:p>
          <a:p>
            <a:pPr lvl="0"/>
            <a:r>
              <a:rPr lang="en-AU" dirty="0"/>
              <a:t>The ultimate goal must be higher levels of participation across the economy</a:t>
            </a:r>
          </a:p>
          <a:p>
            <a:endParaRPr lang="en-AU" dirty="0"/>
          </a:p>
        </p:txBody>
      </p:sp>
      <p:sp>
        <p:nvSpPr>
          <p:cNvPr id="20483" name="Slide Number Placeholder 3"/>
          <p:cNvSpPr>
            <a:spLocks noGrp="1"/>
          </p:cNvSpPr>
          <p:nvPr>
            <p:ph type="sldNum" sz="quarter" idx="10"/>
          </p:nvPr>
        </p:nvSpPr>
        <p:spPr>
          <a:noFill/>
        </p:spPr>
        <p:txBody>
          <a:bodyPr/>
          <a:lstStyle/>
          <a:p>
            <a:fld id="{83D8FF63-A82F-46A3-B077-B85D17D8A9AE}" type="slidenum">
              <a:rPr lang="en-US" smtClean="0">
                <a:latin typeface="Verdana" pitchFamily="127" charset="0"/>
                <a:ea typeface="ＭＳ Ｐゴシック" pitchFamily="127" charset="-128"/>
                <a:cs typeface="ＭＳ Ｐゴシック" pitchFamily="127" charset="-128"/>
              </a:rPr>
              <a:pPr/>
              <a:t>6</a:t>
            </a:fld>
            <a:endParaRPr lang="en-US" sz="1000" dirty="0" smtClean="0">
              <a:latin typeface="Verdana" pitchFamily="127" charset="0"/>
              <a:ea typeface="ＭＳ Ｐゴシック" pitchFamily="127" charset="-128"/>
              <a:cs typeface="ＭＳ Ｐゴシック" pitchFamily="127" charset="-128"/>
            </a:endParaRPr>
          </a:p>
        </p:txBody>
      </p:sp>
    </p:spTree>
    <p:extLst>
      <p:ext uri="{BB962C8B-B14F-4D97-AF65-F5344CB8AC3E}">
        <p14:creationId xmlns:p14="http://schemas.microsoft.com/office/powerpoint/2010/main" val="3455512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ACCI RECOMMENDATION # 2</a:t>
            </a:r>
            <a:endParaRPr lang="en-AU" dirty="0"/>
          </a:p>
        </p:txBody>
      </p:sp>
      <p:sp>
        <p:nvSpPr>
          <p:cNvPr id="3" name="Content Placeholder 2"/>
          <p:cNvSpPr>
            <a:spLocks noGrp="1"/>
          </p:cNvSpPr>
          <p:nvPr>
            <p:ph idx="1"/>
          </p:nvPr>
        </p:nvSpPr>
        <p:spPr/>
        <p:txBody>
          <a:bodyPr/>
          <a:lstStyle/>
          <a:p>
            <a:pPr lvl="0">
              <a:buAutoNum type="arabicPeriod" startAt="2"/>
            </a:pPr>
            <a:r>
              <a:rPr lang="en-US" b="1" dirty="0" smtClean="0"/>
              <a:t>A </a:t>
            </a:r>
            <a:r>
              <a:rPr lang="en-US" b="1" dirty="0"/>
              <a:t>flexible, simple safety net comprising</a:t>
            </a:r>
            <a:r>
              <a:rPr lang="en-US" b="1" dirty="0" smtClean="0"/>
              <a:t>:</a:t>
            </a:r>
          </a:p>
          <a:p>
            <a:pPr marL="0" lvl="0" indent="0">
              <a:buNone/>
            </a:pPr>
            <a:endParaRPr lang="en-AU" dirty="0"/>
          </a:p>
          <a:p>
            <a:pPr lvl="0"/>
            <a:r>
              <a:rPr lang="en-AU" dirty="0"/>
              <a:t>A set of legislated minimum standards reflected in a </a:t>
            </a:r>
            <a:r>
              <a:rPr lang="en-AU" i="1" dirty="0"/>
              <a:t>Minimum Conditions of Employment Act</a:t>
            </a:r>
            <a:r>
              <a:rPr lang="en-AU" dirty="0"/>
              <a:t> (or equivalent).</a:t>
            </a:r>
          </a:p>
          <a:p>
            <a:pPr lvl="0"/>
            <a:r>
              <a:rPr lang="en-AU" dirty="0"/>
              <a:t>A national minimum wage and industry rates of pay retained from awards, adjusted annually by the independent wage setting body.</a:t>
            </a:r>
          </a:p>
          <a:p>
            <a:pPr lvl="0"/>
            <a:r>
              <a:rPr lang="en-AU" dirty="0"/>
              <a:t>Other award conditions adopted as terms and conditions of employment by agreement. </a:t>
            </a:r>
          </a:p>
          <a:p>
            <a:pPr lvl="0"/>
            <a:r>
              <a:rPr lang="en-AU" dirty="0"/>
              <a:t>A full suite of agreement making options assessed against the legislated minimum standards and applicable industry pay rates retained from awards or the national minimum wage (for those who fall outside award classifications).</a:t>
            </a:r>
          </a:p>
          <a:p>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7</a:t>
            </a:fld>
            <a:endParaRPr lang="en-US" sz="1000" dirty="0"/>
          </a:p>
        </p:txBody>
      </p:sp>
    </p:spTree>
    <p:extLst>
      <p:ext uri="{BB962C8B-B14F-4D97-AF65-F5344CB8AC3E}">
        <p14:creationId xmlns:p14="http://schemas.microsoft.com/office/powerpoint/2010/main" val="106704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ACCI </a:t>
            </a:r>
            <a:r>
              <a:rPr lang="en-AU" dirty="0" smtClean="0"/>
              <a:t>RECOMMENDATION # 3</a:t>
            </a:r>
            <a:endParaRPr lang="en-AU" dirty="0"/>
          </a:p>
        </p:txBody>
      </p:sp>
      <p:sp>
        <p:nvSpPr>
          <p:cNvPr id="3" name="Content Placeholder 2"/>
          <p:cNvSpPr>
            <a:spLocks noGrp="1"/>
          </p:cNvSpPr>
          <p:nvPr>
            <p:ph idx="1"/>
          </p:nvPr>
        </p:nvSpPr>
        <p:spPr>
          <a:xfrm>
            <a:off x="611560" y="1412776"/>
            <a:ext cx="7846640" cy="4378424"/>
          </a:xfrm>
        </p:spPr>
        <p:txBody>
          <a:bodyPr/>
          <a:lstStyle/>
          <a:p>
            <a:pPr marL="0" lvl="0" indent="0">
              <a:buNone/>
            </a:pPr>
            <a:r>
              <a:rPr lang="en-US" b="1" i="1" dirty="0" smtClean="0"/>
              <a:t>3.	</a:t>
            </a:r>
            <a:r>
              <a:rPr lang="en-US" b="1" dirty="0" smtClean="0"/>
              <a:t>The </a:t>
            </a:r>
            <a:r>
              <a:rPr lang="en-US" b="1" dirty="0"/>
              <a:t>safety-net of legislated minimum terms and conditions </a:t>
            </a:r>
            <a:r>
              <a:rPr lang="en-US" b="1" dirty="0" smtClean="0"/>
              <a:t>	to include</a:t>
            </a:r>
            <a:r>
              <a:rPr lang="en-US" b="1" dirty="0"/>
              <a:t>:</a:t>
            </a:r>
            <a:endParaRPr lang="en-AU" b="1" dirty="0"/>
          </a:p>
          <a:p>
            <a:pPr lvl="0"/>
            <a:r>
              <a:rPr lang="en-AU" i="1" dirty="0"/>
              <a:t>maximum weekly hours;</a:t>
            </a:r>
            <a:endParaRPr lang="en-AU" dirty="0"/>
          </a:p>
          <a:p>
            <a:pPr lvl="0"/>
            <a:r>
              <a:rPr lang="en-AU" i="1" dirty="0"/>
              <a:t>requests for flexible working arrangements;</a:t>
            </a:r>
            <a:endParaRPr lang="en-AU" dirty="0"/>
          </a:p>
          <a:p>
            <a:pPr lvl="0"/>
            <a:r>
              <a:rPr lang="en-AU" i="1" dirty="0"/>
              <a:t>parental leave;</a:t>
            </a:r>
            <a:endParaRPr lang="en-AU" dirty="0"/>
          </a:p>
          <a:p>
            <a:pPr lvl="0"/>
            <a:r>
              <a:rPr lang="en-AU" i="1" dirty="0"/>
              <a:t>annual leave;</a:t>
            </a:r>
            <a:endParaRPr lang="en-AU" dirty="0"/>
          </a:p>
          <a:p>
            <a:pPr lvl="0"/>
            <a:r>
              <a:rPr lang="en-AU" i="1" dirty="0"/>
              <a:t>personal carer’s leave and compassionate leave;</a:t>
            </a:r>
            <a:endParaRPr lang="en-AU" dirty="0"/>
          </a:p>
          <a:p>
            <a:pPr lvl="0"/>
            <a:r>
              <a:rPr lang="en-AU" i="1" dirty="0"/>
              <a:t>community service leave;</a:t>
            </a:r>
            <a:endParaRPr lang="en-AU" dirty="0"/>
          </a:p>
          <a:p>
            <a:pPr lvl="0"/>
            <a:r>
              <a:rPr lang="en-AU" i="1" dirty="0"/>
              <a:t>long service leave;</a:t>
            </a:r>
            <a:endParaRPr lang="en-AU" dirty="0"/>
          </a:p>
          <a:p>
            <a:pPr lvl="0"/>
            <a:r>
              <a:rPr lang="en-AU" i="1" dirty="0"/>
              <a:t>public holidays;</a:t>
            </a:r>
            <a:endParaRPr lang="en-AU" dirty="0"/>
          </a:p>
          <a:p>
            <a:pPr lvl="0"/>
            <a:r>
              <a:rPr lang="en-AU" i="1" dirty="0"/>
              <a:t>notice of termination and redundancy pay;</a:t>
            </a:r>
            <a:endParaRPr lang="en-AU" dirty="0"/>
          </a:p>
          <a:p>
            <a:pPr lvl="0"/>
            <a:r>
              <a:rPr lang="en-AU" i="1" dirty="0"/>
              <a:t>rest breaks;</a:t>
            </a:r>
            <a:endParaRPr lang="en-AU" dirty="0"/>
          </a:p>
          <a:p>
            <a:pPr lvl="0"/>
            <a:r>
              <a:rPr lang="en-AU" i="1" dirty="0"/>
              <a:t>minimum wages (including casual loading and piece rates).</a:t>
            </a:r>
            <a:endParaRPr lang="en-AU" dirty="0"/>
          </a:p>
          <a:p>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8</a:t>
            </a:fld>
            <a:endParaRPr lang="en-US" sz="1000" dirty="0"/>
          </a:p>
        </p:txBody>
      </p:sp>
    </p:spTree>
    <p:extLst>
      <p:ext uri="{BB962C8B-B14F-4D97-AF65-F5344CB8AC3E}">
        <p14:creationId xmlns:p14="http://schemas.microsoft.com/office/powerpoint/2010/main" val="13474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does this leave Awards?</a:t>
            </a:r>
            <a:endParaRPr lang="en-AU" dirty="0"/>
          </a:p>
        </p:txBody>
      </p:sp>
      <p:sp>
        <p:nvSpPr>
          <p:cNvPr id="3" name="Content Placeholder 2"/>
          <p:cNvSpPr>
            <a:spLocks noGrp="1"/>
          </p:cNvSpPr>
          <p:nvPr>
            <p:ph idx="1"/>
          </p:nvPr>
        </p:nvSpPr>
        <p:spPr/>
        <p:txBody>
          <a:bodyPr/>
          <a:lstStyle/>
          <a:p>
            <a:r>
              <a:rPr lang="en-AU" b="1" dirty="0" smtClean="0"/>
              <a:t>Parties who use awards will continue to be able to adopt award terms and conditions into agreements.</a:t>
            </a:r>
          </a:p>
          <a:p>
            <a:r>
              <a:rPr lang="en-AU" dirty="0"/>
              <a:t>The framework must </a:t>
            </a:r>
            <a:r>
              <a:rPr lang="en-AU" dirty="0" smtClean="0"/>
              <a:t>better </a:t>
            </a:r>
            <a:r>
              <a:rPr lang="en-AU" dirty="0"/>
              <a:t>address the needs of </a:t>
            </a:r>
            <a:r>
              <a:rPr lang="en-AU" dirty="0" smtClean="0"/>
              <a:t>small business, which craves </a:t>
            </a:r>
            <a:r>
              <a:rPr lang="en-AU" dirty="0"/>
              <a:t>a safety net that is simple and easy to </a:t>
            </a:r>
            <a:r>
              <a:rPr lang="en-AU" dirty="0" smtClean="0"/>
              <a:t>follow;</a:t>
            </a:r>
          </a:p>
          <a:p>
            <a:r>
              <a:rPr lang="en-AU" dirty="0" smtClean="0"/>
              <a:t>Unsuitable </a:t>
            </a:r>
            <a:r>
              <a:rPr lang="en-AU" dirty="0"/>
              <a:t>penalty rates are only one example of restrictive aspects of the awards </a:t>
            </a:r>
            <a:r>
              <a:rPr lang="en-AU" dirty="0" smtClean="0"/>
              <a:t>system;</a:t>
            </a:r>
          </a:p>
          <a:p>
            <a:r>
              <a:rPr lang="en-AU" dirty="0" smtClean="0"/>
              <a:t>Prescription </a:t>
            </a:r>
            <a:r>
              <a:rPr lang="en-AU" dirty="0"/>
              <a:t>of ordinary </a:t>
            </a:r>
            <a:r>
              <a:rPr lang="en-AU" dirty="0" smtClean="0"/>
              <a:t>part-time, minimum </a:t>
            </a:r>
            <a:r>
              <a:rPr lang="en-AU" dirty="0"/>
              <a:t>engagement periods and </a:t>
            </a:r>
            <a:r>
              <a:rPr lang="en-AU" dirty="0" smtClean="0"/>
              <a:t>limitations </a:t>
            </a:r>
            <a:r>
              <a:rPr lang="en-AU" dirty="0"/>
              <a:t>when it comes to parties agreeing on alternative working patterns of mutual benefit are </a:t>
            </a:r>
            <a:r>
              <a:rPr lang="en-AU" dirty="0" smtClean="0"/>
              <a:t>others; </a:t>
            </a:r>
            <a:r>
              <a:rPr lang="en-AU" b="1" dirty="0" smtClean="0"/>
              <a:t>and</a:t>
            </a:r>
            <a:r>
              <a:rPr lang="en-AU" dirty="0" smtClean="0"/>
              <a:t> </a:t>
            </a:r>
            <a:endParaRPr lang="en-AU" dirty="0"/>
          </a:p>
          <a:p>
            <a:r>
              <a:rPr lang="en-AU" dirty="0"/>
              <a:t>A Fair Work Commission study has concluded that small businesses find awards daunting, convoluted and difficult to use. The Fair Work Ombudsman has conceded the risk of error by employers is still very high</a:t>
            </a:r>
            <a:r>
              <a:rPr lang="en-AU" dirty="0" smtClean="0"/>
              <a:t>.</a:t>
            </a:r>
            <a:endParaRPr lang="en-AU" dirty="0"/>
          </a:p>
        </p:txBody>
      </p:sp>
      <p:sp>
        <p:nvSpPr>
          <p:cNvPr id="4" name="Slide Number Placeholder 3"/>
          <p:cNvSpPr>
            <a:spLocks noGrp="1"/>
          </p:cNvSpPr>
          <p:nvPr>
            <p:ph type="sldNum" sz="quarter" idx="10"/>
          </p:nvPr>
        </p:nvSpPr>
        <p:spPr/>
        <p:txBody>
          <a:bodyPr/>
          <a:lstStyle/>
          <a:p>
            <a:pPr>
              <a:defRPr/>
            </a:pPr>
            <a:fld id="{5D31D5FB-D859-4872-A07D-FE2D8F8B005E}" type="slidenum">
              <a:rPr lang="en-US" smtClean="0"/>
              <a:pPr>
                <a:defRPr/>
              </a:pPr>
              <a:t>9</a:t>
            </a:fld>
            <a:endParaRPr lang="en-US" sz="1000" dirty="0"/>
          </a:p>
        </p:txBody>
      </p:sp>
    </p:spTree>
    <p:extLst>
      <p:ext uri="{BB962C8B-B14F-4D97-AF65-F5344CB8AC3E}">
        <p14:creationId xmlns:p14="http://schemas.microsoft.com/office/powerpoint/2010/main" val="360631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BED ppt template Feb10">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1827</Words>
  <Application>Microsoft Office PowerPoint</Application>
  <PresentationFormat>On-screen Show (4:3)</PresentationFormat>
  <Paragraphs>273</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ＭＳ Ｐゴシック</vt:lpstr>
      <vt:lpstr>Calibri</vt:lpstr>
      <vt:lpstr>Century Gothic</vt:lpstr>
      <vt:lpstr>Osaka</vt:lpstr>
      <vt:lpstr>Symbol</vt:lpstr>
      <vt:lpstr>Verdana</vt:lpstr>
      <vt:lpstr>Wingdings</vt:lpstr>
      <vt:lpstr>CUBED ppt template Feb10</vt:lpstr>
      <vt:lpstr>PowerPoint Presentation</vt:lpstr>
      <vt:lpstr>Productivity Commission Inquiry</vt:lpstr>
      <vt:lpstr>Productivity Commission Inquiry-Goals</vt:lpstr>
      <vt:lpstr>Productivity Commission Inquiry APTIA Submission</vt:lpstr>
      <vt:lpstr>Productivity Commission Inquiry APTIA Submission</vt:lpstr>
      <vt:lpstr>ACCI RECOMMENDATION # 1</vt:lpstr>
      <vt:lpstr>ACCI RECOMMENDATION # 2</vt:lpstr>
      <vt:lpstr>ACCI RECOMMENDATION # 3</vt:lpstr>
      <vt:lpstr>Where does this leave Awards?</vt:lpstr>
      <vt:lpstr>ACCI RECOMMENDATION # 4</vt:lpstr>
      <vt:lpstr>ACCI RECOMMENDATION # 5</vt:lpstr>
      <vt:lpstr>ACCI RECOMMENDATION # 5</vt:lpstr>
      <vt:lpstr>ACCI RECOMMENDATION # 5</vt:lpstr>
      <vt:lpstr>ACCI RECOMMENDATION # 6</vt:lpstr>
      <vt:lpstr>ACCI RECOMMENDATION # 7</vt:lpstr>
      <vt:lpstr>ACCI RECOMMENDATION #8</vt:lpstr>
      <vt:lpstr>ACCI RECOMMENDATION #8</vt:lpstr>
      <vt:lpstr>ACCI RECOMMENDATION #8</vt:lpstr>
      <vt:lpstr>ACCI RECOMMENDATION #8</vt:lpstr>
      <vt:lpstr>ACCI RECOMMENDATION #8</vt:lpstr>
      <vt:lpstr>ACCI RECOMMENDATION #8</vt:lpstr>
      <vt:lpstr>ACCI RECOMMENDATION # 9</vt:lpstr>
      <vt:lpstr>ACCI RECOMMENDATION # 10</vt:lpstr>
      <vt:lpstr>ACCI RECOMMENDATION # 11</vt:lpstr>
      <vt:lpstr>ACCI RECOMMENDATION # 12</vt:lpstr>
      <vt:lpstr>ACCI RECOMMENDATION # 13</vt:lpstr>
      <vt:lpstr>ACCI RECOMMENDATION # 14</vt:lpstr>
      <vt:lpstr>CONCLUSION</vt:lpstr>
      <vt:lpstr>ACCI’S  VISION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Ania</dc:creator>
  <cp:lastModifiedBy>Ania Labijak</cp:lastModifiedBy>
  <cp:revision>1</cp:revision>
  <dcterms:modified xsi:type="dcterms:W3CDTF">2018-01-23T08:08:33Z</dcterms:modified>
</cp:coreProperties>
</file>