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840" r:id="rId2"/>
    <p:sldMasterId id="2147483852" r:id="rId3"/>
  </p:sldMasterIdLst>
  <p:notesMasterIdLst>
    <p:notesMasterId r:id="rId89"/>
  </p:notesMasterIdLst>
  <p:handoutMasterIdLst>
    <p:handoutMasterId r:id="rId90"/>
  </p:handoutMasterIdLst>
  <p:sldIdLst>
    <p:sldId id="521" r:id="rId4"/>
    <p:sldId id="293" r:id="rId5"/>
    <p:sldId id="522" r:id="rId6"/>
    <p:sldId id="383" r:id="rId7"/>
    <p:sldId id="508" r:id="rId8"/>
    <p:sldId id="515" r:id="rId9"/>
    <p:sldId id="511" r:id="rId10"/>
    <p:sldId id="436" r:id="rId11"/>
    <p:sldId id="532" r:id="rId12"/>
    <p:sldId id="542" r:id="rId13"/>
    <p:sldId id="533" r:id="rId14"/>
    <p:sldId id="534" r:id="rId15"/>
    <p:sldId id="535" r:id="rId16"/>
    <p:sldId id="536" r:id="rId17"/>
    <p:sldId id="537" r:id="rId18"/>
    <p:sldId id="480" r:id="rId19"/>
    <p:sldId id="481" r:id="rId20"/>
    <p:sldId id="527" r:id="rId21"/>
    <p:sldId id="439" r:id="rId22"/>
    <p:sldId id="437" r:id="rId23"/>
    <p:sldId id="475" r:id="rId24"/>
    <p:sldId id="509" r:id="rId25"/>
    <p:sldId id="510" r:id="rId26"/>
    <p:sldId id="528" r:id="rId27"/>
    <p:sldId id="529" r:id="rId28"/>
    <p:sldId id="482" r:id="rId29"/>
    <p:sldId id="483" r:id="rId30"/>
    <p:sldId id="497" r:id="rId31"/>
    <p:sldId id="498" r:id="rId32"/>
    <p:sldId id="492" r:id="rId33"/>
    <p:sldId id="506" r:id="rId34"/>
    <p:sldId id="523" r:id="rId35"/>
    <p:sldId id="518" r:id="rId36"/>
    <p:sldId id="524" r:id="rId37"/>
    <p:sldId id="519" r:id="rId38"/>
    <p:sldId id="525" r:id="rId39"/>
    <p:sldId id="526" r:id="rId40"/>
    <p:sldId id="476" r:id="rId41"/>
    <p:sldId id="512" r:id="rId42"/>
    <p:sldId id="520" r:id="rId43"/>
    <p:sldId id="513" r:id="rId44"/>
    <p:sldId id="514" r:id="rId45"/>
    <p:sldId id="474" r:id="rId46"/>
    <p:sldId id="462" r:id="rId47"/>
    <p:sldId id="530" r:id="rId48"/>
    <p:sldId id="454" r:id="rId49"/>
    <p:sldId id="459" r:id="rId50"/>
    <p:sldId id="531" r:id="rId51"/>
    <p:sldId id="446" r:id="rId52"/>
    <p:sldId id="350" r:id="rId53"/>
    <p:sldId id="351" r:id="rId54"/>
    <p:sldId id="440" r:id="rId55"/>
    <p:sldId id="388" r:id="rId56"/>
    <p:sldId id="306" r:id="rId57"/>
    <p:sldId id="484" r:id="rId58"/>
    <p:sldId id="543" r:id="rId59"/>
    <p:sldId id="485" r:id="rId60"/>
    <p:sldId id="486" r:id="rId61"/>
    <p:sldId id="544" r:id="rId62"/>
    <p:sldId id="545" r:id="rId63"/>
    <p:sldId id="487" r:id="rId64"/>
    <p:sldId id="488" r:id="rId65"/>
    <p:sldId id="490" r:id="rId66"/>
    <p:sldId id="546" r:id="rId67"/>
    <p:sldId id="547" r:id="rId68"/>
    <p:sldId id="491" r:id="rId69"/>
    <p:sldId id="489" r:id="rId70"/>
    <p:sldId id="493" r:id="rId71"/>
    <p:sldId id="494" r:id="rId72"/>
    <p:sldId id="495" r:id="rId73"/>
    <p:sldId id="548" r:id="rId74"/>
    <p:sldId id="496" r:id="rId75"/>
    <p:sldId id="499" r:id="rId76"/>
    <p:sldId id="500" r:id="rId77"/>
    <p:sldId id="502" r:id="rId78"/>
    <p:sldId id="539" r:id="rId79"/>
    <p:sldId id="507" r:id="rId80"/>
    <p:sldId id="538" r:id="rId81"/>
    <p:sldId id="435" r:id="rId82"/>
    <p:sldId id="465" r:id="rId83"/>
    <p:sldId id="442" r:id="rId84"/>
    <p:sldId id="453" r:id="rId85"/>
    <p:sldId id="478" r:id="rId86"/>
    <p:sldId id="540" r:id="rId87"/>
    <p:sldId id="541" r:id="rId88"/>
  </p:sldIdLst>
  <p:sldSz cx="9144000" cy="6858000" type="screen4x3"/>
  <p:notesSz cx="6797675" cy="9926638"/>
  <p:defaultTextStyle>
    <a:defPPr>
      <a:defRPr lang="en-AU"/>
    </a:defPPr>
    <a:lvl1pPr algn="l" rtl="0" fontAlgn="base">
      <a:spcBef>
        <a:spcPct val="0"/>
      </a:spcBef>
      <a:spcAft>
        <a:spcPct val="0"/>
      </a:spcAft>
      <a:defRPr sz="2400" kern="1200">
        <a:solidFill>
          <a:schemeClr val="tx1"/>
        </a:solidFill>
        <a:latin typeface="Arial" charset="0"/>
        <a:ea typeface="+mn-ea"/>
        <a:cs typeface="Arial" charset="0"/>
      </a:defRPr>
    </a:lvl1pPr>
    <a:lvl2pPr marL="457200" algn="l" rtl="0" fontAlgn="base">
      <a:spcBef>
        <a:spcPct val="0"/>
      </a:spcBef>
      <a:spcAft>
        <a:spcPct val="0"/>
      </a:spcAft>
      <a:defRPr sz="2400" kern="1200">
        <a:solidFill>
          <a:schemeClr val="tx1"/>
        </a:solidFill>
        <a:latin typeface="Arial" charset="0"/>
        <a:ea typeface="+mn-ea"/>
        <a:cs typeface="Arial" charset="0"/>
      </a:defRPr>
    </a:lvl2pPr>
    <a:lvl3pPr marL="914400" algn="l" rtl="0" fontAlgn="base">
      <a:spcBef>
        <a:spcPct val="0"/>
      </a:spcBef>
      <a:spcAft>
        <a:spcPct val="0"/>
      </a:spcAft>
      <a:defRPr sz="2400" kern="1200">
        <a:solidFill>
          <a:schemeClr val="tx1"/>
        </a:solidFill>
        <a:latin typeface="Arial" charset="0"/>
        <a:ea typeface="+mn-ea"/>
        <a:cs typeface="Arial" charset="0"/>
      </a:defRPr>
    </a:lvl3pPr>
    <a:lvl4pPr marL="1371600" algn="l" rtl="0" fontAlgn="base">
      <a:spcBef>
        <a:spcPct val="0"/>
      </a:spcBef>
      <a:spcAft>
        <a:spcPct val="0"/>
      </a:spcAft>
      <a:defRPr sz="2400" kern="1200">
        <a:solidFill>
          <a:schemeClr val="tx1"/>
        </a:solidFill>
        <a:latin typeface="Arial" charset="0"/>
        <a:ea typeface="+mn-ea"/>
        <a:cs typeface="Arial" charset="0"/>
      </a:defRPr>
    </a:lvl4pPr>
    <a:lvl5pPr marL="1828800" algn="l" rtl="0" fontAlgn="base">
      <a:spcBef>
        <a:spcPct val="0"/>
      </a:spcBef>
      <a:spcAft>
        <a:spcPct val="0"/>
      </a:spcAft>
      <a:defRPr sz="2400" kern="1200">
        <a:solidFill>
          <a:schemeClr val="tx1"/>
        </a:solidFill>
        <a:latin typeface="Arial" charset="0"/>
        <a:ea typeface="+mn-ea"/>
        <a:cs typeface="Arial" charset="0"/>
      </a:defRPr>
    </a:lvl5pPr>
    <a:lvl6pPr marL="2286000" algn="l" defTabSz="914400" rtl="0" eaLnBrk="1" latinLnBrk="0" hangingPunct="1">
      <a:defRPr sz="2400" kern="1200">
        <a:solidFill>
          <a:schemeClr val="tx1"/>
        </a:solidFill>
        <a:latin typeface="Arial" charset="0"/>
        <a:ea typeface="+mn-ea"/>
        <a:cs typeface="Arial" charset="0"/>
      </a:defRPr>
    </a:lvl6pPr>
    <a:lvl7pPr marL="2743200" algn="l" defTabSz="914400" rtl="0" eaLnBrk="1" latinLnBrk="0" hangingPunct="1">
      <a:defRPr sz="2400" kern="1200">
        <a:solidFill>
          <a:schemeClr val="tx1"/>
        </a:solidFill>
        <a:latin typeface="Arial" charset="0"/>
        <a:ea typeface="+mn-ea"/>
        <a:cs typeface="Arial" charset="0"/>
      </a:defRPr>
    </a:lvl7pPr>
    <a:lvl8pPr marL="3200400" algn="l" defTabSz="914400" rtl="0" eaLnBrk="1" latinLnBrk="0" hangingPunct="1">
      <a:defRPr sz="2400" kern="1200">
        <a:solidFill>
          <a:schemeClr val="tx1"/>
        </a:solidFill>
        <a:latin typeface="Arial" charset="0"/>
        <a:ea typeface="+mn-ea"/>
        <a:cs typeface="Arial" charset="0"/>
      </a:defRPr>
    </a:lvl8pPr>
    <a:lvl9pPr marL="3657600" algn="l" defTabSz="914400" rtl="0" eaLnBrk="1" latinLnBrk="0" hangingPunct="1">
      <a:defRPr sz="24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12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notesMaster" Target="notesMasters/notesMaster1.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90" Type="http://schemas.openxmlformats.org/officeDocument/2006/relationships/handoutMaster" Target="handoutMasters/handoutMaster1.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viewProps" Target="viewProps.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pl-PL"/>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EF6CC8FE-5903-44A5-A79C-82A2AF4B4FD8}" type="datetimeFigureOut">
              <a:rPr lang="pl-PL" smtClean="0"/>
              <a:t>2018-01-23</a:t>
            </a:fld>
            <a:endParaRPr lang="pl-PL"/>
          </a:p>
        </p:txBody>
      </p:sp>
      <p:sp>
        <p:nvSpPr>
          <p:cNvPr id="4" name="Footer Placeholder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pl-PL"/>
          </a:p>
        </p:txBody>
      </p:sp>
      <p:sp>
        <p:nvSpPr>
          <p:cNvPr id="5" name="Slide Number Placehold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4446E81B-E817-400C-ACB4-784B7AE51B0B}" type="slidenum">
              <a:rPr lang="pl-PL" smtClean="0"/>
              <a:t>‹#›</a:t>
            </a:fld>
            <a:endParaRPr lang="pl-PL"/>
          </a:p>
        </p:txBody>
      </p:sp>
    </p:spTree>
    <p:extLst>
      <p:ext uri="{BB962C8B-B14F-4D97-AF65-F5344CB8AC3E}">
        <p14:creationId xmlns:p14="http://schemas.microsoft.com/office/powerpoint/2010/main" val="12638017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pl-PL"/>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ACE01F21-CF23-4568-9E46-2F804047D242}" type="datetimeFigureOut">
              <a:rPr lang="pl-PL" smtClean="0"/>
              <a:t>2018-01-23</a:t>
            </a:fld>
            <a:endParaRPr lang="pl-PL"/>
          </a:p>
        </p:txBody>
      </p:sp>
      <p:sp>
        <p:nvSpPr>
          <p:cNvPr id="4" name="Slide Image Placeholder 3"/>
          <p:cNvSpPr>
            <a:spLocks noGrp="1" noRot="1" noChangeAspect="1"/>
          </p:cNvSpPr>
          <p:nvPr>
            <p:ph type="sldImg" idx="2"/>
          </p:nvPr>
        </p:nvSpPr>
        <p:spPr>
          <a:xfrm>
            <a:off x="1165225" y="1241425"/>
            <a:ext cx="4467225" cy="3349625"/>
          </a:xfrm>
          <a:prstGeom prst="rect">
            <a:avLst/>
          </a:prstGeom>
          <a:noFill/>
          <a:ln w="12700">
            <a:solidFill>
              <a:prstClr val="black"/>
            </a:solidFill>
          </a:ln>
        </p:spPr>
        <p:txBody>
          <a:bodyPr vert="horz" lIns="91440" tIns="45720" rIns="91440" bIns="45720" rtlCol="0" anchor="ctr"/>
          <a:lstStyle/>
          <a:p>
            <a:endParaRPr lang="pl-PL"/>
          </a:p>
        </p:txBody>
      </p:sp>
      <p:sp>
        <p:nvSpPr>
          <p:cNvPr id="5" name="Notes Placeholder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6" name="Footer Placeholder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pl-PL"/>
          </a:p>
        </p:txBody>
      </p:sp>
      <p:sp>
        <p:nvSpPr>
          <p:cNvPr id="7" name="Slide Number Placeholder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4492D750-3059-4AE1-B318-0CFA31E1386A}" type="slidenum">
              <a:rPr lang="pl-PL" smtClean="0"/>
              <a:t>‹#›</a:t>
            </a:fld>
            <a:endParaRPr lang="pl-PL"/>
          </a:p>
        </p:txBody>
      </p:sp>
    </p:spTree>
    <p:extLst>
      <p:ext uri="{BB962C8B-B14F-4D97-AF65-F5344CB8AC3E}">
        <p14:creationId xmlns:p14="http://schemas.microsoft.com/office/powerpoint/2010/main" val="2847691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742875" indent="-285720" eaLnBrk="0" hangingPunct="0">
              <a:defRPr sz="2400">
                <a:solidFill>
                  <a:schemeClr val="tx1"/>
                </a:solidFill>
                <a:latin typeface="Arial" charset="0"/>
                <a:cs typeface="Arial" charset="0"/>
              </a:defRPr>
            </a:lvl2pPr>
            <a:lvl3pPr marL="1142884" indent="-228577" eaLnBrk="0" hangingPunct="0">
              <a:defRPr sz="2400">
                <a:solidFill>
                  <a:schemeClr val="tx1"/>
                </a:solidFill>
                <a:latin typeface="Arial" charset="0"/>
                <a:cs typeface="Arial" charset="0"/>
              </a:defRPr>
            </a:lvl3pPr>
            <a:lvl4pPr marL="1600037" indent="-228577" eaLnBrk="0" hangingPunct="0">
              <a:defRPr sz="2400">
                <a:solidFill>
                  <a:schemeClr val="tx1"/>
                </a:solidFill>
                <a:latin typeface="Arial" charset="0"/>
                <a:cs typeface="Arial" charset="0"/>
              </a:defRPr>
            </a:lvl4pPr>
            <a:lvl5pPr marL="2057191" indent="-228577" eaLnBrk="0" hangingPunct="0">
              <a:defRPr sz="2400">
                <a:solidFill>
                  <a:schemeClr val="tx1"/>
                </a:solidFill>
                <a:latin typeface="Arial" charset="0"/>
                <a:cs typeface="Arial" charset="0"/>
              </a:defRPr>
            </a:lvl5pPr>
            <a:lvl6pPr marL="2514344" indent="-228577" eaLnBrk="0" fontAlgn="base" hangingPunct="0">
              <a:spcBef>
                <a:spcPct val="0"/>
              </a:spcBef>
              <a:spcAft>
                <a:spcPct val="0"/>
              </a:spcAft>
              <a:defRPr sz="2400">
                <a:solidFill>
                  <a:schemeClr val="tx1"/>
                </a:solidFill>
                <a:latin typeface="Arial" charset="0"/>
                <a:cs typeface="Arial" charset="0"/>
              </a:defRPr>
            </a:lvl6pPr>
            <a:lvl7pPr marL="2971497" indent="-228577" eaLnBrk="0" fontAlgn="base" hangingPunct="0">
              <a:spcBef>
                <a:spcPct val="0"/>
              </a:spcBef>
              <a:spcAft>
                <a:spcPct val="0"/>
              </a:spcAft>
              <a:defRPr sz="2400">
                <a:solidFill>
                  <a:schemeClr val="tx1"/>
                </a:solidFill>
                <a:latin typeface="Arial" charset="0"/>
                <a:cs typeface="Arial" charset="0"/>
              </a:defRPr>
            </a:lvl7pPr>
            <a:lvl8pPr marL="3428651" indent="-228577" eaLnBrk="0" fontAlgn="base" hangingPunct="0">
              <a:spcBef>
                <a:spcPct val="0"/>
              </a:spcBef>
              <a:spcAft>
                <a:spcPct val="0"/>
              </a:spcAft>
              <a:defRPr sz="2400">
                <a:solidFill>
                  <a:schemeClr val="tx1"/>
                </a:solidFill>
                <a:latin typeface="Arial" charset="0"/>
                <a:cs typeface="Arial" charset="0"/>
              </a:defRPr>
            </a:lvl8pPr>
            <a:lvl9pPr marL="3885804" indent="-228577" eaLnBrk="0" fontAlgn="base" hangingPunct="0">
              <a:spcBef>
                <a:spcPct val="0"/>
              </a:spcBef>
              <a:spcAft>
                <a:spcPct val="0"/>
              </a:spcAft>
              <a:defRPr sz="2400">
                <a:solidFill>
                  <a:schemeClr val="tx1"/>
                </a:solidFill>
                <a:latin typeface="Arial" charset="0"/>
                <a:cs typeface="Arial" charset="0"/>
              </a:defRPr>
            </a:lvl9pPr>
          </a:lstStyle>
          <a:p>
            <a:fld id="{8C3E9D74-ABB3-4445-BA43-777D5775BF99}" type="slidenum">
              <a:rPr lang="en-US" sz="1200"/>
              <a:pPr/>
              <a:t>24</a:t>
            </a:fld>
            <a:endParaRPr lang="en-US" sz="1200" dirty="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415713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742875" indent="-285720" eaLnBrk="0" hangingPunct="0">
              <a:defRPr sz="2400">
                <a:solidFill>
                  <a:schemeClr val="tx1"/>
                </a:solidFill>
                <a:latin typeface="Arial" charset="0"/>
                <a:cs typeface="Arial" charset="0"/>
              </a:defRPr>
            </a:lvl2pPr>
            <a:lvl3pPr marL="1142884" indent="-228577" eaLnBrk="0" hangingPunct="0">
              <a:defRPr sz="2400">
                <a:solidFill>
                  <a:schemeClr val="tx1"/>
                </a:solidFill>
                <a:latin typeface="Arial" charset="0"/>
                <a:cs typeface="Arial" charset="0"/>
              </a:defRPr>
            </a:lvl3pPr>
            <a:lvl4pPr marL="1600037" indent="-228577" eaLnBrk="0" hangingPunct="0">
              <a:defRPr sz="2400">
                <a:solidFill>
                  <a:schemeClr val="tx1"/>
                </a:solidFill>
                <a:latin typeface="Arial" charset="0"/>
                <a:cs typeface="Arial" charset="0"/>
              </a:defRPr>
            </a:lvl4pPr>
            <a:lvl5pPr marL="2057191" indent="-228577" eaLnBrk="0" hangingPunct="0">
              <a:defRPr sz="2400">
                <a:solidFill>
                  <a:schemeClr val="tx1"/>
                </a:solidFill>
                <a:latin typeface="Arial" charset="0"/>
                <a:cs typeface="Arial" charset="0"/>
              </a:defRPr>
            </a:lvl5pPr>
            <a:lvl6pPr marL="2514344" indent="-228577" eaLnBrk="0" fontAlgn="base" hangingPunct="0">
              <a:spcBef>
                <a:spcPct val="0"/>
              </a:spcBef>
              <a:spcAft>
                <a:spcPct val="0"/>
              </a:spcAft>
              <a:defRPr sz="2400">
                <a:solidFill>
                  <a:schemeClr val="tx1"/>
                </a:solidFill>
                <a:latin typeface="Arial" charset="0"/>
                <a:cs typeface="Arial" charset="0"/>
              </a:defRPr>
            </a:lvl6pPr>
            <a:lvl7pPr marL="2971497" indent="-228577" eaLnBrk="0" fontAlgn="base" hangingPunct="0">
              <a:spcBef>
                <a:spcPct val="0"/>
              </a:spcBef>
              <a:spcAft>
                <a:spcPct val="0"/>
              </a:spcAft>
              <a:defRPr sz="2400">
                <a:solidFill>
                  <a:schemeClr val="tx1"/>
                </a:solidFill>
                <a:latin typeface="Arial" charset="0"/>
                <a:cs typeface="Arial" charset="0"/>
              </a:defRPr>
            </a:lvl7pPr>
            <a:lvl8pPr marL="3428651" indent="-228577" eaLnBrk="0" fontAlgn="base" hangingPunct="0">
              <a:spcBef>
                <a:spcPct val="0"/>
              </a:spcBef>
              <a:spcAft>
                <a:spcPct val="0"/>
              </a:spcAft>
              <a:defRPr sz="2400">
                <a:solidFill>
                  <a:schemeClr val="tx1"/>
                </a:solidFill>
                <a:latin typeface="Arial" charset="0"/>
                <a:cs typeface="Arial" charset="0"/>
              </a:defRPr>
            </a:lvl8pPr>
            <a:lvl9pPr marL="3885804" indent="-228577" eaLnBrk="0" fontAlgn="base" hangingPunct="0">
              <a:spcBef>
                <a:spcPct val="0"/>
              </a:spcBef>
              <a:spcAft>
                <a:spcPct val="0"/>
              </a:spcAft>
              <a:defRPr sz="2400">
                <a:solidFill>
                  <a:schemeClr val="tx1"/>
                </a:solidFill>
                <a:latin typeface="Arial" charset="0"/>
                <a:cs typeface="Arial" charset="0"/>
              </a:defRPr>
            </a:lvl9pPr>
          </a:lstStyle>
          <a:p>
            <a:fld id="{8C3E9D74-ABB3-4445-BA43-777D5775BF99}" type="slidenum">
              <a:rPr lang="en-US" sz="1200"/>
              <a:pPr/>
              <a:t>79</a:t>
            </a:fld>
            <a:endParaRPr lang="en-US" sz="1200" dirty="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129891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2" descr="title"/>
          <p:cNvPicPr>
            <a:picLocks noChangeAspect="1" noChangeArrowheads="1"/>
          </p:cNvPicPr>
          <p:nvPr/>
        </p:nvPicPr>
        <p:blipFill>
          <a:blip cstate="print">
            <a:extLst>
              <a:ext uri="{28A0092B-C50C-407E-A947-70E740481C1C}">
                <a14:useLocalDpi xmlns:a14="http://schemas.microsoft.com/office/drawing/2010/main" val="0"/>
              </a:ext>
            </a:extLst>
          </a:blip>
          <a:srcRect/>
          <a:stretch>
            <a:fillRect/>
          </a:stretch>
        </p:blipFill>
        <p:spPr bwMode="auto">
          <a:xfrm>
            <a:off x="-3175" y="-3175"/>
            <a:ext cx="9150350" cy="6864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200" name="Rectangle 8"/>
          <p:cNvSpPr>
            <a:spLocks noGrp="1" noChangeArrowheads="1"/>
          </p:cNvSpPr>
          <p:nvPr>
            <p:ph type="ctrTitle" sz="quarter"/>
          </p:nvPr>
        </p:nvSpPr>
        <p:spPr bwMode="auto">
          <a:xfrm>
            <a:off x="1676400" y="3384550"/>
            <a:ext cx="5791200" cy="387350"/>
          </a:xfrm>
          <a:prstGeom prst="rect">
            <a:avLst/>
          </a:prstGeom>
          <a:noFill/>
          <a:ln>
            <a:miter lim="800000"/>
            <a:headEnd/>
            <a:tailEnd/>
          </a:ln>
        </p:spPr>
        <p:txBody>
          <a:bodyPr vert="horz" wrap="square" lIns="91440" tIns="45720" rIns="91440" bIns="45720" numCol="1" anchor="ctr" anchorCtr="0" compatLnSpc="1">
            <a:prstTxWarp prst="textNoShape">
              <a:avLst/>
            </a:prstTxWarp>
          </a:bodyPr>
          <a:lstStyle>
            <a:lvl1pPr>
              <a:defRPr sz="2400">
                <a:solidFill>
                  <a:schemeClr val="bg1"/>
                </a:solidFill>
              </a:defRPr>
            </a:lvl1pPr>
          </a:lstStyle>
          <a:p>
            <a:r>
              <a:rPr lang="en-US" smtClean="0"/>
              <a:t>Click to edit Master title style</a:t>
            </a:r>
            <a:endParaRPr lang="en-US"/>
          </a:p>
        </p:txBody>
      </p:sp>
      <p:sp>
        <p:nvSpPr>
          <p:cNvPr id="8203" name="Rectangle 11"/>
          <p:cNvSpPr>
            <a:spLocks noGrp="1" noChangeArrowheads="1"/>
          </p:cNvSpPr>
          <p:nvPr>
            <p:ph type="subTitle" sz="quarter" idx="1"/>
          </p:nvPr>
        </p:nvSpPr>
        <p:spPr bwMode="auto">
          <a:xfrm>
            <a:off x="1562100" y="3868738"/>
            <a:ext cx="6019800" cy="385762"/>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lgn="ctr">
              <a:buFontTx/>
              <a:buNone/>
              <a:defRPr sz="1400">
                <a:solidFill>
                  <a:schemeClr val="bg1"/>
                </a:solidFill>
              </a:defRPr>
            </a:lvl1pPr>
          </a:lstStyle>
          <a:p>
            <a:r>
              <a:rPr lang="en-US" smtClean="0"/>
              <a:t>Click to edit Master subtitle style</a:t>
            </a:r>
            <a:endParaRPr lang="en-US"/>
          </a:p>
        </p:txBody>
      </p:sp>
    </p:spTree>
    <p:extLst>
      <p:ext uri="{BB962C8B-B14F-4D97-AF65-F5344CB8AC3E}">
        <p14:creationId xmlns:p14="http://schemas.microsoft.com/office/powerpoint/2010/main" val="879798973"/>
      </p:ext>
    </p:extLst>
  </p:cSld>
  <p:clrMapOvr>
    <a:masterClrMapping/>
  </p:clrMapOvr>
  <p:transition spd="med">
    <p:fade/>
    <p:sndAc>
      <p:end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extLst>
      <p:ext uri="{BB962C8B-B14F-4D97-AF65-F5344CB8AC3E}">
        <p14:creationId xmlns:p14="http://schemas.microsoft.com/office/powerpoint/2010/main" val="2091138892"/>
      </p:ext>
    </p:extLst>
  </p:cSld>
  <p:clrMapOvr>
    <a:masterClrMapping/>
  </p:clrMapOvr>
  <p:transition spd="med">
    <p:fade/>
    <p:sndAc>
      <p:end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extLst>
      <p:ext uri="{BB962C8B-B14F-4D97-AF65-F5344CB8AC3E}">
        <p14:creationId xmlns:p14="http://schemas.microsoft.com/office/powerpoint/2010/main" val="1403540463"/>
      </p:ext>
    </p:extLst>
  </p:cSld>
  <p:clrMapOvr>
    <a:masterClrMapping/>
  </p:clrMapOvr>
  <p:transition spd="med">
    <p:fade/>
    <p:sndAc>
      <p:endSnd/>
    </p:sndAc>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AU"/>
          </a:p>
        </p:txBody>
      </p:sp>
      <p:sp>
        <p:nvSpPr>
          <p:cNvPr id="4" name="Rectangle 4"/>
          <p:cNvSpPr>
            <a:spLocks noGrp="1" noChangeArrowheads="1"/>
          </p:cNvSpPr>
          <p:nvPr>
            <p:ph type="dt" sz="half" idx="10"/>
          </p:nvPr>
        </p:nvSpPr>
        <p:spPr>
          <a:ln/>
        </p:spPr>
        <p:txBody>
          <a:bodyPr/>
          <a:lstStyle>
            <a:lvl1pPr>
              <a:defRPr/>
            </a:lvl1pPr>
          </a:lstStyle>
          <a:p>
            <a:pPr>
              <a:defRPr/>
            </a:pPr>
            <a:endParaRPr lang="en-AU">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AU">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DC60BA1-E17C-4BC4-9F64-1A44525F81F5}" type="slidenum">
              <a:rPr lang="en-AU">
                <a:solidFill>
                  <a:srgbClr val="000000"/>
                </a:solidFill>
              </a:rPr>
              <a:pPr>
                <a:defRPr/>
              </a:pPr>
              <a:t>‹#›</a:t>
            </a:fld>
            <a:endParaRPr lang="en-AU">
              <a:solidFill>
                <a:srgbClr val="000000"/>
              </a:solidFill>
            </a:endParaRPr>
          </a:p>
        </p:txBody>
      </p:sp>
    </p:spTree>
    <p:extLst>
      <p:ext uri="{BB962C8B-B14F-4D97-AF65-F5344CB8AC3E}">
        <p14:creationId xmlns:p14="http://schemas.microsoft.com/office/powerpoint/2010/main" val="16757807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4"/>
          <p:cNvSpPr>
            <a:spLocks noGrp="1" noChangeArrowheads="1"/>
          </p:cNvSpPr>
          <p:nvPr>
            <p:ph type="dt" sz="half" idx="10"/>
          </p:nvPr>
        </p:nvSpPr>
        <p:spPr>
          <a:ln/>
        </p:spPr>
        <p:txBody>
          <a:bodyPr/>
          <a:lstStyle>
            <a:lvl1pPr>
              <a:defRPr/>
            </a:lvl1pPr>
          </a:lstStyle>
          <a:p>
            <a:pPr>
              <a:defRPr/>
            </a:pPr>
            <a:endParaRPr lang="en-AU">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AU">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7BB4A12-A61A-4837-BFBA-CBD36D7826C5}" type="slidenum">
              <a:rPr lang="en-AU">
                <a:solidFill>
                  <a:srgbClr val="000000"/>
                </a:solidFill>
              </a:rPr>
              <a:pPr>
                <a:defRPr/>
              </a:pPr>
              <a:t>‹#›</a:t>
            </a:fld>
            <a:endParaRPr lang="en-AU">
              <a:solidFill>
                <a:srgbClr val="000000"/>
              </a:solidFill>
            </a:endParaRPr>
          </a:p>
        </p:txBody>
      </p:sp>
    </p:spTree>
    <p:extLst>
      <p:ext uri="{BB962C8B-B14F-4D97-AF65-F5344CB8AC3E}">
        <p14:creationId xmlns:p14="http://schemas.microsoft.com/office/powerpoint/2010/main" val="10277172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AU">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AU">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AF2903E-A179-4B41-B43B-D964D2BFECB4}" type="slidenum">
              <a:rPr lang="en-AU">
                <a:solidFill>
                  <a:srgbClr val="000000"/>
                </a:solidFill>
              </a:rPr>
              <a:pPr>
                <a:defRPr/>
              </a:pPr>
              <a:t>‹#›</a:t>
            </a:fld>
            <a:endParaRPr lang="en-AU">
              <a:solidFill>
                <a:srgbClr val="000000"/>
              </a:solidFill>
            </a:endParaRPr>
          </a:p>
        </p:txBody>
      </p:sp>
    </p:spTree>
    <p:extLst>
      <p:ext uri="{BB962C8B-B14F-4D97-AF65-F5344CB8AC3E}">
        <p14:creationId xmlns:p14="http://schemas.microsoft.com/office/powerpoint/2010/main" val="22279127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Rectangle 4"/>
          <p:cNvSpPr>
            <a:spLocks noGrp="1" noChangeArrowheads="1"/>
          </p:cNvSpPr>
          <p:nvPr>
            <p:ph type="dt" sz="half" idx="10"/>
          </p:nvPr>
        </p:nvSpPr>
        <p:spPr>
          <a:ln/>
        </p:spPr>
        <p:txBody>
          <a:bodyPr/>
          <a:lstStyle>
            <a:lvl1pPr>
              <a:defRPr/>
            </a:lvl1pPr>
          </a:lstStyle>
          <a:p>
            <a:pPr>
              <a:defRPr/>
            </a:pPr>
            <a:endParaRPr lang="en-AU">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AU">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85E4E281-55C4-491F-BB07-D1876C46702D}" type="slidenum">
              <a:rPr lang="en-AU">
                <a:solidFill>
                  <a:srgbClr val="000000"/>
                </a:solidFill>
              </a:rPr>
              <a:pPr>
                <a:defRPr/>
              </a:pPr>
              <a:t>‹#›</a:t>
            </a:fld>
            <a:endParaRPr lang="en-AU">
              <a:solidFill>
                <a:srgbClr val="000000"/>
              </a:solidFill>
            </a:endParaRPr>
          </a:p>
        </p:txBody>
      </p:sp>
    </p:spTree>
    <p:extLst>
      <p:ext uri="{BB962C8B-B14F-4D97-AF65-F5344CB8AC3E}">
        <p14:creationId xmlns:p14="http://schemas.microsoft.com/office/powerpoint/2010/main" val="28947665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Rectangle 4"/>
          <p:cNvSpPr>
            <a:spLocks noGrp="1" noChangeArrowheads="1"/>
          </p:cNvSpPr>
          <p:nvPr>
            <p:ph type="dt" sz="half" idx="10"/>
          </p:nvPr>
        </p:nvSpPr>
        <p:spPr>
          <a:ln/>
        </p:spPr>
        <p:txBody>
          <a:bodyPr/>
          <a:lstStyle>
            <a:lvl1pPr>
              <a:defRPr/>
            </a:lvl1pPr>
          </a:lstStyle>
          <a:p>
            <a:pPr>
              <a:defRPr/>
            </a:pPr>
            <a:endParaRPr lang="en-AU">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AU">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8DF3CDBA-4625-43E7-A30A-D02F97CCAA4F}" type="slidenum">
              <a:rPr lang="en-AU">
                <a:solidFill>
                  <a:srgbClr val="000000"/>
                </a:solidFill>
              </a:rPr>
              <a:pPr>
                <a:defRPr/>
              </a:pPr>
              <a:t>‹#›</a:t>
            </a:fld>
            <a:endParaRPr lang="en-AU">
              <a:solidFill>
                <a:srgbClr val="000000"/>
              </a:solidFill>
            </a:endParaRPr>
          </a:p>
        </p:txBody>
      </p:sp>
    </p:spTree>
    <p:extLst>
      <p:ext uri="{BB962C8B-B14F-4D97-AF65-F5344CB8AC3E}">
        <p14:creationId xmlns:p14="http://schemas.microsoft.com/office/powerpoint/2010/main" val="10535818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Rectangle 4"/>
          <p:cNvSpPr>
            <a:spLocks noGrp="1" noChangeArrowheads="1"/>
          </p:cNvSpPr>
          <p:nvPr>
            <p:ph type="dt" sz="half" idx="10"/>
          </p:nvPr>
        </p:nvSpPr>
        <p:spPr>
          <a:ln/>
        </p:spPr>
        <p:txBody>
          <a:bodyPr/>
          <a:lstStyle>
            <a:lvl1pPr>
              <a:defRPr/>
            </a:lvl1pPr>
          </a:lstStyle>
          <a:p>
            <a:pPr>
              <a:defRPr/>
            </a:pPr>
            <a:endParaRPr lang="en-AU">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AU">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3B785E56-C0DD-4BCB-A995-A673E9739B68}" type="slidenum">
              <a:rPr lang="en-AU">
                <a:solidFill>
                  <a:srgbClr val="000000"/>
                </a:solidFill>
              </a:rPr>
              <a:pPr>
                <a:defRPr/>
              </a:pPr>
              <a:t>‹#›</a:t>
            </a:fld>
            <a:endParaRPr lang="en-AU">
              <a:solidFill>
                <a:srgbClr val="000000"/>
              </a:solidFill>
            </a:endParaRPr>
          </a:p>
        </p:txBody>
      </p:sp>
    </p:spTree>
    <p:extLst>
      <p:ext uri="{BB962C8B-B14F-4D97-AF65-F5344CB8AC3E}">
        <p14:creationId xmlns:p14="http://schemas.microsoft.com/office/powerpoint/2010/main" val="4390453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AU">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AU">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81F877E9-82BD-4BE9-A78E-3AED83D25AFF}" type="slidenum">
              <a:rPr lang="en-AU">
                <a:solidFill>
                  <a:srgbClr val="000000"/>
                </a:solidFill>
              </a:rPr>
              <a:pPr>
                <a:defRPr/>
              </a:pPr>
              <a:t>‹#›</a:t>
            </a:fld>
            <a:endParaRPr lang="en-AU">
              <a:solidFill>
                <a:srgbClr val="000000"/>
              </a:solidFill>
            </a:endParaRPr>
          </a:p>
        </p:txBody>
      </p:sp>
    </p:spTree>
    <p:extLst>
      <p:ext uri="{BB962C8B-B14F-4D97-AF65-F5344CB8AC3E}">
        <p14:creationId xmlns:p14="http://schemas.microsoft.com/office/powerpoint/2010/main" val="20571810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AU">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AU">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490C0774-69F1-46BC-85C7-55BC79FBCDF2}" type="slidenum">
              <a:rPr lang="en-AU">
                <a:solidFill>
                  <a:srgbClr val="000000"/>
                </a:solidFill>
              </a:rPr>
              <a:pPr>
                <a:defRPr/>
              </a:pPr>
              <a:t>‹#›</a:t>
            </a:fld>
            <a:endParaRPr lang="en-AU">
              <a:solidFill>
                <a:srgbClr val="000000"/>
              </a:solidFill>
            </a:endParaRPr>
          </a:p>
        </p:txBody>
      </p:sp>
    </p:spTree>
    <p:extLst>
      <p:ext uri="{BB962C8B-B14F-4D97-AF65-F5344CB8AC3E}">
        <p14:creationId xmlns:p14="http://schemas.microsoft.com/office/powerpoint/2010/main" val="1945110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AU"/>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extLst>
      <p:ext uri="{BB962C8B-B14F-4D97-AF65-F5344CB8AC3E}">
        <p14:creationId xmlns:p14="http://schemas.microsoft.com/office/powerpoint/2010/main" val="2276841815"/>
      </p:ext>
    </p:extLst>
  </p:cSld>
  <p:clrMapOvr>
    <a:masterClrMapping/>
  </p:clrMapOvr>
  <p:transition spd="med">
    <p:fade/>
    <p:sndAc>
      <p:endSnd/>
    </p:sndAc>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AU">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AU">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7BA8D3D0-1839-4768-950D-68D90B1D36CA}" type="slidenum">
              <a:rPr lang="en-AU">
                <a:solidFill>
                  <a:srgbClr val="000000"/>
                </a:solidFill>
              </a:rPr>
              <a:pPr>
                <a:defRPr/>
              </a:pPr>
              <a:t>‹#›</a:t>
            </a:fld>
            <a:endParaRPr lang="en-AU">
              <a:solidFill>
                <a:srgbClr val="000000"/>
              </a:solidFill>
            </a:endParaRPr>
          </a:p>
        </p:txBody>
      </p:sp>
    </p:spTree>
    <p:extLst>
      <p:ext uri="{BB962C8B-B14F-4D97-AF65-F5344CB8AC3E}">
        <p14:creationId xmlns:p14="http://schemas.microsoft.com/office/powerpoint/2010/main" val="41330490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4"/>
          <p:cNvSpPr>
            <a:spLocks noGrp="1" noChangeArrowheads="1"/>
          </p:cNvSpPr>
          <p:nvPr>
            <p:ph type="dt" sz="half" idx="10"/>
          </p:nvPr>
        </p:nvSpPr>
        <p:spPr>
          <a:ln/>
        </p:spPr>
        <p:txBody>
          <a:bodyPr/>
          <a:lstStyle>
            <a:lvl1pPr>
              <a:defRPr/>
            </a:lvl1pPr>
          </a:lstStyle>
          <a:p>
            <a:pPr>
              <a:defRPr/>
            </a:pPr>
            <a:endParaRPr lang="en-AU">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AU">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E6219D8-8D5C-47F5-B3B7-567A244C1524}" type="slidenum">
              <a:rPr lang="en-AU">
                <a:solidFill>
                  <a:srgbClr val="000000"/>
                </a:solidFill>
              </a:rPr>
              <a:pPr>
                <a:defRPr/>
              </a:pPr>
              <a:t>‹#›</a:t>
            </a:fld>
            <a:endParaRPr lang="en-AU">
              <a:solidFill>
                <a:srgbClr val="000000"/>
              </a:solidFill>
            </a:endParaRPr>
          </a:p>
        </p:txBody>
      </p:sp>
    </p:spTree>
    <p:extLst>
      <p:ext uri="{BB962C8B-B14F-4D97-AF65-F5344CB8AC3E}">
        <p14:creationId xmlns:p14="http://schemas.microsoft.com/office/powerpoint/2010/main" val="38476116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4"/>
          <p:cNvSpPr>
            <a:spLocks noGrp="1" noChangeArrowheads="1"/>
          </p:cNvSpPr>
          <p:nvPr>
            <p:ph type="dt" sz="half" idx="10"/>
          </p:nvPr>
        </p:nvSpPr>
        <p:spPr>
          <a:ln/>
        </p:spPr>
        <p:txBody>
          <a:bodyPr/>
          <a:lstStyle>
            <a:lvl1pPr>
              <a:defRPr/>
            </a:lvl1pPr>
          </a:lstStyle>
          <a:p>
            <a:pPr>
              <a:defRPr/>
            </a:pPr>
            <a:endParaRPr lang="en-AU">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AU">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6E78217-0977-41DF-B369-64E4DB0B3A1D}" type="slidenum">
              <a:rPr lang="en-AU">
                <a:solidFill>
                  <a:srgbClr val="000000"/>
                </a:solidFill>
              </a:rPr>
              <a:pPr>
                <a:defRPr/>
              </a:pPr>
              <a:t>‹#›</a:t>
            </a:fld>
            <a:endParaRPr lang="en-AU">
              <a:solidFill>
                <a:srgbClr val="000000"/>
              </a:solidFill>
            </a:endParaRPr>
          </a:p>
        </p:txBody>
      </p:sp>
    </p:spTree>
    <p:extLst>
      <p:ext uri="{BB962C8B-B14F-4D97-AF65-F5344CB8AC3E}">
        <p14:creationId xmlns:p14="http://schemas.microsoft.com/office/powerpoint/2010/main" val="34254558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AU"/>
          </a:p>
        </p:txBody>
      </p:sp>
      <p:sp>
        <p:nvSpPr>
          <p:cNvPr id="4" name="Rectangle 4"/>
          <p:cNvSpPr>
            <a:spLocks noGrp="1" noChangeArrowheads="1"/>
          </p:cNvSpPr>
          <p:nvPr>
            <p:ph type="dt" sz="half" idx="10"/>
          </p:nvPr>
        </p:nvSpPr>
        <p:spPr>
          <a:ln/>
        </p:spPr>
        <p:txBody>
          <a:bodyPr/>
          <a:lstStyle>
            <a:lvl1pPr>
              <a:defRPr/>
            </a:lvl1pPr>
          </a:lstStyle>
          <a:p>
            <a:pPr>
              <a:defRPr/>
            </a:pPr>
            <a:endParaRPr lang="en-AU">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AU">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DC60BA1-E17C-4BC4-9F64-1A44525F81F5}" type="slidenum">
              <a:rPr lang="en-AU">
                <a:solidFill>
                  <a:srgbClr val="000000"/>
                </a:solidFill>
              </a:rPr>
              <a:pPr>
                <a:defRPr/>
              </a:pPr>
              <a:t>‹#›</a:t>
            </a:fld>
            <a:endParaRPr lang="en-AU">
              <a:solidFill>
                <a:srgbClr val="000000"/>
              </a:solidFill>
            </a:endParaRPr>
          </a:p>
        </p:txBody>
      </p:sp>
    </p:spTree>
    <p:extLst>
      <p:ext uri="{BB962C8B-B14F-4D97-AF65-F5344CB8AC3E}">
        <p14:creationId xmlns:p14="http://schemas.microsoft.com/office/powerpoint/2010/main" val="29588786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4"/>
          <p:cNvSpPr>
            <a:spLocks noGrp="1" noChangeArrowheads="1"/>
          </p:cNvSpPr>
          <p:nvPr>
            <p:ph type="dt" sz="half" idx="10"/>
          </p:nvPr>
        </p:nvSpPr>
        <p:spPr>
          <a:ln/>
        </p:spPr>
        <p:txBody>
          <a:bodyPr/>
          <a:lstStyle>
            <a:lvl1pPr>
              <a:defRPr/>
            </a:lvl1pPr>
          </a:lstStyle>
          <a:p>
            <a:pPr>
              <a:defRPr/>
            </a:pPr>
            <a:endParaRPr lang="en-AU">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AU">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7BB4A12-A61A-4837-BFBA-CBD36D7826C5}" type="slidenum">
              <a:rPr lang="en-AU">
                <a:solidFill>
                  <a:srgbClr val="000000"/>
                </a:solidFill>
              </a:rPr>
              <a:pPr>
                <a:defRPr/>
              </a:pPr>
              <a:t>‹#›</a:t>
            </a:fld>
            <a:endParaRPr lang="en-AU">
              <a:solidFill>
                <a:srgbClr val="000000"/>
              </a:solidFill>
            </a:endParaRPr>
          </a:p>
        </p:txBody>
      </p:sp>
    </p:spTree>
    <p:extLst>
      <p:ext uri="{BB962C8B-B14F-4D97-AF65-F5344CB8AC3E}">
        <p14:creationId xmlns:p14="http://schemas.microsoft.com/office/powerpoint/2010/main" val="399186235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AU">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AU">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AF2903E-A179-4B41-B43B-D964D2BFECB4}" type="slidenum">
              <a:rPr lang="en-AU">
                <a:solidFill>
                  <a:srgbClr val="000000"/>
                </a:solidFill>
              </a:rPr>
              <a:pPr>
                <a:defRPr/>
              </a:pPr>
              <a:t>‹#›</a:t>
            </a:fld>
            <a:endParaRPr lang="en-AU">
              <a:solidFill>
                <a:srgbClr val="000000"/>
              </a:solidFill>
            </a:endParaRPr>
          </a:p>
        </p:txBody>
      </p:sp>
    </p:spTree>
    <p:extLst>
      <p:ext uri="{BB962C8B-B14F-4D97-AF65-F5344CB8AC3E}">
        <p14:creationId xmlns:p14="http://schemas.microsoft.com/office/powerpoint/2010/main" val="7345658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Rectangle 4"/>
          <p:cNvSpPr>
            <a:spLocks noGrp="1" noChangeArrowheads="1"/>
          </p:cNvSpPr>
          <p:nvPr>
            <p:ph type="dt" sz="half" idx="10"/>
          </p:nvPr>
        </p:nvSpPr>
        <p:spPr>
          <a:ln/>
        </p:spPr>
        <p:txBody>
          <a:bodyPr/>
          <a:lstStyle>
            <a:lvl1pPr>
              <a:defRPr/>
            </a:lvl1pPr>
          </a:lstStyle>
          <a:p>
            <a:pPr>
              <a:defRPr/>
            </a:pPr>
            <a:endParaRPr lang="en-AU">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AU">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85E4E281-55C4-491F-BB07-D1876C46702D}" type="slidenum">
              <a:rPr lang="en-AU">
                <a:solidFill>
                  <a:srgbClr val="000000"/>
                </a:solidFill>
              </a:rPr>
              <a:pPr>
                <a:defRPr/>
              </a:pPr>
              <a:t>‹#›</a:t>
            </a:fld>
            <a:endParaRPr lang="en-AU">
              <a:solidFill>
                <a:srgbClr val="000000"/>
              </a:solidFill>
            </a:endParaRPr>
          </a:p>
        </p:txBody>
      </p:sp>
    </p:spTree>
    <p:extLst>
      <p:ext uri="{BB962C8B-B14F-4D97-AF65-F5344CB8AC3E}">
        <p14:creationId xmlns:p14="http://schemas.microsoft.com/office/powerpoint/2010/main" val="13404509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Rectangle 4"/>
          <p:cNvSpPr>
            <a:spLocks noGrp="1" noChangeArrowheads="1"/>
          </p:cNvSpPr>
          <p:nvPr>
            <p:ph type="dt" sz="half" idx="10"/>
          </p:nvPr>
        </p:nvSpPr>
        <p:spPr>
          <a:ln/>
        </p:spPr>
        <p:txBody>
          <a:bodyPr/>
          <a:lstStyle>
            <a:lvl1pPr>
              <a:defRPr/>
            </a:lvl1pPr>
          </a:lstStyle>
          <a:p>
            <a:pPr>
              <a:defRPr/>
            </a:pPr>
            <a:endParaRPr lang="en-AU">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AU">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8DF3CDBA-4625-43E7-A30A-D02F97CCAA4F}" type="slidenum">
              <a:rPr lang="en-AU">
                <a:solidFill>
                  <a:srgbClr val="000000"/>
                </a:solidFill>
              </a:rPr>
              <a:pPr>
                <a:defRPr/>
              </a:pPr>
              <a:t>‹#›</a:t>
            </a:fld>
            <a:endParaRPr lang="en-AU">
              <a:solidFill>
                <a:srgbClr val="000000"/>
              </a:solidFill>
            </a:endParaRPr>
          </a:p>
        </p:txBody>
      </p:sp>
    </p:spTree>
    <p:extLst>
      <p:ext uri="{BB962C8B-B14F-4D97-AF65-F5344CB8AC3E}">
        <p14:creationId xmlns:p14="http://schemas.microsoft.com/office/powerpoint/2010/main" val="30110847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Rectangle 4"/>
          <p:cNvSpPr>
            <a:spLocks noGrp="1" noChangeArrowheads="1"/>
          </p:cNvSpPr>
          <p:nvPr>
            <p:ph type="dt" sz="half" idx="10"/>
          </p:nvPr>
        </p:nvSpPr>
        <p:spPr>
          <a:ln/>
        </p:spPr>
        <p:txBody>
          <a:bodyPr/>
          <a:lstStyle>
            <a:lvl1pPr>
              <a:defRPr/>
            </a:lvl1pPr>
          </a:lstStyle>
          <a:p>
            <a:pPr>
              <a:defRPr/>
            </a:pPr>
            <a:endParaRPr lang="en-AU">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AU">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3B785E56-C0DD-4BCB-A995-A673E9739B68}" type="slidenum">
              <a:rPr lang="en-AU">
                <a:solidFill>
                  <a:srgbClr val="000000"/>
                </a:solidFill>
              </a:rPr>
              <a:pPr>
                <a:defRPr/>
              </a:pPr>
              <a:t>‹#›</a:t>
            </a:fld>
            <a:endParaRPr lang="en-AU">
              <a:solidFill>
                <a:srgbClr val="000000"/>
              </a:solidFill>
            </a:endParaRPr>
          </a:p>
        </p:txBody>
      </p:sp>
    </p:spTree>
    <p:extLst>
      <p:ext uri="{BB962C8B-B14F-4D97-AF65-F5344CB8AC3E}">
        <p14:creationId xmlns:p14="http://schemas.microsoft.com/office/powerpoint/2010/main" val="160153658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AU">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AU">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81F877E9-82BD-4BE9-A78E-3AED83D25AFF}" type="slidenum">
              <a:rPr lang="en-AU">
                <a:solidFill>
                  <a:srgbClr val="000000"/>
                </a:solidFill>
              </a:rPr>
              <a:pPr>
                <a:defRPr/>
              </a:pPr>
              <a:t>‹#›</a:t>
            </a:fld>
            <a:endParaRPr lang="en-AU">
              <a:solidFill>
                <a:srgbClr val="000000"/>
              </a:solidFill>
            </a:endParaRPr>
          </a:p>
        </p:txBody>
      </p:sp>
    </p:spTree>
    <p:extLst>
      <p:ext uri="{BB962C8B-B14F-4D97-AF65-F5344CB8AC3E}">
        <p14:creationId xmlns:p14="http://schemas.microsoft.com/office/powerpoint/2010/main" val="182372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672895016"/>
      </p:ext>
    </p:extLst>
  </p:cSld>
  <p:clrMapOvr>
    <a:masterClrMapping/>
  </p:clrMapOvr>
  <p:transition spd="med">
    <p:fade/>
    <p:sndAc>
      <p:endSnd/>
    </p:sndAc>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AU">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AU">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490C0774-69F1-46BC-85C7-55BC79FBCDF2}" type="slidenum">
              <a:rPr lang="en-AU">
                <a:solidFill>
                  <a:srgbClr val="000000"/>
                </a:solidFill>
              </a:rPr>
              <a:pPr>
                <a:defRPr/>
              </a:pPr>
              <a:t>‹#›</a:t>
            </a:fld>
            <a:endParaRPr lang="en-AU">
              <a:solidFill>
                <a:srgbClr val="000000"/>
              </a:solidFill>
            </a:endParaRPr>
          </a:p>
        </p:txBody>
      </p:sp>
    </p:spTree>
    <p:extLst>
      <p:ext uri="{BB962C8B-B14F-4D97-AF65-F5344CB8AC3E}">
        <p14:creationId xmlns:p14="http://schemas.microsoft.com/office/powerpoint/2010/main" val="38835123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AU">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AU">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7BA8D3D0-1839-4768-950D-68D90B1D36CA}" type="slidenum">
              <a:rPr lang="en-AU">
                <a:solidFill>
                  <a:srgbClr val="000000"/>
                </a:solidFill>
              </a:rPr>
              <a:pPr>
                <a:defRPr/>
              </a:pPr>
              <a:t>‹#›</a:t>
            </a:fld>
            <a:endParaRPr lang="en-AU">
              <a:solidFill>
                <a:srgbClr val="000000"/>
              </a:solidFill>
            </a:endParaRPr>
          </a:p>
        </p:txBody>
      </p:sp>
    </p:spTree>
    <p:extLst>
      <p:ext uri="{BB962C8B-B14F-4D97-AF65-F5344CB8AC3E}">
        <p14:creationId xmlns:p14="http://schemas.microsoft.com/office/powerpoint/2010/main" val="47533710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4"/>
          <p:cNvSpPr>
            <a:spLocks noGrp="1" noChangeArrowheads="1"/>
          </p:cNvSpPr>
          <p:nvPr>
            <p:ph type="dt" sz="half" idx="10"/>
          </p:nvPr>
        </p:nvSpPr>
        <p:spPr>
          <a:ln/>
        </p:spPr>
        <p:txBody>
          <a:bodyPr/>
          <a:lstStyle>
            <a:lvl1pPr>
              <a:defRPr/>
            </a:lvl1pPr>
          </a:lstStyle>
          <a:p>
            <a:pPr>
              <a:defRPr/>
            </a:pPr>
            <a:endParaRPr lang="en-AU">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AU">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E6219D8-8D5C-47F5-B3B7-567A244C1524}" type="slidenum">
              <a:rPr lang="en-AU">
                <a:solidFill>
                  <a:srgbClr val="000000"/>
                </a:solidFill>
              </a:rPr>
              <a:pPr>
                <a:defRPr/>
              </a:pPr>
              <a:t>‹#›</a:t>
            </a:fld>
            <a:endParaRPr lang="en-AU">
              <a:solidFill>
                <a:srgbClr val="000000"/>
              </a:solidFill>
            </a:endParaRPr>
          </a:p>
        </p:txBody>
      </p:sp>
    </p:spTree>
    <p:extLst>
      <p:ext uri="{BB962C8B-B14F-4D97-AF65-F5344CB8AC3E}">
        <p14:creationId xmlns:p14="http://schemas.microsoft.com/office/powerpoint/2010/main" val="101373668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4"/>
          <p:cNvSpPr>
            <a:spLocks noGrp="1" noChangeArrowheads="1"/>
          </p:cNvSpPr>
          <p:nvPr>
            <p:ph type="dt" sz="half" idx="10"/>
          </p:nvPr>
        </p:nvSpPr>
        <p:spPr>
          <a:ln/>
        </p:spPr>
        <p:txBody>
          <a:bodyPr/>
          <a:lstStyle>
            <a:lvl1pPr>
              <a:defRPr/>
            </a:lvl1pPr>
          </a:lstStyle>
          <a:p>
            <a:pPr>
              <a:defRPr/>
            </a:pPr>
            <a:endParaRPr lang="en-AU">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AU">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6E78217-0977-41DF-B369-64E4DB0B3A1D}" type="slidenum">
              <a:rPr lang="en-AU">
                <a:solidFill>
                  <a:srgbClr val="000000"/>
                </a:solidFill>
              </a:rPr>
              <a:pPr>
                <a:defRPr/>
              </a:pPr>
              <a:t>‹#›</a:t>
            </a:fld>
            <a:endParaRPr lang="en-AU">
              <a:solidFill>
                <a:srgbClr val="000000"/>
              </a:solidFill>
            </a:endParaRPr>
          </a:p>
        </p:txBody>
      </p:sp>
    </p:spTree>
    <p:extLst>
      <p:ext uri="{BB962C8B-B14F-4D97-AF65-F5344CB8AC3E}">
        <p14:creationId xmlns:p14="http://schemas.microsoft.com/office/powerpoint/2010/main" val="60185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extLst>
      <p:ext uri="{BB962C8B-B14F-4D97-AF65-F5344CB8AC3E}">
        <p14:creationId xmlns:p14="http://schemas.microsoft.com/office/powerpoint/2010/main" val="3315370860"/>
      </p:ext>
    </p:extLst>
  </p:cSld>
  <p:clrMapOvr>
    <a:masterClrMapping/>
  </p:clrMapOvr>
  <p:transition spd="med">
    <p:fade/>
    <p:sndAc>
      <p:end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extLst>
      <p:ext uri="{BB962C8B-B14F-4D97-AF65-F5344CB8AC3E}">
        <p14:creationId xmlns:p14="http://schemas.microsoft.com/office/powerpoint/2010/main" val="1169103939"/>
      </p:ext>
    </p:extLst>
  </p:cSld>
  <p:clrMapOvr>
    <a:masterClrMapping/>
  </p:clrMapOvr>
  <p:transition spd="med">
    <p:fade/>
    <p:sndAc>
      <p:end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AU"/>
          </a:p>
        </p:txBody>
      </p:sp>
    </p:spTree>
    <p:extLst>
      <p:ext uri="{BB962C8B-B14F-4D97-AF65-F5344CB8AC3E}">
        <p14:creationId xmlns:p14="http://schemas.microsoft.com/office/powerpoint/2010/main" val="480612882"/>
      </p:ext>
    </p:extLst>
  </p:cSld>
  <p:clrMapOvr>
    <a:masterClrMapping/>
  </p:clrMapOvr>
  <p:transition spd="med">
    <p:fade/>
    <p:sndAc>
      <p:end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3998061"/>
      </p:ext>
    </p:extLst>
  </p:cSld>
  <p:clrMapOvr>
    <a:masterClrMapping/>
  </p:clrMapOvr>
  <p:transition spd="med">
    <p:fade/>
    <p:sndAc>
      <p:end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95698742"/>
      </p:ext>
    </p:extLst>
  </p:cSld>
  <p:clrMapOvr>
    <a:masterClrMapping/>
  </p:clrMapOvr>
  <p:transition spd="med">
    <p:fade/>
    <p:sndAc>
      <p:end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AU"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78363929"/>
      </p:ext>
    </p:extLst>
  </p:cSld>
  <p:clrMapOvr>
    <a:masterClrMapping/>
  </p:clrMapOvr>
  <p:transition spd="med">
    <p:fade/>
    <p:sndAc>
      <p:endSnd/>
    </p:sndAc>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4" descr="header"/>
          <p:cNvPicPr>
            <a:picLocks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0"/>
            <a:ext cx="9145588" cy="1258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39"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p:transition spd="med">
    <p:fade/>
    <p:sndAc>
      <p:endSnd/>
    </p:sndAc>
  </p:transition>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eaLnBrk="1" fontAlgn="base" hangingPunct="1">
        <a:spcBef>
          <a:spcPct val="0"/>
        </a:spcBef>
        <a:spcAft>
          <a:spcPct val="0"/>
        </a:spcAft>
        <a:defRPr sz="4400">
          <a:solidFill>
            <a:schemeClr val="tx2"/>
          </a:solidFill>
          <a:latin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AU"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defRPr>
            </a:lvl1pPr>
          </a:lstStyle>
          <a:p>
            <a:pPr>
              <a:defRPr/>
            </a:pPr>
            <a:endParaRPr lang="en-AU">
              <a:solidFill>
                <a:srgbClr val="000000"/>
              </a:solidFill>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defRPr>
            </a:lvl1pPr>
          </a:lstStyle>
          <a:p>
            <a:pPr>
              <a:defRPr/>
            </a:pPr>
            <a:endParaRPr lang="en-AU">
              <a:solidFill>
                <a:srgbClr val="000000"/>
              </a:solidFill>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pitchFamily="34" charset="0"/>
              </a:defRPr>
            </a:lvl1pPr>
          </a:lstStyle>
          <a:p>
            <a:pPr>
              <a:defRPr/>
            </a:pPr>
            <a:fld id="{BBF66A60-88AA-4261-B73E-EF110F54E1C6}" type="slidenum">
              <a:rPr lang="en-AU">
                <a:solidFill>
                  <a:srgbClr val="000000"/>
                </a:solidFill>
                <a:cs typeface="+mn-cs"/>
              </a:rPr>
              <a:pPr>
                <a:defRPr/>
              </a:pPr>
              <a:t>‹#›</a:t>
            </a:fld>
            <a:endParaRPr lang="en-AU">
              <a:solidFill>
                <a:srgbClr val="000000"/>
              </a:solidFill>
              <a:cs typeface="+mn-cs"/>
            </a:endParaRPr>
          </a:p>
        </p:txBody>
      </p:sp>
    </p:spTree>
    <p:extLst>
      <p:ext uri="{BB962C8B-B14F-4D97-AF65-F5344CB8AC3E}">
        <p14:creationId xmlns:p14="http://schemas.microsoft.com/office/powerpoint/2010/main" val="953353175"/>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AU"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defRPr>
            </a:lvl1pPr>
          </a:lstStyle>
          <a:p>
            <a:pPr>
              <a:defRPr/>
            </a:pPr>
            <a:endParaRPr lang="en-AU">
              <a:solidFill>
                <a:srgbClr val="000000"/>
              </a:solidFill>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defRPr>
            </a:lvl1pPr>
          </a:lstStyle>
          <a:p>
            <a:pPr>
              <a:defRPr/>
            </a:pPr>
            <a:endParaRPr lang="en-AU">
              <a:solidFill>
                <a:srgbClr val="000000"/>
              </a:solidFill>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pitchFamily="34" charset="0"/>
              </a:defRPr>
            </a:lvl1pPr>
          </a:lstStyle>
          <a:p>
            <a:pPr>
              <a:defRPr/>
            </a:pPr>
            <a:fld id="{BBF66A60-88AA-4261-B73E-EF110F54E1C6}" type="slidenum">
              <a:rPr lang="en-AU">
                <a:solidFill>
                  <a:srgbClr val="000000"/>
                </a:solidFill>
                <a:cs typeface="+mn-cs"/>
              </a:rPr>
              <a:pPr>
                <a:defRPr/>
              </a:pPr>
              <a:t>‹#›</a:t>
            </a:fld>
            <a:endParaRPr lang="en-AU">
              <a:solidFill>
                <a:srgbClr val="000000"/>
              </a:solidFill>
              <a:cs typeface="+mn-cs"/>
            </a:endParaRPr>
          </a:p>
        </p:txBody>
      </p:sp>
    </p:spTree>
    <p:extLst>
      <p:ext uri="{BB962C8B-B14F-4D97-AF65-F5344CB8AC3E}">
        <p14:creationId xmlns:p14="http://schemas.microsoft.com/office/powerpoint/2010/main" val="2882822514"/>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file:///C:\Users\mckayje\Desktop\sovereignty%20norway\constitution\'+and+data+contains+\'water\'+and+data+contains+\'authorities\'+and+data+contains+\'act\'+and+data+contains+\'2003\'+)&amp;query=true+and+(+data+contains+'constitution'+and+data+contains+'water'+and+data+contains+'authorities'+and+data+contains+'act'+and+data+contains+'2003"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www.mdba.gov.au/proposed-basin-plan/socio-economic-implications"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www.austlii.edu.au/au/legis/vic/consol_act/ca1975188/index.html"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www.austlii.edu.au/au/legis/vic/consol_act/ca1975188/index.html"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www.austlii.edu.au/au/legis/vic/consol_act/ca1975188/index.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www.austlii.edu.au/au/legis/vic/consol_act/ca1975188/index.html"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hyperlink" Target="http://www.austlii.edu.au/au/legis/vic/consol_act/lga1989182/"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www.austlii.edu.au/au/legis/vic/consol_act/wia1994205/" TargetMode="External"/><Relationship Id="rId2" Type="http://schemas.openxmlformats.org/officeDocument/2006/relationships/hyperlink" Target="http://www.austlii.edu.au/au/legis/vic/consol_act/wa198983/"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sz="quarter"/>
          </p:nvPr>
        </p:nvSpPr>
        <p:spPr>
          <a:xfrm>
            <a:off x="1676400" y="476672"/>
            <a:ext cx="5791200" cy="2592288"/>
          </a:xfrm>
        </p:spPr>
        <p:txBody>
          <a:bodyPr/>
          <a:lstStyle/>
          <a:p>
            <a:r>
              <a:rPr lang="en-AU" b="1" dirty="0" smtClean="0"/>
              <a:t/>
            </a:r>
            <a:br>
              <a:rPr lang="en-AU" b="1" dirty="0" smtClean="0"/>
            </a:br>
            <a:r>
              <a:rPr lang="en-AU" b="1" dirty="0" smtClean="0"/>
              <a:t> </a:t>
            </a:r>
            <a:br>
              <a:rPr lang="en-AU" b="1" dirty="0" smtClean="0"/>
            </a:br>
            <a:r>
              <a:rPr lang="en-AU" b="1" dirty="0"/>
              <a:t/>
            </a:r>
            <a:br>
              <a:rPr lang="en-AU" b="1" dirty="0"/>
            </a:br>
            <a:r>
              <a:rPr lang="en-AU" b="1" dirty="0" smtClean="0"/>
              <a:t/>
            </a:r>
            <a:br>
              <a:rPr lang="en-AU" b="1" dirty="0" smtClean="0"/>
            </a:br>
            <a:r>
              <a:rPr lang="en-AU" b="1" dirty="0"/>
              <a:t/>
            </a:r>
            <a:br>
              <a:rPr lang="en-AU" b="1" dirty="0"/>
            </a:br>
            <a:r>
              <a:rPr lang="en-AU" b="1" dirty="0" smtClean="0"/>
              <a:t/>
            </a:r>
            <a:br>
              <a:rPr lang="en-AU" b="1" dirty="0" smtClean="0"/>
            </a:br>
            <a:r>
              <a:rPr lang="en-AU" b="1" dirty="0" smtClean="0"/>
              <a:t>UN </a:t>
            </a:r>
            <a:r>
              <a:rPr lang="en-AU" b="1" dirty="0"/>
              <a:t>Year of Water Cooperation  Australian examples of conflicts and their resolution </a:t>
            </a:r>
            <a:r>
              <a:rPr lang="en-AU" b="1" dirty="0" smtClean="0"/>
              <a:t>measures.</a:t>
            </a:r>
            <a:br>
              <a:rPr lang="en-AU" b="1" dirty="0" smtClean="0"/>
            </a:br>
            <a:r>
              <a:rPr lang="en-AU" b="1" dirty="0" smtClean="0"/>
              <a:t/>
            </a:r>
            <a:br>
              <a:rPr lang="en-AU" b="1" dirty="0" smtClean="0"/>
            </a:br>
            <a:r>
              <a:rPr lang="en-US" sz="2000" b="1" i="1" dirty="0" smtClean="0"/>
              <a:t> </a:t>
            </a:r>
            <a:r>
              <a:rPr lang="en-US" sz="2000" b="1" i="1" dirty="0"/>
              <a:t>23 February 2013</a:t>
            </a:r>
            <a:br>
              <a:rPr lang="en-US" sz="2000" b="1" i="1" dirty="0"/>
            </a:br>
            <a:r>
              <a:rPr lang="en-US" b="1" i="1" dirty="0"/>
              <a:t>Professor Jennifer McKay</a:t>
            </a:r>
            <a:br>
              <a:rPr lang="en-US" b="1" i="1" dirty="0"/>
            </a:br>
            <a:endParaRPr lang="en-AU" dirty="0"/>
          </a:p>
        </p:txBody>
      </p:sp>
      <p:sp>
        <p:nvSpPr>
          <p:cNvPr id="5" name="Subtitle 4"/>
          <p:cNvSpPr>
            <a:spLocks noGrp="1"/>
          </p:cNvSpPr>
          <p:nvPr>
            <p:ph type="subTitle" sz="quarter" idx="1"/>
          </p:nvPr>
        </p:nvSpPr>
        <p:spPr>
          <a:xfrm>
            <a:off x="1562100" y="3212976"/>
            <a:ext cx="6019800" cy="1041524"/>
          </a:xfrm>
        </p:spPr>
        <p:txBody>
          <a:bodyPr/>
          <a:lstStyle/>
          <a:p>
            <a:endParaRPr lang="en-US" dirty="0" smtClean="0"/>
          </a:p>
          <a:p>
            <a:endParaRPr lang="en-US" dirty="0"/>
          </a:p>
          <a:p>
            <a:endParaRPr lang="en-US" dirty="0" smtClean="0"/>
          </a:p>
          <a:p>
            <a:endParaRPr lang="en-US" dirty="0"/>
          </a:p>
          <a:p>
            <a:r>
              <a:rPr lang="en-US" dirty="0" smtClean="0"/>
              <a:t>Director</a:t>
            </a:r>
            <a:r>
              <a:rPr lang="en-US" dirty="0"/>
              <a:t>, Centre for Comparative Water Policies and Laws, Business </a:t>
            </a:r>
          </a:p>
          <a:p>
            <a:r>
              <a:rPr lang="en-US" dirty="0" smtClean="0"/>
              <a:t>School and,</a:t>
            </a:r>
          </a:p>
          <a:p>
            <a:r>
              <a:rPr lang="en-US" dirty="0" smtClean="0"/>
              <a:t>Part time  Commissioner for the Environment Resources and Development  Court SA</a:t>
            </a:r>
          </a:p>
          <a:p>
            <a:endParaRPr lang="en-AU" dirty="0"/>
          </a:p>
        </p:txBody>
      </p:sp>
      <p:pic>
        <p:nvPicPr>
          <p:cNvPr id="2" name="Picture 1"/>
          <p:cNvPicPr>
            <a:picLocks noChangeAspect="1"/>
          </p:cNvPicPr>
          <p:nvPr/>
        </p:nvPicPr>
        <p:blipFill>
          <a:blip cstate="print">
            <a:extLst>
              <a:ext uri="{28A0092B-C50C-407E-A947-70E740481C1C}">
                <a14:useLocalDpi xmlns:a14="http://schemas.microsoft.com/office/drawing/2010/main" val="0"/>
              </a:ext>
            </a:extLst>
          </a:blip>
          <a:stretch>
            <a:fillRect/>
          </a:stretch>
        </p:blipFill>
        <p:spPr>
          <a:xfrm>
            <a:off x="2195736" y="116632"/>
            <a:ext cx="4320480" cy="1374572"/>
          </a:xfrm>
          <a:prstGeom prst="rect">
            <a:avLst/>
          </a:prstGeom>
        </p:spPr>
      </p:pic>
    </p:spTree>
    <p:extLst>
      <p:ext uri="{BB962C8B-B14F-4D97-AF65-F5344CB8AC3E}">
        <p14:creationId xmlns:p14="http://schemas.microsoft.com/office/powerpoint/2010/main" val="70023309"/>
      </p:ext>
    </p:extLst>
  </p:cSld>
  <p:clrMapOvr>
    <a:masterClrMapping/>
  </p:clrMapOvr>
  <p:transition spd="med">
    <p:fade/>
    <p:sndAc>
      <p:endSnd/>
    </p:sndAc>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solidFill>
                  <a:schemeClr val="bg1"/>
                </a:solidFill>
              </a:rPr>
              <a:t>commentary on the cartoon</a:t>
            </a:r>
            <a:endParaRPr lang="en-AU" dirty="0"/>
          </a:p>
        </p:txBody>
      </p:sp>
      <p:sp>
        <p:nvSpPr>
          <p:cNvPr id="3" name="Content Placeholder 2"/>
          <p:cNvSpPr>
            <a:spLocks noGrp="1"/>
          </p:cNvSpPr>
          <p:nvPr>
            <p:ph idx="1"/>
          </p:nvPr>
        </p:nvSpPr>
        <p:spPr/>
        <p:txBody>
          <a:bodyPr/>
          <a:lstStyle/>
          <a:p>
            <a:r>
              <a:rPr lang="en-US" dirty="0"/>
              <a:t>caption was a bitter critique of the ‘family’ of</a:t>
            </a:r>
          </a:p>
          <a:p>
            <a:r>
              <a:rPr lang="en-US" dirty="0"/>
              <a:t>Federation, in which the smaller states languished</a:t>
            </a:r>
          </a:p>
          <a:p>
            <a:r>
              <a:rPr lang="en-US" dirty="0"/>
              <a:t>at the mercy of the larger</a:t>
            </a:r>
            <a:endParaRPr lang="en-AU" dirty="0"/>
          </a:p>
          <a:p>
            <a:pPr marL="0" indent="0">
              <a:buNone/>
            </a:pPr>
            <a:endParaRPr lang="en-AU" dirty="0"/>
          </a:p>
        </p:txBody>
      </p:sp>
    </p:spTree>
    <p:extLst>
      <p:ext uri="{BB962C8B-B14F-4D97-AF65-F5344CB8AC3E}">
        <p14:creationId xmlns:p14="http://schemas.microsoft.com/office/powerpoint/2010/main" val="4098628178"/>
      </p:ext>
    </p:extLst>
  </p:cSld>
  <p:clrMapOvr>
    <a:masterClrMapping/>
  </p:clrMapOvr>
  <p:transition spd="med">
    <p:fade/>
    <p:sndAc>
      <p:endSnd/>
    </p:sndAc>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solidFill>
                  <a:schemeClr val="bg1"/>
                </a:solidFill>
              </a:rPr>
              <a:t>Victoria v SA water</a:t>
            </a:r>
            <a:endParaRPr lang="en-AU" dirty="0">
              <a:solidFill>
                <a:schemeClr val="bg1"/>
              </a:solidFill>
            </a:endParaRPr>
          </a:p>
        </p:txBody>
      </p:sp>
      <p:sp>
        <p:nvSpPr>
          <p:cNvPr id="3" name="Content Placeholder 2"/>
          <p:cNvSpPr>
            <a:spLocks noGrp="1"/>
          </p:cNvSpPr>
          <p:nvPr>
            <p:ph idx="1"/>
          </p:nvPr>
        </p:nvSpPr>
        <p:spPr/>
        <p:txBody>
          <a:bodyPr/>
          <a:lstStyle/>
          <a:p>
            <a:pPr marL="0" indent="0">
              <a:buNone/>
            </a:pPr>
            <a:r>
              <a:rPr lang="en-US" dirty="0"/>
              <a:t>The caption reads: ’You see I intend to treat you with sisterly regard in </a:t>
            </a:r>
            <a:r>
              <a:rPr lang="en-US" dirty="0" smtClean="0"/>
              <a:t>the matter.</a:t>
            </a:r>
            <a:endParaRPr lang="en-US" dirty="0"/>
          </a:p>
          <a:p>
            <a:pPr marL="0" indent="0">
              <a:buNone/>
            </a:pPr>
            <a:endParaRPr lang="en-US" dirty="0"/>
          </a:p>
          <a:p>
            <a:pPr marL="0" indent="0">
              <a:buNone/>
            </a:pPr>
            <a:r>
              <a:rPr lang="en-US" i="1" dirty="0" smtClean="0"/>
              <a:t>You </a:t>
            </a:r>
            <a:r>
              <a:rPr lang="en-US" i="1" dirty="0"/>
              <a:t>will observe that the droppings I </a:t>
            </a:r>
            <a:r>
              <a:rPr lang="en-US" i="1" dirty="0" smtClean="0"/>
              <a:t>allow </a:t>
            </a:r>
            <a:r>
              <a:rPr lang="en-US" i="1" dirty="0"/>
              <a:t>to go to you absolutely without condition’. </a:t>
            </a:r>
            <a:r>
              <a:rPr lang="en-US" i="1" dirty="0" smtClean="0"/>
              <a:t>The caption </a:t>
            </a:r>
            <a:r>
              <a:rPr lang="en-US" i="1" dirty="0"/>
              <a:t>was a bitter critique of the ‘family’ </a:t>
            </a:r>
            <a:r>
              <a:rPr lang="en-US" i="1" dirty="0" smtClean="0"/>
              <a:t>of </a:t>
            </a:r>
            <a:r>
              <a:rPr lang="en-US" i="1" dirty="0"/>
              <a:t>Federation, in which the smaller states </a:t>
            </a:r>
            <a:r>
              <a:rPr lang="en-US" i="1" dirty="0" smtClean="0"/>
              <a:t>languished at </a:t>
            </a:r>
            <a:r>
              <a:rPr lang="en-US" i="1" dirty="0"/>
              <a:t>the mercy of the </a:t>
            </a:r>
            <a:r>
              <a:rPr lang="en-US" i="1" dirty="0" smtClean="0"/>
              <a:t>larger.</a:t>
            </a:r>
            <a:endParaRPr lang="en-AU" i="1" dirty="0"/>
          </a:p>
          <a:p>
            <a:endParaRPr lang="en-US" i="1" dirty="0"/>
          </a:p>
          <a:p>
            <a:endParaRPr lang="en-US" dirty="0"/>
          </a:p>
          <a:p>
            <a:endParaRPr lang="en-US" dirty="0"/>
          </a:p>
          <a:p>
            <a:endParaRPr lang="en-US" dirty="0"/>
          </a:p>
          <a:p>
            <a:endParaRPr lang="en-AU" dirty="0"/>
          </a:p>
        </p:txBody>
      </p:sp>
    </p:spTree>
    <p:extLst>
      <p:ext uri="{BB962C8B-B14F-4D97-AF65-F5344CB8AC3E}">
        <p14:creationId xmlns:p14="http://schemas.microsoft.com/office/powerpoint/2010/main" val="2551008260"/>
      </p:ext>
    </p:extLst>
  </p:cSld>
  <p:clrMapOvr>
    <a:masterClrMapping/>
  </p:clrMapOvr>
  <p:transition spd="med">
    <p:fade/>
    <p:sndAc>
      <p:endSnd/>
    </p:sndAc>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200" dirty="0" smtClean="0">
                <a:solidFill>
                  <a:schemeClr val="bg1"/>
                </a:solidFill>
              </a:rPr>
              <a:t>Appeals to Prime Minister Deakin</a:t>
            </a:r>
            <a:endParaRPr lang="en-AU" sz="3200" dirty="0">
              <a:solidFill>
                <a:schemeClr val="bg1"/>
              </a:solidFill>
            </a:endParaRPr>
          </a:p>
        </p:txBody>
      </p:sp>
      <p:sp>
        <p:nvSpPr>
          <p:cNvPr id="3" name="Content Placeholder 2"/>
          <p:cNvSpPr>
            <a:spLocks noGrp="1"/>
          </p:cNvSpPr>
          <p:nvPr>
            <p:ph idx="1"/>
          </p:nvPr>
        </p:nvSpPr>
        <p:spPr/>
        <p:txBody>
          <a:bodyPr/>
          <a:lstStyle/>
          <a:p>
            <a:r>
              <a:rPr lang="en-US" dirty="0"/>
              <a:t>South Australia is appealing to the</a:t>
            </a:r>
          </a:p>
          <a:p>
            <a:r>
              <a:rPr lang="en-US" dirty="0"/>
              <a:t>Commonwealth, shown in the figure of the dapper</a:t>
            </a:r>
          </a:p>
          <a:p>
            <a:r>
              <a:rPr lang="en-US" dirty="0"/>
              <a:t>Prime Minister Alfred </a:t>
            </a:r>
            <a:r>
              <a:rPr lang="en-US" dirty="0" err="1"/>
              <a:t>Deakin</a:t>
            </a:r>
            <a:r>
              <a:rPr lang="en-US" dirty="0"/>
              <a:t>, also of course a</a:t>
            </a:r>
          </a:p>
          <a:p>
            <a:r>
              <a:rPr lang="en-US" dirty="0"/>
              <a:t>Victorian. ‘Here </a:t>
            </a:r>
            <a:r>
              <a:rPr lang="en-US" dirty="0" err="1"/>
              <a:t>Deakin</a:t>
            </a:r>
            <a:r>
              <a:rPr lang="en-US" dirty="0"/>
              <a:t>’, he says, ‘make him turn</a:t>
            </a:r>
          </a:p>
          <a:p>
            <a:pPr marL="0" indent="0">
              <a:buNone/>
            </a:pPr>
            <a:r>
              <a:rPr lang="en-US" dirty="0"/>
              <a:t>off the tap. Look at the dribble he’s leaving me.’</a:t>
            </a:r>
            <a:endParaRPr lang="en-AU" dirty="0"/>
          </a:p>
        </p:txBody>
      </p:sp>
      <p:pic>
        <p:nvPicPr>
          <p:cNvPr id="1026" name="Picture 2"/>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611560" y="1684437"/>
            <a:ext cx="7848872" cy="49685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290093"/>
      </p:ext>
    </p:extLst>
  </p:cSld>
  <p:clrMapOvr>
    <a:masterClrMapping/>
  </p:clrMapOvr>
  <p:transition spd="med">
    <p:fade/>
    <p:sndAc>
      <p:endSnd/>
    </p:sndAc>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 </a:t>
            </a:r>
            <a:r>
              <a:rPr lang="en-AU" dirty="0" smtClean="0">
                <a:solidFill>
                  <a:schemeClr val="bg1"/>
                </a:solidFill>
              </a:rPr>
              <a:t>Early Days</a:t>
            </a:r>
            <a:endParaRPr lang="en-AU" dirty="0">
              <a:solidFill>
                <a:schemeClr val="bg1"/>
              </a:solidFill>
            </a:endParaRPr>
          </a:p>
        </p:txBody>
      </p:sp>
      <p:sp>
        <p:nvSpPr>
          <p:cNvPr id="3" name="Content Placeholder 2"/>
          <p:cNvSpPr>
            <a:spLocks noGrp="1"/>
          </p:cNvSpPr>
          <p:nvPr>
            <p:ph idx="1"/>
          </p:nvPr>
        </p:nvSpPr>
        <p:spPr/>
        <p:txBody>
          <a:bodyPr/>
          <a:lstStyle/>
          <a:p>
            <a:pPr marL="0" indent="0">
              <a:buNone/>
            </a:pPr>
            <a:r>
              <a:rPr lang="en-US" dirty="0"/>
              <a:t>South Australia is appealing to the</a:t>
            </a:r>
          </a:p>
          <a:p>
            <a:pPr marL="0" indent="0">
              <a:buNone/>
            </a:pPr>
            <a:r>
              <a:rPr lang="en-US" dirty="0"/>
              <a:t>Commonwealth, shown in the figure of the </a:t>
            </a:r>
            <a:r>
              <a:rPr lang="en-US" dirty="0" smtClean="0"/>
              <a:t>dapper </a:t>
            </a:r>
            <a:r>
              <a:rPr lang="en-US" dirty="0"/>
              <a:t>Prime Minister Alfred </a:t>
            </a:r>
            <a:r>
              <a:rPr lang="en-US" dirty="0" err="1"/>
              <a:t>Deakin</a:t>
            </a:r>
            <a:r>
              <a:rPr lang="en-US" dirty="0"/>
              <a:t>, also of course a</a:t>
            </a:r>
          </a:p>
          <a:p>
            <a:pPr marL="0" indent="0">
              <a:buNone/>
            </a:pPr>
            <a:r>
              <a:rPr lang="en-US" dirty="0" smtClean="0"/>
              <a:t>Victorian</a:t>
            </a:r>
            <a:r>
              <a:rPr lang="en-US" dirty="0"/>
              <a:t>. ‘Here </a:t>
            </a:r>
            <a:r>
              <a:rPr lang="en-US" dirty="0" err="1"/>
              <a:t>Deakin</a:t>
            </a:r>
            <a:r>
              <a:rPr lang="en-US" dirty="0"/>
              <a:t>’, he says, ‘make him turn</a:t>
            </a:r>
          </a:p>
          <a:p>
            <a:pPr marL="0" indent="0">
              <a:buNone/>
            </a:pPr>
            <a:r>
              <a:rPr lang="en-US" dirty="0"/>
              <a:t>off the tap. Look at the dribble he’s leaving me.’</a:t>
            </a:r>
            <a:endParaRPr lang="en-AU" dirty="0"/>
          </a:p>
        </p:txBody>
      </p:sp>
    </p:spTree>
    <p:extLst>
      <p:ext uri="{BB962C8B-B14F-4D97-AF65-F5344CB8AC3E}">
        <p14:creationId xmlns:p14="http://schemas.microsoft.com/office/powerpoint/2010/main" val="1498993625"/>
      </p:ext>
    </p:extLst>
  </p:cSld>
  <p:clrMapOvr>
    <a:masterClrMapping/>
  </p:clrMapOvr>
  <p:transition spd="med">
    <p:fade/>
    <p:sndAc>
      <p:endSnd/>
    </p:sndAc>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 </a:t>
            </a:r>
            <a:r>
              <a:rPr lang="en-AU" dirty="0" smtClean="0">
                <a:solidFill>
                  <a:schemeClr val="bg1"/>
                </a:solidFill>
              </a:rPr>
              <a:t>previous documents</a:t>
            </a:r>
            <a:endParaRPr lang="en-AU" dirty="0">
              <a:solidFill>
                <a:schemeClr val="bg1"/>
              </a:solidFill>
            </a:endParaRPr>
          </a:p>
        </p:txBody>
      </p:sp>
      <p:sp>
        <p:nvSpPr>
          <p:cNvPr id="3" name="Content Placeholder 2"/>
          <p:cNvSpPr>
            <a:spLocks noGrp="1"/>
          </p:cNvSpPr>
          <p:nvPr>
            <p:ph idx="1"/>
          </p:nvPr>
        </p:nvSpPr>
        <p:spPr/>
        <p:txBody>
          <a:bodyPr/>
          <a:lstStyle/>
          <a:p>
            <a:r>
              <a:rPr lang="en-AU" i="1" dirty="0" smtClean="0"/>
              <a:t>Courtesy Margaret </a:t>
            </a:r>
            <a:r>
              <a:rPr lang="en-AU" i="1" dirty="0"/>
              <a:t>Anderson</a:t>
            </a:r>
          </a:p>
          <a:p>
            <a:r>
              <a:rPr lang="en-US" i="1" dirty="0"/>
              <a:t>Director, History Trust of South Australia</a:t>
            </a:r>
            <a:endParaRPr lang="en-AU" dirty="0"/>
          </a:p>
        </p:txBody>
      </p:sp>
    </p:spTree>
    <p:extLst>
      <p:ext uri="{BB962C8B-B14F-4D97-AF65-F5344CB8AC3E}">
        <p14:creationId xmlns:p14="http://schemas.microsoft.com/office/powerpoint/2010/main" val="2635791244"/>
      </p:ext>
    </p:extLst>
  </p:cSld>
  <p:clrMapOvr>
    <a:masterClrMapping/>
  </p:clrMapOvr>
  <p:transition spd="med">
    <p:fade/>
    <p:sndAc>
      <p:endSnd/>
    </p:sndAc>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 </a:t>
            </a:r>
            <a:r>
              <a:rPr lang="en-AU" sz="3200" dirty="0" smtClean="0">
                <a:solidFill>
                  <a:schemeClr val="bg1"/>
                </a:solidFill>
              </a:rPr>
              <a:t>SA THE ROLE OF THE VICTIM</a:t>
            </a:r>
            <a:endParaRPr lang="en-AU" sz="3200" dirty="0">
              <a:solidFill>
                <a:schemeClr val="bg1"/>
              </a:solidFill>
            </a:endParaRPr>
          </a:p>
        </p:txBody>
      </p:sp>
      <p:sp>
        <p:nvSpPr>
          <p:cNvPr id="3" name="Content Placeholder 2"/>
          <p:cNvSpPr>
            <a:spLocks noGrp="1"/>
          </p:cNvSpPr>
          <p:nvPr>
            <p:ph idx="1"/>
          </p:nvPr>
        </p:nvSpPr>
        <p:spPr>
          <a:xfrm>
            <a:off x="467544" y="1340768"/>
            <a:ext cx="8229600" cy="4525963"/>
          </a:xfrm>
        </p:spPr>
        <p:txBody>
          <a:bodyPr/>
          <a:lstStyle/>
          <a:p>
            <a:pPr marL="0" indent="0">
              <a:buNone/>
            </a:pPr>
            <a:r>
              <a:rPr lang="en-US" dirty="0"/>
              <a:t>From the </a:t>
            </a:r>
            <a:r>
              <a:rPr lang="en-US" dirty="0" err="1"/>
              <a:t>1880s</a:t>
            </a:r>
            <a:r>
              <a:rPr lang="en-US" dirty="0"/>
              <a:t> each of the colonies had </a:t>
            </a:r>
            <a:r>
              <a:rPr lang="en-US" dirty="0" smtClean="0"/>
              <a:t>also </a:t>
            </a:r>
            <a:r>
              <a:rPr lang="en-US" dirty="0"/>
              <a:t>conducted a number of official enquiries into </a:t>
            </a:r>
            <a:r>
              <a:rPr lang="en-US" dirty="0" smtClean="0"/>
              <a:t>the </a:t>
            </a:r>
            <a:r>
              <a:rPr lang="en-US" dirty="0"/>
              <a:t>use of the waters of the Murray. At first </a:t>
            </a:r>
            <a:r>
              <a:rPr lang="en-US" dirty="0" smtClean="0"/>
              <a:t>New </a:t>
            </a:r>
            <a:r>
              <a:rPr lang="en-US" dirty="0"/>
              <a:t>South Wales and Victoria refused to include </a:t>
            </a:r>
            <a:r>
              <a:rPr lang="en-US" dirty="0" smtClean="0"/>
              <a:t>South </a:t>
            </a:r>
            <a:r>
              <a:rPr lang="en-US" dirty="0"/>
              <a:t>Australia in their deliberations. </a:t>
            </a: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840530841"/>
      </p:ext>
    </p:extLst>
  </p:cSld>
  <p:clrMapOvr>
    <a:masterClrMapping/>
  </p:clrMapOvr>
  <p:transition spd="med">
    <p:fade/>
    <p:sndAc>
      <p:endSnd/>
    </p:sndAc>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 </a:t>
            </a:r>
            <a:r>
              <a:rPr lang="en-AU" dirty="0" smtClean="0">
                <a:solidFill>
                  <a:schemeClr val="bg1"/>
                </a:solidFill>
              </a:rPr>
              <a:t>Constitution</a:t>
            </a:r>
            <a:endParaRPr lang="en-AU" dirty="0">
              <a:solidFill>
                <a:schemeClr val="bg1"/>
              </a:solidFill>
            </a:endParaRPr>
          </a:p>
        </p:txBody>
      </p:sp>
      <p:sp>
        <p:nvSpPr>
          <p:cNvPr id="3" name="Content Placeholder 2"/>
          <p:cNvSpPr>
            <a:spLocks noGrp="1"/>
          </p:cNvSpPr>
          <p:nvPr>
            <p:ph idx="1"/>
          </p:nvPr>
        </p:nvSpPr>
        <p:spPr/>
        <p:txBody>
          <a:bodyPr/>
          <a:lstStyle/>
          <a:p>
            <a:r>
              <a:rPr lang="en-AU" dirty="0" smtClean="0"/>
              <a:t>Left water to States section 100.</a:t>
            </a:r>
          </a:p>
          <a:p>
            <a:r>
              <a:rPr lang="en-AU" dirty="0" smtClean="0"/>
              <a:t>this has become entrenched in the national psyche</a:t>
            </a:r>
            <a:endParaRPr lang="en-AU" dirty="0"/>
          </a:p>
        </p:txBody>
      </p:sp>
    </p:spTree>
    <p:extLst>
      <p:ext uri="{BB962C8B-B14F-4D97-AF65-F5344CB8AC3E}">
        <p14:creationId xmlns:p14="http://schemas.microsoft.com/office/powerpoint/2010/main" val="3792418920"/>
      </p:ext>
    </p:extLst>
  </p:cSld>
  <p:clrMapOvr>
    <a:masterClrMapping/>
  </p:clrMapOvr>
  <p:transition spd="med">
    <p:fade/>
    <p:sndAc>
      <p:endSnd/>
    </p:sndAc>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solidFill>
                  <a:schemeClr val="bg1"/>
                </a:solidFill>
              </a:rPr>
              <a:t>Section 100</a:t>
            </a:r>
            <a:endParaRPr lang="en-AU" dirty="0">
              <a:solidFill>
                <a:schemeClr val="bg1"/>
              </a:solidFill>
            </a:endParaRPr>
          </a:p>
        </p:txBody>
      </p:sp>
      <p:sp>
        <p:nvSpPr>
          <p:cNvPr id="3" name="Content Placeholder 2"/>
          <p:cNvSpPr>
            <a:spLocks noGrp="1"/>
          </p:cNvSpPr>
          <p:nvPr>
            <p:ph idx="1"/>
          </p:nvPr>
        </p:nvSpPr>
        <p:spPr/>
        <p:txBody>
          <a:bodyPr/>
          <a:lstStyle/>
          <a:p>
            <a:pPr eaLnBrk="1" hangingPunct="1">
              <a:lnSpc>
                <a:spcPct val="90000"/>
              </a:lnSpc>
            </a:pPr>
            <a:r>
              <a:rPr lang="en-GB" dirty="0"/>
              <a:t>The </a:t>
            </a:r>
            <a:r>
              <a:rPr lang="en-GB" u="sng" dirty="0"/>
              <a:t>Water Act</a:t>
            </a:r>
            <a:r>
              <a:rPr lang="en-GB" dirty="0"/>
              <a:t> is based on suite of Commonwealth powers s .51(</a:t>
            </a:r>
            <a:r>
              <a:rPr lang="en-GB" dirty="0" err="1"/>
              <a:t>i</a:t>
            </a:r>
            <a:r>
              <a:rPr lang="en-GB" dirty="0"/>
              <a:t>), (ii), (viii), (xi), (xv), (xx), (xxix) (xxxvii), (xxxix), s122   notably the referral of power under section 51(xxxvii). </a:t>
            </a:r>
          </a:p>
          <a:p>
            <a:pPr eaLnBrk="1" hangingPunct="1">
              <a:lnSpc>
                <a:spcPct val="90000"/>
              </a:lnSpc>
            </a:pPr>
            <a:r>
              <a:rPr lang="en-GB" dirty="0"/>
              <a:t>There are specific attempts in many sections to   read down provisions so as not to infringe section 100. (s.11) to create </a:t>
            </a:r>
            <a:r>
              <a:rPr lang="en-AU" dirty="0"/>
              <a:t>Commonwealth water legislation (s.14).</a:t>
            </a:r>
            <a:endParaRPr lang="en-GB" dirty="0"/>
          </a:p>
          <a:p>
            <a:endParaRPr lang="en-AU" dirty="0"/>
          </a:p>
        </p:txBody>
      </p:sp>
    </p:spTree>
    <p:extLst>
      <p:ext uri="{BB962C8B-B14F-4D97-AF65-F5344CB8AC3E}">
        <p14:creationId xmlns:p14="http://schemas.microsoft.com/office/powerpoint/2010/main" val="3143139767"/>
      </p:ext>
    </p:extLst>
  </p:cSld>
  <p:clrMapOvr>
    <a:masterClrMapping/>
  </p:clrMapOvr>
  <p:transition spd="med">
    <p:fade/>
    <p:sndAc>
      <p:endSnd/>
    </p:sndAc>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bwMode="auto">
          <a:xfrm>
            <a:off x="428625" y="285750"/>
            <a:ext cx="8229600" cy="11430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AU" sz="3200" dirty="0" smtClean="0">
                <a:solidFill>
                  <a:schemeClr val="bg1"/>
                </a:solidFill>
              </a:rPr>
              <a:t>Universal metering- Unique Australian context</a:t>
            </a:r>
          </a:p>
        </p:txBody>
      </p:sp>
      <p:pic>
        <p:nvPicPr>
          <p:cNvPr id="23555" name="Picture 16" descr="6 opt.jpg"/>
          <p:cNvPicPr>
            <a:picLocks noGrp="1" noChangeAspect="1"/>
          </p:cNvPicPr>
          <p:nvPr>
            <p:ph idx="1"/>
          </p:nvPr>
        </p:nvPicPr>
        <p:blipFill>
          <a:blip cstate="print">
            <a:extLst>
              <a:ext uri="{28A0092B-C50C-407E-A947-70E740481C1C}">
                <a14:useLocalDpi xmlns:a14="http://schemas.microsoft.com/office/drawing/2010/main" val="0"/>
              </a:ext>
            </a:extLst>
          </a:blip>
          <a:srcRect/>
          <a:stretch>
            <a:fillRect/>
          </a:stretch>
        </p:blipFill>
        <p:spPr bwMode="auto">
          <a:xfrm>
            <a:off x="714375" y="1857375"/>
            <a:ext cx="7572375" cy="4071938"/>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109983806"/>
      </p:ext>
    </p:extLst>
  </p:cSld>
  <p:clrMapOvr>
    <a:masterClrMapping/>
  </p:clrMapOvr>
  <p:transition spd="med">
    <p:fade/>
    <p:sndAc>
      <p:endSnd/>
    </p:sndAc>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bwMode="auto">
          <a:xfrm>
            <a:off x="417513" y="285750"/>
            <a:ext cx="8229600" cy="11430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AU" smtClean="0">
                <a:solidFill>
                  <a:schemeClr val="bg1"/>
                </a:solidFill>
              </a:rPr>
              <a:t>The Present-Water Act 2007 </a:t>
            </a:r>
            <a:br>
              <a:rPr lang="en-AU" smtClean="0">
                <a:solidFill>
                  <a:schemeClr val="bg1"/>
                </a:solidFill>
              </a:rPr>
            </a:br>
            <a:r>
              <a:rPr lang="en-AU" sz="1200" smtClean="0">
                <a:solidFill>
                  <a:schemeClr val="bg1"/>
                </a:solidFill>
              </a:rPr>
              <a:t>copyright  UniSA</a:t>
            </a:r>
            <a:r>
              <a:rPr lang="en-AU" smtClean="0">
                <a:solidFill>
                  <a:schemeClr val="bg1"/>
                </a:solidFill>
              </a:rPr>
              <a:t/>
            </a:r>
            <a:br>
              <a:rPr lang="en-AU" smtClean="0">
                <a:solidFill>
                  <a:schemeClr val="bg1"/>
                </a:solidFill>
              </a:rPr>
            </a:br>
            <a:r>
              <a:rPr lang="en-AU" smtClean="0">
                <a:solidFill>
                  <a:schemeClr val="bg1"/>
                </a:solidFill>
              </a:rPr>
              <a:t/>
            </a:r>
            <a:br>
              <a:rPr lang="en-AU" smtClean="0">
                <a:solidFill>
                  <a:schemeClr val="bg1"/>
                </a:solidFill>
              </a:rPr>
            </a:br>
            <a:r>
              <a:rPr lang="en-AU" smtClean="0">
                <a:solidFill>
                  <a:schemeClr val="bg1"/>
                </a:solidFill>
              </a:rPr>
              <a:t> </a:t>
            </a:r>
            <a:r>
              <a:rPr lang="en-AU" sz="1200" smtClean="0">
                <a:solidFill>
                  <a:schemeClr val="bg1"/>
                </a:solidFill>
              </a:rPr>
              <a:t>Copyright unisa</a:t>
            </a:r>
          </a:p>
        </p:txBody>
      </p:sp>
      <p:pic>
        <p:nvPicPr>
          <p:cNvPr id="31747" name="Content Placeholder 3" descr="Murray_Basin_Water_Court_coloured_low_res[1].JPG"/>
          <p:cNvPicPr>
            <a:picLocks noGrp="1" noChangeAspect="1"/>
          </p:cNvPicPr>
          <p:nvPr>
            <p:ph idx="1"/>
          </p:nvPr>
        </p:nvPicPr>
        <p:blipFill>
          <a:blip cstate="print">
            <a:extLst>
              <a:ext uri="{28A0092B-C50C-407E-A947-70E740481C1C}">
                <a14:useLocalDpi xmlns:a14="http://schemas.microsoft.com/office/drawing/2010/main" val="0"/>
              </a:ext>
            </a:extLst>
          </a:blip>
          <a:srcRect/>
          <a:stretch>
            <a:fillRect/>
          </a:stretch>
        </p:blipFill>
        <p:spPr bwMode="auto">
          <a:xfrm>
            <a:off x="2857500" y="1600200"/>
            <a:ext cx="3316288" cy="5257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med">
    <p:fade/>
    <p:sndAc>
      <p:endSnd/>
    </p:sndAc>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bwMode="auto">
          <a:xfrm>
            <a:off x="1331640" y="274638"/>
            <a:ext cx="7355160" cy="11430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dirty="0" smtClean="0">
                <a:solidFill>
                  <a:schemeClr val="bg1"/>
                </a:solidFill>
              </a:rPr>
              <a:t>An old conflict</a:t>
            </a:r>
          </a:p>
        </p:txBody>
      </p:sp>
      <p:sp>
        <p:nvSpPr>
          <p:cNvPr id="4099" name="Content Placeholder 2"/>
          <p:cNvSpPr>
            <a:spLocks noGrp="1"/>
          </p:cNvSpPr>
          <p:nvPr>
            <p:ph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lnSpc>
                <a:spcPct val="90000"/>
              </a:lnSpc>
              <a:buFont typeface="Wingdings" pitchFamily="2" charset="2"/>
              <a:buNone/>
            </a:pPr>
            <a:endParaRPr lang="en-AU" i="1" dirty="0" smtClean="0"/>
          </a:p>
          <a:p>
            <a:pPr algn="ctr">
              <a:lnSpc>
                <a:spcPct val="90000"/>
              </a:lnSpc>
              <a:buFont typeface="Wingdings" pitchFamily="2" charset="2"/>
              <a:buNone/>
            </a:pPr>
            <a:r>
              <a:rPr lang="en-AU" i="1" dirty="0" smtClean="0"/>
              <a:t>They hang the man and flog the woman</a:t>
            </a:r>
          </a:p>
          <a:p>
            <a:pPr algn="ctr">
              <a:lnSpc>
                <a:spcPct val="90000"/>
              </a:lnSpc>
              <a:buFont typeface="Wingdings" pitchFamily="2" charset="2"/>
              <a:buNone/>
            </a:pPr>
            <a:r>
              <a:rPr lang="en-AU" i="1" dirty="0" smtClean="0"/>
              <a:t> That steal the goose from the common,</a:t>
            </a:r>
          </a:p>
          <a:p>
            <a:pPr algn="ctr">
              <a:lnSpc>
                <a:spcPct val="90000"/>
              </a:lnSpc>
              <a:buFont typeface="Wingdings" pitchFamily="2" charset="2"/>
              <a:buNone/>
            </a:pPr>
            <a:r>
              <a:rPr lang="en-AU" i="1" dirty="0" smtClean="0"/>
              <a:t> But  let the greater villain loose</a:t>
            </a:r>
          </a:p>
          <a:p>
            <a:pPr algn="ctr">
              <a:lnSpc>
                <a:spcPct val="90000"/>
              </a:lnSpc>
              <a:buFont typeface="Wingdings" pitchFamily="2" charset="2"/>
              <a:buNone/>
            </a:pPr>
            <a:r>
              <a:rPr lang="en-AU" i="1" dirty="0" smtClean="0"/>
              <a:t> That steal the common from the goose</a:t>
            </a:r>
            <a:r>
              <a:rPr lang="en-AU" dirty="0" smtClean="0"/>
              <a:t>.</a:t>
            </a:r>
          </a:p>
          <a:p>
            <a:pPr algn="r">
              <a:lnSpc>
                <a:spcPct val="90000"/>
              </a:lnSpc>
              <a:buFont typeface="Wingdings" pitchFamily="2" charset="2"/>
              <a:buNone/>
            </a:pPr>
            <a:r>
              <a:rPr lang="en-AU" dirty="0" smtClean="0"/>
              <a:t> </a:t>
            </a:r>
            <a:r>
              <a:rPr lang="en-AU" sz="2000" dirty="0" smtClean="0"/>
              <a:t>English folk poem, 1764</a:t>
            </a:r>
          </a:p>
          <a:p>
            <a:pPr algn="r">
              <a:lnSpc>
                <a:spcPct val="90000"/>
              </a:lnSpc>
              <a:buFont typeface="Wingdings" pitchFamily="2" charset="2"/>
              <a:buNone/>
            </a:pPr>
            <a:endParaRPr lang="en-AU" sz="2000" dirty="0"/>
          </a:p>
          <a:p>
            <a:pPr algn="r">
              <a:lnSpc>
                <a:spcPct val="90000"/>
              </a:lnSpc>
              <a:buFont typeface="Wingdings" pitchFamily="2" charset="2"/>
              <a:buNone/>
            </a:pPr>
            <a:r>
              <a:rPr lang="en-AU" sz="2800" b="1" i="1" dirty="0" smtClean="0"/>
              <a:t>Whiskey is for drinking, water is for fighting about  Mark Twain </a:t>
            </a:r>
          </a:p>
        </p:txBody>
      </p:sp>
    </p:spTree>
  </p:cSld>
  <p:clrMapOvr>
    <a:masterClrMapping/>
  </p:clrMapOvr>
  <p:transition spd="med">
    <p:fade/>
    <p:sndAc>
      <p:endSnd/>
    </p:sndAc>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idx="4294967295"/>
          </p:nvPr>
        </p:nvSpPr>
        <p:spPr bwMode="auto">
          <a:xfrm>
            <a:off x="784225" y="116632"/>
            <a:ext cx="7902575" cy="864096"/>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sz="3200" dirty="0" smtClean="0">
                <a:solidFill>
                  <a:schemeClr val="bg1"/>
                </a:solidFill>
              </a:rPr>
              <a:t>Australia up to 2007</a:t>
            </a:r>
            <a:br>
              <a:rPr lang="en-US" sz="3200" dirty="0" smtClean="0">
                <a:solidFill>
                  <a:schemeClr val="bg1"/>
                </a:solidFill>
              </a:rPr>
            </a:br>
            <a:endParaRPr lang="en-US" sz="1200" dirty="0" smtClean="0">
              <a:solidFill>
                <a:schemeClr val="bg1"/>
              </a:solidFill>
            </a:endParaRPr>
          </a:p>
        </p:txBody>
      </p:sp>
      <p:pic>
        <p:nvPicPr>
          <p:cNvPr id="14339" name="Picture 3"/>
          <p:cNvPicPr>
            <a:picLocks noChangeAspect="1" noChangeArrowheads="1"/>
          </p:cNvPicPr>
          <p:nvPr/>
        </p:nvPicPr>
        <p:blipFill>
          <a:blip cstate="print">
            <a:extLst>
              <a:ext uri="{28A0092B-C50C-407E-A947-70E740481C1C}">
                <a14:useLocalDpi xmlns:a14="http://schemas.microsoft.com/office/drawing/2010/main" val="0"/>
              </a:ext>
            </a:extLst>
          </a:blip>
          <a:srcRect/>
          <a:stretch>
            <a:fillRect/>
          </a:stretch>
        </p:blipFill>
        <p:spPr bwMode="auto">
          <a:xfrm>
            <a:off x="2989263" y="1571625"/>
            <a:ext cx="3223688" cy="48817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sp>
        <p:nvSpPr>
          <p:cNvPr id="5" name="TextBox 4"/>
          <p:cNvSpPr txBox="1"/>
          <p:nvPr/>
        </p:nvSpPr>
        <p:spPr>
          <a:xfrm>
            <a:off x="6372200" y="5589240"/>
            <a:ext cx="2448272" cy="769441"/>
          </a:xfrm>
          <a:prstGeom prst="rect">
            <a:avLst/>
          </a:prstGeom>
          <a:noFill/>
        </p:spPr>
        <p:txBody>
          <a:bodyPr wrap="square" rtlCol="0">
            <a:spAutoFit/>
          </a:bodyPr>
          <a:lstStyle/>
          <a:p>
            <a:r>
              <a:rPr lang="en-US" sz="1100" dirty="0" smtClean="0"/>
              <a:t>McKay J, Fresh water </a:t>
            </a:r>
          </a:p>
          <a:p>
            <a:r>
              <a:rPr lang="en-US" sz="1100" dirty="0" smtClean="0"/>
              <a:t>New perspectives on Water in Australia 2007</a:t>
            </a:r>
          </a:p>
          <a:p>
            <a:r>
              <a:rPr lang="en-US" sz="1100" dirty="0" smtClean="0"/>
              <a:t>Melbourne University Press</a:t>
            </a:r>
            <a:endParaRPr lang="en-AU" sz="1100" dirty="0"/>
          </a:p>
        </p:txBody>
      </p:sp>
    </p:spTree>
  </p:cSld>
  <p:clrMapOvr>
    <a:masterClrMapping/>
  </p:clrMapOvr>
  <p:transition spd="med">
    <p:fade/>
    <p:sndAc>
      <p:endSnd/>
    </p:sndAc>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17638"/>
          </a:xfrm>
        </p:spPr>
        <p:txBody>
          <a:bodyPr/>
          <a:lstStyle/>
          <a:p>
            <a:r>
              <a:rPr lang="en-AU" sz="4000" dirty="0" smtClean="0">
                <a:solidFill>
                  <a:schemeClr val="bg1"/>
                </a:solidFill>
              </a:rPr>
              <a:t> Instrument - state level water plan and Basin Plan</a:t>
            </a:r>
            <a:endParaRPr lang="en-AU" sz="4000" dirty="0">
              <a:solidFill>
                <a:schemeClr val="bg1"/>
              </a:solidFill>
            </a:endParaRPr>
          </a:p>
        </p:txBody>
      </p:sp>
      <p:sp>
        <p:nvSpPr>
          <p:cNvPr id="3" name="Content Placeholder 2"/>
          <p:cNvSpPr>
            <a:spLocks noGrp="1"/>
          </p:cNvSpPr>
          <p:nvPr>
            <p:ph idx="1"/>
          </p:nvPr>
        </p:nvSpPr>
        <p:spPr>
          <a:xfrm>
            <a:off x="457200" y="1600200"/>
            <a:ext cx="8229600" cy="4781128"/>
          </a:xfrm>
        </p:spPr>
        <p:txBody>
          <a:bodyPr/>
          <a:lstStyle/>
          <a:p>
            <a:r>
              <a:rPr lang="en-AU" dirty="0" smtClean="0"/>
              <a:t>The </a:t>
            </a:r>
            <a:r>
              <a:rPr lang="en-AU" u="sng" dirty="0" smtClean="0"/>
              <a:t>Water Act </a:t>
            </a:r>
            <a:r>
              <a:rPr lang="en-AU" dirty="0" smtClean="0"/>
              <a:t>requires these to be done and accredited as in the </a:t>
            </a:r>
            <a:r>
              <a:rPr lang="en-AU" i="1" dirty="0" smtClean="0"/>
              <a:t>national interest</a:t>
            </a:r>
          </a:p>
          <a:p>
            <a:r>
              <a:rPr lang="en-AU" dirty="0" smtClean="0"/>
              <a:t>The accreditation process has not happened yet as the community are unhappy. </a:t>
            </a:r>
            <a:r>
              <a:rPr lang="en-AU" i="1" dirty="0" smtClean="0"/>
              <a:t>3 ATTEMPTS TO BALANCE </a:t>
            </a:r>
            <a:r>
              <a:rPr lang="en-AU" i="1" dirty="0" err="1" smtClean="0"/>
              <a:t>ESD</a:t>
            </a:r>
            <a:r>
              <a:rPr lang="en-AU" i="1" dirty="0" smtClean="0"/>
              <a:t>. </a:t>
            </a:r>
            <a:r>
              <a:rPr lang="en-AU" i="1" dirty="0" smtClean="0">
                <a:solidFill>
                  <a:srgbClr val="FF0000"/>
                </a:solidFill>
              </a:rPr>
              <a:t>Problem perception of unfairness and loss of State sovereignty</a:t>
            </a:r>
          </a:p>
          <a:p>
            <a:r>
              <a:rPr lang="en-AU" dirty="0" smtClean="0"/>
              <a:t>Philosophical issue can regional plans be amalgamated? Several regional interest plans do not make a whole.</a:t>
            </a:r>
          </a:p>
          <a:p>
            <a:endParaRPr lang="en-AU" dirty="0" smtClean="0"/>
          </a:p>
          <a:p>
            <a:endParaRPr lang="en-AU" dirty="0"/>
          </a:p>
        </p:txBody>
      </p:sp>
    </p:spTree>
    <p:extLst>
      <p:ext uri="{BB962C8B-B14F-4D97-AF65-F5344CB8AC3E}">
        <p14:creationId xmlns:p14="http://schemas.microsoft.com/office/powerpoint/2010/main" val="1559842889"/>
      </p:ext>
    </p:extLst>
  </p:cSld>
  <p:clrMapOvr>
    <a:masterClrMapping/>
  </p:clrMapOvr>
  <p:transition spd="med">
    <p:fade/>
    <p:sndAc>
      <p:endSnd/>
    </p:sndAc>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AU" sz="2400" dirty="0" smtClean="0">
                <a:solidFill>
                  <a:schemeClr val="bg1"/>
                </a:solidFill>
              </a:rPr>
              <a:t>   Decisions of Australian courts on regional water allocation and water plans</a:t>
            </a:r>
            <a:endParaRPr lang="en-GB" sz="2400" dirty="0" smtClean="0">
              <a:solidFill>
                <a:schemeClr val="bg1"/>
              </a:solidFill>
            </a:endParaRPr>
          </a:p>
        </p:txBody>
      </p:sp>
      <p:sp>
        <p:nvSpPr>
          <p:cNvPr id="17411" name="Rectangle 3"/>
          <p:cNvSpPr>
            <a:spLocks noGrp="1" noChangeArrowheads="1"/>
          </p:cNvSpPr>
          <p:nvPr>
            <p:ph type="body" idx="1"/>
          </p:nvPr>
        </p:nvSpPr>
        <p:spPr>
          <a:xfrm>
            <a:off x="468313" y="2060575"/>
            <a:ext cx="8229600" cy="4525963"/>
          </a:xfrm>
        </p:spPr>
        <p:txBody>
          <a:bodyPr/>
          <a:lstStyle/>
          <a:p>
            <a:pPr eaLnBrk="1" hangingPunct="1"/>
            <a:r>
              <a:rPr lang="en-GB" dirty="0" smtClean="0"/>
              <a:t>  water plans interpreted strictly no discretion in Minister to vary a plan</a:t>
            </a:r>
          </a:p>
          <a:p>
            <a:pPr eaLnBrk="1" hangingPunct="1"/>
            <a:r>
              <a:rPr lang="en-GB" dirty="0" smtClean="0"/>
              <a:t> ESD used to reduce  water allocations by up to 50%</a:t>
            </a:r>
          </a:p>
          <a:p>
            <a:pPr eaLnBrk="1" hangingPunct="1"/>
            <a:r>
              <a:rPr lang="en-GB" dirty="0" smtClean="0"/>
              <a:t> </a:t>
            </a:r>
            <a:r>
              <a:rPr lang="en-GB" dirty="0" smtClean="0">
                <a:solidFill>
                  <a:srgbClr val="FF0000"/>
                </a:solidFill>
              </a:rPr>
              <a:t>pro-rata</a:t>
            </a:r>
            <a:r>
              <a:rPr lang="en-GB" dirty="0" smtClean="0"/>
              <a:t>  reductions seen as fair</a:t>
            </a:r>
          </a:p>
          <a:p>
            <a:pPr eaLnBrk="1" hangingPunct="1"/>
            <a:r>
              <a:rPr lang="en-GB" dirty="0" smtClean="0"/>
              <a:t> normal administrative law rules apply so there must be procedural fairness.</a:t>
            </a:r>
          </a:p>
          <a:p>
            <a:pPr eaLnBrk="1" hangingPunct="1"/>
            <a:r>
              <a:rPr lang="en-GB" dirty="0" smtClean="0"/>
              <a:t>Recently, Harvey used </a:t>
            </a:r>
            <a:r>
              <a:rPr lang="en-GB" dirty="0" smtClean="0">
                <a:solidFill>
                  <a:srgbClr val="FF0000"/>
                </a:solidFill>
              </a:rPr>
              <a:t>immediate past use</a:t>
            </a:r>
          </a:p>
          <a:p>
            <a:pPr eaLnBrk="1" hangingPunct="1"/>
            <a:endParaRPr lang="en-GB" dirty="0" smtClean="0"/>
          </a:p>
          <a:p>
            <a:pPr eaLnBrk="1" hangingPunct="1"/>
            <a:endParaRPr lang="en-GB" dirty="0" smtClean="0"/>
          </a:p>
        </p:txBody>
      </p:sp>
    </p:spTree>
    <p:extLst>
      <p:ext uri="{BB962C8B-B14F-4D97-AF65-F5344CB8AC3E}">
        <p14:creationId xmlns:p14="http://schemas.microsoft.com/office/powerpoint/2010/main" val="49660189"/>
      </p:ext>
    </p:extLst>
  </p:cSld>
  <p:clrMapOvr>
    <a:masterClrMapping/>
  </p:clrMapOvr>
  <p:transition spd="med">
    <p:fade/>
    <p:sndAc>
      <p:endSnd/>
    </p:sndAc>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solidFill>
                  <a:schemeClr val="bg1"/>
                </a:solidFill>
              </a:rPr>
              <a:t> State plans since 1990</a:t>
            </a:r>
            <a:endParaRPr lang="en-AU" dirty="0">
              <a:solidFill>
                <a:schemeClr val="bg1"/>
              </a:solidFill>
            </a:endParaRPr>
          </a:p>
        </p:txBody>
      </p:sp>
      <p:sp>
        <p:nvSpPr>
          <p:cNvPr id="3" name="Content Placeholder 2"/>
          <p:cNvSpPr>
            <a:spLocks noGrp="1"/>
          </p:cNvSpPr>
          <p:nvPr>
            <p:ph idx="1"/>
          </p:nvPr>
        </p:nvSpPr>
        <p:spPr/>
        <p:txBody>
          <a:bodyPr/>
          <a:lstStyle/>
          <a:p>
            <a:pPr eaLnBrk="1" hangingPunct="1"/>
            <a:r>
              <a:rPr lang="en-AU" dirty="0"/>
              <a:t>1 the construction of the ESD obligation in the relevant State act.</a:t>
            </a:r>
          </a:p>
          <a:p>
            <a:pPr eaLnBrk="1" hangingPunct="1"/>
            <a:r>
              <a:rPr lang="en-AU" dirty="0" smtClean="0"/>
              <a:t>2 </a:t>
            </a:r>
            <a:r>
              <a:rPr lang="en-AU" dirty="0"/>
              <a:t>the type of body drafting the plans also derived from the </a:t>
            </a:r>
            <a:r>
              <a:rPr lang="en-AU" dirty="0" smtClean="0"/>
              <a:t>Act, </a:t>
            </a:r>
            <a:endParaRPr lang="en-AU" dirty="0"/>
          </a:p>
          <a:p>
            <a:pPr eaLnBrk="1" hangingPunct="1"/>
            <a:r>
              <a:rPr lang="en-AU" dirty="0"/>
              <a:t>3 the type of review power in the relevant act setting up the court, and</a:t>
            </a:r>
          </a:p>
          <a:p>
            <a:pPr eaLnBrk="1" hangingPunct="1"/>
            <a:r>
              <a:rPr lang="en-AU" dirty="0"/>
              <a:t>4  these are only persuasive on each other</a:t>
            </a:r>
          </a:p>
        </p:txBody>
      </p:sp>
    </p:spTree>
    <p:extLst>
      <p:ext uri="{BB962C8B-B14F-4D97-AF65-F5344CB8AC3E}">
        <p14:creationId xmlns:p14="http://schemas.microsoft.com/office/powerpoint/2010/main" val="1654252448"/>
      </p:ext>
    </p:extLst>
  </p:cSld>
  <p:clrMapOvr>
    <a:masterClrMapping/>
  </p:clrMapOvr>
  <p:transition spd="med">
    <p:fade/>
    <p:sndAc>
      <p:endSnd/>
    </p:sndAc>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Text Box 6"/>
          <p:cNvSpPr txBox="1">
            <a:spLocks noChangeArrowheads="1"/>
          </p:cNvSpPr>
          <p:nvPr/>
        </p:nvSpPr>
        <p:spPr bwMode="auto">
          <a:xfrm>
            <a:off x="857250" y="1214438"/>
            <a:ext cx="7500938" cy="4857750"/>
          </a:xfrm>
          <a:prstGeom prst="rect">
            <a:avLst/>
          </a:prstGeom>
          <a:noFill/>
          <a:ln w="9525">
            <a:noFill/>
            <a:miter lim="800000"/>
            <a:headEnd/>
            <a:tailEnd/>
          </a:ln>
        </p:spPr>
        <p:txBody>
          <a:bodyPr lIns="0" tIns="0" rIns="0" bIns="0"/>
          <a:lstStyle/>
          <a:p>
            <a:pPr eaLnBrk="0" hangingPunct="0">
              <a:spcBef>
                <a:spcPct val="50000"/>
              </a:spcBef>
              <a:buFont typeface="Wingdings" pitchFamily="2" charset="2"/>
              <a:buChar char="q"/>
              <a:defRPr/>
            </a:pPr>
            <a:endParaRPr lang="en-US" sz="1800" dirty="0">
              <a:latin typeface="+mn-lt"/>
            </a:endParaRPr>
          </a:p>
        </p:txBody>
      </p:sp>
      <p:graphicFrame>
        <p:nvGraphicFramePr>
          <p:cNvPr id="3" name="Table 2"/>
          <p:cNvGraphicFramePr>
            <a:graphicFrameLocks noGrp="1"/>
          </p:cNvGraphicFramePr>
          <p:nvPr/>
        </p:nvGraphicFramePr>
        <p:xfrm>
          <a:off x="139700" y="1340765"/>
          <a:ext cx="8785225" cy="5040562"/>
        </p:xfrm>
        <a:graphic>
          <a:graphicData uri="http://schemas.openxmlformats.org/drawingml/2006/table">
            <a:tbl>
              <a:tblPr firstRow="1" firstCol="1" bandRow="1">
                <a:tableStyleId>{775DCB02-9BB8-47FD-8907-85C794F793BA}</a:tableStyleId>
              </a:tblPr>
              <a:tblGrid>
                <a:gridCol w="1584221"/>
                <a:gridCol w="4608643"/>
                <a:gridCol w="1584221"/>
                <a:gridCol w="1008140"/>
              </a:tblGrid>
              <a:tr h="551092">
                <a:tc>
                  <a:txBody>
                    <a:bodyPr/>
                    <a:lstStyle/>
                    <a:p>
                      <a:pPr indent="180340" algn="ctr">
                        <a:spcAft>
                          <a:spcPts val="0"/>
                        </a:spcAft>
                      </a:pPr>
                      <a:r>
                        <a:rPr lang="en-US" sz="1100" dirty="0">
                          <a:effectLst/>
                        </a:rPr>
                        <a:t>State or territory</a:t>
                      </a:r>
                      <a:endParaRPr lang="en-AU" sz="1100" dirty="0">
                        <a:solidFill>
                          <a:schemeClr val="tx1"/>
                        </a:solidFill>
                        <a:effectLst/>
                        <a:latin typeface="Arial"/>
                        <a:ea typeface="Times New Roman"/>
                        <a:cs typeface="Times New Roman"/>
                      </a:endParaRPr>
                    </a:p>
                  </a:txBody>
                  <a:tcPr marL="47360" marR="47360" marT="37879" marB="37879" anchor="ctr"/>
                </a:tc>
                <a:tc>
                  <a:txBody>
                    <a:bodyPr/>
                    <a:lstStyle/>
                    <a:p>
                      <a:pPr indent="10795" algn="ctr">
                        <a:spcAft>
                          <a:spcPts val="0"/>
                        </a:spcAft>
                      </a:pPr>
                      <a:r>
                        <a:rPr lang="en-US" sz="1100" dirty="0">
                          <a:effectLst/>
                        </a:rPr>
                        <a:t>Lead jurisdictional body for water management / Principal legislation</a:t>
                      </a:r>
                      <a:endParaRPr lang="en-AU" sz="1100" dirty="0">
                        <a:solidFill>
                          <a:schemeClr val="tx1"/>
                        </a:solidFill>
                        <a:effectLst/>
                        <a:latin typeface="Arial"/>
                        <a:ea typeface="Times New Roman"/>
                        <a:cs typeface="Times New Roman"/>
                      </a:endParaRPr>
                    </a:p>
                  </a:txBody>
                  <a:tcPr marL="47360" marR="47360" marT="37879" marB="37879" anchor="ctr"/>
                </a:tc>
                <a:tc>
                  <a:txBody>
                    <a:bodyPr/>
                    <a:lstStyle/>
                    <a:p>
                      <a:pPr indent="180340" algn="ctr">
                        <a:spcAft>
                          <a:spcPts val="0"/>
                        </a:spcAft>
                      </a:pPr>
                      <a:r>
                        <a:rPr lang="en-US" sz="1100" dirty="0">
                          <a:effectLst/>
                        </a:rPr>
                        <a:t>Name of the Plan</a:t>
                      </a:r>
                      <a:endParaRPr lang="en-AU" sz="1100" dirty="0">
                        <a:solidFill>
                          <a:schemeClr val="tx1"/>
                        </a:solidFill>
                        <a:effectLst/>
                        <a:latin typeface="Arial"/>
                        <a:ea typeface="Times New Roman"/>
                        <a:cs typeface="Times New Roman"/>
                      </a:endParaRPr>
                    </a:p>
                  </a:txBody>
                  <a:tcPr marL="47360" marR="47360" marT="37879" marB="37879" anchor="ctr"/>
                </a:tc>
                <a:tc>
                  <a:txBody>
                    <a:bodyPr/>
                    <a:lstStyle/>
                    <a:p>
                      <a:pPr indent="180340" algn="ctr">
                        <a:spcAft>
                          <a:spcPts val="0"/>
                        </a:spcAft>
                      </a:pPr>
                      <a:r>
                        <a:rPr lang="en-US" sz="1100" dirty="0">
                          <a:effectLst/>
                        </a:rPr>
                        <a:t>No of plans as on  30 June 2010</a:t>
                      </a:r>
                      <a:endParaRPr lang="en-AU" sz="1100" dirty="0">
                        <a:solidFill>
                          <a:schemeClr val="tx1"/>
                        </a:solidFill>
                        <a:effectLst/>
                        <a:latin typeface="Arial"/>
                        <a:ea typeface="Times New Roman"/>
                        <a:cs typeface="Times New Roman"/>
                      </a:endParaRPr>
                    </a:p>
                  </a:txBody>
                  <a:tcPr marL="9472" marR="9472" marT="9470" marB="9470" anchor="ctr"/>
                </a:tc>
              </a:tr>
              <a:tr h="466450">
                <a:tc>
                  <a:txBody>
                    <a:bodyPr/>
                    <a:lstStyle/>
                    <a:p>
                      <a:pPr indent="180340" algn="ctr">
                        <a:spcAft>
                          <a:spcPts val="0"/>
                        </a:spcAft>
                      </a:pPr>
                      <a:r>
                        <a:rPr lang="en-US" sz="1100" dirty="0" smtClean="0">
                          <a:effectLst/>
                        </a:rPr>
                        <a:t>Australian Capital Territory </a:t>
                      </a:r>
                      <a:endParaRPr lang="en-AU" sz="1100" dirty="0">
                        <a:effectLst/>
                        <a:latin typeface="Arial"/>
                        <a:ea typeface="Times New Roman"/>
                        <a:cs typeface="Times New Roman"/>
                      </a:endParaRPr>
                    </a:p>
                  </a:txBody>
                  <a:tcPr marL="37888" marR="37888" marT="37879" marB="37879" anchor="ctr"/>
                </a:tc>
                <a:tc>
                  <a:txBody>
                    <a:bodyPr/>
                    <a:lstStyle/>
                    <a:p>
                      <a:pPr indent="180340" algn="just">
                        <a:spcAft>
                          <a:spcPts val="0"/>
                        </a:spcAft>
                      </a:pPr>
                      <a:r>
                        <a:rPr lang="en-US" sz="1100" dirty="0">
                          <a:effectLst/>
                        </a:rPr>
                        <a:t>Environment ACT/ Water Resources Act 1998</a:t>
                      </a:r>
                      <a:endParaRPr lang="en-AU" sz="1100" dirty="0">
                        <a:effectLst/>
                        <a:latin typeface="Arial"/>
                        <a:ea typeface="Times New Roman"/>
                        <a:cs typeface="Times New Roman"/>
                      </a:endParaRPr>
                    </a:p>
                  </a:txBody>
                  <a:tcPr marL="37888" marR="37888" marT="37879" marB="37879" anchor="ctr"/>
                </a:tc>
                <a:tc>
                  <a:txBody>
                    <a:bodyPr/>
                    <a:lstStyle/>
                    <a:p>
                      <a:pPr indent="180340" algn="ctr">
                        <a:spcAft>
                          <a:spcPts val="0"/>
                        </a:spcAft>
                      </a:pPr>
                      <a:r>
                        <a:rPr lang="en-US" sz="1100" dirty="0">
                          <a:effectLst/>
                        </a:rPr>
                        <a:t>Water Resources Management Plan</a:t>
                      </a:r>
                      <a:endParaRPr lang="en-AU" sz="1100" dirty="0">
                        <a:effectLst/>
                        <a:latin typeface="Arial"/>
                        <a:ea typeface="Times New Roman"/>
                        <a:cs typeface="Times New Roman"/>
                      </a:endParaRPr>
                    </a:p>
                  </a:txBody>
                  <a:tcPr marL="37888" marR="37888" marT="37879" marB="37879" anchor="ctr"/>
                </a:tc>
                <a:tc>
                  <a:txBody>
                    <a:bodyPr/>
                    <a:lstStyle/>
                    <a:p>
                      <a:pPr indent="31115" algn="ctr">
                        <a:spcAft>
                          <a:spcPts val="0"/>
                        </a:spcAft>
                      </a:pPr>
                      <a:r>
                        <a:rPr lang="en-US" sz="1100">
                          <a:effectLst/>
                        </a:rPr>
                        <a:t>1</a:t>
                      </a:r>
                      <a:endParaRPr lang="en-AU" sz="1100">
                        <a:effectLst/>
                      </a:endParaRPr>
                    </a:p>
                    <a:p>
                      <a:pPr indent="31115" algn="ctr">
                        <a:spcAft>
                          <a:spcPts val="0"/>
                        </a:spcAft>
                      </a:pPr>
                      <a:r>
                        <a:rPr lang="en-US" sz="1100">
                          <a:effectLst/>
                        </a:rPr>
                        <a:t> </a:t>
                      </a:r>
                      <a:endParaRPr lang="en-AU" sz="1100">
                        <a:effectLst/>
                        <a:latin typeface="Arial"/>
                        <a:ea typeface="Times New Roman"/>
                        <a:cs typeface="Times New Roman"/>
                      </a:endParaRPr>
                    </a:p>
                  </a:txBody>
                  <a:tcPr marL="9472" marR="9472" marT="9470" marB="9470" anchor="ctr"/>
                </a:tc>
              </a:tr>
              <a:tr h="466450">
                <a:tc>
                  <a:txBody>
                    <a:bodyPr/>
                    <a:lstStyle/>
                    <a:p>
                      <a:pPr indent="180340" algn="ctr">
                        <a:spcAft>
                          <a:spcPts val="0"/>
                        </a:spcAft>
                      </a:pPr>
                      <a:r>
                        <a:rPr lang="en-US" sz="1100" dirty="0">
                          <a:effectLst/>
                        </a:rPr>
                        <a:t>New South Wales </a:t>
                      </a:r>
                      <a:endParaRPr lang="en-AU" sz="1100" dirty="0">
                        <a:effectLst/>
                        <a:latin typeface="Arial"/>
                        <a:ea typeface="Times New Roman"/>
                        <a:cs typeface="Times New Roman"/>
                      </a:endParaRPr>
                    </a:p>
                  </a:txBody>
                  <a:tcPr marL="37888" marR="37888" marT="37879" marB="37879" anchor="ctr"/>
                </a:tc>
                <a:tc>
                  <a:txBody>
                    <a:bodyPr/>
                    <a:lstStyle/>
                    <a:p>
                      <a:pPr indent="180340" algn="just">
                        <a:spcAft>
                          <a:spcPts val="0"/>
                        </a:spcAft>
                      </a:pPr>
                      <a:r>
                        <a:rPr lang="en-US" sz="1100" dirty="0">
                          <a:effectLst/>
                        </a:rPr>
                        <a:t>Department of Natural Resources/Water Management Act 2000; Water Act 1912</a:t>
                      </a:r>
                      <a:endParaRPr lang="en-AU" sz="1100" dirty="0">
                        <a:effectLst/>
                        <a:latin typeface="Arial"/>
                        <a:ea typeface="Times New Roman"/>
                        <a:cs typeface="Times New Roman"/>
                      </a:endParaRPr>
                    </a:p>
                  </a:txBody>
                  <a:tcPr marL="37888" marR="37888" marT="37879" marB="37879" anchor="ctr"/>
                </a:tc>
                <a:tc>
                  <a:txBody>
                    <a:bodyPr/>
                    <a:lstStyle/>
                    <a:p>
                      <a:pPr indent="180340" algn="ctr">
                        <a:spcAft>
                          <a:spcPts val="0"/>
                        </a:spcAft>
                      </a:pPr>
                      <a:r>
                        <a:rPr lang="en-US" sz="1100" dirty="0">
                          <a:effectLst/>
                        </a:rPr>
                        <a:t>Water sharing plan </a:t>
                      </a:r>
                      <a:endParaRPr lang="en-AU" sz="1100" dirty="0">
                        <a:effectLst/>
                        <a:latin typeface="Arial"/>
                        <a:ea typeface="Times New Roman"/>
                        <a:cs typeface="Times New Roman"/>
                      </a:endParaRPr>
                    </a:p>
                  </a:txBody>
                  <a:tcPr marL="37888" marR="37888" marT="37879" marB="37879" anchor="ctr"/>
                </a:tc>
                <a:tc>
                  <a:txBody>
                    <a:bodyPr/>
                    <a:lstStyle/>
                    <a:p>
                      <a:pPr indent="31115" algn="ctr">
                        <a:spcAft>
                          <a:spcPts val="0"/>
                        </a:spcAft>
                      </a:pPr>
                      <a:r>
                        <a:rPr lang="en-US" sz="1100" dirty="0">
                          <a:effectLst/>
                        </a:rPr>
                        <a:t>54</a:t>
                      </a:r>
                      <a:endParaRPr lang="en-AU" sz="1100" dirty="0">
                        <a:effectLst/>
                        <a:latin typeface="Arial"/>
                        <a:ea typeface="Times New Roman"/>
                        <a:cs typeface="Times New Roman"/>
                      </a:endParaRPr>
                    </a:p>
                  </a:txBody>
                  <a:tcPr marL="9472" marR="9472" marT="9470" marB="9470" anchor="ctr"/>
                </a:tc>
              </a:tr>
              <a:tr h="434062">
                <a:tc>
                  <a:txBody>
                    <a:bodyPr/>
                    <a:lstStyle/>
                    <a:p>
                      <a:pPr indent="180340" algn="ctr">
                        <a:spcAft>
                          <a:spcPts val="0"/>
                        </a:spcAft>
                      </a:pPr>
                      <a:r>
                        <a:rPr lang="en-US" sz="1100" dirty="0">
                          <a:effectLst/>
                        </a:rPr>
                        <a:t>Northern Territory </a:t>
                      </a:r>
                      <a:endParaRPr lang="en-AU" sz="1100" dirty="0">
                        <a:effectLst/>
                        <a:latin typeface="Arial"/>
                        <a:ea typeface="Times New Roman"/>
                        <a:cs typeface="Times New Roman"/>
                      </a:endParaRPr>
                    </a:p>
                  </a:txBody>
                  <a:tcPr marL="37888" marR="37888" marT="37879" marB="37879" anchor="ctr"/>
                </a:tc>
                <a:tc>
                  <a:txBody>
                    <a:bodyPr/>
                    <a:lstStyle/>
                    <a:p>
                      <a:pPr indent="180340" algn="just">
                        <a:spcAft>
                          <a:spcPts val="0"/>
                        </a:spcAft>
                      </a:pPr>
                      <a:r>
                        <a:rPr lang="en-US" sz="1100" dirty="0">
                          <a:effectLst/>
                        </a:rPr>
                        <a:t>Department of Natural Resources, Environment and the Arts/Water Act 1992</a:t>
                      </a:r>
                      <a:endParaRPr lang="en-AU" sz="1100" dirty="0">
                        <a:effectLst/>
                        <a:latin typeface="Arial"/>
                        <a:ea typeface="Times New Roman"/>
                        <a:cs typeface="Times New Roman"/>
                      </a:endParaRPr>
                    </a:p>
                  </a:txBody>
                  <a:tcPr marL="37888" marR="37888" marT="37879" marB="37879" anchor="ctr"/>
                </a:tc>
                <a:tc>
                  <a:txBody>
                    <a:bodyPr/>
                    <a:lstStyle/>
                    <a:p>
                      <a:pPr indent="180340" algn="ctr">
                        <a:spcAft>
                          <a:spcPts val="0"/>
                        </a:spcAft>
                      </a:pPr>
                      <a:r>
                        <a:rPr lang="en-US" sz="1100" dirty="0">
                          <a:effectLst/>
                        </a:rPr>
                        <a:t>Water allocation plan</a:t>
                      </a:r>
                      <a:endParaRPr lang="en-AU" sz="1100" dirty="0">
                        <a:effectLst/>
                        <a:latin typeface="Arial"/>
                        <a:ea typeface="Times New Roman"/>
                        <a:cs typeface="Times New Roman"/>
                      </a:endParaRPr>
                    </a:p>
                  </a:txBody>
                  <a:tcPr marL="37888" marR="37888" marT="37879" marB="37879" anchor="ctr"/>
                </a:tc>
                <a:tc>
                  <a:txBody>
                    <a:bodyPr/>
                    <a:lstStyle/>
                    <a:p>
                      <a:pPr indent="31115" algn="ctr">
                        <a:spcAft>
                          <a:spcPts val="0"/>
                        </a:spcAft>
                      </a:pPr>
                      <a:r>
                        <a:rPr lang="en-US" sz="1100" dirty="0">
                          <a:effectLst/>
                        </a:rPr>
                        <a:t>3</a:t>
                      </a:r>
                      <a:endParaRPr lang="en-AU" sz="1100" dirty="0">
                        <a:effectLst/>
                        <a:latin typeface="Arial"/>
                        <a:ea typeface="Times New Roman"/>
                        <a:cs typeface="Times New Roman"/>
                      </a:endParaRPr>
                    </a:p>
                  </a:txBody>
                  <a:tcPr marL="9472" marR="9472" marT="9470" marB="9470" anchor="ctr"/>
                </a:tc>
              </a:tr>
              <a:tr h="595251">
                <a:tc>
                  <a:txBody>
                    <a:bodyPr/>
                    <a:lstStyle/>
                    <a:p>
                      <a:pPr indent="180340" algn="ctr">
                        <a:lnSpc>
                          <a:spcPct val="200000"/>
                        </a:lnSpc>
                        <a:spcAft>
                          <a:spcPts val="0"/>
                        </a:spcAft>
                      </a:pPr>
                      <a:r>
                        <a:rPr lang="en-US" sz="1100" dirty="0">
                          <a:effectLst/>
                        </a:rPr>
                        <a:t>Queensland </a:t>
                      </a:r>
                      <a:endParaRPr lang="en-AU" sz="1100" dirty="0">
                        <a:effectLst/>
                        <a:latin typeface="Times New Roman"/>
                        <a:ea typeface="Times New Roman"/>
                      </a:endParaRPr>
                    </a:p>
                  </a:txBody>
                  <a:tcPr marL="37888" marR="37888" marT="37879" marB="37879" anchor="ctr"/>
                </a:tc>
                <a:tc>
                  <a:txBody>
                    <a:bodyPr/>
                    <a:lstStyle/>
                    <a:p>
                      <a:pPr indent="180340" algn="just">
                        <a:spcAft>
                          <a:spcPts val="0"/>
                        </a:spcAft>
                      </a:pPr>
                      <a:r>
                        <a:rPr lang="en-US" sz="1100" dirty="0">
                          <a:effectLst/>
                        </a:rPr>
                        <a:t>Department of Natural Resources, Mines and Water / Water Act 2000; Wild Rivers Act 2005;Integrated Planning Act 1997</a:t>
                      </a:r>
                      <a:endParaRPr lang="en-AU" sz="1100" dirty="0">
                        <a:effectLst/>
                        <a:latin typeface="Arial"/>
                        <a:ea typeface="Times New Roman"/>
                        <a:cs typeface="Times New Roman"/>
                      </a:endParaRPr>
                    </a:p>
                  </a:txBody>
                  <a:tcPr marL="37888" marR="37888" marT="37879" marB="37879" anchor="ctr"/>
                </a:tc>
                <a:tc>
                  <a:txBody>
                    <a:bodyPr/>
                    <a:lstStyle/>
                    <a:p>
                      <a:pPr indent="180340" algn="ctr">
                        <a:spcAft>
                          <a:spcPts val="0"/>
                        </a:spcAft>
                      </a:pPr>
                      <a:r>
                        <a:rPr lang="en-US" sz="1100" dirty="0">
                          <a:effectLst/>
                        </a:rPr>
                        <a:t>Water resource plan </a:t>
                      </a:r>
                      <a:endParaRPr lang="en-AU" sz="1100" dirty="0">
                        <a:effectLst/>
                        <a:latin typeface="Arial"/>
                        <a:ea typeface="Times New Roman"/>
                        <a:cs typeface="Times New Roman"/>
                      </a:endParaRPr>
                    </a:p>
                  </a:txBody>
                  <a:tcPr marL="37888" marR="37888" marT="37879" marB="37879" anchor="ctr"/>
                </a:tc>
                <a:tc>
                  <a:txBody>
                    <a:bodyPr/>
                    <a:lstStyle/>
                    <a:p>
                      <a:pPr indent="31115" algn="ctr">
                        <a:spcAft>
                          <a:spcPts val="0"/>
                        </a:spcAft>
                      </a:pPr>
                      <a:r>
                        <a:rPr lang="en-US" sz="1100" dirty="0">
                          <a:effectLst/>
                        </a:rPr>
                        <a:t>21</a:t>
                      </a:r>
                      <a:endParaRPr lang="en-AU" sz="1100" dirty="0">
                        <a:effectLst/>
                        <a:latin typeface="Arial"/>
                        <a:ea typeface="Times New Roman"/>
                        <a:cs typeface="Times New Roman"/>
                      </a:endParaRPr>
                    </a:p>
                  </a:txBody>
                  <a:tcPr marL="9472" marR="9472" marT="9470" marB="9470" anchor="ctr"/>
                </a:tc>
              </a:tr>
              <a:tr h="664014">
                <a:tc>
                  <a:txBody>
                    <a:bodyPr/>
                    <a:lstStyle/>
                    <a:p>
                      <a:pPr indent="180340" algn="ctr">
                        <a:spcAft>
                          <a:spcPts val="0"/>
                        </a:spcAft>
                      </a:pPr>
                      <a:r>
                        <a:rPr lang="en-US" sz="1100" dirty="0">
                          <a:effectLst/>
                        </a:rPr>
                        <a:t>South Australia </a:t>
                      </a:r>
                      <a:endParaRPr lang="en-AU" sz="1100" dirty="0">
                        <a:effectLst/>
                        <a:latin typeface="Arial"/>
                        <a:ea typeface="Times New Roman"/>
                        <a:cs typeface="Times New Roman"/>
                      </a:endParaRPr>
                    </a:p>
                  </a:txBody>
                  <a:tcPr marL="37888" marR="37888" marT="37879" marB="37879" anchor="ctr"/>
                </a:tc>
                <a:tc>
                  <a:txBody>
                    <a:bodyPr/>
                    <a:lstStyle/>
                    <a:p>
                      <a:pPr indent="10795" algn="just">
                        <a:spcAft>
                          <a:spcPts val="0"/>
                        </a:spcAft>
                      </a:pPr>
                      <a:r>
                        <a:rPr lang="en-US" sz="1100" dirty="0">
                          <a:effectLst/>
                        </a:rPr>
                        <a:t>Department of Water/Natural Resources Management Act 2004; Groundwater (Border Agreement) Act 1985</a:t>
                      </a:r>
                      <a:endParaRPr lang="en-AU" sz="1100" dirty="0">
                        <a:effectLst/>
                        <a:latin typeface="Arial"/>
                        <a:ea typeface="Times New Roman"/>
                        <a:cs typeface="Times New Roman"/>
                      </a:endParaRPr>
                    </a:p>
                  </a:txBody>
                  <a:tcPr marL="37888" marR="37888" marT="37879" marB="37879" anchor="ctr"/>
                </a:tc>
                <a:tc>
                  <a:txBody>
                    <a:bodyPr/>
                    <a:lstStyle/>
                    <a:p>
                      <a:pPr indent="180340" algn="ctr">
                        <a:spcAft>
                          <a:spcPts val="0"/>
                        </a:spcAft>
                      </a:pPr>
                      <a:r>
                        <a:rPr lang="en-US" sz="1100" dirty="0">
                          <a:effectLst/>
                        </a:rPr>
                        <a:t>Water allocation plans</a:t>
                      </a:r>
                      <a:endParaRPr lang="en-AU" sz="1100" dirty="0">
                        <a:effectLst/>
                        <a:latin typeface="Arial"/>
                        <a:ea typeface="Times New Roman"/>
                        <a:cs typeface="Times New Roman"/>
                      </a:endParaRPr>
                    </a:p>
                  </a:txBody>
                  <a:tcPr marL="37888" marR="37888" marT="37879" marB="37879" anchor="ctr"/>
                </a:tc>
                <a:tc>
                  <a:txBody>
                    <a:bodyPr/>
                    <a:lstStyle/>
                    <a:p>
                      <a:pPr indent="31115" algn="ctr">
                        <a:spcAft>
                          <a:spcPts val="0"/>
                        </a:spcAft>
                      </a:pPr>
                      <a:r>
                        <a:rPr lang="en-US" sz="1100" dirty="0">
                          <a:effectLst/>
                        </a:rPr>
                        <a:t>15</a:t>
                      </a:r>
                      <a:endParaRPr lang="en-AU" sz="1100" dirty="0">
                        <a:effectLst/>
                        <a:latin typeface="Arial"/>
                        <a:ea typeface="Times New Roman"/>
                        <a:cs typeface="Times New Roman"/>
                      </a:endParaRPr>
                    </a:p>
                  </a:txBody>
                  <a:tcPr marL="9472" marR="9472" marT="9470" marB="9470" anchor="ctr"/>
                </a:tc>
              </a:tr>
              <a:tr h="664014">
                <a:tc>
                  <a:txBody>
                    <a:bodyPr/>
                    <a:lstStyle/>
                    <a:p>
                      <a:pPr indent="180340" algn="ctr">
                        <a:lnSpc>
                          <a:spcPct val="200000"/>
                        </a:lnSpc>
                        <a:spcAft>
                          <a:spcPts val="0"/>
                        </a:spcAft>
                      </a:pPr>
                      <a:r>
                        <a:rPr lang="en-US" sz="1100" dirty="0">
                          <a:effectLst/>
                        </a:rPr>
                        <a:t>Tasmania </a:t>
                      </a:r>
                      <a:endParaRPr lang="en-AU" sz="1100" dirty="0">
                        <a:effectLst/>
                        <a:latin typeface="Times New Roman"/>
                        <a:ea typeface="Times New Roman"/>
                      </a:endParaRPr>
                    </a:p>
                  </a:txBody>
                  <a:tcPr marL="37888" marR="37888" marT="37879" marB="37879" anchor="ctr"/>
                </a:tc>
                <a:tc>
                  <a:txBody>
                    <a:bodyPr/>
                    <a:lstStyle/>
                    <a:p>
                      <a:pPr indent="10795" algn="just">
                        <a:spcAft>
                          <a:spcPts val="0"/>
                        </a:spcAft>
                      </a:pPr>
                      <a:r>
                        <a:rPr lang="en-US" sz="1100" dirty="0">
                          <a:effectLst/>
                        </a:rPr>
                        <a:t>Department of Primary Industries and Water/ Water Management Act 1999</a:t>
                      </a:r>
                      <a:endParaRPr lang="en-AU" sz="1100" dirty="0">
                        <a:effectLst/>
                        <a:latin typeface="Arial"/>
                        <a:ea typeface="Times New Roman"/>
                        <a:cs typeface="Times New Roman"/>
                      </a:endParaRPr>
                    </a:p>
                  </a:txBody>
                  <a:tcPr marL="37888" marR="37888" marT="37879" marB="37879" anchor="ctr"/>
                </a:tc>
                <a:tc>
                  <a:txBody>
                    <a:bodyPr/>
                    <a:lstStyle/>
                    <a:p>
                      <a:pPr indent="180340" algn="ctr">
                        <a:spcAft>
                          <a:spcPts val="0"/>
                        </a:spcAft>
                      </a:pPr>
                      <a:r>
                        <a:rPr lang="en-US" sz="1100" dirty="0">
                          <a:effectLst/>
                        </a:rPr>
                        <a:t>Water management plans</a:t>
                      </a:r>
                      <a:endParaRPr lang="en-AU" sz="1100" dirty="0">
                        <a:effectLst/>
                        <a:latin typeface="Arial"/>
                        <a:ea typeface="Times New Roman"/>
                        <a:cs typeface="Times New Roman"/>
                      </a:endParaRPr>
                    </a:p>
                  </a:txBody>
                  <a:tcPr marL="37888" marR="37888" marT="37879" marB="37879" anchor="ctr"/>
                </a:tc>
                <a:tc>
                  <a:txBody>
                    <a:bodyPr/>
                    <a:lstStyle/>
                    <a:p>
                      <a:pPr indent="31115" algn="ctr">
                        <a:spcAft>
                          <a:spcPts val="0"/>
                        </a:spcAft>
                      </a:pPr>
                      <a:r>
                        <a:rPr lang="en-US" sz="1100" dirty="0">
                          <a:effectLst/>
                        </a:rPr>
                        <a:t>6</a:t>
                      </a:r>
                      <a:endParaRPr lang="en-AU" sz="1100" dirty="0">
                        <a:effectLst/>
                        <a:latin typeface="Arial"/>
                        <a:ea typeface="Times New Roman"/>
                        <a:cs typeface="Times New Roman"/>
                      </a:endParaRPr>
                    </a:p>
                  </a:txBody>
                  <a:tcPr marL="9472" marR="9472" marT="9470" marB="9470" anchor="ctr"/>
                </a:tc>
              </a:tr>
              <a:tr h="535215">
                <a:tc>
                  <a:txBody>
                    <a:bodyPr/>
                    <a:lstStyle/>
                    <a:p>
                      <a:pPr indent="180340" algn="ctr">
                        <a:spcAft>
                          <a:spcPts val="0"/>
                        </a:spcAft>
                      </a:pPr>
                      <a:r>
                        <a:rPr lang="en-US" sz="1100" dirty="0">
                          <a:effectLst/>
                        </a:rPr>
                        <a:t>Victoria </a:t>
                      </a:r>
                      <a:endParaRPr lang="en-AU" sz="1100" dirty="0">
                        <a:effectLst/>
                        <a:latin typeface="Arial"/>
                        <a:ea typeface="Times New Roman"/>
                        <a:cs typeface="Times New Roman"/>
                      </a:endParaRPr>
                    </a:p>
                  </a:txBody>
                  <a:tcPr marL="37888" marR="37888" marT="37879" marB="37879" anchor="ctr"/>
                </a:tc>
                <a:tc>
                  <a:txBody>
                    <a:bodyPr/>
                    <a:lstStyle/>
                    <a:p>
                      <a:pPr indent="180340" algn="just">
                        <a:spcAft>
                          <a:spcPts val="0"/>
                        </a:spcAft>
                      </a:pPr>
                      <a:r>
                        <a:rPr lang="en-US" sz="1100" dirty="0">
                          <a:effectLst/>
                        </a:rPr>
                        <a:t>Department of Sustainability and Environment /Water Act 1989;Groundwater (Border Agreement) Act 1985</a:t>
                      </a:r>
                      <a:endParaRPr lang="en-AU" sz="1100" dirty="0">
                        <a:effectLst/>
                        <a:latin typeface="Arial"/>
                        <a:ea typeface="Times New Roman"/>
                        <a:cs typeface="Times New Roman"/>
                      </a:endParaRPr>
                    </a:p>
                  </a:txBody>
                  <a:tcPr marL="37888" marR="37888" marT="37879" marB="37879" anchor="ctr"/>
                </a:tc>
                <a:tc>
                  <a:txBody>
                    <a:bodyPr/>
                    <a:lstStyle/>
                    <a:p>
                      <a:pPr indent="180340" algn="ctr">
                        <a:spcAft>
                          <a:spcPts val="0"/>
                        </a:spcAft>
                      </a:pPr>
                      <a:r>
                        <a:rPr lang="en-US" sz="1100" dirty="0">
                          <a:effectLst/>
                        </a:rPr>
                        <a:t>Regional sustainable water strategies</a:t>
                      </a:r>
                      <a:endParaRPr lang="en-AU" sz="1100" dirty="0">
                        <a:effectLst/>
                        <a:latin typeface="Arial"/>
                        <a:ea typeface="Times New Roman"/>
                        <a:cs typeface="Times New Roman"/>
                      </a:endParaRPr>
                    </a:p>
                  </a:txBody>
                  <a:tcPr marL="37888" marR="37888" marT="37879" marB="37879" anchor="ctr"/>
                </a:tc>
                <a:tc>
                  <a:txBody>
                    <a:bodyPr/>
                    <a:lstStyle/>
                    <a:p>
                      <a:pPr indent="180340" algn="ctr">
                        <a:spcAft>
                          <a:spcPts val="0"/>
                        </a:spcAft>
                      </a:pPr>
                      <a:r>
                        <a:rPr lang="en-US" sz="1100" dirty="0">
                          <a:effectLst/>
                        </a:rPr>
                        <a:t>2</a:t>
                      </a:r>
                      <a:endParaRPr lang="en-AU" sz="1100" dirty="0">
                        <a:effectLst/>
                        <a:latin typeface="Arial"/>
                        <a:ea typeface="Times New Roman"/>
                        <a:cs typeface="Times New Roman"/>
                      </a:endParaRPr>
                    </a:p>
                  </a:txBody>
                  <a:tcPr marL="9472" marR="9472" marT="9470" marB="9470" anchor="ctr"/>
                </a:tc>
              </a:tr>
              <a:tr h="664014">
                <a:tc>
                  <a:txBody>
                    <a:bodyPr/>
                    <a:lstStyle/>
                    <a:p>
                      <a:pPr indent="180340" algn="ctr">
                        <a:spcAft>
                          <a:spcPts val="0"/>
                        </a:spcAft>
                      </a:pPr>
                      <a:r>
                        <a:rPr lang="en-US" sz="1100" dirty="0" smtClean="0">
                          <a:effectLst/>
                        </a:rPr>
                        <a:t>Western Australia </a:t>
                      </a:r>
                      <a:endParaRPr lang="en-AU" sz="1100" dirty="0">
                        <a:effectLst/>
                        <a:latin typeface="Arial"/>
                        <a:ea typeface="Times New Roman"/>
                        <a:cs typeface="Times New Roman"/>
                      </a:endParaRPr>
                    </a:p>
                  </a:txBody>
                  <a:tcPr marL="37888" marR="37888" marT="37879" marB="37879" anchor="ctr"/>
                </a:tc>
                <a:tc>
                  <a:txBody>
                    <a:bodyPr/>
                    <a:lstStyle/>
                    <a:p>
                      <a:pPr indent="180340" algn="just">
                        <a:spcAft>
                          <a:spcPts val="0"/>
                        </a:spcAft>
                      </a:pPr>
                      <a:r>
                        <a:rPr lang="en-US" sz="1100" dirty="0">
                          <a:effectLst/>
                        </a:rPr>
                        <a:t>Department of Water /Rights in Water and Irrigation Act 1914</a:t>
                      </a:r>
                      <a:endParaRPr lang="en-AU" sz="1100" dirty="0">
                        <a:effectLst/>
                        <a:latin typeface="Arial"/>
                        <a:ea typeface="Times New Roman"/>
                        <a:cs typeface="Times New Roman"/>
                      </a:endParaRPr>
                    </a:p>
                  </a:txBody>
                  <a:tcPr marL="37888" marR="37888" marT="37879" marB="37879" anchor="ctr"/>
                </a:tc>
                <a:tc>
                  <a:txBody>
                    <a:bodyPr/>
                    <a:lstStyle/>
                    <a:p>
                      <a:pPr indent="180340" algn="ctr">
                        <a:spcAft>
                          <a:spcPts val="0"/>
                        </a:spcAft>
                      </a:pPr>
                      <a:r>
                        <a:rPr lang="en-US" sz="1100" dirty="0">
                          <a:effectLst/>
                        </a:rPr>
                        <a:t>Water management plans/Water Allocation Plans</a:t>
                      </a:r>
                      <a:endParaRPr lang="en-AU" sz="1100" dirty="0">
                        <a:effectLst/>
                        <a:latin typeface="Arial"/>
                        <a:ea typeface="Times New Roman"/>
                        <a:cs typeface="Times New Roman"/>
                      </a:endParaRPr>
                    </a:p>
                  </a:txBody>
                  <a:tcPr marL="37888" marR="37888" marT="37879" marB="37879" anchor="ctr"/>
                </a:tc>
                <a:tc>
                  <a:txBody>
                    <a:bodyPr/>
                    <a:lstStyle/>
                    <a:p>
                      <a:pPr indent="180340" algn="ctr">
                        <a:spcAft>
                          <a:spcPts val="0"/>
                        </a:spcAft>
                      </a:pPr>
                      <a:r>
                        <a:rPr lang="en-US" sz="1100" dirty="0">
                          <a:effectLst/>
                        </a:rPr>
                        <a:t>11</a:t>
                      </a:r>
                      <a:endParaRPr lang="en-AU" sz="1100" dirty="0">
                        <a:effectLst/>
                        <a:latin typeface="Arial"/>
                        <a:ea typeface="Times New Roman"/>
                        <a:cs typeface="Times New Roman"/>
                      </a:endParaRPr>
                    </a:p>
                  </a:txBody>
                  <a:tcPr marL="9472" marR="9472" marT="9470" marB="9470" anchor="ctr"/>
                </a:tc>
              </a:tr>
            </a:tbl>
          </a:graphicData>
        </a:graphic>
      </p:graphicFrame>
      <p:sp>
        <p:nvSpPr>
          <p:cNvPr id="4" name="Rectangle 3"/>
          <p:cNvSpPr/>
          <p:nvPr/>
        </p:nvSpPr>
        <p:spPr>
          <a:xfrm>
            <a:off x="965200" y="498475"/>
            <a:ext cx="7993063" cy="739775"/>
          </a:xfrm>
          <a:prstGeom prst="rect">
            <a:avLst/>
          </a:prstGeom>
        </p:spPr>
        <p:txBody>
          <a:bodyPr>
            <a:spAutoFit/>
          </a:bodyPr>
          <a:lstStyle/>
          <a:p>
            <a:pPr algn="ctr">
              <a:defRPr/>
            </a:pPr>
            <a:r>
              <a:rPr lang="en-US" sz="2100" b="1" dirty="0">
                <a:solidFill>
                  <a:schemeClr val="bg1"/>
                </a:solidFill>
                <a:latin typeface="+mn-lt"/>
                <a:ea typeface="Times New Roman"/>
              </a:rPr>
              <a:t>Principal water management agencies and laws applicable to each state and territory</a:t>
            </a:r>
            <a:endParaRPr lang="en-AU" sz="2100" b="1" dirty="0">
              <a:solidFill>
                <a:schemeClr val="bg1"/>
              </a:solidFill>
              <a:latin typeface="+mn-lt"/>
            </a:endParaRPr>
          </a:p>
        </p:txBody>
      </p:sp>
    </p:spTree>
    <p:extLst>
      <p:ext uri="{BB962C8B-B14F-4D97-AF65-F5344CB8AC3E}">
        <p14:creationId xmlns:p14="http://schemas.microsoft.com/office/powerpoint/2010/main" val="1319137902"/>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1485234"/>
            <a:ext cx="8280920" cy="3785652"/>
          </a:xfrm>
          <a:prstGeom prst="rect">
            <a:avLst/>
          </a:prstGeom>
        </p:spPr>
        <p:txBody>
          <a:bodyPr wrap="square">
            <a:spAutoFit/>
          </a:bodyPr>
          <a:lstStyle/>
          <a:p>
            <a:pPr marL="342900" indent="-342900">
              <a:buFont typeface="Arial" pitchFamily="34" charset="0"/>
              <a:buChar char="•"/>
            </a:pPr>
            <a:r>
              <a:rPr lang="en-US" dirty="0" smtClean="0">
                <a:solidFill>
                  <a:schemeClr val="tx1"/>
                </a:solidFill>
                <a:latin typeface="+mn-lt"/>
                <a:ea typeface="Times New Roman"/>
              </a:rPr>
              <a:t>YES - 61.5% </a:t>
            </a:r>
          </a:p>
          <a:p>
            <a:pPr marL="342900" indent="-342900">
              <a:buFont typeface="Arial" pitchFamily="34" charset="0"/>
              <a:buChar char="•"/>
            </a:pPr>
            <a:endParaRPr lang="en-US" dirty="0">
              <a:solidFill>
                <a:schemeClr val="tx1"/>
              </a:solidFill>
              <a:latin typeface="+mn-lt"/>
              <a:ea typeface="Times New Roman"/>
            </a:endParaRPr>
          </a:p>
          <a:p>
            <a:pPr marL="342900" indent="-342900">
              <a:buFont typeface="Arial" pitchFamily="34" charset="0"/>
              <a:buChar char="•"/>
            </a:pPr>
            <a:r>
              <a:rPr lang="en-US" dirty="0" smtClean="0">
                <a:solidFill>
                  <a:schemeClr val="tx1"/>
                </a:solidFill>
                <a:latin typeface="+mn-lt"/>
                <a:ea typeface="Times New Roman"/>
              </a:rPr>
              <a:t>But also pointed out some concerns:</a:t>
            </a:r>
          </a:p>
          <a:p>
            <a:pPr marL="800100" lvl="1" indent="-342900">
              <a:buFont typeface="Arial" pitchFamily="34" charset="0"/>
              <a:buChar char="•"/>
            </a:pPr>
            <a:r>
              <a:rPr lang="en-US" i="1" dirty="0" smtClean="0">
                <a:solidFill>
                  <a:schemeClr val="tx1"/>
                </a:solidFill>
                <a:latin typeface="+mn-lt"/>
                <a:ea typeface="Times New Roman"/>
              </a:rPr>
              <a:t>unfairness </a:t>
            </a:r>
            <a:r>
              <a:rPr lang="en-US" i="1" dirty="0">
                <a:solidFill>
                  <a:schemeClr val="tx1"/>
                </a:solidFill>
                <a:latin typeface="+mn-lt"/>
                <a:ea typeface="Times New Roman"/>
              </a:rPr>
              <a:t>in the processes for public consultation, </a:t>
            </a:r>
            <a:endParaRPr lang="en-US" i="1" dirty="0" smtClean="0">
              <a:solidFill>
                <a:schemeClr val="tx1"/>
              </a:solidFill>
              <a:latin typeface="+mn-lt"/>
              <a:ea typeface="Times New Roman"/>
            </a:endParaRPr>
          </a:p>
          <a:p>
            <a:pPr marL="800100" lvl="1" indent="-342900">
              <a:buFont typeface="Arial" pitchFamily="34" charset="0"/>
              <a:buChar char="•"/>
            </a:pPr>
            <a:r>
              <a:rPr lang="en-US" i="1" dirty="0" smtClean="0">
                <a:solidFill>
                  <a:schemeClr val="tx1"/>
                </a:solidFill>
                <a:latin typeface="+mn-lt"/>
                <a:ea typeface="Times New Roman"/>
              </a:rPr>
              <a:t>lack </a:t>
            </a:r>
            <a:r>
              <a:rPr lang="en-US" i="1" dirty="0">
                <a:solidFill>
                  <a:schemeClr val="tx1"/>
                </a:solidFill>
                <a:latin typeface="+mn-lt"/>
                <a:ea typeface="Times New Roman"/>
              </a:rPr>
              <a:t>of knowledge of local, </a:t>
            </a:r>
            <a:endParaRPr lang="en-US" i="1" dirty="0" smtClean="0">
              <a:solidFill>
                <a:schemeClr val="tx1"/>
              </a:solidFill>
              <a:latin typeface="+mn-lt"/>
              <a:ea typeface="Times New Roman"/>
            </a:endParaRPr>
          </a:p>
          <a:p>
            <a:pPr marL="800100" lvl="1" indent="-342900">
              <a:buFont typeface="Arial" pitchFamily="34" charset="0"/>
              <a:buChar char="•"/>
            </a:pPr>
            <a:r>
              <a:rPr lang="en-US" i="1" dirty="0" smtClean="0">
                <a:solidFill>
                  <a:schemeClr val="tx1"/>
                </a:solidFill>
                <a:latin typeface="+mn-lt"/>
                <a:ea typeface="Times New Roman"/>
              </a:rPr>
              <a:t>cost </a:t>
            </a:r>
            <a:r>
              <a:rPr lang="en-US" i="1" dirty="0">
                <a:solidFill>
                  <a:schemeClr val="tx1"/>
                </a:solidFill>
                <a:latin typeface="+mn-lt"/>
                <a:ea typeface="Times New Roman"/>
              </a:rPr>
              <a:t>of development and implementation of </a:t>
            </a:r>
            <a:r>
              <a:rPr lang="en-US" i="1" dirty="0" smtClean="0">
                <a:solidFill>
                  <a:schemeClr val="tx1"/>
                </a:solidFill>
                <a:latin typeface="+mn-lt"/>
                <a:ea typeface="Times New Roman"/>
              </a:rPr>
              <a:t>water plans, and </a:t>
            </a:r>
          </a:p>
          <a:p>
            <a:pPr marL="800100" lvl="1" indent="-342900">
              <a:buFont typeface="Arial" pitchFamily="34" charset="0"/>
              <a:buChar char="•"/>
            </a:pPr>
            <a:r>
              <a:rPr lang="en-US" i="1" dirty="0" smtClean="0">
                <a:solidFill>
                  <a:schemeClr val="tx1"/>
                </a:solidFill>
                <a:latin typeface="+mn-lt"/>
                <a:ea typeface="Times New Roman"/>
              </a:rPr>
              <a:t>uncertainties in </a:t>
            </a:r>
            <a:r>
              <a:rPr lang="en-US" i="1" dirty="0">
                <a:solidFill>
                  <a:schemeClr val="tx1"/>
                </a:solidFill>
                <a:latin typeface="+mn-lt"/>
                <a:ea typeface="Times New Roman"/>
              </a:rPr>
              <a:t>the science</a:t>
            </a:r>
            <a:r>
              <a:rPr lang="en-US" dirty="0">
                <a:solidFill>
                  <a:schemeClr val="tx1"/>
                </a:solidFill>
                <a:latin typeface="+mn-lt"/>
                <a:ea typeface="Times New Roman"/>
              </a:rPr>
              <a:t>. </a:t>
            </a:r>
            <a:endParaRPr lang="en-US" dirty="0" smtClean="0">
              <a:solidFill>
                <a:schemeClr val="tx1"/>
              </a:solidFill>
              <a:latin typeface="+mn-lt"/>
              <a:ea typeface="Times New Roman"/>
            </a:endParaRPr>
          </a:p>
          <a:p>
            <a:pPr marL="800100" lvl="1" indent="-342900">
              <a:buFont typeface="Arial" pitchFamily="34" charset="0"/>
              <a:buChar char="•"/>
            </a:pPr>
            <a:endParaRPr lang="en-AU" dirty="0">
              <a:latin typeface="+mn-lt"/>
            </a:endParaRPr>
          </a:p>
          <a:p>
            <a:pPr marL="800100" lvl="1" indent="-342900">
              <a:buFont typeface="Arial" pitchFamily="34" charset="0"/>
              <a:buChar char="•"/>
            </a:pPr>
            <a:endParaRPr lang="en-US" dirty="0">
              <a:latin typeface="+mn-lt"/>
            </a:endParaRPr>
          </a:p>
        </p:txBody>
      </p:sp>
      <p:sp>
        <p:nvSpPr>
          <p:cNvPr id="3" name="Rectangle 2"/>
          <p:cNvSpPr/>
          <p:nvPr/>
        </p:nvSpPr>
        <p:spPr>
          <a:xfrm>
            <a:off x="933552" y="116632"/>
            <a:ext cx="7363024" cy="1200329"/>
          </a:xfrm>
          <a:prstGeom prst="rect">
            <a:avLst/>
          </a:prstGeom>
        </p:spPr>
        <p:txBody>
          <a:bodyPr wrap="square">
            <a:spAutoFit/>
          </a:bodyPr>
          <a:lstStyle/>
          <a:p>
            <a:pPr lvl="0"/>
            <a:r>
              <a:rPr lang="en-US" dirty="0">
                <a:solidFill>
                  <a:schemeClr val="bg1"/>
                </a:solidFill>
                <a:latin typeface="+mn-lt"/>
                <a:ea typeface="Times New Roman"/>
              </a:rPr>
              <a:t>Are</a:t>
            </a:r>
            <a:r>
              <a:rPr lang="en-US" b="1" dirty="0">
                <a:solidFill>
                  <a:schemeClr val="bg1"/>
                </a:solidFill>
                <a:latin typeface="+mn-lt"/>
                <a:ea typeface="Times New Roman"/>
              </a:rPr>
              <a:t> </a:t>
            </a:r>
            <a:r>
              <a:rPr lang="en-US" sz="2100" b="1" dirty="0">
                <a:solidFill>
                  <a:schemeClr val="bg1"/>
                </a:solidFill>
                <a:latin typeface="+mn-lt"/>
                <a:ea typeface="Times New Roman"/>
              </a:rPr>
              <a:t>Statutory</a:t>
            </a:r>
            <a:r>
              <a:rPr lang="en-US" b="1" dirty="0">
                <a:solidFill>
                  <a:schemeClr val="bg1"/>
                </a:solidFill>
                <a:latin typeface="+mn-lt"/>
                <a:ea typeface="Times New Roman"/>
              </a:rPr>
              <a:t> </a:t>
            </a:r>
            <a:r>
              <a:rPr lang="en-US" dirty="0">
                <a:solidFill>
                  <a:schemeClr val="bg1"/>
                </a:solidFill>
                <a:latin typeface="+mn-lt"/>
                <a:ea typeface="Times New Roman"/>
              </a:rPr>
              <a:t>Water Plans the right way to approach sustainable water </a:t>
            </a:r>
            <a:r>
              <a:rPr lang="en-US" dirty="0" smtClean="0">
                <a:solidFill>
                  <a:schemeClr val="bg1"/>
                </a:solidFill>
                <a:latin typeface="+mn-lt"/>
                <a:ea typeface="Times New Roman"/>
              </a:rPr>
              <a:t>policy? (water planners responses)</a:t>
            </a:r>
            <a:endParaRPr lang="en-US" dirty="0">
              <a:solidFill>
                <a:schemeClr val="bg1"/>
              </a:solidFill>
              <a:latin typeface="+mn-lt"/>
              <a:ea typeface="Times New Roman"/>
            </a:endParaRPr>
          </a:p>
        </p:txBody>
      </p:sp>
    </p:spTree>
    <p:extLst>
      <p:ext uri="{BB962C8B-B14F-4D97-AF65-F5344CB8AC3E}">
        <p14:creationId xmlns:p14="http://schemas.microsoft.com/office/powerpoint/2010/main" val="997401556"/>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solidFill>
                  <a:schemeClr val="bg1"/>
                </a:solidFill>
              </a:rPr>
              <a:t>  </a:t>
            </a:r>
            <a:r>
              <a:rPr lang="en-AU" sz="3600" dirty="0" smtClean="0">
                <a:solidFill>
                  <a:schemeClr val="bg1"/>
                </a:solidFill>
              </a:rPr>
              <a:t>Corporatisation who is sovereign?</a:t>
            </a:r>
            <a:endParaRPr lang="en-AU" sz="3600" dirty="0">
              <a:solidFill>
                <a:schemeClr val="bg1"/>
              </a:solidFill>
            </a:endParaRPr>
          </a:p>
        </p:txBody>
      </p:sp>
      <p:sp>
        <p:nvSpPr>
          <p:cNvPr id="3" name="Content Placeholder 2"/>
          <p:cNvSpPr>
            <a:spLocks noGrp="1"/>
          </p:cNvSpPr>
          <p:nvPr>
            <p:ph idx="1"/>
          </p:nvPr>
        </p:nvSpPr>
        <p:spPr/>
        <p:txBody>
          <a:bodyPr/>
          <a:lstStyle/>
          <a:p>
            <a:r>
              <a:rPr lang="en-AU" dirty="0" smtClean="0"/>
              <a:t>Victoria has chosen to entrench in its Constitution act a requirement that delivery of water services shall be by a body that reports to a Minister.</a:t>
            </a:r>
          </a:p>
          <a:p>
            <a:r>
              <a:rPr lang="en-AU" dirty="0" smtClean="0"/>
              <a:t>Other States do this but not in their Constitutions and not entrenched</a:t>
            </a:r>
          </a:p>
          <a:p>
            <a:pPr marL="0" indent="0">
              <a:buNone/>
            </a:pPr>
            <a:r>
              <a:rPr lang="en-AU" dirty="0" smtClean="0"/>
              <a:t>   Constitution Act 1975 as amended   sections 18(2) h and Part V11</a:t>
            </a:r>
            <a:endParaRPr lang="en-AU" dirty="0"/>
          </a:p>
        </p:txBody>
      </p:sp>
    </p:spTree>
    <p:extLst>
      <p:ext uri="{BB962C8B-B14F-4D97-AF65-F5344CB8AC3E}">
        <p14:creationId xmlns:p14="http://schemas.microsoft.com/office/powerpoint/2010/main" val="3443638149"/>
      </p:ext>
    </p:extLst>
  </p:cSld>
  <p:clrMapOvr>
    <a:masterClrMapping/>
  </p:clrMapOvr>
  <p:transition spd="med">
    <p:fade/>
    <p:sndAc>
      <p:endSnd/>
    </p:sndAc>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 </a:t>
            </a:r>
            <a:r>
              <a:rPr lang="en-AU" dirty="0" smtClean="0">
                <a:solidFill>
                  <a:schemeClr val="bg1"/>
                </a:solidFill>
              </a:rPr>
              <a:t>Delivery of Water Services</a:t>
            </a:r>
            <a:endParaRPr lang="en-AU" dirty="0">
              <a:solidFill>
                <a:schemeClr val="bg1"/>
              </a:solidFill>
            </a:endParaRPr>
          </a:p>
        </p:txBody>
      </p:sp>
      <p:sp>
        <p:nvSpPr>
          <p:cNvPr id="3" name="Content Placeholder 2"/>
          <p:cNvSpPr>
            <a:spLocks noGrp="1"/>
          </p:cNvSpPr>
          <p:nvPr>
            <p:ph idx="1"/>
          </p:nvPr>
        </p:nvSpPr>
        <p:spPr/>
        <p:txBody>
          <a:bodyPr/>
          <a:lstStyle/>
          <a:p>
            <a:r>
              <a:rPr lang="en-AU" b="1" dirty="0"/>
              <a:t>Constitution Act 1975 - SECT 18 </a:t>
            </a:r>
            <a:endParaRPr lang="en-AU" dirty="0"/>
          </a:p>
          <a:p>
            <a:r>
              <a:rPr lang="en-AU" b="1" dirty="0"/>
              <a:t>Power for Parliament to alter this Act</a:t>
            </a:r>
            <a:r>
              <a:rPr lang="en-AU" dirty="0"/>
              <a:t> </a:t>
            </a:r>
          </a:p>
          <a:p>
            <a:r>
              <a:rPr lang="en-AU" dirty="0"/>
              <a:t>18. Power for Parliament to alter this </a:t>
            </a:r>
            <a:r>
              <a:rPr lang="en-AU" dirty="0" smtClean="0"/>
              <a:t>Act</a:t>
            </a:r>
          </a:p>
          <a:p>
            <a:r>
              <a:rPr lang="en-GB" dirty="0"/>
              <a:t>three-fifths majority of all of the members of both the Legislative Council and the Legislative Assembly before it can be submitted for royal assent</a:t>
            </a:r>
            <a:endParaRPr lang="en-AU" dirty="0"/>
          </a:p>
          <a:p>
            <a:endParaRPr lang="en-AU" dirty="0"/>
          </a:p>
        </p:txBody>
      </p:sp>
    </p:spTree>
    <p:extLst>
      <p:ext uri="{BB962C8B-B14F-4D97-AF65-F5344CB8AC3E}">
        <p14:creationId xmlns:p14="http://schemas.microsoft.com/office/powerpoint/2010/main" val="1933873457"/>
      </p:ext>
    </p:extLst>
  </p:cSld>
  <p:clrMapOvr>
    <a:masterClrMapping/>
  </p:clrMapOvr>
  <p:transition spd="med">
    <p:fade/>
    <p:sndAc>
      <p:endSnd/>
    </p:sndAc>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solidFill>
                  <a:schemeClr val="bg1"/>
                </a:solidFill>
              </a:rPr>
              <a:t>Hansard Vic</a:t>
            </a:r>
            <a:endParaRPr lang="en-AU" dirty="0">
              <a:solidFill>
                <a:schemeClr val="bg1"/>
              </a:solidFill>
            </a:endParaRPr>
          </a:p>
        </p:txBody>
      </p:sp>
      <p:sp>
        <p:nvSpPr>
          <p:cNvPr id="3" name="Content Placeholder 2"/>
          <p:cNvSpPr>
            <a:spLocks noGrp="1"/>
          </p:cNvSpPr>
          <p:nvPr>
            <p:ph idx="1"/>
          </p:nvPr>
        </p:nvSpPr>
        <p:spPr/>
        <p:txBody>
          <a:bodyPr/>
          <a:lstStyle/>
          <a:p>
            <a:r>
              <a:rPr lang="en-GB" u="sng" dirty="0">
                <a:hlinkClick r:id="rId2" action="ppaction://hlinkfile"/>
              </a:rPr>
              <a:t>Mr BRACKS (Premier)</a:t>
            </a:r>
            <a:r>
              <a:rPr lang="en-GB" dirty="0"/>
              <a:t> - I move: </a:t>
            </a:r>
            <a:endParaRPr lang="en-AU" dirty="0"/>
          </a:p>
          <a:p>
            <a:r>
              <a:rPr lang="en-GB" dirty="0"/>
              <a:t>That this bill be now read a second time. </a:t>
            </a:r>
            <a:endParaRPr lang="en-AU" dirty="0"/>
          </a:p>
          <a:p>
            <a:r>
              <a:rPr lang="en-GB" sz="2400" dirty="0"/>
              <a:t>Honourable members will agree that the provision of water services, at reasonable cost, is a matter of primary importance to our community. It was for this reason that, at the last election, this government made a commitment to ensure that our water authorities remain publicly owned and directly accountable to the people of Victoria. To secure the public control of water services, an amendment to Victoria's constitution was proposed to entrench the public ownership of our water authorities. </a:t>
            </a:r>
            <a:endParaRPr lang="en-AU" sz="2400" dirty="0"/>
          </a:p>
          <a:p>
            <a:endParaRPr lang="en-AU" dirty="0"/>
          </a:p>
        </p:txBody>
      </p:sp>
    </p:spTree>
    <p:extLst>
      <p:ext uri="{BB962C8B-B14F-4D97-AF65-F5344CB8AC3E}">
        <p14:creationId xmlns:p14="http://schemas.microsoft.com/office/powerpoint/2010/main" val="147118701"/>
      </p:ext>
    </p:extLst>
  </p:cSld>
  <p:clrMapOvr>
    <a:masterClrMapping/>
  </p:clrMapOvr>
  <p:transition spd="med">
    <p:fade/>
    <p:sndAc>
      <p:endSnd/>
    </p:sndAc>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60648"/>
            <a:ext cx="8229600" cy="1143000"/>
          </a:xfrm>
        </p:spPr>
        <p:txBody>
          <a:bodyPr/>
          <a:lstStyle/>
          <a:p>
            <a:r>
              <a:rPr lang="en-AU" dirty="0" smtClean="0"/>
              <a:t>    </a:t>
            </a:r>
            <a:r>
              <a:rPr lang="en-AU" sz="3200" dirty="0" smtClean="0">
                <a:solidFill>
                  <a:schemeClr val="bg1"/>
                </a:solidFill>
              </a:rPr>
              <a:t>allows public private partnerships but </a:t>
            </a:r>
            <a:r>
              <a:rPr lang="en-AU" sz="3600" dirty="0" smtClean="0">
                <a:solidFill>
                  <a:schemeClr val="bg1"/>
                </a:solidFill>
              </a:rPr>
              <a:t>..</a:t>
            </a:r>
            <a:endParaRPr lang="en-AU" sz="3600" dirty="0">
              <a:solidFill>
                <a:schemeClr val="bg1"/>
              </a:solidFill>
            </a:endParaRPr>
          </a:p>
        </p:txBody>
      </p:sp>
      <p:sp>
        <p:nvSpPr>
          <p:cNvPr id="3" name="Content Placeholder 2"/>
          <p:cNvSpPr>
            <a:spLocks noGrp="1"/>
          </p:cNvSpPr>
          <p:nvPr>
            <p:ph idx="1"/>
          </p:nvPr>
        </p:nvSpPr>
        <p:spPr/>
        <p:txBody>
          <a:bodyPr/>
          <a:lstStyle/>
          <a:p>
            <a:pPr algn="just"/>
            <a:r>
              <a:rPr lang="en-GB" sz="2200" dirty="0"/>
              <a:t>A new part VII will be added to the constitution to require public ownership of water authorities. If a public authority has the responsibility for ensuring the delivery of a water service, that responsibility must be carried on by that authority or another public authority. This does not exclude public-private partnership arrangements whereby the private sector provides infrastructure or performs services under contract with a water authority. This bill makes it clear that a public authority may enter arrangements with the private sector for the provision of water services but cannot abdicate its ultimate responsibility for ensuring the delivery of water services under these arrangements or have that responsibility removed from it. </a:t>
            </a:r>
            <a:endParaRPr lang="en-AU" sz="2200" dirty="0"/>
          </a:p>
          <a:p>
            <a:endParaRPr lang="en-AU" dirty="0"/>
          </a:p>
        </p:txBody>
      </p:sp>
    </p:spTree>
    <p:extLst>
      <p:ext uri="{BB962C8B-B14F-4D97-AF65-F5344CB8AC3E}">
        <p14:creationId xmlns:p14="http://schemas.microsoft.com/office/powerpoint/2010/main" val="1375869270"/>
      </p:ext>
    </p:extLst>
  </p:cSld>
  <p:clrMapOvr>
    <a:masterClrMapping/>
  </p:clrMapOvr>
  <p:transition spd="med">
    <p:fade/>
    <p:sndAc>
      <p:endSnd/>
    </p:sndAc>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600" dirty="0" smtClean="0">
                <a:solidFill>
                  <a:schemeClr val="bg1"/>
                </a:solidFill>
              </a:rPr>
              <a:t>UN Year of Water Cooperation</a:t>
            </a:r>
            <a:endParaRPr lang="en-AU" sz="3600" dirty="0">
              <a:solidFill>
                <a:schemeClr val="bg1"/>
              </a:solidFill>
            </a:endParaRPr>
          </a:p>
        </p:txBody>
      </p:sp>
      <p:sp>
        <p:nvSpPr>
          <p:cNvPr id="3" name="Content Placeholder 2"/>
          <p:cNvSpPr>
            <a:spLocks noGrp="1"/>
          </p:cNvSpPr>
          <p:nvPr>
            <p:ph idx="1"/>
          </p:nvPr>
        </p:nvSpPr>
        <p:spPr/>
        <p:txBody>
          <a:bodyPr/>
          <a:lstStyle/>
          <a:p>
            <a:r>
              <a:rPr lang="en-AU" dirty="0" smtClean="0"/>
              <a:t>Raise awareness on potential for increased cooperation</a:t>
            </a:r>
          </a:p>
          <a:p>
            <a:r>
              <a:rPr lang="en-AU" dirty="0" smtClean="0"/>
              <a:t>Challenges facing water, management in the light of increased demand for food (nationally and Australia as food bowl for neighbours) and water</a:t>
            </a:r>
          </a:p>
          <a:p>
            <a:r>
              <a:rPr lang="en-AU" dirty="0" smtClean="0"/>
              <a:t>Here I will focus on Australian case studies.</a:t>
            </a:r>
            <a:endParaRPr lang="en-AU" dirty="0"/>
          </a:p>
        </p:txBody>
      </p:sp>
    </p:spTree>
    <p:extLst>
      <p:ext uri="{BB962C8B-B14F-4D97-AF65-F5344CB8AC3E}">
        <p14:creationId xmlns:p14="http://schemas.microsoft.com/office/powerpoint/2010/main" val="1257013444"/>
      </p:ext>
    </p:extLst>
  </p:cSld>
  <p:clrMapOvr>
    <a:masterClrMapping/>
  </p:clrMapOvr>
  <p:transition spd="med">
    <p:fade/>
    <p:sndAc>
      <p:endSnd/>
    </p:sndAc>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74638"/>
            <a:ext cx="8352928" cy="1143000"/>
          </a:xfrm>
        </p:spPr>
        <p:txBody>
          <a:bodyPr/>
          <a:lstStyle/>
          <a:p>
            <a:r>
              <a:rPr lang="en-AU" dirty="0" smtClean="0">
                <a:solidFill>
                  <a:schemeClr val="bg1"/>
                </a:solidFill>
              </a:rPr>
              <a:t> </a:t>
            </a:r>
            <a:r>
              <a:rPr lang="en-AU" sz="3600" dirty="0" smtClean="0">
                <a:solidFill>
                  <a:schemeClr val="bg1"/>
                </a:solidFill>
              </a:rPr>
              <a:t>Queensland- water supply sovereignty</a:t>
            </a:r>
            <a:endParaRPr lang="en-AU" sz="3600" dirty="0">
              <a:solidFill>
                <a:schemeClr val="bg1"/>
              </a:solidFill>
            </a:endParaRPr>
          </a:p>
        </p:txBody>
      </p:sp>
      <p:sp>
        <p:nvSpPr>
          <p:cNvPr id="3" name="Content Placeholder 2"/>
          <p:cNvSpPr>
            <a:spLocks noGrp="1"/>
          </p:cNvSpPr>
          <p:nvPr>
            <p:ph idx="1"/>
          </p:nvPr>
        </p:nvSpPr>
        <p:spPr/>
        <p:txBody>
          <a:bodyPr/>
          <a:lstStyle/>
          <a:p>
            <a:r>
              <a:rPr lang="en-AU" dirty="0" err="1" smtClean="0"/>
              <a:t>Allconnex</a:t>
            </a:r>
            <a:r>
              <a:rPr lang="en-AU" dirty="0" smtClean="0"/>
              <a:t> a consortium of three local governments  was dis-established in June 2012</a:t>
            </a:r>
            <a:endParaRPr lang="en-AU" dirty="0"/>
          </a:p>
        </p:txBody>
      </p:sp>
    </p:spTree>
    <p:extLst>
      <p:ext uri="{BB962C8B-B14F-4D97-AF65-F5344CB8AC3E}">
        <p14:creationId xmlns:p14="http://schemas.microsoft.com/office/powerpoint/2010/main" val="604491512"/>
      </p:ext>
    </p:extLst>
  </p:cSld>
  <p:clrMapOvr>
    <a:masterClrMapping/>
  </p:clrMapOvr>
  <p:transition spd="med">
    <p:fade/>
    <p:sndAc>
      <p:endSnd/>
    </p:sndAc>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lstStyle/>
          <a:p>
            <a:endParaRPr lang="en-AU" dirty="0"/>
          </a:p>
        </p:txBody>
      </p:sp>
      <p:pic>
        <p:nvPicPr>
          <p:cNvPr id="1026" name="Picture 2"/>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0210800" cy="14544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50948836"/>
      </p:ext>
    </p:extLst>
  </p:cSld>
  <p:clrMapOvr>
    <a:masterClrMapping/>
  </p:clrMapOvr>
  <p:transition spd="med">
    <p:fade/>
    <p:sndAc>
      <p:endSnd/>
    </p:sndAc>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4" name="Group 24"/>
          <p:cNvGraphicFramePr>
            <a:graphicFrameLocks noGrp="1"/>
          </p:cNvGraphicFramePr>
          <p:nvPr/>
        </p:nvGraphicFramePr>
        <p:xfrm>
          <a:off x="250825" y="260350"/>
          <a:ext cx="8569325" cy="6337300"/>
        </p:xfrm>
        <a:graphic>
          <a:graphicData uri="http://schemas.openxmlformats.org/drawingml/2006/table">
            <a:tbl>
              <a:tblPr/>
              <a:tblGrid>
                <a:gridCol w="4362450"/>
                <a:gridCol w="4206875"/>
              </a:tblGrid>
              <a:tr h="3168650">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AU" sz="3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AU" sz="4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The current share</a:t>
                      </a:r>
                      <a:endParaRPr kumimoji="0" lang="en-AU" sz="4800" b="0" i="0" u="none" strike="noStrike" cap="none" normalizeH="0" baseline="0" dirty="0" smtClean="0">
                        <a:ln>
                          <a:noFill/>
                        </a:ln>
                        <a:solidFill>
                          <a:schemeClr val="tx1"/>
                        </a:solidFill>
                        <a:effectLst/>
                        <a:latin typeface="Times New Roman" pitchFamily="18"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AU" sz="3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AU" sz="3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(Groundwater licence entitlements along the SA/Vic border)</a:t>
                      </a:r>
                      <a:endParaRPr kumimoji="0" lang="en-AU" sz="3200" b="0" i="0" u="none" strike="noStrike" cap="none" normalizeH="0" baseline="0" dirty="0" smtClean="0">
                        <a:ln>
                          <a:noFill/>
                        </a:ln>
                        <a:solidFill>
                          <a:schemeClr val="tx1"/>
                        </a:solidFill>
                        <a:effectLst/>
                        <a:latin typeface="Times New Roman" pitchFamily="18" charset="0"/>
                        <a:ea typeface="Times New Roman" pitchFamily="18"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AU"/>
                    </a:p>
                  </a:txBody>
                  <a:tcPr/>
                </a:tc>
              </a:tr>
              <a:tr h="31686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3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South Australia</a:t>
                      </a:r>
                      <a:endParaRPr kumimoji="0" lang="en-AU" sz="3200" b="1" i="0" u="none" strike="noStrike" cap="none" normalizeH="0" baseline="0" dirty="0" smtClean="0">
                        <a:ln>
                          <a:noFill/>
                        </a:ln>
                        <a:solidFill>
                          <a:schemeClr val="tx1"/>
                        </a:solidFill>
                        <a:effectLst/>
                        <a:latin typeface="Times New Roman" pitchFamily="18"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AU" sz="3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AU" sz="3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AU" sz="3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172 GL</a:t>
                      </a:r>
                      <a:endParaRPr kumimoji="0" lang="en-AU" sz="3200" b="0" i="0" u="none" strike="noStrike" cap="none" normalizeH="0" baseline="0" dirty="0" smtClean="0">
                        <a:ln>
                          <a:noFill/>
                        </a:ln>
                        <a:solidFill>
                          <a:schemeClr val="tx1"/>
                        </a:solidFill>
                        <a:effectLst/>
                        <a:latin typeface="Times New Roman" pitchFamily="18" charset="0"/>
                        <a:ea typeface="Times New Roman" pitchFamily="18"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3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Victoria</a:t>
                      </a:r>
                      <a:endParaRPr kumimoji="0" lang="en-AU" sz="3200" b="1" i="0" u="none" strike="noStrike" cap="none" normalizeH="0" baseline="0" dirty="0" smtClean="0">
                        <a:ln>
                          <a:noFill/>
                        </a:ln>
                        <a:solidFill>
                          <a:schemeClr val="tx1"/>
                        </a:solidFill>
                        <a:effectLst/>
                        <a:latin typeface="Times New Roman" pitchFamily="18"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AU" sz="3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AU" sz="3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AU" sz="3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53 GL</a:t>
                      </a:r>
                      <a:endParaRPr kumimoji="0" lang="en-AU" sz="3200" b="0" i="0" u="none" strike="noStrike" cap="none" normalizeH="0" baseline="0" dirty="0" smtClean="0">
                        <a:ln>
                          <a:noFill/>
                        </a:ln>
                        <a:solidFill>
                          <a:schemeClr val="tx1"/>
                        </a:solidFill>
                        <a:effectLst/>
                        <a:latin typeface="Times New Roman" pitchFamily="18" charset="0"/>
                        <a:ea typeface="Times New Roman" pitchFamily="18"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9791145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solidFill>
                  <a:schemeClr val="bg1"/>
                </a:solidFill>
              </a:rPr>
              <a:t>Border groundwater</a:t>
            </a:r>
            <a:endParaRPr lang="en-AU" dirty="0">
              <a:solidFill>
                <a:schemeClr val="bg1"/>
              </a:solidFill>
            </a:endParaRPr>
          </a:p>
        </p:txBody>
      </p:sp>
      <p:pic>
        <p:nvPicPr>
          <p:cNvPr id="4" name="Picture 2"/>
          <p:cNvPicPr>
            <a:picLocks noGrp="1" noChangeAspect="1" noChangeArrowheads="1"/>
          </p:cNvPicPr>
          <p:nvPr>
            <p:ph idx="1"/>
          </p:nvPr>
        </p:nvPicPr>
        <p:blipFill>
          <a:blip cstate="print">
            <a:extLst>
              <a:ext uri="{28A0092B-C50C-407E-A947-70E740481C1C}">
                <a14:useLocalDpi xmlns:a14="http://schemas.microsoft.com/office/drawing/2010/main" val="0"/>
              </a:ext>
            </a:extLst>
          </a:blip>
          <a:srcRect/>
          <a:stretch>
            <a:fillRect/>
          </a:stretch>
        </p:blipFill>
        <p:spPr bwMode="auto">
          <a:xfrm>
            <a:off x="2949225" y="1600200"/>
            <a:ext cx="324555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500995491"/>
      </p:ext>
    </p:extLst>
  </p:cSld>
  <p:clrMapOvr>
    <a:masterClrMapping/>
  </p:clrMapOvr>
  <p:transition spd="med">
    <p:fade/>
    <p:sndAc>
      <p:endSnd/>
    </p:sndAc>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GE7A"/>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684213" y="0"/>
            <a:ext cx="7956550" cy="681831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147268918"/>
      </p:ext>
    </p:extLst>
  </p:cSld>
  <p:clrMapOvr>
    <a:masterClrMapping/>
  </p:clrMapOvr>
  <p:transition spd="med">
    <p:fade/>
    <p:sndAc>
      <p:endSnd/>
    </p:sndAc>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 </a:t>
            </a:r>
            <a:r>
              <a:rPr lang="en-AU" dirty="0" smtClean="0">
                <a:solidFill>
                  <a:schemeClr val="bg1"/>
                </a:solidFill>
              </a:rPr>
              <a:t>Border groundwater</a:t>
            </a:r>
            <a:endParaRPr lang="en-AU" dirty="0">
              <a:solidFill>
                <a:schemeClr val="bg1"/>
              </a:solidFill>
            </a:endParaRPr>
          </a:p>
        </p:txBody>
      </p:sp>
      <p:sp>
        <p:nvSpPr>
          <p:cNvPr id="3" name="Content Placeholder 2"/>
          <p:cNvSpPr>
            <a:spLocks noGrp="1"/>
          </p:cNvSpPr>
          <p:nvPr>
            <p:ph idx="1"/>
          </p:nvPr>
        </p:nvSpPr>
        <p:spPr/>
        <p:txBody>
          <a:bodyPr/>
          <a:lstStyle/>
          <a:p>
            <a:r>
              <a:rPr lang="en-AU" dirty="0" smtClean="0"/>
              <a:t>5 people from each State decide water allocation in the zones.</a:t>
            </a:r>
          </a:p>
          <a:p>
            <a:r>
              <a:rPr lang="en-AU" dirty="0" smtClean="0"/>
              <a:t>huge reduction in allocations in the zones to achieve ESD</a:t>
            </a:r>
          </a:p>
          <a:p>
            <a:r>
              <a:rPr lang="en-AU" dirty="0" smtClean="0"/>
              <a:t>for example11A from 12000Gl to 1823 </a:t>
            </a:r>
            <a:r>
              <a:rPr lang="en-AU" dirty="0" err="1" smtClean="0"/>
              <a:t>Gl</a:t>
            </a:r>
            <a:endParaRPr lang="en-AU" dirty="0" smtClean="0"/>
          </a:p>
          <a:p>
            <a:r>
              <a:rPr lang="en-AU" dirty="0" smtClean="0"/>
              <a:t>pressure on this agreement due to SA </a:t>
            </a:r>
            <a:r>
              <a:rPr lang="en-AU" dirty="0" err="1" smtClean="0"/>
              <a:t>Govt</a:t>
            </a:r>
            <a:r>
              <a:rPr lang="en-AU" dirty="0" smtClean="0"/>
              <a:t> initiative on regulating Forestry use unique</a:t>
            </a:r>
            <a:endParaRPr lang="en-AU" dirty="0"/>
          </a:p>
        </p:txBody>
      </p:sp>
    </p:spTree>
    <p:extLst>
      <p:ext uri="{BB962C8B-B14F-4D97-AF65-F5344CB8AC3E}">
        <p14:creationId xmlns:p14="http://schemas.microsoft.com/office/powerpoint/2010/main" val="1246169963"/>
      </p:ext>
    </p:extLst>
  </p:cSld>
  <p:clrMapOvr>
    <a:masterClrMapping/>
  </p:clrMapOvr>
  <p:transition spd="med">
    <p:fade/>
    <p:sndAc>
      <p:endSnd/>
    </p:sndAc>
  </p:transition>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4647" name="Group 311"/>
          <p:cNvGraphicFramePr>
            <a:graphicFrameLocks noGrp="1"/>
          </p:cNvGraphicFramePr>
          <p:nvPr/>
        </p:nvGraphicFramePr>
        <p:xfrm>
          <a:off x="468313" y="765175"/>
          <a:ext cx="8064500" cy="5903916"/>
        </p:xfrm>
        <a:graphic>
          <a:graphicData uri="http://schemas.openxmlformats.org/drawingml/2006/table">
            <a:tbl>
              <a:tblPr/>
              <a:tblGrid>
                <a:gridCol w="2484437"/>
                <a:gridCol w="1595438"/>
                <a:gridCol w="1590675"/>
                <a:gridCol w="2393950"/>
              </a:tblGrid>
              <a:tr h="131127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8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PAV</a:t>
                      </a:r>
                      <a:endParaRPr kumimoji="0" lang="en-AU" sz="1800" b="1"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AU" sz="18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(ML/yr)</a:t>
                      </a:r>
                      <a:endParaRPr kumimoji="0" lang="en-AU" sz="1800" b="1"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8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Zone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8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Zone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8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PAV</a:t>
                      </a:r>
                      <a:endParaRPr kumimoji="0" lang="en-AU" sz="1800" b="1"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AU" sz="18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(ML/yr)</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12000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11A</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11B</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12000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6000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10A</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10B</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6000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6000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9A</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9B</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6000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3500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8A</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8B</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3500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4500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7A</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7B</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4500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5500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6A</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6B</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5500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11500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5A</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5B</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11500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11000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4A</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4B</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11000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16500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3A</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3B</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16500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25000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2A</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2B</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25000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71000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1B</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71000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213" name="Text Box 312"/>
          <p:cNvSpPr txBox="1">
            <a:spLocks noChangeArrowheads="1"/>
          </p:cNvSpPr>
          <p:nvPr/>
        </p:nvSpPr>
        <p:spPr bwMode="auto">
          <a:xfrm>
            <a:off x="3924300" y="41275"/>
            <a:ext cx="1314450"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AU" sz="4000" b="1">
                <a:solidFill>
                  <a:srgbClr val="000000"/>
                </a:solidFill>
                <a:cs typeface="+mn-cs"/>
              </a:rPr>
              <a:t>1985</a:t>
            </a:r>
          </a:p>
        </p:txBody>
      </p:sp>
    </p:spTree>
    <p:extLst>
      <p:ext uri="{BB962C8B-B14F-4D97-AF65-F5344CB8AC3E}">
        <p14:creationId xmlns:p14="http://schemas.microsoft.com/office/powerpoint/2010/main" val="19026243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623" name="Group 311"/>
          <p:cNvGraphicFramePr>
            <a:graphicFrameLocks noGrp="1"/>
          </p:cNvGraphicFramePr>
          <p:nvPr/>
        </p:nvGraphicFramePr>
        <p:xfrm>
          <a:off x="468313" y="836613"/>
          <a:ext cx="8280400" cy="5761039"/>
        </p:xfrm>
        <a:graphic>
          <a:graphicData uri="http://schemas.openxmlformats.org/drawingml/2006/table">
            <a:tbl>
              <a:tblPr/>
              <a:tblGrid>
                <a:gridCol w="2551112"/>
                <a:gridCol w="1638300"/>
                <a:gridCol w="1631950"/>
                <a:gridCol w="2459038"/>
              </a:tblGrid>
              <a:tr h="127952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8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PAV</a:t>
                      </a:r>
                      <a:endParaRPr kumimoji="0" lang="en-AU" sz="1800" b="1"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AU" sz="18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(ML/yr)</a:t>
                      </a:r>
                      <a:endParaRPr kumimoji="0" lang="en-AU" sz="1800" b="1"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8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Zone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8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Zone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8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PAV</a:t>
                      </a:r>
                      <a:endParaRPr kumimoji="0" lang="en-AU" sz="1800" b="1"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AU" sz="18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(ML/yr)</a:t>
                      </a:r>
                      <a:endParaRPr kumimoji="0" lang="en-AU" sz="1800" b="1"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3700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11A</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11B</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1823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79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14000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10A</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10B</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6720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79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11206</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9A</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9B</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5960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6309</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8A</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8B</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6760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79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10270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7A</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7B</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6600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79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8850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6A</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6B</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9838</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18943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5A</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5B</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11949</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79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22102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4A</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4B</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14000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79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24054</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3A</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3B</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16500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25000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2A</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2B</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25000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79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31812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1B</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8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45720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237" name="Text Box 312"/>
          <p:cNvSpPr txBox="1">
            <a:spLocks noChangeArrowheads="1"/>
          </p:cNvSpPr>
          <p:nvPr/>
        </p:nvSpPr>
        <p:spPr bwMode="auto">
          <a:xfrm>
            <a:off x="3924300" y="188913"/>
            <a:ext cx="1584325"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AU" sz="4000" b="1"/>
              <a:t>2010</a:t>
            </a:r>
          </a:p>
        </p:txBody>
      </p:sp>
    </p:spTree>
    <p:extLst>
      <p:ext uri="{BB962C8B-B14F-4D97-AF65-F5344CB8AC3E}">
        <p14:creationId xmlns:p14="http://schemas.microsoft.com/office/powerpoint/2010/main" val="36412638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solidFill>
                  <a:schemeClr val="bg1"/>
                </a:solidFill>
              </a:rPr>
              <a:t> </a:t>
            </a:r>
            <a:r>
              <a:rPr lang="en-AU" sz="3200" dirty="0" smtClean="0">
                <a:solidFill>
                  <a:schemeClr val="bg1"/>
                </a:solidFill>
              </a:rPr>
              <a:t>Issues with the macro plan for the MDBA</a:t>
            </a:r>
            <a:endParaRPr lang="en-AU" sz="3200" dirty="0">
              <a:solidFill>
                <a:schemeClr val="bg1"/>
              </a:solidFill>
            </a:endParaRPr>
          </a:p>
        </p:txBody>
      </p:sp>
      <p:sp>
        <p:nvSpPr>
          <p:cNvPr id="3" name="Content Placeholder 2"/>
          <p:cNvSpPr>
            <a:spLocks noGrp="1"/>
          </p:cNvSpPr>
          <p:nvPr>
            <p:ph idx="1"/>
          </p:nvPr>
        </p:nvSpPr>
        <p:spPr>
          <a:xfrm>
            <a:off x="457200" y="1340768"/>
            <a:ext cx="8229600" cy="5184576"/>
          </a:xfrm>
        </p:spPr>
        <p:txBody>
          <a:bodyPr/>
          <a:lstStyle/>
          <a:p>
            <a:r>
              <a:rPr lang="en-AU" dirty="0" smtClean="0"/>
              <a:t>Two million people </a:t>
            </a:r>
          </a:p>
          <a:p>
            <a:r>
              <a:rPr lang="en-AU" dirty="0" smtClean="0"/>
              <a:t>14% of Australian land area</a:t>
            </a:r>
          </a:p>
          <a:p>
            <a:r>
              <a:rPr lang="en-AU" dirty="0" smtClean="0"/>
              <a:t>40% of the gross value of agricultural output using over 50% of water</a:t>
            </a:r>
          </a:p>
          <a:p>
            <a:r>
              <a:rPr lang="en-AU" dirty="0" smtClean="0"/>
              <a:t>94% of rainfall evaporates</a:t>
            </a:r>
          </a:p>
          <a:p>
            <a:r>
              <a:rPr lang="en-AU" dirty="0" smtClean="0"/>
              <a:t>4% runs off</a:t>
            </a:r>
          </a:p>
          <a:p>
            <a:r>
              <a:rPr lang="en-AU" dirty="0" smtClean="0"/>
              <a:t>2% groundwater recharge</a:t>
            </a:r>
          </a:p>
          <a:p>
            <a:r>
              <a:rPr lang="en-AU" dirty="0" smtClean="0"/>
              <a:t>Mean annual runoff 23,850 GL presently  11,200 GL</a:t>
            </a:r>
          </a:p>
          <a:p>
            <a:pPr>
              <a:buNone/>
            </a:pPr>
            <a:endParaRPr lang="en-AU" dirty="0"/>
          </a:p>
        </p:txBody>
      </p:sp>
    </p:spTree>
    <p:extLst>
      <p:ext uri="{BB962C8B-B14F-4D97-AF65-F5344CB8AC3E}">
        <p14:creationId xmlns:p14="http://schemas.microsoft.com/office/powerpoint/2010/main" val="1084638078"/>
      </p:ext>
    </p:extLst>
  </p:cSld>
  <p:clrMapOvr>
    <a:masterClrMapping/>
  </p:clrMapOvr>
  <p:transition spd="med">
    <p:fade/>
    <p:sndAc>
      <p:endSnd/>
    </p:sndAc>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solidFill>
                  <a:schemeClr val="bg1"/>
                </a:solidFill>
              </a:rPr>
              <a:t>Water act 2007</a:t>
            </a:r>
            <a:endParaRPr lang="en-AU" dirty="0">
              <a:solidFill>
                <a:schemeClr val="bg1"/>
              </a:solidFill>
            </a:endParaRPr>
          </a:p>
        </p:txBody>
      </p:sp>
      <p:sp>
        <p:nvSpPr>
          <p:cNvPr id="3" name="Content Placeholder 2"/>
          <p:cNvSpPr>
            <a:spLocks noGrp="1"/>
          </p:cNvSpPr>
          <p:nvPr>
            <p:ph idx="1"/>
          </p:nvPr>
        </p:nvSpPr>
        <p:spPr/>
        <p:txBody>
          <a:bodyPr/>
          <a:lstStyle/>
          <a:p>
            <a:pPr eaLnBrk="1" hangingPunct="1"/>
            <a:r>
              <a:rPr lang="en-AU" dirty="0"/>
              <a:t>It requires State water plans to have certain content (s</a:t>
            </a:r>
            <a:r>
              <a:rPr lang="en-GB" dirty="0"/>
              <a:t>. </a:t>
            </a:r>
            <a:r>
              <a:rPr lang="en-AU" dirty="0"/>
              <a:t>22 and s. 55) be accredited (s. 56) by the Commonwealth or adopted (s.57). </a:t>
            </a:r>
          </a:p>
          <a:p>
            <a:pPr eaLnBrk="1" hangingPunct="1"/>
            <a:r>
              <a:rPr lang="en-AU" dirty="0"/>
              <a:t> </a:t>
            </a:r>
            <a:r>
              <a:rPr lang="en-GB" dirty="0"/>
              <a:t>It aims for the new Murray-Darling Basin Authority (MDBA) to create a Basin plan (for MDB waters only). And this must be designed to achieve ESD</a:t>
            </a:r>
          </a:p>
          <a:p>
            <a:endParaRPr lang="en-AU" dirty="0"/>
          </a:p>
        </p:txBody>
      </p:sp>
    </p:spTree>
    <p:extLst>
      <p:ext uri="{BB962C8B-B14F-4D97-AF65-F5344CB8AC3E}">
        <p14:creationId xmlns:p14="http://schemas.microsoft.com/office/powerpoint/2010/main" val="4176858369"/>
      </p:ext>
    </p:extLst>
  </p:cSld>
  <p:clrMapOvr>
    <a:masterClrMapping/>
  </p:clrMapOvr>
  <p:transition spd="med">
    <p:fade/>
    <p:sndAc>
      <p:endSnd/>
    </p:sndAc>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bwMode="auto">
          <a:xfrm>
            <a:off x="428625" y="214313"/>
            <a:ext cx="8229600" cy="11430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dirty="0" smtClean="0">
                <a:solidFill>
                  <a:schemeClr val="bg1"/>
                </a:solidFill>
              </a:rPr>
              <a:t>Framework for Australia</a:t>
            </a:r>
          </a:p>
        </p:txBody>
      </p:sp>
      <p:pic>
        <p:nvPicPr>
          <p:cNvPr id="7171" name="Picture 4" descr="C:\Documents and Settings\mckayje\Desktop\framework%202008_jpg_format.jpg"/>
          <p:cNvPicPr>
            <a:picLocks noGrp="1" noChangeAspect="1" noChangeArrowheads="1"/>
          </p:cNvPicPr>
          <p:nvPr>
            <p:ph idx="1"/>
          </p:nvPr>
        </p:nvPicPr>
        <p:blipFill>
          <a:blip cstate="print">
            <a:extLst>
              <a:ext uri="{28A0092B-C50C-407E-A947-70E740481C1C}">
                <a14:useLocalDpi xmlns:a14="http://schemas.microsoft.com/office/drawing/2010/main" val="0"/>
              </a:ext>
            </a:extLst>
          </a:blip>
          <a:srcRect/>
          <a:stretch>
            <a:fillRect/>
          </a:stretch>
        </p:blipFill>
        <p:spPr bwMode="auto">
          <a:xfrm>
            <a:off x="1177925" y="1600200"/>
            <a:ext cx="6788150" cy="452596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med">
    <p:fade/>
    <p:sndAc>
      <p:endSnd/>
    </p:sndAc>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200" dirty="0" smtClean="0">
                <a:solidFill>
                  <a:schemeClr val="bg1"/>
                </a:solidFill>
              </a:rPr>
              <a:t>Volumes allocated- consumptive </a:t>
            </a:r>
            <a:r>
              <a:rPr lang="en-AU" sz="3200" dirty="0" err="1" smtClean="0">
                <a:solidFill>
                  <a:schemeClr val="bg1"/>
                </a:solidFill>
              </a:rPr>
              <a:t>vs</a:t>
            </a:r>
            <a:r>
              <a:rPr lang="en-AU" sz="3200" dirty="0" smtClean="0">
                <a:solidFill>
                  <a:schemeClr val="bg1"/>
                </a:solidFill>
              </a:rPr>
              <a:t> Environment</a:t>
            </a:r>
            <a:endParaRPr lang="en-AU" sz="3200" dirty="0">
              <a:solidFill>
                <a:schemeClr val="bg1"/>
              </a:solidFill>
            </a:endParaRPr>
          </a:p>
        </p:txBody>
      </p:sp>
      <p:sp>
        <p:nvSpPr>
          <p:cNvPr id="3" name="Content Placeholder 2"/>
          <p:cNvSpPr>
            <a:spLocks noGrp="1"/>
          </p:cNvSpPr>
          <p:nvPr>
            <p:ph idx="1"/>
          </p:nvPr>
        </p:nvSpPr>
        <p:spPr/>
        <p:txBody>
          <a:bodyPr/>
          <a:lstStyle/>
          <a:p>
            <a:r>
              <a:rPr lang="en-AU" dirty="0" smtClean="0"/>
              <a:t>PM </a:t>
            </a:r>
            <a:r>
              <a:rPr lang="en-AU" dirty="0" err="1" smtClean="0"/>
              <a:t>Gilliard</a:t>
            </a:r>
            <a:r>
              <a:rPr lang="en-AU" dirty="0" smtClean="0"/>
              <a:t> has announced a 3200GL back to the river which is an extra 450 billion litres from 2019 also pledged $1.7 billion $ over a decade from 2014.</a:t>
            </a:r>
          </a:p>
          <a:p>
            <a:r>
              <a:rPr lang="en-AU" dirty="0" smtClean="0"/>
              <a:t>This will achieve some  ecological goals</a:t>
            </a:r>
          </a:p>
          <a:p>
            <a:r>
              <a:rPr lang="en-AU" dirty="0" err="1" smtClean="0"/>
              <a:t>Goundwater</a:t>
            </a:r>
            <a:r>
              <a:rPr lang="en-AU" dirty="0" smtClean="0"/>
              <a:t> is connected and this will help it survive.</a:t>
            </a:r>
            <a:endParaRPr lang="en-AU" dirty="0"/>
          </a:p>
        </p:txBody>
      </p:sp>
    </p:spTree>
    <p:extLst>
      <p:ext uri="{BB962C8B-B14F-4D97-AF65-F5344CB8AC3E}">
        <p14:creationId xmlns:p14="http://schemas.microsoft.com/office/powerpoint/2010/main" val="80467141"/>
      </p:ext>
    </p:extLst>
  </p:cSld>
  <p:clrMapOvr>
    <a:masterClrMapping/>
  </p:clrMapOvr>
  <p:transition spd="med">
    <p:fade/>
    <p:sndAc>
      <p:endSnd/>
    </p:sndAc>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solidFill>
                  <a:schemeClr val="bg1"/>
                </a:solidFill>
              </a:rPr>
              <a:t>Water Act 2007</a:t>
            </a:r>
            <a:endParaRPr lang="en-AU" dirty="0">
              <a:solidFill>
                <a:schemeClr val="bg1"/>
              </a:solidFill>
            </a:endParaRPr>
          </a:p>
        </p:txBody>
      </p:sp>
      <p:sp>
        <p:nvSpPr>
          <p:cNvPr id="3" name="Content Placeholder 2"/>
          <p:cNvSpPr>
            <a:spLocks noGrp="1"/>
          </p:cNvSpPr>
          <p:nvPr>
            <p:ph idx="1"/>
          </p:nvPr>
        </p:nvSpPr>
        <p:spPr/>
        <p:txBody>
          <a:bodyPr/>
          <a:lstStyle/>
          <a:p>
            <a:r>
              <a:rPr lang="en-AU" dirty="0"/>
              <a:t>It leaves the water laws in the competence of the States but provides protocols as the content of instruments such as water plans (s. 19, 20, and 22)</a:t>
            </a:r>
            <a:r>
              <a:rPr lang="en-GB" u="sng" dirty="0">
                <a:hlinkClick r:id="rId2" action="ppaction://hlinksldjump"/>
              </a:rPr>
              <a:t>[3]</a:t>
            </a:r>
            <a:r>
              <a:rPr lang="en-AU" dirty="0"/>
              <a:t> created under State laws</a:t>
            </a:r>
            <a:r>
              <a:rPr lang="en-GB" dirty="0"/>
              <a:t> </a:t>
            </a:r>
            <a:br>
              <a:rPr lang="en-GB" dirty="0"/>
            </a:br>
            <a:endParaRPr lang="en-AU" dirty="0"/>
          </a:p>
        </p:txBody>
      </p:sp>
    </p:spTree>
    <p:extLst>
      <p:ext uri="{BB962C8B-B14F-4D97-AF65-F5344CB8AC3E}">
        <p14:creationId xmlns:p14="http://schemas.microsoft.com/office/powerpoint/2010/main" val="3460099257"/>
      </p:ext>
    </p:extLst>
  </p:cSld>
  <p:clrMapOvr>
    <a:masterClrMapping/>
  </p:clrMapOvr>
  <p:transition spd="med">
    <p:fade/>
    <p:sndAc>
      <p:endSnd/>
    </p:sndAc>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solidFill>
                  <a:schemeClr val="bg1"/>
                </a:solidFill>
              </a:rPr>
              <a:t>Water Act 2007</a:t>
            </a:r>
            <a:endParaRPr lang="en-AU" dirty="0">
              <a:solidFill>
                <a:schemeClr val="bg1"/>
              </a:solidFill>
            </a:endParaRPr>
          </a:p>
        </p:txBody>
      </p:sp>
      <p:sp>
        <p:nvSpPr>
          <p:cNvPr id="3" name="Content Placeholder 2"/>
          <p:cNvSpPr>
            <a:spLocks noGrp="1"/>
          </p:cNvSpPr>
          <p:nvPr>
            <p:ph idx="1"/>
          </p:nvPr>
        </p:nvSpPr>
        <p:spPr/>
        <p:txBody>
          <a:bodyPr/>
          <a:lstStyle/>
          <a:p>
            <a:pPr eaLnBrk="1" hangingPunct="1"/>
            <a:r>
              <a:rPr lang="en-GB" dirty="0"/>
              <a:t>It makes the basin plan a legislative instrument (s 33)  and this means that any State law to the contrary is invalid s109</a:t>
            </a:r>
          </a:p>
          <a:p>
            <a:pPr eaLnBrk="1" hangingPunct="1"/>
            <a:r>
              <a:rPr lang="en-GB" dirty="0"/>
              <a:t>allows review by courts exercising federal jurisdiction and specifically mentions the Federal Magistrates Court (s139) and the AAT and the High Court.</a:t>
            </a:r>
          </a:p>
        </p:txBody>
      </p:sp>
    </p:spTree>
    <p:extLst>
      <p:ext uri="{BB962C8B-B14F-4D97-AF65-F5344CB8AC3E}">
        <p14:creationId xmlns:p14="http://schemas.microsoft.com/office/powerpoint/2010/main" val="3767490934"/>
      </p:ext>
    </p:extLst>
  </p:cSld>
  <p:clrMapOvr>
    <a:masterClrMapping/>
  </p:clrMapOvr>
  <p:transition spd="med">
    <p:fade/>
    <p:sndAc>
      <p:endSnd/>
    </p:sndAc>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400" kern="1200" dirty="0" smtClean="0">
                <a:solidFill>
                  <a:schemeClr val="bg1"/>
                </a:solidFill>
                <a:latin typeface="Arial" charset="0"/>
                <a:cs typeface="Arial" charset="0"/>
              </a:rPr>
              <a:t>    Agriculture and specific towns identified as more sensitive to changes in water availability</a:t>
            </a:r>
            <a:endParaRPr lang="en-AU" sz="2400" kern="1200" dirty="0">
              <a:solidFill>
                <a:schemeClr val="bg1"/>
              </a:solidFill>
              <a:latin typeface="Arial" charset="0"/>
              <a:cs typeface="Arial" charset="0"/>
            </a:endParaRPr>
          </a:p>
        </p:txBody>
      </p:sp>
      <p:pic>
        <p:nvPicPr>
          <p:cNvPr id="4" name="Picture 1"/>
          <p:cNvPicPr>
            <a:picLocks noGrp="1" noChangeAspect="1" noChangeArrowheads="1"/>
          </p:cNvPicPr>
          <p:nvPr>
            <p:ph idx="1"/>
          </p:nvPr>
        </p:nvPicPr>
        <p:blipFill>
          <a:blip r:embed="rId2" cstate="print"/>
          <a:srcRect/>
          <a:stretch>
            <a:fillRect/>
          </a:stretch>
        </p:blipFill>
        <p:spPr bwMode="auto">
          <a:xfrm>
            <a:off x="2605606" y="1600200"/>
            <a:ext cx="3932787" cy="4525963"/>
          </a:xfrm>
          <a:prstGeom prst="rect">
            <a:avLst/>
          </a:prstGeom>
          <a:noFill/>
          <a:ln w="9525">
            <a:noFill/>
            <a:miter lim="800000"/>
            <a:headEnd/>
            <a:tailEnd/>
          </a:ln>
        </p:spPr>
      </p:pic>
      <p:sp>
        <p:nvSpPr>
          <p:cNvPr id="5" name="TextBox 4"/>
          <p:cNvSpPr txBox="1"/>
          <p:nvPr/>
        </p:nvSpPr>
        <p:spPr>
          <a:xfrm>
            <a:off x="2123728" y="6237312"/>
            <a:ext cx="5256584" cy="276999"/>
          </a:xfrm>
          <a:prstGeom prst="rect">
            <a:avLst/>
          </a:prstGeom>
          <a:noFill/>
        </p:spPr>
        <p:txBody>
          <a:bodyPr wrap="square" rtlCol="0">
            <a:spAutoFit/>
          </a:bodyPr>
          <a:lstStyle/>
          <a:p>
            <a:pPr algn="ctr"/>
            <a:r>
              <a:rPr lang="en-AU" sz="1200" dirty="0" smtClean="0"/>
              <a:t>Source: EBC, RMCG et al (2011a) </a:t>
            </a:r>
            <a:r>
              <a:rPr lang="en-AU" sz="1200" dirty="0" smtClean="0">
                <a:hlinkClick r:id="rId3"/>
              </a:rPr>
              <a:t>MDBA website</a:t>
            </a:r>
            <a:endParaRPr lang="en-AU" sz="1200" dirty="0"/>
          </a:p>
        </p:txBody>
      </p:sp>
    </p:spTree>
    <p:extLst>
      <p:ext uri="{BB962C8B-B14F-4D97-AF65-F5344CB8AC3E}">
        <p14:creationId xmlns:p14="http://schemas.microsoft.com/office/powerpoint/2010/main" val="1590809404"/>
      </p:ext>
    </p:extLst>
  </p:cSld>
  <p:clrMapOvr>
    <a:masterClrMapping/>
  </p:clrMapOvr>
  <p:transition spd="med">
    <p:fade/>
    <p:sndAc>
      <p:endSnd/>
    </p:sndAc>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61382"/>
            <a:ext cx="8229600" cy="719913"/>
          </a:xfrm>
        </p:spPr>
        <p:txBody>
          <a:bodyPr/>
          <a:lstStyle/>
          <a:p>
            <a:r>
              <a:rPr lang="en-AU" sz="2800" dirty="0" smtClean="0">
                <a:solidFill>
                  <a:schemeClr val="bg1"/>
                </a:solidFill>
              </a:rPr>
              <a:t> </a:t>
            </a:r>
            <a:r>
              <a:rPr lang="en-AU" sz="2800" dirty="0" smtClean="0">
                <a:solidFill>
                  <a:srgbClr val="FF0000"/>
                </a:solidFill>
              </a:rPr>
              <a:t>Solution 1 </a:t>
            </a:r>
            <a:r>
              <a:rPr lang="en-AU" sz="2800" dirty="0" smtClean="0">
                <a:solidFill>
                  <a:schemeClr val="bg1"/>
                </a:solidFill>
              </a:rPr>
              <a:t>to deliver water justice-</a:t>
            </a:r>
            <a:br>
              <a:rPr lang="en-AU" sz="2800" dirty="0" smtClean="0">
                <a:solidFill>
                  <a:schemeClr val="bg1"/>
                </a:solidFill>
              </a:rPr>
            </a:br>
            <a:r>
              <a:rPr lang="en-AU" sz="2800" dirty="0">
                <a:solidFill>
                  <a:schemeClr val="bg1"/>
                </a:solidFill>
              </a:rPr>
              <a:t> </a:t>
            </a:r>
            <a:r>
              <a:rPr lang="en-AU" sz="2800" dirty="0" smtClean="0">
                <a:solidFill>
                  <a:schemeClr val="bg1"/>
                </a:solidFill>
              </a:rPr>
              <a:t>Apply </a:t>
            </a:r>
            <a:r>
              <a:rPr lang="en-AU" sz="2800" u="sng" dirty="0" smtClean="0">
                <a:solidFill>
                  <a:schemeClr val="bg1"/>
                </a:solidFill>
              </a:rPr>
              <a:t>Water Act </a:t>
            </a:r>
            <a:r>
              <a:rPr lang="en-AU" sz="2800" dirty="0" smtClean="0">
                <a:solidFill>
                  <a:schemeClr val="bg1"/>
                </a:solidFill>
              </a:rPr>
              <a:t>to the entire nation</a:t>
            </a:r>
            <a:endParaRPr lang="en-AU" sz="2800" dirty="0">
              <a:solidFill>
                <a:schemeClr val="bg1"/>
              </a:solidFill>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1341252"/>
            <a:ext cx="8640960" cy="47498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131490"/>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200" dirty="0" smtClean="0">
                <a:solidFill>
                  <a:srgbClr val="FF0000"/>
                </a:solidFill>
              </a:rPr>
              <a:t>Solution 2 </a:t>
            </a:r>
            <a:r>
              <a:rPr lang="en-AU" sz="3200" dirty="0" smtClean="0">
                <a:solidFill>
                  <a:schemeClr val="bg1"/>
                </a:solidFill>
              </a:rPr>
              <a:t>have this structure  for Water supply businesses</a:t>
            </a:r>
            <a:endParaRPr lang="en-AU" sz="3200" dirty="0">
              <a:solidFill>
                <a:schemeClr val="bg1"/>
              </a:solidFill>
            </a:endParaRPr>
          </a:p>
        </p:txBody>
      </p:sp>
      <p:sp>
        <p:nvSpPr>
          <p:cNvPr id="3" name="Content Placeholder 2"/>
          <p:cNvSpPr>
            <a:spLocks noGrp="1"/>
          </p:cNvSpPr>
          <p:nvPr>
            <p:ph idx="1"/>
          </p:nvPr>
        </p:nvSpPr>
        <p:spPr>
          <a:xfrm>
            <a:off x="107504" y="5013176"/>
            <a:ext cx="8579296" cy="1584176"/>
          </a:xfrm>
        </p:spPr>
        <p:txBody>
          <a:bodyPr/>
          <a:lstStyle/>
          <a:p>
            <a:r>
              <a:rPr lang="en-AU" sz="2400" dirty="0" smtClean="0"/>
              <a:t>Craft this type of special organisational form  which will better balance the economic, environmental and community interests.</a:t>
            </a:r>
          </a:p>
          <a:p>
            <a:r>
              <a:rPr lang="en-AU" sz="2400" dirty="0" smtClean="0"/>
              <a:t>Use this type of body in all regions</a:t>
            </a:r>
            <a:endParaRPr lang="en-AU" sz="2400" dirty="0"/>
          </a:p>
        </p:txBody>
      </p:sp>
      <p:pic>
        <p:nvPicPr>
          <p:cNvPr id="8" name="Content Placeholder 3"/>
          <p:cNvPicPr>
            <a:picLocks/>
          </p:cNvPicPr>
          <p:nvPr/>
        </p:nvPicPr>
        <p:blipFill>
          <a:blip r:embed="rId2" cstate="print"/>
          <a:srcRect l="17291" t="13238" r="22567" b="61309"/>
          <a:stretch>
            <a:fillRect/>
          </a:stretch>
        </p:blipFill>
        <p:spPr bwMode="auto">
          <a:xfrm>
            <a:off x="683568" y="1340768"/>
            <a:ext cx="6552728" cy="3600401"/>
          </a:xfrm>
          <a:prstGeom prst="rect">
            <a:avLst/>
          </a:prstGeom>
          <a:noFill/>
          <a:ln w="9525">
            <a:noFill/>
            <a:miter lim="800000"/>
            <a:headEnd/>
            <a:tailEnd/>
          </a:ln>
        </p:spPr>
      </p:pic>
      <p:sp>
        <p:nvSpPr>
          <p:cNvPr id="9" name="TextBox 8"/>
          <p:cNvSpPr txBox="1"/>
          <p:nvPr/>
        </p:nvSpPr>
        <p:spPr>
          <a:xfrm>
            <a:off x="6876256" y="3717032"/>
            <a:ext cx="2016224" cy="707886"/>
          </a:xfrm>
          <a:prstGeom prst="rect">
            <a:avLst/>
          </a:prstGeom>
          <a:noFill/>
        </p:spPr>
        <p:txBody>
          <a:bodyPr wrap="square" rtlCol="0">
            <a:spAutoFit/>
          </a:bodyPr>
          <a:lstStyle/>
          <a:p>
            <a:pPr algn="ctr"/>
            <a:r>
              <a:rPr lang="en-AU" sz="1000" dirty="0" smtClean="0">
                <a:solidFill>
                  <a:srgbClr val="000000"/>
                </a:solidFill>
              </a:rPr>
              <a:t>Model of water business enterprise. Source: McKay J (2003) &amp; McKay J, Water Policy (2005) 1-20</a:t>
            </a:r>
            <a:endParaRPr lang="en-AU" sz="1000" dirty="0">
              <a:solidFill>
                <a:srgbClr val="000000"/>
              </a:solidFill>
            </a:endParaRPr>
          </a:p>
        </p:txBody>
      </p:sp>
    </p:spTree>
    <p:extLst>
      <p:ext uri="{BB962C8B-B14F-4D97-AF65-F5344CB8AC3E}">
        <p14:creationId xmlns:p14="http://schemas.microsoft.com/office/powerpoint/2010/main" val="3114777227"/>
      </p:ext>
    </p:extLst>
  </p:cSld>
  <p:clrMapOvr>
    <a:masterClrMapping/>
  </p:clrMapOvr>
  <p:transition spd="med">
    <p:fade/>
    <p:sndAc>
      <p:endSnd/>
    </p:sndAc>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solidFill>
                  <a:schemeClr val="bg1"/>
                </a:solidFill>
              </a:rPr>
              <a:t> </a:t>
            </a:r>
            <a:r>
              <a:rPr lang="en-AU" sz="3200" dirty="0" smtClean="0">
                <a:solidFill>
                  <a:schemeClr val="bg1"/>
                </a:solidFill>
              </a:rPr>
              <a:t>next 4 epochs Australian of water law</a:t>
            </a:r>
            <a:endParaRPr lang="en-AU" sz="3200" dirty="0">
              <a:solidFill>
                <a:schemeClr val="bg1"/>
              </a:solidFill>
            </a:endParaRPr>
          </a:p>
        </p:txBody>
      </p:sp>
      <p:sp>
        <p:nvSpPr>
          <p:cNvPr id="3" name="Content Placeholder 2"/>
          <p:cNvSpPr>
            <a:spLocks noGrp="1"/>
          </p:cNvSpPr>
          <p:nvPr>
            <p:ph idx="1"/>
          </p:nvPr>
        </p:nvSpPr>
        <p:spPr>
          <a:xfrm>
            <a:off x="395536" y="1484784"/>
            <a:ext cx="8229600" cy="4752528"/>
          </a:xfrm>
        </p:spPr>
        <p:txBody>
          <a:bodyPr/>
          <a:lstStyle/>
          <a:p>
            <a:r>
              <a:rPr lang="en-AU" dirty="0" smtClean="0"/>
              <a:t>Epoch 6 </a:t>
            </a:r>
            <a:r>
              <a:rPr lang="en-AU" dirty="0" smtClean="0">
                <a:solidFill>
                  <a:srgbClr val="FF0000"/>
                </a:solidFill>
              </a:rPr>
              <a:t>NOW</a:t>
            </a:r>
            <a:r>
              <a:rPr lang="en-AU" dirty="0" smtClean="0"/>
              <a:t> attempted implementation of federal power thwarted by interest groups and conflicts at rural urban, and other levels</a:t>
            </a:r>
          </a:p>
          <a:p>
            <a:r>
              <a:rPr lang="en-AU" dirty="0" smtClean="0"/>
              <a:t>Epoch 7 </a:t>
            </a:r>
            <a:r>
              <a:rPr lang="en-AU" dirty="0" smtClean="0">
                <a:solidFill>
                  <a:srgbClr val="FF0000"/>
                </a:solidFill>
              </a:rPr>
              <a:t>Future</a:t>
            </a:r>
            <a:r>
              <a:rPr lang="en-AU" dirty="0" smtClean="0"/>
              <a:t> Extensive rights based claims indigenous people and others</a:t>
            </a:r>
          </a:p>
          <a:p>
            <a:r>
              <a:rPr lang="en-AU" dirty="0" smtClean="0"/>
              <a:t>Epoch 8 </a:t>
            </a:r>
            <a:r>
              <a:rPr lang="en-AU" dirty="0" smtClean="0">
                <a:solidFill>
                  <a:srgbClr val="FF0000"/>
                </a:solidFill>
              </a:rPr>
              <a:t>Future </a:t>
            </a:r>
            <a:r>
              <a:rPr lang="en-AU" dirty="0" smtClean="0"/>
              <a:t>foreign investment issues deeper regulation.</a:t>
            </a:r>
          </a:p>
          <a:p>
            <a:pPr marL="0" indent="0" algn="ctr">
              <a:buNone/>
            </a:pPr>
            <a:r>
              <a:rPr lang="en-AU" sz="2000" dirty="0" smtClean="0">
                <a:solidFill>
                  <a:srgbClr val="FF0000"/>
                </a:solidFill>
              </a:rPr>
              <a:t>Solutions-  new  water supplier form and more Federal  intervention</a:t>
            </a:r>
            <a:endParaRPr lang="en-AU" sz="2000" dirty="0">
              <a:solidFill>
                <a:srgbClr val="FF0000"/>
              </a:solidFill>
            </a:endParaRPr>
          </a:p>
        </p:txBody>
      </p:sp>
    </p:spTree>
    <p:extLst>
      <p:ext uri="{BB962C8B-B14F-4D97-AF65-F5344CB8AC3E}">
        <p14:creationId xmlns:p14="http://schemas.microsoft.com/office/powerpoint/2010/main" val="4200721163"/>
      </p:ext>
    </p:extLst>
  </p:cSld>
  <p:clrMapOvr>
    <a:masterClrMapping/>
  </p:clrMapOvr>
  <p:transition spd="med">
    <p:fade/>
    <p:sndAc>
      <p:endSnd/>
    </p:sndAc>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mtClean="0">
                <a:solidFill>
                  <a:schemeClr val="bg1"/>
                </a:solidFill>
              </a:rPr>
              <a:t>Complexity</a:t>
            </a:r>
          </a:p>
        </p:txBody>
      </p:sp>
      <p:pic>
        <p:nvPicPr>
          <p:cNvPr id="55299" name="Picture 4" descr="Complexity in Australian Water Management"/>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865313" y="1600200"/>
            <a:ext cx="5413375" cy="452596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312467081"/>
      </p:ext>
    </p:extLst>
  </p:cSld>
  <p:clrMapOvr>
    <a:masterClrMapping/>
  </p:clrMapOvr>
  <p:transition spd="med">
    <p:fade/>
    <p:sndAc>
      <p:endSnd/>
    </p:sndAc>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solidFill>
                  <a:schemeClr val="bg1"/>
                </a:solidFill>
              </a:rPr>
              <a:t>Summary</a:t>
            </a:r>
            <a:endParaRPr lang="en-AU" dirty="0">
              <a:solidFill>
                <a:schemeClr val="bg1"/>
              </a:solidFill>
            </a:endParaRPr>
          </a:p>
        </p:txBody>
      </p:sp>
      <p:sp>
        <p:nvSpPr>
          <p:cNvPr id="3" name="Content Placeholder 2"/>
          <p:cNvSpPr>
            <a:spLocks noGrp="1"/>
          </p:cNvSpPr>
          <p:nvPr>
            <p:ph idx="1"/>
          </p:nvPr>
        </p:nvSpPr>
        <p:spPr/>
        <p:txBody>
          <a:bodyPr/>
          <a:lstStyle/>
          <a:p>
            <a:r>
              <a:rPr lang="en-AU" dirty="0" smtClean="0"/>
              <a:t>Co-operation  does exist in Australia but it is limited.</a:t>
            </a:r>
          </a:p>
          <a:p>
            <a:r>
              <a:rPr lang="en-AU" dirty="0" smtClean="0"/>
              <a:t>There are increased pressures on existing schemes which could undo past cooperative processes</a:t>
            </a:r>
            <a:endParaRPr lang="en-AU" dirty="0"/>
          </a:p>
        </p:txBody>
      </p:sp>
    </p:spTree>
    <p:extLst>
      <p:ext uri="{BB962C8B-B14F-4D97-AF65-F5344CB8AC3E}">
        <p14:creationId xmlns:p14="http://schemas.microsoft.com/office/powerpoint/2010/main" val="2658219035"/>
      </p:ext>
    </p:extLst>
  </p:cSld>
  <p:clrMapOvr>
    <a:masterClrMapping/>
  </p:clrMapOvr>
  <p:transition spd="med">
    <p:fade/>
    <p:sndAc>
      <p:endSnd/>
    </p:sndAc>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bwMode="auto">
          <a:xfrm>
            <a:off x="615950" y="357188"/>
            <a:ext cx="8229600" cy="11430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AU" smtClean="0">
                <a:solidFill>
                  <a:schemeClr val="bg1"/>
                </a:solidFill>
              </a:rPr>
              <a:t>Thank You</a:t>
            </a:r>
          </a:p>
        </p:txBody>
      </p:sp>
      <p:pic>
        <p:nvPicPr>
          <p:cNvPr id="33795" name="Picture 7" descr="CCWPL_coBrand01"/>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2708275"/>
            <a:ext cx="8229600" cy="247491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med">
    <p:fade/>
    <p:sndAc>
      <p:endSnd/>
    </p:sndAc>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solidFill>
                  <a:schemeClr val="bg1"/>
                </a:solidFill>
              </a:rPr>
              <a:t> Case study approach</a:t>
            </a:r>
            <a:endParaRPr lang="en-AU" dirty="0">
              <a:solidFill>
                <a:schemeClr val="bg1"/>
              </a:solidFill>
            </a:endParaRPr>
          </a:p>
        </p:txBody>
      </p:sp>
      <p:sp>
        <p:nvSpPr>
          <p:cNvPr id="3" name="Content Placeholder 2"/>
          <p:cNvSpPr>
            <a:spLocks noGrp="1"/>
          </p:cNvSpPr>
          <p:nvPr>
            <p:ph idx="1"/>
          </p:nvPr>
        </p:nvSpPr>
        <p:spPr/>
        <p:txBody>
          <a:bodyPr/>
          <a:lstStyle/>
          <a:p>
            <a:r>
              <a:rPr lang="en-AU" sz="2800" dirty="0" smtClean="0"/>
              <a:t>pre Water Act 2007</a:t>
            </a:r>
          </a:p>
          <a:p>
            <a:r>
              <a:rPr lang="en-AU" sz="2800" dirty="0"/>
              <a:t>NSW and SA water plans asserting Minister control over volume of use since 1990</a:t>
            </a:r>
          </a:p>
          <a:p>
            <a:r>
              <a:rPr lang="en-AU" sz="2800" dirty="0" smtClean="0"/>
              <a:t>Victoria entrenching Ministerial power 2011</a:t>
            </a:r>
          </a:p>
          <a:p>
            <a:r>
              <a:rPr lang="en-AU" sz="2800" dirty="0" smtClean="0"/>
              <a:t>Queensland alliance of 3 local </a:t>
            </a:r>
            <a:r>
              <a:rPr lang="en-AU" sz="2800" dirty="0" err="1" smtClean="0"/>
              <a:t>govt</a:t>
            </a:r>
            <a:endParaRPr lang="en-AU" sz="2800" dirty="0" smtClean="0"/>
          </a:p>
          <a:p>
            <a:r>
              <a:rPr lang="en-AU" sz="2800" dirty="0" smtClean="0"/>
              <a:t>SA/VIC Border groundwater sharing agreement and institution</a:t>
            </a:r>
          </a:p>
          <a:p>
            <a:r>
              <a:rPr lang="en-AU" dirty="0" smtClean="0"/>
              <a:t>Water Act 2007 preserves State sovereignty implies duty of good faith to negotiation.</a:t>
            </a:r>
          </a:p>
          <a:p>
            <a:endParaRPr lang="en-AU" dirty="0"/>
          </a:p>
        </p:txBody>
      </p:sp>
    </p:spTree>
    <p:extLst>
      <p:ext uri="{BB962C8B-B14F-4D97-AF65-F5344CB8AC3E}">
        <p14:creationId xmlns:p14="http://schemas.microsoft.com/office/powerpoint/2010/main" val="2697972087"/>
      </p:ext>
    </p:extLst>
  </p:cSld>
  <p:clrMapOvr>
    <a:masterClrMapping/>
  </p:clrMapOvr>
  <p:transition spd="med">
    <p:fade/>
    <p:sndAc>
      <p:endSnd/>
    </p:sndAc>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AU" dirty="0" smtClean="0">
                <a:solidFill>
                  <a:schemeClr val="bg1"/>
                </a:solidFill>
              </a:rPr>
              <a:t> Early Epochs of water laws</a:t>
            </a:r>
          </a:p>
        </p:txBody>
      </p:sp>
      <p:sp>
        <p:nvSpPr>
          <p:cNvPr id="11267" name="Content Placeholder 2"/>
          <p:cNvSpPr>
            <a:spLocks noGrp="1"/>
          </p:cNvSpPr>
          <p:nvPr>
            <p:ph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80000"/>
              </a:lnSpc>
            </a:pPr>
            <a:endParaRPr lang="en-AU" dirty="0" smtClean="0"/>
          </a:p>
          <a:p>
            <a:pPr eaLnBrk="1" hangingPunct="1">
              <a:lnSpc>
                <a:spcPct val="80000"/>
              </a:lnSpc>
            </a:pPr>
            <a:r>
              <a:rPr lang="en-AU" dirty="0" smtClean="0"/>
              <a:t>Epoch 1 </a:t>
            </a:r>
            <a:r>
              <a:rPr lang="en-AU" b="1" dirty="0" smtClean="0"/>
              <a:t>1788-1901- Only State colonial laws</a:t>
            </a:r>
            <a:r>
              <a:rPr lang="en-AU" dirty="0" smtClean="0"/>
              <a:t>   and these were highly introspective  to the particular  colony.</a:t>
            </a:r>
          </a:p>
          <a:p>
            <a:pPr eaLnBrk="1" hangingPunct="1">
              <a:lnSpc>
                <a:spcPct val="80000"/>
              </a:lnSpc>
            </a:pPr>
            <a:r>
              <a:rPr lang="en-AU" dirty="0" smtClean="0"/>
              <a:t>Epoch 2  </a:t>
            </a:r>
            <a:r>
              <a:rPr lang="en-AU" b="1" dirty="0" smtClean="0"/>
              <a:t>Federation1901 to 1983- fiscal federalism</a:t>
            </a:r>
            <a:r>
              <a:rPr lang="en-AU" dirty="0" smtClean="0"/>
              <a:t> (CCAC) sections 96  and section 100 prohibition on Commonwealth powers.</a:t>
            </a:r>
          </a:p>
          <a:p>
            <a:pPr eaLnBrk="1" hangingPunct="1">
              <a:lnSpc>
                <a:spcPct val="80000"/>
              </a:lnSpc>
            </a:pPr>
            <a:r>
              <a:rPr lang="en-AU" dirty="0" smtClean="0">
                <a:solidFill>
                  <a:srgbClr val="FF0000"/>
                </a:solidFill>
              </a:rPr>
              <a:t>Policy narrative- man can control nature and State </a:t>
            </a:r>
            <a:r>
              <a:rPr lang="en-AU" dirty="0" err="1" smtClean="0">
                <a:solidFill>
                  <a:srgbClr val="FF0000"/>
                </a:solidFill>
              </a:rPr>
              <a:t>paramountcy</a:t>
            </a:r>
            <a:endParaRPr lang="en-GB" dirty="0" smtClean="0">
              <a:solidFill>
                <a:srgbClr val="FF0000"/>
              </a:solidFill>
            </a:endParaRPr>
          </a:p>
          <a:p>
            <a:pPr eaLnBrk="1" hangingPunct="1"/>
            <a:endParaRPr lang="en-AU" dirty="0" smtClean="0"/>
          </a:p>
        </p:txBody>
      </p:sp>
    </p:spTree>
  </p:cSld>
  <p:clrMapOvr>
    <a:masterClrMapping/>
  </p:clrMapOvr>
  <p:transition spd="med">
    <p:fade/>
    <p:sndAc>
      <p:endSnd/>
    </p:sndAc>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AU" dirty="0" smtClean="0">
                <a:solidFill>
                  <a:schemeClr val="bg1"/>
                </a:solidFill>
              </a:rPr>
              <a:t> mid 2 Epochs of water laws</a:t>
            </a:r>
          </a:p>
        </p:txBody>
      </p:sp>
      <p:sp>
        <p:nvSpPr>
          <p:cNvPr id="13315" name="Content Placeholder 2"/>
          <p:cNvSpPr>
            <a:spLocks noGrp="1"/>
          </p:cNvSpPr>
          <p:nvPr>
            <p:ph idx="1"/>
          </p:nvPr>
        </p:nvSpPr>
        <p:spPr bwMode="auto">
          <a:xfrm>
            <a:off x="457200" y="1600200"/>
            <a:ext cx="8229600" cy="4997152"/>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80000"/>
              </a:lnSpc>
            </a:pPr>
            <a:r>
              <a:rPr lang="en-AU" dirty="0" smtClean="0"/>
              <a:t>Epoch 3 </a:t>
            </a:r>
            <a:r>
              <a:rPr lang="en-AU" b="1" dirty="0" smtClean="0"/>
              <a:t>Treaties power 1983- 1994- </a:t>
            </a:r>
            <a:r>
              <a:rPr lang="en-AU" dirty="0" smtClean="0"/>
              <a:t>(CCAC) enhanced Federal intervention </a:t>
            </a:r>
            <a:r>
              <a:rPr lang="en-AU" u="sng" dirty="0" smtClean="0"/>
              <a:t>Tasmanian dam’s</a:t>
            </a:r>
            <a:r>
              <a:rPr lang="en-AU" dirty="0" smtClean="0"/>
              <a:t> case, MDBC agreement (weak) and ESD principles.</a:t>
            </a:r>
          </a:p>
          <a:p>
            <a:pPr eaLnBrk="1" hangingPunct="1">
              <a:lnSpc>
                <a:spcPct val="80000"/>
              </a:lnSpc>
            </a:pPr>
            <a:r>
              <a:rPr lang="en-AU" dirty="0" smtClean="0"/>
              <a:t>Epoch 4 1</a:t>
            </a:r>
            <a:r>
              <a:rPr lang="en-AU" b="1" dirty="0" smtClean="0"/>
              <a:t>994- 2007 state power but federal incentives</a:t>
            </a:r>
            <a:r>
              <a:rPr lang="en-AU" dirty="0" smtClean="0"/>
              <a:t> Council of Australian Governments reforms,  ESD and  competition law reforms hence enhanced section 51 (xx) Trade Practices powers State litigation on State water plans and allocation reductions. Regional delivery, </a:t>
            </a:r>
            <a:r>
              <a:rPr lang="en-AU" dirty="0" err="1" smtClean="0"/>
              <a:t>NWI</a:t>
            </a:r>
            <a:r>
              <a:rPr lang="en-AU" dirty="0" smtClean="0"/>
              <a:t> federal control</a:t>
            </a:r>
          </a:p>
        </p:txBody>
      </p:sp>
    </p:spTree>
  </p:cSld>
  <p:clrMapOvr>
    <a:masterClrMapping/>
  </p:clrMapOvr>
  <p:transition spd="med">
    <p:fade/>
    <p:sndAc>
      <p:endSnd/>
    </p:sndAc>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bwMode="auto">
          <a:xfrm>
            <a:off x="683568" y="188640"/>
            <a:ext cx="8391276" cy="792088"/>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3400" dirty="0" smtClean="0">
                <a:solidFill>
                  <a:schemeClr val="bg1"/>
                </a:solidFill>
              </a:rPr>
              <a:t>    Epoch 4 Four elements of water justice</a:t>
            </a:r>
          </a:p>
        </p:txBody>
      </p:sp>
      <p:sp>
        <p:nvSpPr>
          <p:cNvPr id="3" name="Content Placeholder 2"/>
          <p:cNvSpPr>
            <a:spLocks noGrp="1"/>
          </p:cNvSpPr>
          <p:nvPr>
            <p:ph idx="1"/>
          </p:nvPr>
        </p:nvSpPr>
        <p:spPr>
          <a:xfrm>
            <a:off x="179512" y="1412776"/>
            <a:ext cx="8712968" cy="5184576"/>
          </a:xfrm>
        </p:spPr>
        <p:txBody>
          <a:bodyPr/>
          <a:lstStyle/>
          <a:p>
            <a:pPr marL="742950" indent="-742950" eaLnBrk="1" hangingPunct="1">
              <a:buFontTx/>
              <a:buAutoNum type="arabicPeriod"/>
              <a:defRPr/>
            </a:pPr>
            <a:r>
              <a:rPr lang="en-US" i="1" dirty="0" smtClean="0"/>
              <a:t>Sustainable use.</a:t>
            </a:r>
          </a:p>
          <a:p>
            <a:pPr marL="742950" indent="-742950" eaLnBrk="1" hangingPunct="1">
              <a:buFontTx/>
              <a:buAutoNum type="arabicPeriod"/>
              <a:defRPr/>
            </a:pPr>
            <a:r>
              <a:rPr lang="en-US" i="1" dirty="0" smtClean="0"/>
              <a:t>Inter-generational equity.</a:t>
            </a:r>
          </a:p>
          <a:p>
            <a:pPr marL="742950" indent="-742950" eaLnBrk="1" hangingPunct="1">
              <a:buFontTx/>
              <a:buAutoNum type="arabicPeriod"/>
              <a:defRPr/>
            </a:pPr>
            <a:r>
              <a:rPr lang="en-US" i="1" dirty="0" smtClean="0"/>
              <a:t>Equitable use or intra-generational equity, and</a:t>
            </a:r>
          </a:p>
          <a:p>
            <a:pPr marL="742950" indent="-742950" eaLnBrk="1" hangingPunct="1">
              <a:buFontTx/>
              <a:buAutoNum type="arabicPeriod"/>
              <a:defRPr/>
            </a:pPr>
            <a:r>
              <a:rPr lang="en-US" i="1" dirty="0" smtClean="0"/>
              <a:t>Integration principle integration of environmental concerns into development decisions.</a:t>
            </a:r>
          </a:p>
          <a:p>
            <a:pPr marL="742950" indent="-742950" eaLnBrk="1" hangingPunct="1">
              <a:buFontTx/>
              <a:buNone/>
              <a:defRPr/>
            </a:pPr>
            <a:r>
              <a:rPr lang="en-US" sz="1800" dirty="0" smtClean="0"/>
              <a:t>Rio 1992  and various Australian government publications and State laws such as the NWI State laws and international treaties</a:t>
            </a:r>
          </a:p>
          <a:p>
            <a:pPr marL="0" indent="0" eaLnBrk="1" hangingPunct="1">
              <a:buNone/>
              <a:defRPr/>
            </a:pPr>
            <a:r>
              <a:rPr lang="en-US" dirty="0" smtClean="0"/>
              <a:t> </a:t>
            </a:r>
            <a:r>
              <a:rPr lang="en-US" dirty="0" smtClean="0">
                <a:solidFill>
                  <a:srgbClr val="FF0000"/>
                </a:solidFill>
              </a:rPr>
              <a:t>now resilience policy narrative no longer man can control nature and more Federal control</a:t>
            </a:r>
            <a:endParaRPr lang="en-US" dirty="0">
              <a:solidFill>
                <a:srgbClr val="FF0000"/>
              </a:solidFill>
            </a:endParaRPr>
          </a:p>
        </p:txBody>
      </p:sp>
    </p:spTree>
  </p:cSld>
  <p:clrMapOvr>
    <a:masterClrMapping/>
  </p:clrMapOvr>
  <p:transition spd="med">
    <p:fade/>
    <p:sndAc>
      <p:endSnd/>
    </p:sndAc>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AU" dirty="0" smtClean="0">
                <a:solidFill>
                  <a:schemeClr val="bg1"/>
                </a:solidFill>
              </a:rPr>
              <a:t>Epoch 5 2008 ++</a:t>
            </a:r>
          </a:p>
        </p:txBody>
      </p:sp>
      <p:sp>
        <p:nvSpPr>
          <p:cNvPr id="15363" name="Content Placeholder 2"/>
          <p:cNvSpPr>
            <a:spLocks noGrp="1"/>
          </p:cNvSpPr>
          <p:nvPr>
            <p:ph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AU" sz="2800" dirty="0" smtClean="0"/>
              <a:t>water markets but also Commonwealth and State intervention in the water market</a:t>
            </a:r>
          </a:p>
          <a:p>
            <a:r>
              <a:rPr lang="en-AU" sz="2800" dirty="0" smtClean="0"/>
              <a:t>buybacks for environmental purposes State and Federal</a:t>
            </a:r>
          </a:p>
          <a:p>
            <a:r>
              <a:rPr lang="en-AU" sz="2800" dirty="0" smtClean="0"/>
              <a:t>reinstatement of federal subsidization of irrigation infrastructure but also private infrastructure facilitated</a:t>
            </a:r>
          </a:p>
          <a:p>
            <a:r>
              <a:rPr lang="en-AU" sz="2800" dirty="0" smtClean="0"/>
              <a:t>use of PPP and alliance processes for infrastructure in cities especially desalination plants</a:t>
            </a:r>
          </a:p>
        </p:txBody>
      </p:sp>
    </p:spTree>
  </p:cSld>
  <p:clrMapOvr>
    <a:masterClrMapping/>
  </p:clrMapOvr>
  <p:transition spd="med">
    <p:fade/>
    <p:sndAc>
      <p:endSnd/>
    </p:sndAc>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dirty="0" smtClean="0">
                <a:solidFill>
                  <a:schemeClr val="bg1"/>
                </a:solidFill>
              </a:rPr>
              <a:t>Water Act 2007</a:t>
            </a:r>
          </a:p>
        </p:txBody>
      </p:sp>
      <p:sp>
        <p:nvSpPr>
          <p:cNvPr id="26627" name="Content Placeholder 2"/>
          <p:cNvSpPr>
            <a:spLocks noGrp="1"/>
          </p:cNvSpPr>
          <p:nvPr>
            <p:ph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AU" sz="2400" dirty="0" smtClean="0"/>
              <a:t>Commonwealth (under multiple powers in section 51, including the referral of powers from the States) enacts the </a:t>
            </a:r>
            <a:r>
              <a:rPr lang="en-AU" sz="2400" i="1" dirty="0" smtClean="0"/>
              <a:t>Water Act </a:t>
            </a:r>
            <a:r>
              <a:rPr lang="en-AU" sz="2400" dirty="0" smtClean="0"/>
              <a:t>to apply to M D Basin</a:t>
            </a:r>
          </a:p>
          <a:p>
            <a:pPr eaLnBrk="1" hangingPunct="1"/>
            <a:r>
              <a:rPr lang="en-AU" sz="2400" dirty="0" smtClean="0">
                <a:solidFill>
                  <a:srgbClr val="FF0000"/>
                </a:solidFill>
              </a:rPr>
              <a:t>Arose out of frustration of Howard Government with States on water reforms in NWI and  non implementation of water allocation plans</a:t>
            </a:r>
          </a:p>
          <a:p>
            <a:pPr eaLnBrk="1" hangingPunct="1"/>
            <a:r>
              <a:rPr lang="en-AU" sz="2400" dirty="0" smtClean="0"/>
              <a:t>Commonwealth accreditation of all State Water Plans which must aim to achieve ESD ,gives a role  to Australian competition and Consumer Commission to regulate  process and  enhances the Commonwealth environmental water holder. Buy backs of land and water start.</a:t>
            </a:r>
            <a:endParaRPr lang="en-US" sz="2400" dirty="0" smtClean="0"/>
          </a:p>
        </p:txBody>
      </p:sp>
    </p:spTree>
  </p:cSld>
  <p:clrMapOvr>
    <a:masterClrMapping/>
  </p:clrMapOvr>
  <p:transition spd="med">
    <p:fade/>
    <p:sndAc>
      <p:endSnd/>
    </p:sndAc>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solidFill>
                  <a:schemeClr val="bg1"/>
                </a:solidFill>
              </a:rPr>
              <a:t>Entrenching..</a:t>
            </a:r>
            <a:endParaRPr lang="en-AU" dirty="0">
              <a:solidFill>
                <a:schemeClr val="bg1"/>
              </a:solidFill>
            </a:endParaRPr>
          </a:p>
        </p:txBody>
      </p:sp>
      <p:sp>
        <p:nvSpPr>
          <p:cNvPr id="3" name="Content Placeholder 2"/>
          <p:cNvSpPr>
            <a:spLocks noGrp="1"/>
          </p:cNvSpPr>
          <p:nvPr>
            <p:ph idx="1"/>
          </p:nvPr>
        </p:nvSpPr>
        <p:spPr/>
        <p:txBody>
          <a:bodyPr/>
          <a:lstStyle/>
          <a:p>
            <a:r>
              <a:rPr lang="en-AU" sz="2800" dirty="0"/>
              <a:t>(2) It shall not be lawful to present to the Governor for Her Majesty's assent</a:t>
            </a:r>
          </a:p>
          <a:p>
            <a:r>
              <a:rPr lang="en-AU" sz="2800" dirty="0"/>
              <a:t>any Bill by which-</a:t>
            </a:r>
          </a:p>
          <a:p>
            <a:pPr marL="0" indent="0">
              <a:buNone/>
            </a:pPr>
            <a:r>
              <a:rPr lang="en-AU" sz="2800" dirty="0"/>
              <a:t> </a:t>
            </a:r>
            <a:r>
              <a:rPr lang="en-AU" sz="2800" dirty="0" smtClean="0"/>
              <a:t> </a:t>
            </a:r>
            <a:r>
              <a:rPr lang="en-AU" sz="2800" dirty="0"/>
              <a:t> </a:t>
            </a:r>
            <a:r>
              <a:rPr lang="en-AU" sz="2800" dirty="0" smtClean="0"/>
              <a:t>may </a:t>
            </a:r>
            <a:r>
              <a:rPr lang="en-AU" sz="2800" dirty="0"/>
              <a:t>be repealed, altered or varied or any </a:t>
            </a:r>
            <a:r>
              <a:rPr lang="en-AU" sz="2800" dirty="0" smtClean="0"/>
              <a:t>Bill </a:t>
            </a:r>
            <a:r>
              <a:rPr lang="en-AU" sz="2800" dirty="0"/>
              <a:t>by which-</a:t>
            </a:r>
          </a:p>
          <a:p>
            <a:r>
              <a:rPr lang="en-AU" sz="2800" dirty="0" smtClean="0"/>
              <a:t>(</a:t>
            </a:r>
            <a:r>
              <a:rPr lang="en-AU" sz="2800" dirty="0"/>
              <a:t>h)  responsibility for ensuring the </a:t>
            </a:r>
            <a:r>
              <a:rPr lang="en-AU" sz="2800" dirty="0" smtClean="0"/>
              <a:t>delivery </a:t>
            </a:r>
            <a:r>
              <a:rPr lang="en-AU" sz="2800" dirty="0"/>
              <a:t>of a water service (</a:t>
            </a:r>
            <a:r>
              <a:rPr lang="en-AU" sz="2800" dirty="0" smtClean="0"/>
              <a:t>within the </a:t>
            </a:r>
            <a:r>
              <a:rPr lang="en-AU" sz="2800" dirty="0"/>
              <a:t>meaning of </a:t>
            </a:r>
            <a:r>
              <a:rPr lang="en-AU" sz="2800" u="sng" dirty="0">
                <a:hlinkClick r:id="rId2"/>
              </a:rPr>
              <a:t>Part VII</a:t>
            </a:r>
            <a:r>
              <a:rPr lang="en-AU" sz="2800" dirty="0"/>
              <a:t>) may be transferred to a person or body that</a:t>
            </a:r>
          </a:p>
          <a:p>
            <a:endParaRPr lang="en-AU" dirty="0" smtClean="0"/>
          </a:p>
          <a:p>
            <a:endParaRPr lang="en-AU" dirty="0"/>
          </a:p>
          <a:p>
            <a:pPr marL="0" indent="0">
              <a:buNone/>
            </a:pPr>
            <a:endParaRPr lang="en-AU" dirty="0"/>
          </a:p>
        </p:txBody>
      </p:sp>
    </p:spTree>
    <p:extLst>
      <p:ext uri="{BB962C8B-B14F-4D97-AF65-F5344CB8AC3E}">
        <p14:creationId xmlns:p14="http://schemas.microsoft.com/office/powerpoint/2010/main" val="569886405"/>
      </p:ext>
    </p:extLst>
  </p:cSld>
  <p:clrMapOvr>
    <a:masterClrMapping/>
  </p:clrMapOvr>
  <p:transition spd="med">
    <p:fade/>
    <p:sndAc>
      <p:endSnd/>
    </p:sndAc>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solidFill>
                  <a:schemeClr val="bg1"/>
                </a:solidFill>
              </a:rPr>
              <a:t>Entrenching..</a:t>
            </a:r>
            <a:endParaRPr lang="en-AU" dirty="0"/>
          </a:p>
        </p:txBody>
      </p:sp>
      <p:sp>
        <p:nvSpPr>
          <p:cNvPr id="3" name="Content Placeholder 2"/>
          <p:cNvSpPr>
            <a:spLocks noGrp="1"/>
          </p:cNvSpPr>
          <p:nvPr>
            <p:ph idx="1"/>
          </p:nvPr>
        </p:nvSpPr>
        <p:spPr/>
        <p:txBody>
          <a:bodyPr/>
          <a:lstStyle/>
          <a:p>
            <a:r>
              <a:rPr lang="en-AU" dirty="0" smtClean="0"/>
              <a:t>is </a:t>
            </a:r>
            <a:r>
              <a:rPr lang="en-AU" dirty="0"/>
              <a:t>not a public authority (within the meaning of that Part) or the</a:t>
            </a:r>
          </a:p>
          <a:p>
            <a:r>
              <a:rPr lang="en-AU" dirty="0" smtClean="0"/>
              <a:t>accountability </a:t>
            </a:r>
            <a:r>
              <a:rPr lang="en-AU" dirty="0"/>
              <a:t>to a responsible Minister of the Crown of such an</a:t>
            </a:r>
          </a:p>
          <a:p>
            <a:r>
              <a:rPr lang="en-AU" dirty="0" smtClean="0"/>
              <a:t>authority </a:t>
            </a:r>
            <a:r>
              <a:rPr lang="en-AU" dirty="0"/>
              <a:t>for ensuring the delivery of such a service may be removed-</a:t>
            </a:r>
          </a:p>
          <a:p>
            <a:r>
              <a:rPr lang="en-AU" dirty="0" smtClean="0"/>
              <a:t>unless </a:t>
            </a:r>
            <a:r>
              <a:rPr lang="en-AU" dirty="0"/>
              <a:t>the third reading of the Bill is passed by a special majority.</a:t>
            </a:r>
          </a:p>
          <a:p>
            <a:pPr marL="0" indent="0">
              <a:buNone/>
            </a:pPr>
            <a:endParaRPr lang="en-AU" dirty="0"/>
          </a:p>
          <a:p>
            <a:endParaRPr lang="en-AU" dirty="0"/>
          </a:p>
          <a:p>
            <a:endParaRPr lang="en-AU" dirty="0"/>
          </a:p>
        </p:txBody>
      </p:sp>
    </p:spTree>
    <p:extLst>
      <p:ext uri="{BB962C8B-B14F-4D97-AF65-F5344CB8AC3E}">
        <p14:creationId xmlns:p14="http://schemas.microsoft.com/office/powerpoint/2010/main" val="2940360055"/>
      </p:ext>
    </p:extLst>
  </p:cSld>
  <p:clrMapOvr>
    <a:masterClrMapping/>
  </p:clrMapOvr>
  <p:transition spd="med">
    <p:fade/>
    <p:sndAc>
      <p:endSnd/>
    </p:sndAc>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solidFill>
                  <a:schemeClr val="bg1"/>
                </a:solidFill>
              </a:rPr>
              <a:t>Entrenching..</a:t>
            </a:r>
            <a:endParaRPr lang="en-AU" dirty="0">
              <a:solidFill>
                <a:schemeClr val="bg1"/>
              </a:solidFill>
            </a:endParaRPr>
          </a:p>
        </p:txBody>
      </p:sp>
      <p:sp>
        <p:nvSpPr>
          <p:cNvPr id="3" name="Content Placeholder 2"/>
          <p:cNvSpPr>
            <a:spLocks noGrp="1"/>
          </p:cNvSpPr>
          <p:nvPr>
            <p:ph idx="1"/>
          </p:nvPr>
        </p:nvSpPr>
        <p:spPr/>
        <p:txBody>
          <a:bodyPr/>
          <a:lstStyle/>
          <a:p>
            <a:r>
              <a:rPr lang="en-AU" dirty="0"/>
              <a:t>is not a public authority (within the meaning of that Part) or the</a:t>
            </a:r>
          </a:p>
          <a:p>
            <a:r>
              <a:rPr lang="en-AU" dirty="0" smtClean="0"/>
              <a:t>accountability </a:t>
            </a:r>
            <a:r>
              <a:rPr lang="en-AU" dirty="0"/>
              <a:t>to a responsible Minister of the Crown of such an</a:t>
            </a:r>
          </a:p>
          <a:p>
            <a:r>
              <a:rPr lang="en-AU" dirty="0" smtClean="0"/>
              <a:t>authority </a:t>
            </a:r>
            <a:r>
              <a:rPr lang="en-AU" dirty="0"/>
              <a:t>for ensuring the delivery of such a service may be removed-</a:t>
            </a:r>
          </a:p>
          <a:p>
            <a:r>
              <a:rPr lang="en-AU" dirty="0" smtClean="0"/>
              <a:t>unless </a:t>
            </a:r>
            <a:r>
              <a:rPr lang="en-AU" dirty="0"/>
              <a:t>the third reading of the Bill is passed by a special majority.</a:t>
            </a:r>
          </a:p>
          <a:p>
            <a:pPr marL="0" indent="0">
              <a:buNone/>
            </a:pPr>
            <a:endParaRPr lang="en-AU" dirty="0"/>
          </a:p>
          <a:p>
            <a:endParaRPr lang="en-AU" dirty="0"/>
          </a:p>
        </p:txBody>
      </p:sp>
    </p:spTree>
    <p:extLst>
      <p:ext uri="{BB962C8B-B14F-4D97-AF65-F5344CB8AC3E}">
        <p14:creationId xmlns:p14="http://schemas.microsoft.com/office/powerpoint/2010/main" val="2573578734"/>
      </p:ext>
    </p:extLst>
  </p:cSld>
  <p:clrMapOvr>
    <a:masterClrMapping/>
  </p:clrMapOvr>
  <p:transition spd="med">
    <p:fade/>
    <p:sndAc>
      <p:endSnd/>
    </p:sndAc>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600" dirty="0" smtClean="0">
                <a:solidFill>
                  <a:schemeClr val="bg1"/>
                </a:solidFill>
              </a:rPr>
              <a:t>Entrenching..but allowing contracts</a:t>
            </a:r>
            <a:endParaRPr lang="en-AU" sz="3600" dirty="0">
              <a:solidFill>
                <a:schemeClr val="bg1"/>
              </a:solidFill>
            </a:endParaRPr>
          </a:p>
        </p:txBody>
      </p:sp>
      <p:sp>
        <p:nvSpPr>
          <p:cNvPr id="3" name="Content Placeholder 2"/>
          <p:cNvSpPr>
            <a:spLocks noGrp="1"/>
          </p:cNvSpPr>
          <p:nvPr>
            <p:ph idx="1"/>
          </p:nvPr>
        </p:nvSpPr>
        <p:spPr/>
        <p:txBody>
          <a:bodyPr/>
          <a:lstStyle/>
          <a:p>
            <a:r>
              <a:rPr lang="en-AU" dirty="0"/>
              <a:t>6) Subsection (2) does not apply to any Bill to-</a:t>
            </a:r>
          </a:p>
          <a:p>
            <a:pPr marL="0" indent="0">
              <a:buNone/>
            </a:pPr>
            <a:r>
              <a:rPr lang="en-AU" dirty="0"/>
              <a:t> </a:t>
            </a:r>
            <a:r>
              <a:rPr lang="en-AU" dirty="0" smtClean="0"/>
              <a:t>   </a:t>
            </a:r>
            <a:r>
              <a:rPr lang="en-AU" dirty="0"/>
              <a:t>(a)  enable a public authority (within the meaning of </a:t>
            </a:r>
            <a:r>
              <a:rPr lang="en-AU" u="sng" dirty="0">
                <a:hlinkClick r:id="rId2"/>
              </a:rPr>
              <a:t>Part VII</a:t>
            </a:r>
            <a:r>
              <a:rPr lang="en-AU" dirty="0"/>
              <a:t>) to </a:t>
            </a:r>
            <a:r>
              <a:rPr lang="en-AU" dirty="0" smtClean="0"/>
              <a:t>enter into </a:t>
            </a:r>
            <a:r>
              <a:rPr lang="en-AU" dirty="0"/>
              <a:t>an arrangement of any kind with a person or body (including </a:t>
            </a:r>
            <a:r>
              <a:rPr lang="en-AU" dirty="0" smtClean="0"/>
              <a:t>an </a:t>
            </a:r>
            <a:r>
              <a:rPr lang="en-AU" dirty="0"/>
              <a:t>independent contractor) relating to the delivery of a </a:t>
            </a:r>
            <a:r>
              <a:rPr lang="en-AU" dirty="0" smtClean="0"/>
              <a:t>water service(within </a:t>
            </a:r>
            <a:r>
              <a:rPr lang="en-AU" dirty="0"/>
              <a:t>the meaning of that Part); or</a:t>
            </a:r>
          </a:p>
          <a:p>
            <a:pPr marL="0" indent="0">
              <a:buNone/>
            </a:pPr>
            <a:endParaRPr lang="en-AU" dirty="0"/>
          </a:p>
          <a:p>
            <a:pPr marL="0" indent="0">
              <a:buNone/>
            </a:pPr>
            <a:endParaRPr lang="en-AU" dirty="0"/>
          </a:p>
          <a:p>
            <a:endParaRPr lang="en-AU" dirty="0"/>
          </a:p>
          <a:p>
            <a:pPr marL="0" indent="0">
              <a:buNone/>
            </a:pPr>
            <a:endParaRPr lang="en-AU" dirty="0"/>
          </a:p>
          <a:p>
            <a:endParaRPr lang="en-AU" dirty="0"/>
          </a:p>
        </p:txBody>
      </p:sp>
    </p:spTree>
    <p:extLst>
      <p:ext uri="{BB962C8B-B14F-4D97-AF65-F5344CB8AC3E}">
        <p14:creationId xmlns:p14="http://schemas.microsoft.com/office/powerpoint/2010/main" val="1001695902"/>
      </p:ext>
    </p:extLst>
  </p:cSld>
  <p:clrMapOvr>
    <a:masterClrMapping/>
  </p:clrMapOvr>
  <p:transition spd="med">
    <p:fade/>
    <p:sndAc>
      <p:endSnd/>
    </p:sndAc>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600" dirty="0" smtClean="0">
                <a:solidFill>
                  <a:schemeClr val="bg1"/>
                </a:solidFill>
              </a:rPr>
              <a:t>Entrenching</a:t>
            </a:r>
            <a:r>
              <a:rPr lang="en-AU" sz="3600" dirty="0">
                <a:solidFill>
                  <a:schemeClr val="bg1"/>
                </a:solidFill>
              </a:rPr>
              <a:t>..but allowing contracts</a:t>
            </a:r>
            <a:endParaRPr lang="en-AU" sz="3600" dirty="0"/>
          </a:p>
        </p:txBody>
      </p:sp>
      <p:sp>
        <p:nvSpPr>
          <p:cNvPr id="3" name="Content Placeholder 2"/>
          <p:cNvSpPr>
            <a:spLocks noGrp="1"/>
          </p:cNvSpPr>
          <p:nvPr>
            <p:ph idx="1"/>
          </p:nvPr>
        </p:nvSpPr>
        <p:spPr/>
        <p:txBody>
          <a:bodyPr/>
          <a:lstStyle/>
          <a:p>
            <a:r>
              <a:rPr lang="en-AU" dirty="0"/>
              <a:t>(b)  alter the structure, composition or membership of a public authority</a:t>
            </a:r>
          </a:p>
          <a:p>
            <a:r>
              <a:rPr lang="en-AU" dirty="0"/>
              <a:t> </a:t>
            </a:r>
            <a:r>
              <a:rPr lang="en-AU" dirty="0" smtClean="0"/>
              <a:t>(</a:t>
            </a:r>
            <a:r>
              <a:rPr lang="en-AU" dirty="0"/>
              <a:t>within the meaning of </a:t>
            </a:r>
            <a:r>
              <a:rPr lang="en-AU" u="sng" dirty="0">
                <a:hlinkClick r:id="rId2"/>
              </a:rPr>
              <a:t>Part VII</a:t>
            </a:r>
            <a:r>
              <a:rPr lang="en-AU" dirty="0"/>
              <a:t>) that has responsibility for ensuring</a:t>
            </a:r>
          </a:p>
          <a:p>
            <a:r>
              <a:rPr lang="en-AU" dirty="0" smtClean="0"/>
              <a:t>the </a:t>
            </a:r>
            <a:r>
              <a:rPr lang="en-AU" dirty="0"/>
              <a:t>delivery of a water service (within the meaning of that Part) </a:t>
            </a:r>
            <a:r>
              <a:rPr lang="en-AU" dirty="0" smtClean="0"/>
              <a:t>if</a:t>
            </a:r>
            <a:endParaRPr lang="en-AU" dirty="0"/>
          </a:p>
        </p:txBody>
      </p:sp>
    </p:spTree>
    <p:extLst>
      <p:ext uri="{BB962C8B-B14F-4D97-AF65-F5344CB8AC3E}">
        <p14:creationId xmlns:p14="http://schemas.microsoft.com/office/powerpoint/2010/main" val="3766694330"/>
      </p:ext>
    </p:extLst>
  </p:cSld>
  <p:clrMapOvr>
    <a:masterClrMapping/>
  </p:clrMapOvr>
  <p:transition spd="med">
    <p:fade/>
    <p:sndAc>
      <p:endSnd/>
    </p:sndAc>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 </a:t>
            </a:r>
            <a:r>
              <a:rPr lang="en-AU" dirty="0" smtClean="0">
                <a:solidFill>
                  <a:schemeClr val="bg1"/>
                </a:solidFill>
              </a:rPr>
              <a:t>State sovereignty</a:t>
            </a:r>
            <a:endParaRPr lang="en-AU" dirty="0">
              <a:solidFill>
                <a:schemeClr val="bg1"/>
              </a:solidFill>
            </a:endParaRPr>
          </a:p>
        </p:txBody>
      </p:sp>
      <p:sp>
        <p:nvSpPr>
          <p:cNvPr id="3" name="Content Placeholder 2"/>
          <p:cNvSpPr>
            <a:spLocks noGrp="1"/>
          </p:cNvSpPr>
          <p:nvPr>
            <p:ph idx="1"/>
          </p:nvPr>
        </p:nvSpPr>
        <p:spPr/>
        <p:txBody>
          <a:bodyPr/>
          <a:lstStyle/>
          <a:p>
            <a:r>
              <a:rPr lang="en-AU" dirty="0" smtClean="0"/>
              <a:t>States have sovereignty but recently Water Act 2007  has  had an impact on this.</a:t>
            </a:r>
          </a:p>
          <a:p>
            <a:r>
              <a:rPr lang="en-AU" dirty="0" smtClean="0"/>
              <a:t>Urban and rural examples of state sovereignty will be given</a:t>
            </a:r>
          </a:p>
          <a:p>
            <a:r>
              <a:rPr lang="en-AU" dirty="0" smtClean="0"/>
              <a:t>Prospective thoughts on Water Act</a:t>
            </a:r>
            <a:endParaRPr lang="en-AU" dirty="0"/>
          </a:p>
        </p:txBody>
      </p:sp>
    </p:spTree>
    <p:extLst>
      <p:ext uri="{BB962C8B-B14F-4D97-AF65-F5344CB8AC3E}">
        <p14:creationId xmlns:p14="http://schemas.microsoft.com/office/powerpoint/2010/main" val="319969790"/>
      </p:ext>
    </p:extLst>
  </p:cSld>
  <p:clrMapOvr>
    <a:masterClrMapping/>
  </p:clrMapOvr>
  <p:transition spd="med">
    <p:fade/>
    <p:sndAc>
      <p:endSnd/>
    </p:sndAc>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4000" dirty="0" smtClean="0">
                <a:solidFill>
                  <a:schemeClr val="bg1"/>
                </a:solidFill>
              </a:rPr>
              <a:t> </a:t>
            </a:r>
            <a:r>
              <a:rPr lang="en-AU" sz="3600" dirty="0" smtClean="0">
                <a:solidFill>
                  <a:schemeClr val="bg1"/>
                </a:solidFill>
              </a:rPr>
              <a:t>Entrenching</a:t>
            </a:r>
            <a:r>
              <a:rPr lang="en-AU" sz="3600" dirty="0">
                <a:solidFill>
                  <a:schemeClr val="bg1"/>
                </a:solidFill>
              </a:rPr>
              <a:t>..but allowing contracts</a:t>
            </a:r>
            <a:endParaRPr lang="en-AU" sz="4000" dirty="0"/>
          </a:p>
        </p:txBody>
      </p:sp>
      <p:sp>
        <p:nvSpPr>
          <p:cNvPr id="3" name="Content Placeholder 2"/>
          <p:cNvSpPr>
            <a:spLocks noGrp="1"/>
          </p:cNvSpPr>
          <p:nvPr>
            <p:ph idx="1"/>
          </p:nvPr>
        </p:nvSpPr>
        <p:spPr/>
        <p:txBody>
          <a:bodyPr/>
          <a:lstStyle/>
          <a:p>
            <a:r>
              <a:rPr lang="en-AU" dirty="0" smtClean="0"/>
              <a:t>the </a:t>
            </a:r>
            <a:r>
              <a:rPr lang="en-AU" dirty="0"/>
              <a:t>alteration does not affect its status or the status of a successor</a:t>
            </a:r>
          </a:p>
          <a:p>
            <a:r>
              <a:rPr lang="en-AU" dirty="0" smtClean="0"/>
              <a:t>body </a:t>
            </a:r>
            <a:r>
              <a:rPr lang="en-AU" dirty="0"/>
              <a:t>as such a public authority accountable to a responsible Minister</a:t>
            </a:r>
          </a:p>
          <a:p>
            <a:r>
              <a:rPr lang="en-AU" dirty="0" smtClean="0"/>
              <a:t>of </a:t>
            </a:r>
            <a:r>
              <a:rPr lang="en-AU" dirty="0"/>
              <a:t>the Crown for ensuring the delivery of that service.</a:t>
            </a:r>
          </a:p>
          <a:p>
            <a:endParaRPr lang="en-AU" dirty="0"/>
          </a:p>
        </p:txBody>
      </p:sp>
    </p:spTree>
    <p:extLst>
      <p:ext uri="{BB962C8B-B14F-4D97-AF65-F5344CB8AC3E}">
        <p14:creationId xmlns:p14="http://schemas.microsoft.com/office/powerpoint/2010/main" val="4103816583"/>
      </p:ext>
    </p:extLst>
  </p:cSld>
  <p:clrMapOvr>
    <a:masterClrMapping/>
  </p:clrMapOvr>
  <p:transition spd="med">
    <p:fade/>
    <p:sndAc>
      <p:endSnd/>
    </p:sndAc>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600" dirty="0" smtClean="0">
                <a:solidFill>
                  <a:schemeClr val="bg1"/>
                </a:solidFill>
              </a:rPr>
              <a:t>Entrenching..but allowing contracts</a:t>
            </a:r>
            <a:endParaRPr lang="en-AU" sz="3600" dirty="0">
              <a:solidFill>
                <a:schemeClr val="bg1"/>
              </a:solidFill>
            </a:endParaRPr>
          </a:p>
        </p:txBody>
      </p:sp>
      <p:sp>
        <p:nvSpPr>
          <p:cNvPr id="3" name="Content Placeholder 2"/>
          <p:cNvSpPr>
            <a:spLocks noGrp="1"/>
          </p:cNvSpPr>
          <p:nvPr>
            <p:ph idx="1"/>
          </p:nvPr>
        </p:nvSpPr>
        <p:spPr>
          <a:xfrm>
            <a:off x="467544" y="1628800"/>
            <a:ext cx="8229600" cy="4525963"/>
          </a:xfrm>
        </p:spPr>
        <p:txBody>
          <a:bodyPr/>
          <a:lstStyle/>
          <a:p>
            <a:r>
              <a:rPr lang="en-AU" dirty="0"/>
              <a:t>b)  alter the structure, composition or membership of a public authority</a:t>
            </a:r>
          </a:p>
          <a:p>
            <a:pPr marL="0" indent="0">
              <a:buNone/>
            </a:pPr>
            <a:r>
              <a:rPr lang="en-AU" dirty="0"/>
              <a:t>        (within the meaning of </a:t>
            </a:r>
            <a:r>
              <a:rPr lang="en-AU" u="sng" dirty="0">
                <a:hlinkClick r:id="rId2"/>
              </a:rPr>
              <a:t>Part VII</a:t>
            </a:r>
            <a:r>
              <a:rPr lang="en-AU" dirty="0"/>
              <a:t>) that has responsibility for </a:t>
            </a:r>
            <a:r>
              <a:rPr lang="en-AU" dirty="0" smtClean="0"/>
              <a:t>ensuring </a:t>
            </a:r>
            <a:r>
              <a:rPr lang="en-AU" dirty="0"/>
              <a:t>the delivery of a water service (within the meaning of that Part) </a:t>
            </a:r>
            <a:r>
              <a:rPr lang="en-AU" dirty="0" smtClean="0"/>
              <a:t>if </a:t>
            </a:r>
            <a:r>
              <a:rPr lang="en-AU" dirty="0"/>
              <a:t>the alteration does not affect its status or the status of a </a:t>
            </a:r>
            <a:r>
              <a:rPr lang="en-AU" dirty="0" smtClean="0"/>
              <a:t>successor </a:t>
            </a:r>
            <a:r>
              <a:rPr lang="en-AU" dirty="0"/>
              <a:t> body as such a public authority accountable to a responsible </a:t>
            </a:r>
            <a:r>
              <a:rPr lang="en-AU" dirty="0" smtClean="0"/>
              <a:t>Minister </a:t>
            </a:r>
            <a:r>
              <a:rPr lang="en-AU" dirty="0"/>
              <a:t>of the Crown for ensuring the delivery of that service</a:t>
            </a:r>
          </a:p>
          <a:p>
            <a:pPr marL="0" indent="0">
              <a:buNone/>
            </a:pPr>
            <a:endParaRPr lang="en-AU" dirty="0"/>
          </a:p>
          <a:p>
            <a:pPr marL="0" indent="0">
              <a:buNone/>
            </a:pPr>
            <a:endParaRPr lang="en-AU" dirty="0"/>
          </a:p>
          <a:p>
            <a:endParaRPr lang="en-AU" dirty="0"/>
          </a:p>
        </p:txBody>
      </p:sp>
    </p:spTree>
    <p:extLst>
      <p:ext uri="{BB962C8B-B14F-4D97-AF65-F5344CB8AC3E}">
        <p14:creationId xmlns:p14="http://schemas.microsoft.com/office/powerpoint/2010/main" val="4274040728"/>
      </p:ext>
    </p:extLst>
  </p:cSld>
  <p:clrMapOvr>
    <a:masterClrMapping/>
  </p:clrMapOvr>
  <p:transition spd="med">
    <p:fade/>
    <p:sndAc>
      <p:endSnd/>
    </p:sndAc>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solidFill>
                  <a:schemeClr val="bg1"/>
                </a:solidFill>
              </a:rPr>
              <a:t>Public Authority Vic s96-97</a:t>
            </a:r>
            <a:r>
              <a:rPr lang="en-AU" sz="1800" i="1" dirty="0" smtClean="0">
                <a:solidFill>
                  <a:schemeClr val="bg1"/>
                </a:solidFill>
              </a:rPr>
              <a:t>cont</a:t>
            </a:r>
            <a:r>
              <a:rPr lang="en-AU" sz="1800" dirty="0" smtClean="0">
                <a:solidFill>
                  <a:schemeClr val="bg1"/>
                </a:solidFill>
              </a:rPr>
              <a:t>.</a:t>
            </a:r>
            <a:endParaRPr lang="en-AU" dirty="0">
              <a:solidFill>
                <a:schemeClr val="bg1"/>
              </a:solidFill>
            </a:endParaRPr>
          </a:p>
        </p:txBody>
      </p:sp>
      <p:sp>
        <p:nvSpPr>
          <p:cNvPr id="3" name="Content Placeholder 2"/>
          <p:cNvSpPr>
            <a:spLocks noGrp="1"/>
          </p:cNvSpPr>
          <p:nvPr>
            <p:ph idx="1"/>
          </p:nvPr>
        </p:nvSpPr>
        <p:spPr>
          <a:xfrm>
            <a:off x="467544" y="1628800"/>
            <a:ext cx="8229600" cy="4525963"/>
          </a:xfrm>
        </p:spPr>
        <p:txBody>
          <a:bodyPr/>
          <a:lstStyle/>
          <a:p>
            <a:r>
              <a:rPr lang="en-AU" sz="2800" dirty="0" smtClean="0"/>
              <a:t>In </a:t>
            </a:r>
            <a:r>
              <a:rPr lang="en-AU" sz="2800" dirty="0"/>
              <a:t>this Part- public authority means-</a:t>
            </a:r>
          </a:p>
          <a:p>
            <a:r>
              <a:rPr lang="en-AU" sz="2800" dirty="0"/>
              <a:t> </a:t>
            </a:r>
            <a:r>
              <a:rPr lang="en-AU" sz="2800" dirty="0" smtClean="0"/>
              <a:t> </a:t>
            </a:r>
            <a:r>
              <a:rPr lang="en-AU" sz="2800" dirty="0"/>
              <a:t>(a)  a public statutory authority; or</a:t>
            </a:r>
          </a:p>
          <a:p>
            <a:r>
              <a:rPr lang="en-AU" sz="2800" dirty="0"/>
              <a:t> </a:t>
            </a:r>
            <a:r>
              <a:rPr lang="en-AU" sz="2800" dirty="0" smtClean="0"/>
              <a:t> (</a:t>
            </a:r>
            <a:r>
              <a:rPr lang="en-AU" sz="2800" dirty="0"/>
              <a:t>b)  a Council within the meaning of the </a:t>
            </a:r>
            <a:r>
              <a:rPr lang="en-AU" sz="2800" u="sng" dirty="0">
                <a:hlinkClick r:id="rId2"/>
              </a:rPr>
              <a:t>Local Government Act 1989</a:t>
            </a:r>
            <a:r>
              <a:rPr lang="en-AU" sz="2800" dirty="0"/>
              <a:t>; or</a:t>
            </a:r>
          </a:p>
          <a:p>
            <a:r>
              <a:rPr lang="en-AU" sz="2800" dirty="0"/>
              <a:t> </a:t>
            </a:r>
            <a:r>
              <a:rPr lang="en-AU" sz="2800" dirty="0" smtClean="0"/>
              <a:t>(</a:t>
            </a:r>
            <a:r>
              <a:rPr lang="en-AU" sz="2800" dirty="0"/>
              <a:t>c)  a company (within the meaning of the Corporations Act) all the </a:t>
            </a:r>
            <a:r>
              <a:rPr lang="en-AU" sz="2800" dirty="0" smtClean="0"/>
              <a:t>shares</a:t>
            </a:r>
            <a:r>
              <a:rPr lang="en-AU" sz="2800" dirty="0"/>
              <a:t> in which are held by or on behalf of the State; or</a:t>
            </a:r>
          </a:p>
          <a:p>
            <a:r>
              <a:rPr lang="en-AU" sz="2800" dirty="0" smtClean="0"/>
              <a:t> (</a:t>
            </a:r>
            <a:r>
              <a:rPr lang="en-AU" sz="2800" dirty="0"/>
              <a:t>d)  an Agency Head within the meaning of the Public Sector Management </a:t>
            </a:r>
            <a:r>
              <a:rPr lang="en-AU" sz="2800" dirty="0" smtClean="0"/>
              <a:t>and </a:t>
            </a:r>
            <a:r>
              <a:rPr lang="en-AU" sz="2800" dirty="0"/>
              <a:t>Employment Act 1998 who is a corporation sole</a:t>
            </a:r>
            <a:r>
              <a:rPr lang="en-AU" sz="2800" dirty="0" smtClean="0"/>
              <a:t>;</a:t>
            </a:r>
          </a:p>
          <a:p>
            <a:r>
              <a:rPr lang="en-AU" sz="2800" dirty="0" smtClean="0"/>
              <a:t> </a:t>
            </a:r>
            <a:r>
              <a:rPr lang="en-AU" sz="2800" dirty="0"/>
              <a:t>public </a:t>
            </a:r>
            <a:r>
              <a:rPr lang="en-AU" sz="2800" dirty="0" smtClean="0"/>
              <a:t>statutory</a:t>
            </a:r>
            <a:endParaRPr lang="en-AU" sz="2800" dirty="0"/>
          </a:p>
        </p:txBody>
      </p:sp>
    </p:spTree>
    <p:extLst>
      <p:ext uri="{BB962C8B-B14F-4D97-AF65-F5344CB8AC3E}">
        <p14:creationId xmlns:p14="http://schemas.microsoft.com/office/powerpoint/2010/main" val="2159232926"/>
      </p:ext>
    </p:extLst>
  </p:cSld>
  <p:clrMapOvr>
    <a:masterClrMapping/>
  </p:clrMapOvr>
  <p:transition spd="med">
    <p:fade/>
    <p:sndAc>
      <p:endSnd/>
    </p:sndAc>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solidFill>
                  <a:schemeClr val="bg1"/>
                </a:solidFill>
              </a:rPr>
              <a:t>Public Authority Vic </a:t>
            </a:r>
            <a:r>
              <a:rPr lang="en-AU" dirty="0" smtClean="0">
                <a:solidFill>
                  <a:schemeClr val="bg1"/>
                </a:solidFill>
              </a:rPr>
              <a:t>s96-97</a:t>
            </a:r>
            <a:r>
              <a:rPr lang="en-AU" sz="1800" i="1" dirty="0">
                <a:solidFill>
                  <a:schemeClr val="bg1"/>
                </a:solidFill>
              </a:rPr>
              <a:t>cont</a:t>
            </a:r>
            <a:r>
              <a:rPr lang="en-AU" dirty="0">
                <a:solidFill>
                  <a:schemeClr val="bg1"/>
                </a:solidFill>
              </a:rPr>
              <a:t>.</a:t>
            </a:r>
            <a:endParaRPr lang="en-AU" dirty="0"/>
          </a:p>
        </p:txBody>
      </p:sp>
      <p:sp>
        <p:nvSpPr>
          <p:cNvPr id="3" name="Content Placeholder 2"/>
          <p:cNvSpPr>
            <a:spLocks noGrp="1"/>
          </p:cNvSpPr>
          <p:nvPr>
            <p:ph idx="1"/>
          </p:nvPr>
        </p:nvSpPr>
        <p:spPr/>
        <p:txBody>
          <a:bodyPr/>
          <a:lstStyle/>
          <a:p>
            <a:r>
              <a:rPr lang="en-AU" sz="2800" dirty="0"/>
              <a:t>public </a:t>
            </a:r>
            <a:r>
              <a:rPr lang="en-AU" sz="2800" dirty="0" smtClean="0"/>
              <a:t>statutory means </a:t>
            </a:r>
            <a:r>
              <a:rPr lang="en-AU" sz="2800" dirty="0"/>
              <a:t>a body, whether corporate or </a:t>
            </a:r>
            <a:r>
              <a:rPr lang="en-AU" sz="2800" dirty="0" err="1"/>
              <a:t>unincorporate</a:t>
            </a:r>
            <a:r>
              <a:rPr lang="en-AU" sz="2800" dirty="0"/>
              <a:t>, that </a:t>
            </a:r>
            <a:r>
              <a:rPr lang="en-AU" sz="2800" dirty="0" smtClean="0"/>
              <a:t>is </a:t>
            </a:r>
            <a:r>
              <a:rPr lang="en-AU" sz="2800" dirty="0"/>
              <a:t>established by or under an Act for a public purpose but does </a:t>
            </a:r>
            <a:r>
              <a:rPr lang="en-AU" sz="2800" dirty="0" smtClean="0"/>
              <a:t>not </a:t>
            </a:r>
            <a:r>
              <a:rPr lang="en-AU" sz="2800" dirty="0"/>
              <a:t>include a company (within the meaning of the Corporations Act) </a:t>
            </a:r>
            <a:r>
              <a:rPr lang="en-AU" sz="2800" dirty="0" smtClean="0"/>
              <a:t>in </a:t>
            </a:r>
            <a:r>
              <a:rPr lang="en-AU" sz="2800" dirty="0"/>
              <a:t>which all the shares are not held by or on behalf of the State</a:t>
            </a:r>
          </a:p>
          <a:p>
            <a:r>
              <a:rPr lang="en-AU" sz="2800" dirty="0" smtClean="0"/>
              <a:t>Water </a:t>
            </a:r>
            <a:r>
              <a:rPr lang="en-AU" sz="2800" dirty="0"/>
              <a:t>legislation means the </a:t>
            </a:r>
            <a:r>
              <a:rPr lang="en-AU" sz="2800" u="sng" dirty="0">
                <a:hlinkClick r:id="rId2"/>
              </a:rPr>
              <a:t>Water Act 1989</a:t>
            </a:r>
            <a:r>
              <a:rPr lang="en-AU" sz="2800" dirty="0"/>
              <a:t>, the </a:t>
            </a:r>
            <a:r>
              <a:rPr lang="en-AU" sz="2800" u="sng" dirty="0">
                <a:hlinkClick r:id="rId3"/>
              </a:rPr>
              <a:t>Water Industry Act 1994</a:t>
            </a:r>
            <a:r>
              <a:rPr lang="en-AU" sz="2800" dirty="0"/>
              <a:t> </a:t>
            </a:r>
            <a:r>
              <a:rPr lang="en-AU" sz="2800" dirty="0" smtClean="0"/>
              <a:t>or </a:t>
            </a:r>
            <a:r>
              <a:rPr lang="en-AU" sz="2800" dirty="0"/>
              <a:t>the Melbourne and Metropolitan </a:t>
            </a:r>
            <a:r>
              <a:rPr lang="en-AU" sz="2800" dirty="0" smtClean="0"/>
              <a:t>Board of Works Act </a:t>
            </a:r>
            <a:r>
              <a:rPr lang="en-AU" sz="2800" dirty="0"/>
              <a:t>1958</a:t>
            </a:r>
          </a:p>
          <a:p>
            <a:pPr marL="0" indent="0">
              <a:buNone/>
            </a:pPr>
            <a:endParaRPr lang="en-AU" sz="2800" dirty="0"/>
          </a:p>
          <a:p>
            <a:endParaRPr lang="en-AU" dirty="0"/>
          </a:p>
        </p:txBody>
      </p:sp>
    </p:spTree>
    <p:extLst>
      <p:ext uri="{BB962C8B-B14F-4D97-AF65-F5344CB8AC3E}">
        <p14:creationId xmlns:p14="http://schemas.microsoft.com/office/powerpoint/2010/main" val="4073695321"/>
      </p:ext>
    </p:extLst>
  </p:cSld>
  <p:clrMapOvr>
    <a:masterClrMapping/>
  </p:clrMapOvr>
  <p:transition spd="med">
    <p:fade/>
    <p:sndAc>
      <p:endSnd/>
    </p:sndAc>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solidFill>
                  <a:schemeClr val="bg1"/>
                </a:solidFill>
              </a:rPr>
              <a:t>Public Authority Vic </a:t>
            </a:r>
            <a:r>
              <a:rPr lang="en-AU" dirty="0" smtClean="0">
                <a:solidFill>
                  <a:schemeClr val="bg1"/>
                </a:solidFill>
              </a:rPr>
              <a:t>s96-97</a:t>
            </a:r>
            <a:r>
              <a:rPr lang="en-AU" sz="1800" i="1" dirty="0">
                <a:solidFill>
                  <a:schemeClr val="bg1"/>
                </a:solidFill>
              </a:rPr>
              <a:t>cont</a:t>
            </a:r>
            <a:r>
              <a:rPr lang="en-AU" dirty="0">
                <a:solidFill>
                  <a:schemeClr val="bg1"/>
                </a:solidFill>
              </a:rPr>
              <a:t>.</a:t>
            </a:r>
            <a:endParaRPr lang="en-AU" dirty="0"/>
          </a:p>
        </p:txBody>
      </p:sp>
      <p:sp>
        <p:nvSpPr>
          <p:cNvPr id="3" name="Content Placeholder 2"/>
          <p:cNvSpPr>
            <a:spLocks noGrp="1"/>
          </p:cNvSpPr>
          <p:nvPr>
            <p:ph idx="1"/>
          </p:nvPr>
        </p:nvSpPr>
        <p:spPr/>
        <p:txBody>
          <a:bodyPr/>
          <a:lstStyle/>
          <a:p>
            <a:r>
              <a:rPr lang="en-AU" dirty="0"/>
              <a:t>water service means a service relating </a:t>
            </a:r>
            <a:r>
              <a:rPr lang="en-AU" dirty="0" smtClean="0"/>
              <a:t>to-</a:t>
            </a:r>
            <a:endParaRPr lang="en-AU" dirty="0"/>
          </a:p>
          <a:p>
            <a:r>
              <a:rPr lang="en-AU" dirty="0"/>
              <a:t>   (a)  water supply; </a:t>
            </a:r>
            <a:r>
              <a:rPr lang="en-AU" dirty="0" smtClean="0"/>
              <a:t>or</a:t>
            </a:r>
            <a:endParaRPr lang="en-AU" dirty="0"/>
          </a:p>
          <a:p>
            <a:r>
              <a:rPr lang="en-AU" dirty="0"/>
              <a:t>   (b)  sewerage; </a:t>
            </a:r>
            <a:r>
              <a:rPr lang="en-AU" dirty="0" smtClean="0"/>
              <a:t>or</a:t>
            </a:r>
            <a:endParaRPr lang="en-AU" dirty="0"/>
          </a:p>
          <a:p>
            <a:r>
              <a:rPr lang="en-AU" dirty="0"/>
              <a:t>   (c)  irrigation; </a:t>
            </a:r>
            <a:r>
              <a:rPr lang="en-AU" dirty="0" smtClean="0"/>
              <a:t>or</a:t>
            </a:r>
            <a:endParaRPr lang="en-AU" dirty="0"/>
          </a:p>
          <a:p>
            <a:r>
              <a:rPr lang="en-AU" dirty="0"/>
              <a:t>   (d)  water collection and storage; </a:t>
            </a:r>
            <a:r>
              <a:rPr lang="en-AU" dirty="0" smtClean="0"/>
              <a:t>or</a:t>
            </a:r>
            <a:endParaRPr lang="en-AU" dirty="0"/>
          </a:p>
          <a:p>
            <a:r>
              <a:rPr lang="en-AU" dirty="0"/>
              <a:t>   (e)  sewage treatment- for ensuring the delivery of which a </a:t>
            </a:r>
            <a:r>
              <a:rPr lang="en-AU" dirty="0" smtClean="0"/>
              <a:t>public</a:t>
            </a:r>
            <a:endParaRPr lang="en-AU" dirty="0"/>
          </a:p>
        </p:txBody>
      </p:sp>
    </p:spTree>
    <p:extLst>
      <p:ext uri="{BB962C8B-B14F-4D97-AF65-F5344CB8AC3E}">
        <p14:creationId xmlns:p14="http://schemas.microsoft.com/office/powerpoint/2010/main" val="1673060092"/>
      </p:ext>
    </p:extLst>
  </p:cSld>
  <p:clrMapOvr>
    <a:masterClrMapping/>
  </p:clrMapOvr>
  <p:transition spd="med">
    <p:fade/>
    <p:sndAc>
      <p:endSnd/>
    </p:sndAc>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solidFill>
                  <a:schemeClr val="bg1"/>
                </a:solidFill>
              </a:rPr>
              <a:t>Public Authority Vic </a:t>
            </a:r>
            <a:r>
              <a:rPr lang="en-AU" dirty="0" smtClean="0">
                <a:solidFill>
                  <a:schemeClr val="bg1"/>
                </a:solidFill>
              </a:rPr>
              <a:t>s96-97</a:t>
            </a:r>
            <a:r>
              <a:rPr lang="en-AU" sz="1600" i="1" dirty="0">
                <a:solidFill>
                  <a:schemeClr val="bg1"/>
                </a:solidFill>
              </a:rPr>
              <a:t>cont</a:t>
            </a:r>
            <a:r>
              <a:rPr lang="en-AU" dirty="0">
                <a:solidFill>
                  <a:schemeClr val="bg1"/>
                </a:solidFill>
              </a:rPr>
              <a:t>.</a:t>
            </a:r>
            <a:endParaRPr lang="en-AU" dirty="0"/>
          </a:p>
        </p:txBody>
      </p:sp>
      <p:sp>
        <p:nvSpPr>
          <p:cNvPr id="3" name="Content Placeholder 2"/>
          <p:cNvSpPr>
            <a:spLocks noGrp="1"/>
          </p:cNvSpPr>
          <p:nvPr>
            <p:ph idx="1"/>
          </p:nvPr>
        </p:nvSpPr>
        <p:spPr/>
        <p:txBody>
          <a:bodyPr/>
          <a:lstStyle/>
          <a:p>
            <a:endParaRPr lang="en-AU" dirty="0" smtClean="0"/>
          </a:p>
          <a:p>
            <a:r>
              <a:rPr lang="en-AU" dirty="0" smtClean="0"/>
              <a:t>authority </a:t>
            </a:r>
            <a:r>
              <a:rPr lang="en-AU" dirty="0"/>
              <a:t>has responsibility under water legislation, including under</a:t>
            </a:r>
          </a:p>
          <a:p>
            <a:r>
              <a:rPr lang="en-AU" dirty="0" smtClean="0"/>
              <a:t>a </a:t>
            </a:r>
            <a:r>
              <a:rPr lang="en-AU" dirty="0"/>
              <a:t>licence issued under water legislation.</a:t>
            </a:r>
          </a:p>
          <a:p>
            <a:pPr marL="0" indent="0">
              <a:buNone/>
            </a:pPr>
            <a:endParaRPr lang="en-AU" dirty="0"/>
          </a:p>
          <a:p>
            <a:endParaRPr lang="en-AU" dirty="0"/>
          </a:p>
        </p:txBody>
      </p:sp>
    </p:spTree>
    <p:extLst>
      <p:ext uri="{BB962C8B-B14F-4D97-AF65-F5344CB8AC3E}">
        <p14:creationId xmlns:p14="http://schemas.microsoft.com/office/powerpoint/2010/main" val="2020787043"/>
      </p:ext>
    </p:extLst>
  </p:cSld>
  <p:clrMapOvr>
    <a:masterClrMapping/>
  </p:clrMapOvr>
  <p:transition spd="med">
    <p:fade/>
    <p:sndAc>
      <p:endSnd/>
    </p:sndAc>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solidFill>
                  <a:schemeClr val="bg1"/>
                </a:solidFill>
              </a:rPr>
              <a:t>Water service Vic</a:t>
            </a:r>
            <a:endParaRPr lang="en-AU" dirty="0">
              <a:solidFill>
                <a:schemeClr val="bg1"/>
              </a:solidFill>
            </a:endParaRPr>
          </a:p>
        </p:txBody>
      </p:sp>
      <p:sp>
        <p:nvSpPr>
          <p:cNvPr id="3" name="Content Placeholder 2"/>
          <p:cNvSpPr>
            <a:spLocks noGrp="1"/>
          </p:cNvSpPr>
          <p:nvPr>
            <p:ph idx="1"/>
          </p:nvPr>
        </p:nvSpPr>
        <p:spPr/>
        <p:txBody>
          <a:bodyPr/>
          <a:lstStyle/>
          <a:p>
            <a:r>
              <a:rPr lang="en-AU" dirty="0"/>
              <a:t>water service means a service relating to-</a:t>
            </a:r>
          </a:p>
          <a:p>
            <a:r>
              <a:rPr lang="en-AU" dirty="0"/>
              <a:t> </a:t>
            </a:r>
            <a:r>
              <a:rPr lang="en-AU" dirty="0" smtClean="0"/>
              <a:t>   </a:t>
            </a:r>
            <a:r>
              <a:rPr lang="en-AU" dirty="0"/>
              <a:t>(a)  water supply; or</a:t>
            </a:r>
          </a:p>
          <a:p>
            <a:r>
              <a:rPr lang="en-AU" dirty="0" smtClean="0"/>
              <a:t>   </a:t>
            </a:r>
            <a:r>
              <a:rPr lang="en-AU" dirty="0"/>
              <a:t>(b)  sewerage; or</a:t>
            </a:r>
          </a:p>
          <a:p>
            <a:r>
              <a:rPr lang="en-AU" dirty="0" smtClean="0"/>
              <a:t>   </a:t>
            </a:r>
            <a:r>
              <a:rPr lang="en-AU" dirty="0"/>
              <a:t>(c)  irrigation; or</a:t>
            </a:r>
          </a:p>
          <a:p>
            <a:r>
              <a:rPr lang="en-AU" dirty="0" smtClean="0"/>
              <a:t>   </a:t>
            </a:r>
            <a:r>
              <a:rPr lang="en-AU" dirty="0"/>
              <a:t>(d)  water collection and storage; or</a:t>
            </a:r>
          </a:p>
          <a:p>
            <a:r>
              <a:rPr lang="en-AU" dirty="0" smtClean="0"/>
              <a:t>   </a:t>
            </a:r>
            <a:r>
              <a:rPr lang="en-AU" dirty="0"/>
              <a:t>(e)  sewage treatment- for ensuring the delivery of which a </a:t>
            </a:r>
            <a:r>
              <a:rPr lang="en-AU" dirty="0" smtClean="0"/>
              <a:t>public </a:t>
            </a:r>
            <a:r>
              <a:rPr lang="en-AU" dirty="0"/>
              <a:t>authority has responsibility under water legislation, including </a:t>
            </a:r>
            <a:r>
              <a:rPr lang="en-AU" dirty="0" smtClean="0"/>
              <a:t>under legislation.</a:t>
            </a:r>
            <a:endParaRPr lang="en-AU" dirty="0"/>
          </a:p>
          <a:p>
            <a:endParaRPr lang="en-AU" dirty="0"/>
          </a:p>
          <a:p>
            <a:endParaRPr lang="en-AU" dirty="0"/>
          </a:p>
        </p:txBody>
      </p:sp>
    </p:spTree>
    <p:extLst>
      <p:ext uri="{BB962C8B-B14F-4D97-AF65-F5344CB8AC3E}">
        <p14:creationId xmlns:p14="http://schemas.microsoft.com/office/powerpoint/2010/main" val="48630862"/>
      </p:ext>
    </p:extLst>
  </p:cSld>
  <p:clrMapOvr>
    <a:masterClrMapping/>
  </p:clrMapOvr>
  <p:transition spd="med">
    <p:fade/>
    <p:sndAc>
      <p:endSnd/>
    </p:sndAc>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solidFill>
                  <a:schemeClr val="bg1"/>
                </a:solidFill>
              </a:rPr>
              <a:t>Human rights charter VIC</a:t>
            </a:r>
            <a:endParaRPr lang="en-AU" dirty="0">
              <a:solidFill>
                <a:schemeClr val="bg1"/>
              </a:solidFill>
            </a:endParaRPr>
          </a:p>
        </p:txBody>
      </p:sp>
      <p:sp>
        <p:nvSpPr>
          <p:cNvPr id="3" name="Content Placeholder 2"/>
          <p:cNvSpPr>
            <a:spLocks noGrp="1"/>
          </p:cNvSpPr>
          <p:nvPr>
            <p:ph idx="1"/>
          </p:nvPr>
        </p:nvSpPr>
        <p:spPr/>
        <p:txBody>
          <a:bodyPr/>
          <a:lstStyle/>
          <a:p>
            <a:r>
              <a:rPr lang="en-AU" dirty="0" smtClean="0"/>
              <a:t> S36 A public authority must consider relevant human rights</a:t>
            </a:r>
            <a:endParaRPr lang="en-AU" dirty="0"/>
          </a:p>
        </p:txBody>
      </p:sp>
    </p:spTree>
    <p:extLst>
      <p:ext uri="{BB962C8B-B14F-4D97-AF65-F5344CB8AC3E}">
        <p14:creationId xmlns:p14="http://schemas.microsoft.com/office/powerpoint/2010/main" val="814291540"/>
      </p:ext>
    </p:extLst>
  </p:cSld>
  <p:clrMapOvr>
    <a:masterClrMapping/>
  </p:clrMapOvr>
  <p:transition spd="med">
    <p:fade/>
    <p:sndAc>
      <p:endSnd/>
    </p:sndAc>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600" dirty="0" smtClean="0">
                <a:solidFill>
                  <a:schemeClr val="bg1"/>
                </a:solidFill>
              </a:rPr>
              <a:t>S 97 Vic.</a:t>
            </a:r>
            <a:r>
              <a:rPr lang="en-AU" sz="3600" b="1" dirty="0">
                <a:solidFill>
                  <a:schemeClr val="bg1"/>
                </a:solidFill>
              </a:rPr>
              <a:t> Delivery of water services</a:t>
            </a:r>
            <a:r>
              <a:rPr lang="en-AU" sz="3600" dirty="0">
                <a:solidFill>
                  <a:schemeClr val="bg1"/>
                </a:solidFill>
              </a:rPr>
              <a:t> </a:t>
            </a:r>
            <a:r>
              <a:rPr lang="en-AU" dirty="0"/>
              <a:t/>
            </a:r>
            <a:br>
              <a:rPr lang="en-AU" dirty="0"/>
            </a:br>
            <a:endParaRPr lang="en-AU" dirty="0"/>
          </a:p>
        </p:txBody>
      </p:sp>
      <p:sp>
        <p:nvSpPr>
          <p:cNvPr id="3" name="Content Placeholder 2"/>
          <p:cNvSpPr>
            <a:spLocks noGrp="1"/>
          </p:cNvSpPr>
          <p:nvPr>
            <p:ph idx="1"/>
          </p:nvPr>
        </p:nvSpPr>
        <p:spPr/>
        <p:txBody>
          <a:bodyPr/>
          <a:lstStyle/>
          <a:p>
            <a:r>
              <a:rPr lang="en-AU" dirty="0" smtClean="0"/>
              <a:t>(</a:t>
            </a:r>
            <a:r>
              <a:rPr lang="en-AU" dirty="0"/>
              <a:t>1) If at any time on or after the commencement of section 5 of the</a:t>
            </a:r>
          </a:p>
          <a:p>
            <a:r>
              <a:rPr lang="en-AU" dirty="0"/>
              <a:t>Constitution (Water Authorities) Act 2003 a public authority </a:t>
            </a:r>
            <a:r>
              <a:rPr lang="en-AU" dirty="0" smtClean="0"/>
              <a:t>has </a:t>
            </a:r>
            <a:r>
              <a:rPr lang="en-AU" dirty="0"/>
              <a:t>responsibility for ensuring the delivery of a water service, that or </a:t>
            </a:r>
            <a:r>
              <a:rPr lang="en-AU" dirty="0" smtClean="0"/>
              <a:t>another </a:t>
            </a:r>
            <a:r>
              <a:rPr lang="en-AU" dirty="0"/>
              <a:t>public authority must continue to have that </a:t>
            </a:r>
            <a:r>
              <a:rPr lang="en-AU" dirty="0" smtClean="0"/>
              <a:t>responsibility.</a:t>
            </a:r>
            <a:endParaRPr lang="en-AU" dirty="0"/>
          </a:p>
          <a:p>
            <a:endParaRPr lang="en-AU" dirty="0"/>
          </a:p>
        </p:txBody>
      </p:sp>
    </p:spTree>
    <p:extLst>
      <p:ext uri="{BB962C8B-B14F-4D97-AF65-F5344CB8AC3E}">
        <p14:creationId xmlns:p14="http://schemas.microsoft.com/office/powerpoint/2010/main" val="1094294011"/>
      </p:ext>
    </p:extLst>
  </p:cSld>
  <p:clrMapOvr>
    <a:masterClrMapping/>
  </p:clrMapOvr>
  <p:transition spd="med">
    <p:fade/>
    <p:sndAc>
      <p:endSnd/>
    </p:sndAc>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solidFill>
                  <a:schemeClr val="bg1"/>
                </a:solidFill>
              </a:rPr>
              <a:t>S 97 delivery</a:t>
            </a:r>
            <a:endParaRPr lang="en-AU" dirty="0">
              <a:solidFill>
                <a:schemeClr val="bg1"/>
              </a:solidFill>
            </a:endParaRPr>
          </a:p>
        </p:txBody>
      </p:sp>
      <p:sp>
        <p:nvSpPr>
          <p:cNvPr id="3" name="Content Placeholder 2"/>
          <p:cNvSpPr>
            <a:spLocks noGrp="1"/>
          </p:cNvSpPr>
          <p:nvPr>
            <p:ph idx="1"/>
          </p:nvPr>
        </p:nvSpPr>
        <p:spPr/>
        <p:txBody>
          <a:bodyPr/>
          <a:lstStyle/>
          <a:p>
            <a:r>
              <a:rPr lang="en-AU" dirty="0"/>
              <a:t>(2) A public authority that, at any time on or after the commencement of</a:t>
            </a:r>
          </a:p>
          <a:p>
            <a:r>
              <a:rPr lang="en-AU" dirty="0"/>
              <a:t>section 5 of the Constitution (Water Authorities) Act 2003, has responsibility</a:t>
            </a:r>
          </a:p>
          <a:p>
            <a:r>
              <a:rPr lang="en-AU" dirty="0"/>
              <a:t>for ensuring the delivery of a water service must, while it has that</a:t>
            </a:r>
          </a:p>
          <a:p>
            <a:r>
              <a:rPr lang="en-AU" dirty="0"/>
              <a:t>responsibility, be accountable to a responsible Minister of the Crown for</a:t>
            </a:r>
          </a:p>
          <a:p>
            <a:r>
              <a:rPr lang="en-AU" dirty="0"/>
              <a:t>ensuring the delivery of that service.</a:t>
            </a:r>
          </a:p>
          <a:p>
            <a:endParaRPr lang="en-AU" dirty="0"/>
          </a:p>
        </p:txBody>
      </p:sp>
    </p:spTree>
    <p:extLst>
      <p:ext uri="{BB962C8B-B14F-4D97-AF65-F5344CB8AC3E}">
        <p14:creationId xmlns:p14="http://schemas.microsoft.com/office/powerpoint/2010/main" val="278684829"/>
      </p:ext>
    </p:extLst>
  </p:cSld>
  <p:clrMapOvr>
    <a:masterClrMapping/>
  </p:clrMapOvr>
  <p:transition spd="med">
    <p:fade/>
    <p:sndAc>
      <p:endSnd/>
    </p:sndAc>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3"/>
          <p:cNvSpPr>
            <a:spLocks noGrp="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AU" smtClean="0"/>
              <a:t> </a:t>
            </a:r>
            <a:r>
              <a:rPr lang="en-AU" smtClean="0">
                <a:solidFill>
                  <a:schemeClr val="bg1"/>
                </a:solidFill>
              </a:rPr>
              <a:t>results of our research</a:t>
            </a:r>
          </a:p>
        </p:txBody>
      </p:sp>
      <p:sp>
        <p:nvSpPr>
          <p:cNvPr id="9219" name="Rectangle 1"/>
          <p:cNvSpPr>
            <a:spLocks noChangeArrowheads="1"/>
          </p:cNvSpPr>
          <p:nvPr/>
        </p:nvSpPr>
        <p:spPr bwMode="auto">
          <a:xfrm>
            <a:off x="390525" y="1219200"/>
            <a:ext cx="878522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AU" sz="1800"/>
              <a:t>Water planners and community perceptions of federal governance of water</a:t>
            </a:r>
          </a:p>
        </p:txBody>
      </p:sp>
      <p:pic>
        <p:nvPicPr>
          <p:cNvPr id="9220" name="Picture 4"/>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390525" y="1589088"/>
            <a:ext cx="8429625" cy="44180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9869978"/>
      </p:ext>
    </p:extLst>
  </p:cSld>
  <p:clrMapOvr>
    <a:masterClrMapping/>
  </p:clrMapOvr>
  <p:transition spd="med">
    <p:fade/>
    <p:sndAc>
      <p:endSnd/>
    </p:sndAc>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solidFill>
                  <a:schemeClr val="bg1"/>
                </a:solidFill>
              </a:rPr>
              <a:t>S 97 form of public authority</a:t>
            </a:r>
            <a:endParaRPr lang="en-AU" dirty="0">
              <a:solidFill>
                <a:schemeClr val="bg1"/>
              </a:solidFill>
            </a:endParaRPr>
          </a:p>
        </p:txBody>
      </p:sp>
      <p:sp>
        <p:nvSpPr>
          <p:cNvPr id="3" name="Content Placeholder 2"/>
          <p:cNvSpPr>
            <a:spLocks noGrp="1"/>
          </p:cNvSpPr>
          <p:nvPr>
            <p:ph idx="1"/>
          </p:nvPr>
        </p:nvSpPr>
        <p:spPr/>
        <p:txBody>
          <a:bodyPr/>
          <a:lstStyle/>
          <a:p>
            <a:pPr marL="0" indent="0">
              <a:buNone/>
            </a:pPr>
            <a:r>
              <a:rPr lang="en-AU" dirty="0"/>
              <a:t>(3) Nothing in this section prevents a public authority that </a:t>
            </a:r>
            <a:r>
              <a:rPr lang="en-AU" dirty="0" smtClean="0"/>
              <a:t>has </a:t>
            </a:r>
            <a:r>
              <a:rPr lang="en-AU" dirty="0"/>
              <a:t>responsibility for ensuring the delivery of a water service entering into </a:t>
            </a:r>
            <a:r>
              <a:rPr lang="en-AU" dirty="0" smtClean="0"/>
              <a:t>an </a:t>
            </a:r>
            <a:r>
              <a:rPr lang="en-AU" dirty="0"/>
              <a:t>arrangement of any kind with a person or body (including an </a:t>
            </a:r>
            <a:r>
              <a:rPr lang="en-AU" dirty="0" smtClean="0"/>
              <a:t>independent </a:t>
            </a:r>
            <a:r>
              <a:rPr lang="en-AU" dirty="0"/>
              <a:t>contractor) relating to the delivery of that service while itself </a:t>
            </a:r>
            <a:r>
              <a:rPr lang="en-AU" dirty="0" smtClean="0"/>
              <a:t>retaining </a:t>
            </a:r>
            <a:r>
              <a:rPr lang="en-AU" dirty="0"/>
              <a:t>that responsibility and remaining </a:t>
            </a:r>
            <a:r>
              <a:rPr lang="en-AU" dirty="0" smtClean="0"/>
              <a:t> accountable </a:t>
            </a:r>
            <a:r>
              <a:rPr lang="en-AU" dirty="0"/>
              <a:t>to a responsible Minister of </a:t>
            </a:r>
            <a:r>
              <a:rPr lang="en-AU" dirty="0" smtClean="0"/>
              <a:t>the </a:t>
            </a:r>
            <a:r>
              <a:rPr lang="en-AU" dirty="0"/>
              <a:t>Crown for ensuring the delivery of that service</a:t>
            </a:r>
          </a:p>
          <a:p>
            <a:endParaRPr lang="en-AU" dirty="0"/>
          </a:p>
          <a:p>
            <a:endParaRPr lang="en-AU" dirty="0"/>
          </a:p>
          <a:p>
            <a:endParaRPr lang="en-AU" dirty="0"/>
          </a:p>
          <a:p>
            <a:endParaRPr lang="en-AU" dirty="0"/>
          </a:p>
          <a:p>
            <a:endParaRPr lang="en-AU" dirty="0"/>
          </a:p>
        </p:txBody>
      </p:sp>
    </p:spTree>
    <p:extLst>
      <p:ext uri="{BB962C8B-B14F-4D97-AF65-F5344CB8AC3E}">
        <p14:creationId xmlns:p14="http://schemas.microsoft.com/office/powerpoint/2010/main" val="3347707640"/>
      </p:ext>
    </p:extLst>
  </p:cSld>
  <p:clrMapOvr>
    <a:masterClrMapping/>
  </p:clrMapOvr>
  <p:transition spd="med">
    <p:fade/>
    <p:sndAc>
      <p:endSnd/>
    </p:sndAc>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200" dirty="0">
                <a:solidFill>
                  <a:schemeClr val="bg1"/>
                </a:solidFill>
              </a:rPr>
              <a:t>S 97 form of public </a:t>
            </a:r>
            <a:r>
              <a:rPr lang="en-AU" sz="3200" dirty="0" smtClean="0">
                <a:solidFill>
                  <a:schemeClr val="bg1"/>
                </a:solidFill>
              </a:rPr>
              <a:t>authority </a:t>
            </a:r>
            <a:r>
              <a:rPr lang="en-AU" sz="1400" i="1" dirty="0" smtClean="0">
                <a:solidFill>
                  <a:schemeClr val="bg1"/>
                </a:solidFill>
              </a:rPr>
              <a:t>cont.</a:t>
            </a:r>
            <a:endParaRPr lang="en-AU" sz="3200" i="1" dirty="0"/>
          </a:p>
        </p:txBody>
      </p:sp>
      <p:sp>
        <p:nvSpPr>
          <p:cNvPr id="3" name="Content Placeholder 2"/>
          <p:cNvSpPr>
            <a:spLocks noGrp="1"/>
          </p:cNvSpPr>
          <p:nvPr>
            <p:ph idx="1"/>
          </p:nvPr>
        </p:nvSpPr>
        <p:spPr/>
        <p:txBody>
          <a:bodyPr/>
          <a:lstStyle/>
          <a:p>
            <a:r>
              <a:rPr lang="en-AU" dirty="0"/>
              <a:t>that responsibility and remaining accountable to a responsible Minister of the</a:t>
            </a:r>
          </a:p>
          <a:p>
            <a:r>
              <a:rPr lang="en-AU" dirty="0"/>
              <a:t>Crown for ensuring the delivery of that service</a:t>
            </a:r>
          </a:p>
        </p:txBody>
      </p:sp>
    </p:spTree>
    <p:extLst>
      <p:ext uri="{BB962C8B-B14F-4D97-AF65-F5344CB8AC3E}">
        <p14:creationId xmlns:p14="http://schemas.microsoft.com/office/powerpoint/2010/main" val="3078703476"/>
      </p:ext>
    </p:extLst>
  </p:cSld>
  <p:clrMapOvr>
    <a:masterClrMapping/>
  </p:clrMapOvr>
  <p:transition spd="med">
    <p:fade/>
    <p:sndAc>
      <p:endSnd/>
    </p:sndAc>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solidFill>
                  <a:schemeClr val="bg1"/>
                </a:solidFill>
              </a:rPr>
              <a:t>S 97 form of public authority</a:t>
            </a:r>
            <a:endParaRPr lang="en-AU" dirty="0">
              <a:solidFill>
                <a:schemeClr val="bg1"/>
              </a:solidFill>
            </a:endParaRPr>
          </a:p>
        </p:txBody>
      </p:sp>
      <p:sp>
        <p:nvSpPr>
          <p:cNvPr id="3" name="Content Placeholder 2"/>
          <p:cNvSpPr>
            <a:spLocks noGrp="1"/>
          </p:cNvSpPr>
          <p:nvPr>
            <p:ph idx="1"/>
          </p:nvPr>
        </p:nvSpPr>
        <p:spPr/>
        <p:txBody>
          <a:bodyPr/>
          <a:lstStyle/>
          <a:p>
            <a:r>
              <a:rPr lang="en-AU" dirty="0"/>
              <a:t>(4) Nothing in this section prevents the making of an alteration to </a:t>
            </a:r>
            <a:r>
              <a:rPr lang="en-AU" dirty="0" smtClean="0"/>
              <a:t>the </a:t>
            </a:r>
            <a:r>
              <a:rPr lang="en-AU" dirty="0"/>
              <a:t>structure, composition or membership of a public authority that </a:t>
            </a:r>
            <a:r>
              <a:rPr lang="en-AU" dirty="0" smtClean="0"/>
              <a:t>has </a:t>
            </a:r>
            <a:r>
              <a:rPr lang="en-AU" dirty="0"/>
              <a:t>responsibility for ensuring the delivery of a water service if the </a:t>
            </a:r>
            <a:r>
              <a:rPr lang="en-AU" dirty="0" smtClean="0"/>
              <a:t>alteration </a:t>
            </a:r>
            <a:r>
              <a:rPr lang="en-AU" dirty="0"/>
              <a:t>does not affect its status or the status of a successor body as a public</a:t>
            </a:r>
          </a:p>
          <a:p>
            <a:pPr marL="0" indent="0">
              <a:buNone/>
            </a:pPr>
            <a:r>
              <a:rPr lang="en-AU" dirty="0"/>
              <a:t>authority accountable to a responsible Minister of the Crown for ensuring the</a:t>
            </a:r>
          </a:p>
          <a:p>
            <a:pPr marL="0" indent="0">
              <a:buNone/>
            </a:pPr>
            <a:r>
              <a:rPr lang="en-AU" dirty="0"/>
              <a:t>delivery of that service.</a:t>
            </a:r>
          </a:p>
          <a:p>
            <a:endParaRPr lang="en-AU" dirty="0"/>
          </a:p>
          <a:p>
            <a:pPr marL="0" indent="0">
              <a:buNone/>
            </a:pPr>
            <a:endParaRPr lang="en-AU" dirty="0"/>
          </a:p>
          <a:p>
            <a:endParaRPr lang="en-AU" dirty="0"/>
          </a:p>
        </p:txBody>
      </p:sp>
    </p:spTree>
    <p:extLst>
      <p:ext uri="{BB962C8B-B14F-4D97-AF65-F5344CB8AC3E}">
        <p14:creationId xmlns:p14="http://schemas.microsoft.com/office/powerpoint/2010/main" val="2669321958"/>
      </p:ext>
    </p:extLst>
  </p:cSld>
  <p:clrMapOvr>
    <a:masterClrMapping/>
  </p:clrMapOvr>
  <p:transition spd="med">
    <p:fade/>
    <p:sndAc>
      <p:endSnd/>
    </p:sndAc>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 </a:t>
            </a:r>
            <a:r>
              <a:rPr lang="en-AU" dirty="0" smtClean="0">
                <a:solidFill>
                  <a:schemeClr val="bg1"/>
                </a:solidFill>
              </a:rPr>
              <a:t>Further reforms-sovereignty</a:t>
            </a:r>
            <a:endParaRPr lang="en-AU" dirty="0">
              <a:solidFill>
                <a:schemeClr val="bg1"/>
              </a:solidFill>
            </a:endParaRPr>
          </a:p>
        </p:txBody>
      </p:sp>
      <p:sp>
        <p:nvSpPr>
          <p:cNvPr id="3" name="Content Placeholder 2"/>
          <p:cNvSpPr>
            <a:spLocks noGrp="1"/>
          </p:cNvSpPr>
          <p:nvPr>
            <p:ph idx="1"/>
          </p:nvPr>
        </p:nvSpPr>
        <p:spPr>
          <a:xfrm>
            <a:off x="611560" y="1628800"/>
            <a:ext cx="8229600" cy="4525963"/>
          </a:xfrm>
        </p:spPr>
        <p:txBody>
          <a:bodyPr/>
          <a:lstStyle/>
          <a:p>
            <a:r>
              <a:rPr lang="en-AU" b="1" dirty="0"/>
              <a:t>WATER AMENDMENT (GOVERNANCE AND OTHER REFORMS) BILL 2012 </a:t>
            </a:r>
            <a:endParaRPr lang="en-AU" b="1" dirty="0" smtClean="0"/>
          </a:p>
          <a:p>
            <a:r>
              <a:rPr lang="en-GB" dirty="0"/>
              <a:t>, </a:t>
            </a:r>
            <a:r>
              <a:rPr lang="en-GB" sz="2800" dirty="0"/>
              <a:t>with respect to our water authorities the special status that they enjoy and the special responsibility that any government has to provide a safe, secure and reliable water supply for its citizens are such that we deem that this business, this activity, needs to remain in public hands. I am very pleased that as a community there is a consensus around that </a:t>
            </a:r>
            <a:r>
              <a:rPr lang="en-GB" sz="2800" dirty="0" smtClean="0"/>
              <a:t>question</a:t>
            </a:r>
            <a:endParaRPr lang="en-AU" sz="2800" dirty="0"/>
          </a:p>
        </p:txBody>
      </p:sp>
    </p:spTree>
    <p:extLst>
      <p:ext uri="{BB962C8B-B14F-4D97-AF65-F5344CB8AC3E}">
        <p14:creationId xmlns:p14="http://schemas.microsoft.com/office/powerpoint/2010/main" val="684456969"/>
      </p:ext>
    </p:extLst>
  </p:cSld>
  <p:clrMapOvr>
    <a:masterClrMapping/>
  </p:clrMapOvr>
  <p:transition spd="med">
    <p:fade/>
    <p:sndAc>
      <p:endSnd/>
    </p:sndAc>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dirty="0" smtClean="0">
                <a:solidFill>
                  <a:schemeClr val="bg1"/>
                </a:solidFill>
              </a:rPr>
              <a:t>Privatisation the spectre of the past</a:t>
            </a:r>
            <a:r>
              <a:rPr lang="en-GB" dirty="0"/>
              <a:t/>
            </a:r>
            <a:br>
              <a:rPr lang="en-GB" dirty="0"/>
            </a:br>
            <a:endParaRPr lang="en-AU" dirty="0"/>
          </a:p>
        </p:txBody>
      </p:sp>
      <p:sp>
        <p:nvSpPr>
          <p:cNvPr id="3" name="Content Placeholder 2"/>
          <p:cNvSpPr>
            <a:spLocks noGrp="1"/>
          </p:cNvSpPr>
          <p:nvPr>
            <p:ph idx="1"/>
          </p:nvPr>
        </p:nvSpPr>
        <p:spPr/>
        <p:txBody>
          <a:bodyPr/>
          <a:lstStyle/>
          <a:p>
            <a:r>
              <a:rPr lang="en-GB" sz="2400" dirty="0" smtClean="0"/>
              <a:t>... </a:t>
            </a:r>
            <a:r>
              <a:rPr lang="en-GB" sz="2400" dirty="0"/>
              <a:t>At the same time as the Water Industry Act 1994 was being introduced into this Parliament to establish the Melbourne metropolitan water retailers as corporations under the Corporations Law, senior ministers, other commentators and other members of the then coalition government were either actively contemplating direct privatisation or refusing to rule it out. They were using language which made it very clear that it was only in the very near future that the question of private ownership was not going to arise; in the longer term they had no problem with stimulating a debate around the private ownership of Victoria's water resources</a:t>
            </a:r>
            <a:endParaRPr lang="en-AU" sz="2400" dirty="0"/>
          </a:p>
        </p:txBody>
      </p:sp>
    </p:spTree>
    <p:extLst>
      <p:ext uri="{BB962C8B-B14F-4D97-AF65-F5344CB8AC3E}">
        <p14:creationId xmlns:p14="http://schemas.microsoft.com/office/powerpoint/2010/main" val="902625898"/>
      </p:ext>
    </p:extLst>
  </p:cSld>
  <p:clrMapOvr>
    <a:masterClrMapping/>
  </p:clrMapOvr>
  <p:transition spd="med">
    <p:fade/>
    <p:sndAc>
      <p:endSnd/>
    </p:sndAc>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400" b="1" dirty="0">
                <a:solidFill>
                  <a:schemeClr val="bg1"/>
                </a:solidFill>
              </a:rPr>
              <a:t>Water Amendment ( Governance and other </a:t>
            </a:r>
            <a:r>
              <a:rPr lang="en-AU" sz="2400" b="1" dirty="0" smtClean="0">
                <a:solidFill>
                  <a:schemeClr val="bg1"/>
                </a:solidFill>
              </a:rPr>
              <a:t>reforms) </a:t>
            </a:r>
            <a:r>
              <a:rPr lang="en-AU" sz="2400" b="1" dirty="0">
                <a:solidFill>
                  <a:schemeClr val="bg1"/>
                </a:solidFill>
              </a:rPr>
              <a:t>Bill 2012</a:t>
            </a:r>
            <a:endParaRPr lang="en-AU" sz="2400" dirty="0"/>
          </a:p>
        </p:txBody>
      </p:sp>
      <p:sp>
        <p:nvSpPr>
          <p:cNvPr id="3" name="Content Placeholder 2"/>
          <p:cNvSpPr>
            <a:spLocks noGrp="1"/>
          </p:cNvSpPr>
          <p:nvPr>
            <p:ph idx="1"/>
          </p:nvPr>
        </p:nvSpPr>
        <p:spPr/>
        <p:txBody>
          <a:bodyPr/>
          <a:lstStyle/>
          <a:p>
            <a:r>
              <a:rPr lang="en-GB" dirty="0"/>
              <a:t>This bill, insofar as it is a continuation of a process that was put in place by the former government, is to deal with the transitions these water corporations, these Corporations Law companies, from the ambit of the Corporations Law to becoming statutory </a:t>
            </a:r>
            <a:r>
              <a:rPr lang="en-GB" dirty="0" smtClean="0"/>
              <a:t>authorities</a:t>
            </a:r>
          </a:p>
          <a:p>
            <a:r>
              <a:rPr lang="en-GB" dirty="0" smtClean="0"/>
              <a:t>Harmonises customer obligations too so identical between water suppliers. </a:t>
            </a:r>
            <a:endParaRPr lang="en-AU" dirty="0"/>
          </a:p>
          <a:p>
            <a:endParaRPr lang="en-AU" dirty="0"/>
          </a:p>
        </p:txBody>
      </p:sp>
    </p:spTree>
    <p:extLst>
      <p:ext uri="{BB962C8B-B14F-4D97-AF65-F5344CB8AC3E}">
        <p14:creationId xmlns:p14="http://schemas.microsoft.com/office/powerpoint/2010/main" val="785661146"/>
      </p:ext>
    </p:extLst>
  </p:cSld>
  <p:clrMapOvr>
    <a:masterClrMapping/>
  </p:clrMapOvr>
  <p:transition spd="med">
    <p:fade/>
    <p:sndAc>
      <p:endSnd/>
    </p:sndAc>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 </a:t>
            </a:r>
            <a:r>
              <a:rPr lang="en-AU" sz="3600" dirty="0" smtClean="0">
                <a:solidFill>
                  <a:schemeClr val="bg1"/>
                </a:solidFill>
              </a:rPr>
              <a:t>Governance types 2008 (McKay)</a:t>
            </a:r>
            <a:endParaRPr lang="en-AU" sz="3600" dirty="0">
              <a:solidFill>
                <a:schemeClr val="bg1"/>
              </a:solidFill>
            </a:endParaRPr>
          </a:p>
        </p:txBody>
      </p:sp>
      <p:sp>
        <p:nvSpPr>
          <p:cNvPr id="3" name="Content Placeholder 2"/>
          <p:cNvSpPr>
            <a:spLocks noGrp="1"/>
          </p:cNvSpPr>
          <p:nvPr>
            <p:ph idx="1"/>
          </p:nvPr>
        </p:nvSpPr>
        <p:spPr/>
        <p:txBody>
          <a:bodyPr/>
          <a:lstStyle/>
          <a:p>
            <a:endParaRPr lang="en-AU" dirty="0"/>
          </a:p>
        </p:txBody>
      </p:sp>
      <p:pic>
        <p:nvPicPr>
          <p:cNvPr id="15362" name="Picture 2"/>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1458" y="1700808"/>
            <a:ext cx="8892480" cy="46176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2559483"/>
      </p:ext>
    </p:extLst>
  </p:cSld>
  <p:clrMapOvr>
    <a:masterClrMapping/>
  </p:clrMapOvr>
  <p:transition spd="med">
    <p:fade/>
    <p:sndAc>
      <p:endSnd/>
    </p:sndAc>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sz="3600" dirty="0" smtClean="0">
                <a:solidFill>
                  <a:schemeClr val="bg1"/>
                </a:solidFill>
              </a:rPr>
              <a:t>Institutional arrangements diverse</a:t>
            </a:r>
            <a:endParaRPr lang="en-AU" sz="3600" dirty="0">
              <a:solidFill>
                <a:schemeClr val="bg1"/>
              </a:solidFill>
            </a:endParaRPr>
          </a:p>
        </p:txBody>
      </p:sp>
      <p:sp>
        <p:nvSpPr>
          <p:cNvPr id="5" name="Content Placeholder 4"/>
          <p:cNvSpPr>
            <a:spLocks noGrp="1"/>
          </p:cNvSpPr>
          <p:nvPr>
            <p:ph sz="half" idx="1"/>
          </p:nvPr>
        </p:nvSpPr>
        <p:spPr/>
        <p:txBody>
          <a:bodyPr/>
          <a:lstStyle/>
          <a:p>
            <a:pPr>
              <a:spcBef>
                <a:spcPct val="50000"/>
              </a:spcBef>
            </a:pPr>
            <a:r>
              <a:rPr lang="en-US" sz="3600" b="1" dirty="0" smtClean="0">
                <a:solidFill>
                  <a:srgbClr val="000000"/>
                </a:solidFill>
                <a:latin typeface="Arial" pitchFamily="34" charset="0"/>
              </a:rPr>
              <a:t>Local </a:t>
            </a:r>
            <a:r>
              <a:rPr lang="en-US" sz="3600" b="1" dirty="0" err="1" smtClean="0">
                <a:solidFill>
                  <a:srgbClr val="000000"/>
                </a:solidFill>
                <a:latin typeface="Arial" pitchFamily="34" charset="0"/>
              </a:rPr>
              <a:t>Govt</a:t>
            </a:r>
            <a:r>
              <a:rPr lang="en-US" sz="3600" b="1" dirty="0" smtClean="0">
                <a:solidFill>
                  <a:srgbClr val="000000"/>
                </a:solidFill>
                <a:latin typeface="Arial" pitchFamily="34" charset="0"/>
              </a:rPr>
              <a:t> Public</a:t>
            </a:r>
            <a:r>
              <a:rPr lang="en-US" sz="3600" b="1" dirty="0">
                <a:solidFill>
                  <a:srgbClr val="000000"/>
                </a:solidFill>
                <a:latin typeface="Arial" pitchFamily="34" charset="0"/>
              </a:rPr>
              <a:t>:</a:t>
            </a:r>
          </a:p>
          <a:p>
            <a:pPr>
              <a:spcBef>
                <a:spcPct val="50000"/>
              </a:spcBef>
            </a:pPr>
            <a:r>
              <a:rPr lang="en-US" b="1" dirty="0" smtClean="0">
                <a:solidFill>
                  <a:srgbClr val="FF0000"/>
                </a:solidFill>
                <a:latin typeface="Arial" pitchFamily="34" charset="0"/>
              </a:rPr>
              <a:t>issues:</a:t>
            </a:r>
            <a:r>
              <a:rPr lang="en-US" b="1" dirty="0">
                <a:solidFill>
                  <a:srgbClr val="FF0000"/>
                </a:solidFill>
                <a:latin typeface="Arial" pitchFamily="34" charset="0"/>
              </a:rPr>
              <a:t/>
            </a:r>
            <a:br>
              <a:rPr lang="en-US" b="1" dirty="0">
                <a:solidFill>
                  <a:srgbClr val="FF0000"/>
                </a:solidFill>
                <a:latin typeface="Arial" pitchFamily="34" charset="0"/>
              </a:rPr>
            </a:br>
            <a:r>
              <a:rPr lang="en-US" b="1" dirty="0">
                <a:solidFill>
                  <a:srgbClr val="FF0000"/>
                </a:solidFill>
                <a:latin typeface="Arial" pitchFamily="34" charset="0"/>
              </a:rPr>
              <a:t>- Role of national</a:t>
            </a:r>
            <a:br>
              <a:rPr lang="en-US" b="1" dirty="0">
                <a:solidFill>
                  <a:srgbClr val="FF0000"/>
                </a:solidFill>
                <a:latin typeface="Arial" pitchFamily="34" charset="0"/>
              </a:rPr>
            </a:br>
            <a:r>
              <a:rPr lang="en-US" b="1" dirty="0">
                <a:solidFill>
                  <a:srgbClr val="FF0000"/>
                </a:solidFill>
                <a:latin typeface="Arial" pitchFamily="34" charset="0"/>
              </a:rPr>
              <a:t>  governments</a:t>
            </a:r>
            <a:br>
              <a:rPr lang="en-US" b="1" dirty="0">
                <a:solidFill>
                  <a:srgbClr val="FF0000"/>
                </a:solidFill>
                <a:latin typeface="Arial" pitchFamily="34" charset="0"/>
              </a:rPr>
            </a:br>
            <a:r>
              <a:rPr lang="en-US" b="1" dirty="0">
                <a:solidFill>
                  <a:srgbClr val="FF0000"/>
                </a:solidFill>
                <a:latin typeface="Arial" pitchFamily="34" charset="0"/>
              </a:rPr>
              <a:t>- Degree of fiscal </a:t>
            </a:r>
            <a:br>
              <a:rPr lang="en-US" b="1" dirty="0">
                <a:solidFill>
                  <a:srgbClr val="FF0000"/>
                </a:solidFill>
                <a:latin typeface="Arial" pitchFamily="34" charset="0"/>
              </a:rPr>
            </a:br>
            <a:r>
              <a:rPr lang="en-US" b="1" dirty="0">
                <a:solidFill>
                  <a:srgbClr val="FF0000"/>
                </a:solidFill>
                <a:latin typeface="Arial" pitchFamily="34" charset="0"/>
              </a:rPr>
              <a:t>  Isolation </a:t>
            </a:r>
            <a:br>
              <a:rPr lang="en-US" b="1" dirty="0">
                <a:solidFill>
                  <a:srgbClr val="FF0000"/>
                </a:solidFill>
                <a:latin typeface="Arial" pitchFamily="34" charset="0"/>
              </a:rPr>
            </a:br>
            <a:r>
              <a:rPr lang="en-US" b="1" dirty="0">
                <a:solidFill>
                  <a:srgbClr val="FF0000"/>
                </a:solidFill>
                <a:latin typeface="Arial" pitchFamily="34" charset="0"/>
              </a:rPr>
              <a:t>- </a:t>
            </a:r>
            <a:r>
              <a:rPr lang="en-US" b="1" dirty="0" smtClean="0">
                <a:solidFill>
                  <a:srgbClr val="FF0000"/>
                </a:solidFill>
                <a:latin typeface="Arial" pitchFamily="34" charset="0"/>
              </a:rPr>
              <a:t> NOW Level </a:t>
            </a:r>
            <a:r>
              <a:rPr lang="en-US" b="1" dirty="0">
                <a:solidFill>
                  <a:srgbClr val="FF0000"/>
                </a:solidFill>
                <a:latin typeface="Arial" pitchFamily="34" charset="0"/>
              </a:rPr>
              <a:t>of private</a:t>
            </a:r>
            <a:br>
              <a:rPr lang="en-US" b="1" dirty="0">
                <a:solidFill>
                  <a:srgbClr val="FF0000"/>
                </a:solidFill>
                <a:latin typeface="Arial" pitchFamily="34" charset="0"/>
              </a:rPr>
            </a:br>
            <a:r>
              <a:rPr lang="en-US" b="1" dirty="0">
                <a:solidFill>
                  <a:srgbClr val="FF0000"/>
                </a:solidFill>
                <a:latin typeface="Arial" pitchFamily="34" charset="0"/>
              </a:rPr>
              <a:t>  participation</a:t>
            </a:r>
          </a:p>
          <a:p>
            <a:endParaRPr lang="en-AU" dirty="0"/>
          </a:p>
        </p:txBody>
      </p:sp>
      <p:sp>
        <p:nvSpPr>
          <p:cNvPr id="6" name="Content Placeholder 5"/>
          <p:cNvSpPr>
            <a:spLocks noGrp="1"/>
          </p:cNvSpPr>
          <p:nvPr>
            <p:ph sz="half" idx="2"/>
          </p:nvPr>
        </p:nvSpPr>
        <p:spPr/>
        <p:txBody>
          <a:bodyPr/>
          <a:lstStyle/>
          <a:p>
            <a:pPr>
              <a:spcBef>
                <a:spcPct val="50000"/>
              </a:spcBef>
            </a:pPr>
            <a:r>
              <a:rPr lang="en-US" sz="3600" b="1" dirty="0">
                <a:solidFill>
                  <a:srgbClr val="000000"/>
                </a:solidFill>
                <a:latin typeface="Arial" pitchFamily="34" charset="0"/>
              </a:rPr>
              <a:t>Corporatized Public:</a:t>
            </a:r>
          </a:p>
          <a:p>
            <a:pPr>
              <a:spcBef>
                <a:spcPct val="50000"/>
              </a:spcBef>
            </a:pPr>
            <a:r>
              <a:rPr lang="en-US" b="1" dirty="0" smtClean="0">
                <a:solidFill>
                  <a:srgbClr val="FF0000"/>
                </a:solidFill>
                <a:latin typeface="Arial" pitchFamily="34" charset="0"/>
              </a:rPr>
              <a:t>issues:</a:t>
            </a:r>
            <a:r>
              <a:rPr lang="en-US" b="1" dirty="0">
                <a:solidFill>
                  <a:srgbClr val="FF0000"/>
                </a:solidFill>
                <a:latin typeface="Arial" pitchFamily="34" charset="0"/>
              </a:rPr>
              <a:t/>
            </a:r>
            <a:br>
              <a:rPr lang="en-US" b="1" dirty="0">
                <a:solidFill>
                  <a:srgbClr val="FF0000"/>
                </a:solidFill>
                <a:latin typeface="Arial" pitchFamily="34" charset="0"/>
              </a:rPr>
            </a:br>
            <a:r>
              <a:rPr lang="en-US" b="1" dirty="0">
                <a:solidFill>
                  <a:srgbClr val="FF0000"/>
                </a:solidFill>
                <a:latin typeface="Arial" pitchFamily="34" charset="0"/>
              </a:rPr>
              <a:t>- Legal structure</a:t>
            </a:r>
            <a:br>
              <a:rPr lang="en-US" b="1" dirty="0">
                <a:solidFill>
                  <a:srgbClr val="FF0000"/>
                </a:solidFill>
                <a:latin typeface="Arial" pitchFamily="34" charset="0"/>
              </a:rPr>
            </a:br>
            <a:r>
              <a:rPr lang="en-US" b="1" dirty="0">
                <a:solidFill>
                  <a:srgbClr val="FF0000"/>
                </a:solidFill>
                <a:latin typeface="Arial" pitchFamily="34" charset="0"/>
              </a:rPr>
              <a:t>  of the entity</a:t>
            </a:r>
            <a:br>
              <a:rPr lang="en-US" b="1" dirty="0">
                <a:solidFill>
                  <a:srgbClr val="FF0000"/>
                </a:solidFill>
                <a:latin typeface="Arial" pitchFamily="34" charset="0"/>
              </a:rPr>
            </a:br>
            <a:r>
              <a:rPr lang="en-US" b="1" dirty="0">
                <a:solidFill>
                  <a:srgbClr val="FF0000"/>
                </a:solidFill>
                <a:latin typeface="Arial" pitchFamily="34" charset="0"/>
              </a:rPr>
              <a:t>- Access to</a:t>
            </a:r>
            <a:br>
              <a:rPr lang="en-US" b="1" dirty="0">
                <a:solidFill>
                  <a:srgbClr val="FF0000"/>
                </a:solidFill>
                <a:latin typeface="Arial" pitchFamily="34" charset="0"/>
              </a:rPr>
            </a:br>
            <a:r>
              <a:rPr lang="en-US" b="1" dirty="0">
                <a:solidFill>
                  <a:srgbClr val="FF0000"/>
                </a:solidFill>
                <a:latin typeface="Arial" pitchFamily="34" charset="0"/>
              </a:rPr>
              <a:t>  private finance</a:t>
            </a:r>
            <a:br>
              <a:rPr lang="en-US" b="1" dirty="0">
                <a:solidFill>
                  <a:srgbClr val="FF0000"/>
                </a:solidFill>
                <a:latin typeface="Arial" pitchFamily="34" charset="0"/>
              </a:rPr>
            </a:br>
            <a:r>
              <a:rPr lang="en-US" b="1" dirty="0">
                <a:solidFill>
                  <a:srgbClr val="FF0000"/>
                </a:solidFill>
                <a:latin typeface="Arial" pitchFamily="34" charset="0"/>
              </a:rPr>
              <a:t>- Composition of</a:t>
            </a:r>
            <a:br>
              <a:rPr lang="en-US" b="1" dirty="0">
                <a:solidFill>
                  <a:srgbClr val="FF0000"/>
                </a:solidFill>
                <a:latin typeface="Arial" pitchFamily="34" charset="0"/>
              </a:rPr>
            </a:br>
            <a:r>
              <a:rPr lang="en-US" b="1" dirty="0">
                <a:solidFill>
                  <a:srgbClr val="FF0000"/>
                </a:solidFill>
                <a:latin typeface="Arial" pitchFamily="34" charset="0"/>
              </a:rPr>
              <a:t>  board</a:t>
            </a:r>
            <a:endParaRPr lang="en-US" b="1" dirty="0">
              <a:latin typeface="Arial" pitchFamily="34" charset="0"/>
            </a:endParaRPr>
          </a:p>
          <a:p>
            <a:endParaRPr lang="en-AU" dirty="0"/>
          </a:p>
        </p:txBody>
      </p:sp>
    </p:spTree>
    <p:extLst>
      <p:ext uri="{BB962C8B-B14F-4D97-AF65-F5344CB8AC3E}">
        <p14:creationId xmlns:p14="http://schemas.microsoft.com/office/powerpoint/2010/main" val="1476944830"/>
      </p:ext>
    </p:extLst>
  </p:cSld>
  <p:clrMapOvr>
    <a:masterClrMapping/>
  </p:clrMapOvr>
  <p:transition spd="med">
    <p:fade/>
    <p:sndAc>
      <p:endSnd/>
    </p:sndAc>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solidFill>
                  <a:schemeClr val="bg1"/>
                </a:solidFill>
              </a:rPr>
              <a:t>Institutional arrangements</a:t>
            </a:r>
            <a:endParaRPr lang="en-AU" dirty="0">
              <a:solidFill>
                <a:schemeClr val="bg1"/>
              </a:solidFill>
            </a:endParaRPr>
          </a:p>
        </p:txBody>
      </p:sp>
      <p:sp>
        <p:nvSpPr>
          <p:cNvPr id="3" name="Content Placeholder 2"/>
          <p:cNvSpPr>
            <a:spLocks noGrp="1"/>
          </p:cNvSpPr>
          <p:nvPr>
            <p:ph sz="half" idx="1"/>
          </p:nvPr>
        </p:nvSpPr>
        <p:spPr/>
        <p:txBody>
          <a:bodyPr/>
          <a:lstStyle/>
          <a:p>
            <a:pPr>
              <a:spcBef>
                <a:spcPct val="50000"/>
              </a:spcBef>
            </a:pPr>
            <a:r>
              <a:rPr lang="en-US" sz="2000" b="1" dirty="0">
                <a:solidFill>
                  <a:srgbClr val="000000"/>
                </a:solidFill>
                <a:latin typeface="Arial" pitchFamily="34" charset="0"/>
              </a:rPr>
              <a:t>Delegated to Private Sector:</a:t>
            </a:r>
          </a:p>
          <a:p>
            <a:pPr>
              <a:spcBef>
                <a:spcPct val="50000"/>
              </a:spcBef>
            </a:pPr>
            <a:r>
              <a:rPr lang="en-US" b="1" dirty="0" smtClean="0">
                <a:solidFill>
                  <a:srgbClr val="000000"/>
                </a:solidFill>
                <a:latin typeface="Arial" pitchFamily="34" charset="0"/>
              </a:rPr>
              <a:t> BOO or other </a:t>
            </a:r>
            <a:r>
              <a:rPr lang="en-US" b="1" dirty="0">
                <a:solidFill>
                  <a:srgbClr val="000000"/>
                </a:solidFill>
                <a:latin typeface="Arial" pitchFamily="34" charset="0"/>
              </a:rPr>
              <a:t/>
            </a:r>
            <a:br>
              <a:rPr lang="en-US" b="1" dirty="0">
                <a:solidFill>
                  <a:srgbClr val="000000"/>
                </a:solidFill>
                <a:latin typeface="Arial" pitchFamily="34" charset="0"/>
              </a:rPr>
            </a:br>
            <a:r>
              <a:rPr lang="en-US" sz="1200" b="1" dirty="0">
                <a:solidFill>
                  <a:srgbClr val="000000"/>
                </a:solidFill>
                <a:latin typeface="Arial" pitchFamily="34" charset="0"/>
              </a:rPr>
              <a:t/>
            </a:r>
            <a:br>
              <a:rPr lang="en-US" sz="1200" b="1" dirty="0">
                <a:solidFill>
                  <a:srgbClr val="000000"/>
                </a:solidFill>
                <a:latin typeface="Arial" pitchFamily="34" charset="0"/>
              </a:rPr>
            </a:br>
            <a:r>
              <a:rPr lang="en-US" b="1" dirty="0">
                <a:solidFill>
                  <a:srgbClr val="000000"/>
                </a:solidFill>
                <a:latin typeface="Arial" pitchFamily="34" charset="0"/>
              </a:rPr>
              <a:t>Assets publicly owned</a:t>
            </a:r>
          </a:p>
          <a:p>
            <a:pPr>
              <a:spcBef>
                <a:spcPct val="50000"/>
              </a:spcBef>
            </a:pPr>
            <a:r>
              <a:rPr lang="en-US" b="1" dirty="0" smtClean="0">
                <a:solidFill>
                  <a:srgbClr val="FF0000"/>
                </a:solidFill>
                <a:latin typeface="Arial" pitchFamily="34" charset="0"/>
              </a:rPr>
              <a:t>issues:</a:t>
            </a:r>
            <a:r>
              <a:rPr lang="en-US" b="1" dirty="0">
                <a:solidFill>
                  <a:srgbClr val="FF0000"/>
                </a:solidFill>
                <a:latin typeface="Arial" pitchFamily="34" charset="0"/>
              </a:rPr>
              <a:t/>
            </a:r>
            <a:br>
              <a:rPr lang="en-US" b="1" dirty="0">
                <a:solidFill>
                  <a:srgbClr val="FF0000"/>
                </a:solidFill>
                <a:latin typeface="Arial" pitchFamily="34" charset="0"/>
              </a:rPr>
            </a:br>
            <a:r>
              <a:rPr lang="en-US" sz="1600" b="1" dirty="0">
                <a:solidFill>
                  <a:srgbClr val="FF0000"/>
                </a:solidFill>
                <a:latin typeface="Arial" pitchFamily="34" charset="0"/>
              </a:rPr>
              <a:t>- Nature and</a:t>
            </a:r>
            <a:br>
              <a:rPr lang="en-US" sz="1600" b="1" dirty="0">
                <a:solidFill>
                  <a:srgbClr val="FF0000"/>
                </a:solidFill>
                <a:latin typeface="Arial" pitchFamily="34" charset="0"/>
              </a:rPr>
            </a:br>
            <a:r>
              <a:rPr lang="en-US" sz="1600" b="1" dirty="0">
                <a:solidFill>
                  <a:srgbClr val="FF0000"/>
                </a:solidFill>
                <a:latin typeface="Arial" pitchFamily="34" charset="0"/>
              </a:rPr>
              <a:t>  sophistication</a:t>
            </a:r>
            <a:br>
              <a:rPr lang="en-US" sz="1600" b="1" dirty="0">
                <a:solidFill>
                  <a:srgbClr val="FF0000"/>
                </a:solidFill>
                <a:latin typeface="Arial" pitchFamily="34" charset="0"/>
              </a:rPr>
            </a:br>
            <a:r>
              <a:rPr lang="en-US" sz="1600" b="1" dirty="0">
                <a:solidFill>
                  <a:srgbClr val="FF0000"/>
                </a:solidFill>
                <a:latin typeface="Arial" pitchFamily="34" charset="0"/>
              </a:rPr>
              <a:t>  of contracting </a:t>
            </a:r>
            <a:br>
              <a:rPr lang="en-US" sz="1600" b="1" dirty="0">
                <a:solidFill>
                  <a:srgbClr val="FF0000"/>
                </a:solidFill>
                <a:latin typeface="Arial" pitchFamily="34" charset="0"/>
              </a:rPr>
            </a:br>
            <a:r>
              <a:rPr lang="en-US" sz="1600" b="1" dirty="0">
                <a:solidFill>
                  <a:srgbClr val="FF0000"/>
                </a:solidFill>
                <a:latin typeface="Arial" pitchFamily="34" charset="0"/>
              </a:rPr>
              <a:t>  authority</a:t>
            </a:r>
            <a:br>
              <a:rPr lang="en-US" sz="1600" b="1" dirty="0">
                <a:solidFill>
                  <a:srgbClr val="FF0000"/>
                </a:solidFill>
                <a:latin typeface="Arial" pitchFamily="34" charset="0"/>
              </a:rPr>
            </a:br>
            <a:r>
              <a:rPr lang="en-US" sz="1600" b="1" dirty="0">
                <a:solidFill>
                  <a:srgbClr val="FF0000"/>
                </a:solidFill>
                <a:latin typeface="Arial" pitchFamily="34" charset="0"/>
              </a:rPr>
              <a:t>- Financial </a:t>
            </a:r>
            <a:br>
              <a:rPr lang="en-US" sz="1600" b="1" dirty="0">
                <a:solidFill>
                  <a:srgbClr val="FF0000"/>
                </a:solidFill>
                <a:latin typeface="Arial" pitchFamily="34" charset="0"/>
              </a:rPr>
            </a:br>
            <a:r>
              <a:rPr lang="en-US" sz="1600" b="1" dirty="0">
                <a:solidFill>
                  <a:srgbClr val="FF0000"/>
                </a:solidFill>
                <a:latin typeface="Arial" pitchFamily="34" charset="0"/>
              </a:rPr>
              <a:t>  arrangement</a:t>
            </a:r>
            <a:endParaRPr lang="en-US" b="1" dirty="0">
              <a:latin typeface="Arial" pitchFamily="34" charset="0"/>
            </a:endParaRPr>
          </a:p>
          <a:p>
            <a:endParaRPr lang="en-AU" dirty="0"/>
          </a:p>
        </p:txBody>
      </p:sp>
      <p:sp>
        <p:nvSpPr>
          <p:cNvPr id="4" name="Content Placeholder 3"/>
          <p:cNvSpPr>
            <a:spLocks noGrp="1"/>
          </p:cNvSpPr>
          <p:nvPr>
            <p:ph sz="half" idx="2"/>
          </p:nvPr>
        </p:nvSpPr>
        <p:spPr/>
        <p:txBody>
          <a:bodyPr/>
          <a:lstStyle/>
          <a:p>
            <a:pPr>
              <a:spcBef>
                <a:spcPct val="50000"/>
              </a:spcBef>
            </a:pPr>
            <a:r>
              <a:rPr lang="en-US" sz="2000" b="1" dirty="0">
                <a:solidFill>
                  <a:srgbClr val="000000"/>
                </a:solidFill>
                <a:latin typeface="Arial" pitchFamily="34" charset="0"/>
              </a:rPr>
              <a:t>Fully Private</a:t>
            </a:r>
            <a:r>
              <a:rPr lang="en-US" sz="2000" b="1" dirty="0" smtClean="0">
                <a:solidFill>
                  <a:srgbClr val="000000"/>
                </a:solidFill>
                <a:latin typeface="Arial" pitchFamily="34" charset="0"/>
              </a:rPr>
              <a:t>: assets private</a:t>
            </a:r>
            <a:endParaRPr lang="en-US" sz="2000" b="1" dirty="0">
              <a:solidFill>
                <a:srgbClr val="000000"/>
              </a:solidFill>
              <a:latin typeface="Arial" pitchFamily="34" charset="0"/>
            </a:endParaRPr>
          </a:p>
          <a:p>
            <a:pPr>
              <a:spcBef>
                <a:spcPct val="50000"/>
              </a:spcBef>
            </a:pPr>
            <a:r>
              <a:rPr lang="en-US" b="1" dirty="0">
                <a:solidFill>
                  <a:srgbClr val="000000"/>
                </a:solidFill>
                <a:latin typeface="Arial" pitchFamily="34" charset="0"/>
              </a:rPr>
              <a:t>Private corporation with publicly traded </a:t>
            </a:r>
            <a:r>
              <a:rPr lang="en-US" b="1" dirty="0" smtClean="0">
                <a:solidFill>
                  <a:srgbClr val="000000"/>
                </a:solidFill>
                <a:latin typeface="Arial" pitchFamily="34" charset="0"/>
              </a:rPr>
              <a:t>shares</a:t>
            </a:r>
            <a:endParaRPr lang="en-US" b="1" dirty="0">
              <a:solidFill>
                <a:srgbClr val="000000"/>
              </a:solidFill>
              <a:latin typeface="Arial" pitchFamily="34" charset="0"/>
            </a:endParaRPr>
          </a:p>
          <a:p>
            <a:pPr>
              <a:spcBef>
                <a:spcPct val="50000"/>
              </a:spcBef>
            </a:pPr>
            <a:r>
              <a:rPr lang="en-US" b="1" dirty="0" smtClean="0">
                <a:solidFill>
                  <a:srgbClr val="FF0000"/>
                </a:solidFill>
                <a:latin typeface="Arial" pitchFamily="34" charset="0"/>
              </a:rPr>
              <a:t>issues:</a:t>
            </a:r>
            <a:r>
              <a:rPr lang="en-US" b="1" dirty="0">
                <a:solidFill>
                  <a:srgbClr val="FF0000"/>
                </a:solidFill>
                <a:latin typeface="Arial" pitchFamily="34" charset="0"/>
              </a:rPr>
              <a:t/>
            </a:r>
            <a:br>
              <a:rPr lang="en-US" b="1" dirty="0">
                <a:solidFill>
                  <a:srgbClr val="FF0000"/>
                </a:solidFill>
                <a:latin typeface="Arial" pitchFamily="34" charset="0"/>
              </a:rPr>
            </a:br>
            <a:r>
              <a:rPr lang="en-US" sz="1600" b="1" dirty="0">
                <a:solidFill>
                  <a:srgbClr val="FF0000"/>
                </a:solidFill>
                <a:latin typeface="Arial" pitchFamily="34" charset="0"/>
              </a:rPr>
              <a:t>- Evolutionary</a:t>
            </a:r>
            <a:br>
              <a:rPr lang="en-US" sz="1600" b="1" dirty="0">
                <a:solidFill>
                  <a:srgbClr val="FF0000"/>
                </a:solidFill>
                <a:latin typeface="Arial" pitchFamily="34" charset="0"/>
              </a:rPr>
            </a:br>
            <a:r>
              <a:rPr lang="en-US" sz="1600" b="1" dirty="0">
                <a:solidFill>
                  <a:srgbClr val="FF0000"/>
                </a:solidFill>
                <a:latin typeface="Arial" pitchFamily="34" charset="0"/>
              </a:rPr>
              <a:t>  context for</a:t>
            </a:r>
            <a:br>
              <a:rPr lang="en-US" sz="1600" b="1" dirty="0">
                <a:solidFill>
                  <a:srgbClr val="FF0000"/>
                </a:solidFill>
                <a:latin typeface="Arial" pitchFamily="34" charset="0"/>
              </a:rPr>
            </a:br>
            <a:r>
              <a:rPr lang="en-US" sz="1600" b="1" dirty="0">
                <a:solidFill>
                  <a:srgbClr val="FF0000"/>
                </a:solidFill>
                <a:latin typeface="Arial" pitchFamily="34" charset="0"/>
              </a:rPr>
              <a:t>  full</a:t>
            </a:r>
            <a:br>
              <a:rPr lang="en-US" sz="1600" b="1" dirty="0">
                <a:solidFill>
                  <a:srgbClr val="FF0000"/>
                </a:solidFill>
                <a:latin typeface="Arial" pitchFamily="34" charset="0"/>
              </a:rPr>
            </a:br>
            <a:r>
              <a:rPr lang="en-US" sz="1600" b="1" dirty="0">
                <a:solidFill>
                  <a:srgbClr val="FF0000"/>
                </a:solidFill>
                <a:latin typeface="Arial" pitchFamily="34" charset="0"/>
              </a:rPr>
              <a:t>  privatization</a:t>
            </a:r>
            <a:br>
              <a:rPr lang="en-US" sz="1600" b="1" dirty="0">
                <a:solidFill>
                  <a:srgbClr val="FF0000"/>
                </a:solidFill>
                <a:latin typeface="Arial" pitchFamily="34" charset="0"/>
              </a:rPr>
            </a:br>
            <a:r>
              <a:rPr lang="en-US" sz="1600" b="1" dirty="0">
                <a:solidFill>
                  <a:srgbClr val="FF0000"/>
                </a:solidFill>
                <a:latin typeface="Arial" pitchFamily="34" charset="0"/>
              </a:rPr>
              <a:t>- Regulatory</a:t>
            </a:r>
            <a:br>
              <a:rPr lang="en-US" sz="1600" b="1" dirty="0">
                <a:solidFill>
                  <a:srgbClr val="FF0000"/>
                </a:solidFill>
                <a:latin typeface="Arial" pitchFamily="34" charset="0"/>
              </a:rPr>
            </a:br>
            <a:r>
              <a:rPr lang="en-US" sz="1600" b="1" dirty="0">
                <a:solidFill>
                  <a:srgbClr val="FF0000"/>
                </a:solidFill>
                <a:latin typeface="Arial" pitchFamily="34" charset="0"/>
              </a:rPr>
              <a:t>  environment</a:t>
            </a:r>
            <a:endParaRPr lang="en-US" sz="1800" b="1" dirty="0">
              <a:solidFill>
                <a:srgbClr val="FF0000"/>
              </a:solidFill>
              <a:latin typeface="Arial" pitchFamily="34" charset="0"/>
            </a:endParaRPr>
          </a:p>
          <a:p>
            <a:endParaRPr lang="en-AU" dirty="0"/>
          </a:p>
        </p:txBody>
      </p:sp>
    </p:spTree>
    <p:extLst>
      <p:ext uri="{BB962C8B-B14F-4D97-AF65-F5344CB8AC3E}">
        <p14:creationId xmlns:p14="http://schemas.microsoft.com/office/powerpoint/2010/main" val="1423755503"/>
      </p:ext>
    </p:extLst>
  </p:cSld>
  <p:clrMapOvr>
    <a:masterClrMapping/>
  </p:clrMapOvr>
  <p:transition spd="med">
    <p:fade/>
    <p:sndAc>
      <p:endSnd/>
    </p:sndAc>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Text Box 6"/>
          <p:cNvSpPr txBox="1">
            <a:spLocks noChangeArrowheads="1"/>
          </p:cNvSpPr>
          <p:nvPr/>
        </p:nvSpPr>
        <p:spPr bwMode="auto">
          <a:xfrm>
            <a:off x="857250" y="1214438"/>
            <a:ext cx="7500938" cy="4857750"/>
          </a:xfrm>
          <a:prstGeom prst="rect">
            <a:avLst/>
          </a:prstGeom>
          <a:noFill/>
          <a:ln w="9525">
            <a:noFill/>
            <a:miter lim="800000"/>
            <a:headEnd/>
            <a:tailEnd/>
          </a:ln>
        </p:spPr>
        <p:txBody>
          <a:bodyPr lIns="0" tIns="0" rIns="0" bIns="0"/>
          <a:lstStyle/>
          <a:p>
            <a:pPr eaLnBrk="0" hangingPunct="0">
              <a:spcBef>
                <a:spcPct val="50000"/>
              </a:spcBef>
              <a:buFont typeface="Wingdings" pitchFamily="2" charset="2"/>
              <a:buChar char="q"/>
              <a:defRPr/>
            </a:pPr>
            <a:endParaRPr lang="en-US" sz="1800" dirty="0">
              <a:latin typeface="+mn-lt"/>
            </a:endParaRPr>
          </a:p>
        </p:txBody>
      </p:sp>
      <p:graphicFrame>
        <p:nvGraphicFramePr>
          <p:cNvPr id="3" name="Table 2"/>
          <p:cNvGraphicFramePr>
            <a:graphicFrameLocks noGrp="1"/>
          </p:cNvGraphicFramePr>
          <p:nvPr/>
        </p:nvGraphicFramePr>
        <p:xfrm>
          <a:off x="139700" y="1340765"/>
          <a:ext cx="8785225" cy="5040562"/>
        </p:xfrm>
        <a:graphic>
          <a:graphicData uri="http://schemas.openxmlformats.org/drawingml/2006/table">
            <a:tbl>
              <a:tblPr firstRow="1" firstCol="1" bandRow="1">
                <a:tableStyleId>{775DCB02-9BB8-47FD-8907-85C794F793BA}</a:tableStyleId>
              </a:tblPr>
              <a:tblGrid>
                <a:gridCol w="1584221"/>
                <a:gridCol w="4608643"/>
                <a:gridCol w="1584221"/>
                <a:gridCol w="1008140"/>
              </a:tblGrid>
              <a:tr h="551092">
                <a:tc>
                  <a:txBody>
                    <a:bodyPr/>
                    <a:lstStyle/>
                    <a:p>
                      <a:pPr indent="180340" algn="ctr">
                        <a:spcAft>
                          <a:spcPts val="0"/>
                        </a:spcAft>
                      </a:pPr>
                      <a:r>
                        <a:rPr lang="en-US" sz="1100" dirty="0">
                          <a:effectLst/>
                        </a:rPr>
                        <a:t>State or territory</a:t>
                      </a:r>
                      <a:endParaRPr lang="en-AU" sz="1100" dirty="0">
                        <a:solidFill>
                          <a:schemeClr val="tx1"/>
                        </a:solidFill>
                        <a:effectLst/>
                        <a:latin typeface="Arial"/>
                        <a:ea typeface="Times New Roman"/>
                        <a:cs typeface="Times New Roman"/>
                      </a:endParaRPr>
                    </a:p>
                  </a:txBody>
                  <a:tcPr marL="47360" marR="47360" marT="37879" marB="37879" anchor="ctr"/>
                </a:tc>
                <a:tc>
                  <a:txBody>
                    <a:bodyPr/>
                    <a:lstStyle/>
                    <a:p>
                      <a:pPr indent="10795" algn="ctr">
                        <a:spcAft>
                          <a:spcPts val="0"/>
                        </a:spcAft>
                      </a:pPr>
                      <a:r>
                        <a:rPr lang="en-US" sz="1100" dirty="0">
                          <a:effectLst/>
                        </a:rPr>
                        <a:t>Lead jurisdictional body for water management / Principal legislation</a:t>
                      </a:r>
                      <a:endParaRPr lang="en-AU" sz="1100" dirty="0">
                        <a:solidFill>
                          <a:schemeClr val="tx1"/>
                        </a:solidFill>
                        <a:effectLst/>
                        <a:latin typeface="Arial"/>
                        <a:ea typeface="Times New Roman"/>
                        <a:cs typeface="Times New Roman"/>
                      </a:endParaRPr>
                    </a:p>
                  </a:txBody>
                  <a:tcPr marL="47360" marR="47360" marT="37879" marB="37879" anchor="ctr"/>
                </a:tc>
                <a:tc>
                  <a:txBody>
                    <a:bodyPr/>
                    <a:lstStyle/>
                    <a:p>
                      <a:pPr indent="180340" algn="ctr">
                        <a:spcAft>
                          <a:spcPts val="0"/>
                        </a:spcAft>
                      </a:pPr>
                      <a:r>
                        <a:rPr lang="en-US" sz="1100" dirty="0">
                          <a:effectLst/>
                        </a:rPr>
                        <a:t>Name of the Plan</a:t>
                      </a:r>
                      <a:endParaRPr lang="en-AU" sz="1100" dirty="0">
                        <a:solidFill>
                          <a:schemeClr val="tx1"/>
                        </a:solidFill>
                        <a:effectLst/>
                        <a:latin typeface="Arial"/>
                        <a:ea typeface="Times New Roman"/>
                        <a:cs typeface="Times New Roman"/>
                      </a:endParaRPr>
                    </a:p>
                  </a:txBody>
                  <a:tcPr marL="47360" marR="47360" marT="37879" marB="37879" anchor="ctr"/>
                </a:tc>
                <a:tc>
                  <a:txBody>
                    <a:bodyPr/>
                    <a:lstStyle/>
                    <a:p>
                      <a:pPr indent="180340" algn="ctr">
                        <a:spcAft>
                          <a:spcPts val="0"/>
                        </a:spcAft>
                      </a:pPr>
                      <a:r>
                        <a:rPr lang="en-US" sz="1100" dirty="0">
                          <a:effectLst/>
                        </a:rPr>
                        <a:t>No of plans as on  30 June 2010</a:t>
                      </a:r>
                      <a:endParaRPr lang="en-AU" sz="1100" dirty="0">
                        <a:solidFill>
                          <a:schemeClr val="tx1"/>
                        </a:solidFill>
                        <a:effectLst/>
                        <a:latin typeface="Arial"/>
                        <a:ea typeface="Times New Roman"/>
                        <a:cs typeface="Times New Roman"/>
                      </a:endParaRPr>
                    </a:p>
                  </a:txBody>
                  <a:tcPr marL="9472" marR="9472" marT="9470" marB="9470" anchor="ctr"/>
                </a:tc>
              </a:tr>
              <a:tr h="466450">
                <a:tc>
                  <a:txBody>
                    <a:bodyPr/>
                    <a:lstStyle/>
                    <a:p>
                      <a:pPr indent="180340" algn="ctr">
                        <a:spcAft>
                          <a:spcPts val="0"/>
                        </a:spcAft>
                      </a:pPr>
                      <a:r>
                        <a:rPr lang="en-US" sz="1100" dirty="0" smtClean="0">
                          <a:effectLst/>
                        </a:rPr>
                        <a:t>Australian Capital Territory </a:t>
                      </a:r>
                      <a:endParaRPr lang="en-AU" sz="1100" dirty="0">
                        <a:effectLst/>
                        <a:latin typeface="Arial"/>
                        <a:ea typeface="Times New Roman"/>
                        <a:cs typeface="Times New Roman"/>
                      </a:endParaRPr>
                    </a:p>
                  </a:txBody>
                  <a:tcPr marL="37888" marR="37888" marT="37879" marB="37879" anchor="ctr"/>
                </a:tc>
                <a:tc>
                  <a:txBody>
                    <a:bodyPr/>
                    <a:lstStyle/>
                    <a:p>
                      <a:pPr indent="180340" algn="just">
                        <a:spcAft>
                          <a:spcPts val="0"/>
                        </a:spcAft>
                      </a:pPr>
                      <a:r>
                        <a:rPr lang="en-US" sz="1100" dirty="0">
                          <a:effectLst/>
                        </a:rPr>
                        <a:t>Environment ACT/ Water Resources Act 1998</a:t>
                      </a:r>
                      <a:endParaRPr lang="en-AU" sz="1100" dirty="0">
                        <a:effectLst/>
                        <a:latin typeface="Arial"/>
                        <a:ea typeface="Times New Roman"/>
                        <a:cs typeface="Times New Roman"/>
                      </a:endParaRPr>
                    </a:p>
                  </a:txBody>
                  <a:tcPr marL="37888" marR="37888" marT="37879" marB="37879" anchor="ctr"/>
                </a:tc>
                <a:tc>
                  <a:txBody>
                    <a:bodyPr/>
                    <a:lstStyle/>
                    <a:p>
                      <a:pPr indent="180340" algn="ctr">
                        <a:spcAft>
                          <a:spcPts val="0"/>
                        </a:spcAft>
                      </a:pPr>
                      <a:r>
                        <a:rPr lang="en-US" sz="1100" dirty="0">
                          <a:effectLst/>
                        </a:rPr>
                        <a:t>Water Resources Management Plan</a:t>
                      </a:r>
                      <a:endParaRPr lang="en-AU" sz="1100" dirty="0">
                        <a:effectLst/>
                        <a:latin typeface="Arial"/>
                        <a:ea typeface="Times New Roman"/>
                        <a:cs typeface="Times New Roman"/>
                      </a:endParaRPr>
                    </a:p>
                  </a:txBody>
                  <a:tcPr marL="37888" marR="37888" marT="37879" marB="37879" anchor="ctr"/>
                </a:tc>
                <a:tc>
                  <a:txBody>
                    <a:bodyPr/>
                    <a:lstStyle/>
                    <a:p>
                      <a:pPr indent="31115" algn="ctr">
                        <a:spcAft>
                          <a:spcPts val="0"/>
                        </a:spcAft>
                      </a:pPr>
                      <a:r>
                        <a:rPr lang="en-US" sz="1100">
                          <a:effectLst/>
                        </a:rPr>
                        <a:t>1</a:t>
                      </a:r>
                      <a:endParaRPr lang="en-AU" sz="1100">
                        <a:effectLst/>
                      </a:endParaRPr>
                    </a:p>
                    <a:p>
                      <a:pPr indent="31115" algn="ctr">
                        <a:spcAft>
                          <a:spcPts val="0"/>
                        </a:spcAft>
                      </a:pPr>
                      <a:r>
                        <a:rPr lang="en-US" sz="1100">
                          <a:effectLst/>
                        </a:rPr>
                        <a:t> </a:t>
                      </a:r>
                      <a:endParaRPr lang="en-AU" sz="1100">
                        <a:effectLst/>
                        <a:latin typeface="Arial"/>
                        <a:ea typeface="Times New Roman"/>
                        <a:cs typeface="Times New Roman"/>
                      </a:endParaRPr>
                    </a:p>
                  </a:txBody>
                  <a:tcPr marL="9472" marR="9472" marT="9470" marB="9470" anchor="ctr"/>
                </a:tc>
              </a:tr>
              <a:tr h="466450">
                <a:tc>
                  <a:txBody>
                    <a:bodyPr/>
                    <a:lstStyle/>
                    <a:p>
                      <a:pPr indent="180340" algn="ctr">
                        <a:spcAft>
                          <a:spcPts val="0"/>
                        </a:spcAft>
                      </a:pPr>
                      <a:r>
                        <a:rPr lang="en-US" sz="1100" dirty="0">
                          <a:effectLst/>
                        </a:rPr>
                        <a:t>New South Wales </a:t>
                      </a:r>
                      <a:endParaRPr lang="en-AU" sz="1100" dirty="0">
                        <a:effectLst/>
                        <a:latin typeface="Arial"/>
                        <a:ea typeface="Times New Roman"/>
                        <a:cs typeface="Times New Roman"/>
                      </a:endParaRPr>
                    </a:p>
                  </a:txBody>
                  <a:tcPr marL="37888" marR="37888" marT="37879" marB="37879" anchor="ctr"/>
                </a:tc>
                <a:tc>
                  <a:txBody>
                    <a:bodyPr/>
                    <a:lstStyle/>
                    <a:p>
                      <a:pPr indent="180340" algn="just">
                        <a:spcAft>
                          <a:spcPts val="0"/>
                        </a:spcAft>
                      </a:pPr>
                      <a:r>
                        <a:rPr lang="en-US" sz="1100" dirty="0">
                          <a:effectLst/>
                        </a:rPr>
                        <a:t>Department of Natural Resources/Water Management Act 2000; Water Act 1912</a:t>
                      </a:r>
                      <a:endParaRPr lang="en-AU" sz="1100" dirty="0">
                        <a:effectLst/>
                        <a:latin typeface="Arial"/>
                        <a:ea typeface="Times New Roman"/>
                        <a:cs typeface="Times New Roman"/>
                      </a:endParaRPr>
                    </a:p>
                  </a:txBody>
                  <a:tcPr marL="37888" marR="37888" marT="37879" marB="37879" anchor="ctr"/>
                </a:tc>
                <a:tc>
                  <a:txBody>
                    <a:bodyPr/>
                    <a:lstStyle/>
                    <a:p>
                      <a:pPr indent="180340" algn="ctr">
                        <a:spcAft>
                          <a:spcPts val="0"/>
                        </a:spcAft>
                      </a:pPr>
                      <a:r>
                        <a:rPr lang="en-US" sz="1100" dirty="0">
                          <a:effectLst/>
                        </a:rPr>
                        <a:t>Water sharing plan </a:t>
                      </a:r>
                      <a:endParaRPr lang="en-AU" sz="1100" dirty="0">
                        <a:effectLst/>
                        <a:latin typeface="Arial"/>
                        <a:ea typeface="Times New Roman"/>
                        <a:cs typeface="Times New Roman"/>
                      </a:endParaRPr>
                    </a:p>
                  </a:txBody>
                  <a:tcPr marL="37888" marR="37888" marT="37879" marB="37879" anchor="ctr"/>
                </a:tc>
                <a:tc>
                  <a:txBody>
                    <a:bodyPr/>
                    <a:lstStyle/>
                    <a:p>
                      <a:pPr indent="31115" algn="ctr">
                        <a:spcAft>
                          <a:spcPts val="0"/>
                        </a:spcAft>
                      </a:pPr>
                      <a:r>
                        <a:rPr lang="en-US" sz="1100" dirty="0">
                          <a:effectLst/>
                        </a:rPr>
                        <a:t>54</a:t>
                      </a:r>
                      <a:endParaRPr lang="en-AU" sz="1100" dirty="0">
                        <a:effectLst/>
                        <a:latin typeface="Arial"/>
                        <a:ea typeface="Times New Roman"/>
                        <a:cs typeface="Times New Roman"/>
                      </a:endParaRPr>
                    </a:p>
                  </a:txBody>
                  <a:tcPr marL="9472" marR="9472" marT="9470" marB="9470" anchor="ctr"/>
                </a:tc>
              </a:tr>
              <a:tr h="434062">
                <a:tc>
                  <a:txBody>
                    <a:bodyPr/>
                    <a:lstStyle/>
                    <a:p>
                      <a:pPr indent="180340" algn="ctr">
                        <a:spcAft>
                          <a:spcPts val="0"/>
                        </a:spcAft>
                      </a:pPr>
                      <a:r>
                        <a:rPr lang="en-US" sz="1100" dirty="0">
                          <a:effectLst/>
                        </a:rPr>
                        <a:t>Northern Territory </a:t>
                      </a:r>
                      <a:endParaRPr lang="en-AU" sz="1100" dirty="0">
                        <a:effectLst/>
                        <a:latin typeface="Arial"/>
                        <a:ea typeface="Times New Roman"/>
                        <a:cs typeface="Times New Roman"/>
                      </a:endParaRPr>
                    </a:p>
                  </a:txBody>
                  <a:tcPr marL="37888" marR="37888" marT="37879" marB="37879" anchor="ctr"/>
                </a:tc>
                <a:tc>
                  <a:txBody>
                    <a:bodyPr/>
                    <a:lstStyle/>
                    <a:p>
                      <a:pPr indent="180340" algn="just">
                        <a:spcAft>
                          <a:spcPts val="0"/>
                        </a:spcAft>
                      </a:pPr>
                      <a:r>
                        <a:rPr lang="en-US" sz="1100" dirty="0">
                          <a:effectLst/>
                        </a:rPr>
                        <a:t>Department of Natural Resources, Environment and the Arts/Water Act 1992</a:t>
                      </a:r>
                      <a:endParaRPr lang="en-AU" sz="1100" dirty="0">
                        <a:effectLst/>
                        <a:latin typeface="Arial"/>
                        <a:ea typeface="Times New Roman"/>
                        <a:cs typeface="Times New Roman"/>
                      </a:endParaRPr>
                    </a:p>
                  </a:txBody>
                  <a:tcPr marL="37888" marR="37888" marT="37879" marB="37879" anchor="ctr"/>
                </a:tc>
                <a:tc>
                  <a:txBody>
                    <a:bodyPr/>
                    <a:lstStyle/>
                    <a:p>
                      <a:pPr indent="180340" algn="ctr">
                        <a:spcAft>
                          <a:spcPts val="0"/>
                        </a:spcAft>
                      </a:pPr>
                      <a:r>
                        <a:rPr lang="en-US" sz="1100" dirty="0">
                          <a:effectLst/>
                        </a:rPr>
                        <a:t>Water allocation plan</a:t>
                      </a:r>
                      <a:endParaRPr lang="en-AU" sz="1100" dirty="0">
                        <a:effectLst/>
                        <a:latin typeface="Arial"/>
                        <a:ea typeface="Times New Roman"/>
                        <a:cs typeface="Times New Roman"/>
                      </a:endParaRPr>
                    </a:p>
                  </a:txBody>
                  <a:tcPr marL="37888" marR="37888" marT="37879" marB="37879" anchor="ctr"/>
                </a:tc>
                <a:tc>
                  <a:txBody>
                    <a:bodyPr/>
                    <a:lstStyle/>
                    <a:p>
                      <a:pPr indent="31115" algn="ctr">
                        <a:spcAft>
                          <a:spcPts val="0"/>
                        </a:spcAft>
                      </a:pPr>
                      <a:r>
                        <a:rPr lang="en-US" sz="1100" dirty="0">
                          <a:effectLst/>
                        </a:rPr>
                        <a:t>3</a:t>
                      </a:r>
                      <a:endParaRPr lang="en-AU" sz="1100" dirty="0">
                        <a:effectLst/>
                        <a:latin typeface="Arial"/>
                        <a:ea typeface="Times New Roman"/>
                        <a:cs typeface="Times New Roman"/>
                      </a:endParaRPr>
                    </a:p>
                  </a:txBody>
                  <a:tcPr marL="9472" marR="9472" marT="9470" marB="9470" anchor="ctr"/>
                </a:tc>
              </a:tr>
              <a:tr h="595251">
                <a:tc>
                  <a:txBody>
                    <a:bodyPr/>
                    <a:lstStyle/>
                    <a:p>
                      <a:pPr indent="180340" algn="ctr">
                        <a:lnSpc>
                          <a:spcPct val="200000"/>
                        </a:lnSpc>
                        <a:spcAft>
                          <a:spcPts val="0"/>
                        </a:spcAft>
                      </a:pPr>
                      <a:r>
                        <a:rPr lang="en-US" sz="1100" dirty="0">
                          <a:effectLst/>
                        </a:rPr>
                        <a:t>Queensland </a:t>
                      </a:r>
                      <a:endParaRPr lang="en-AU" sz="1100" dirty="0">
                        <a:effectLst/>
                        <a:latin typeface="Times New Roman"/>
                        <a:ea typeface="Times New Roman"/>
                      </a:endParaRPr>
                    </a:p>
                  </a:txBody>
                  <a:tcPr marL="37888" marR="37888" marT="37879" marB="37879" anchor="ctr"/>
                </a:tc>
                <a:tc>
                  <a:txBody>
                    <a:bodyPr/>
                    <a:lstStyle/>
                    <a:p>
                      <a:pPr indent="180340" algn="just">
                        <a:spcAft>
                          <a:spcPts val="0"/>
                        </a:spcAft>
                      </a:pPr>
                      <a:r>
                        <a:rPr lang="en-US" sz="1100" dirty="0">
                          <a:effectLst/>
                        </a:rPr>
                        <a:t>Department of Natural Resources, Mines and Water / Water Act 2000; Wild Rivers Act 2005;Integrated Planning Act 1997</a:t>
                      </a:r>
                      <a:endParaRPr lang="en-AU" sz="1100" dirty="0">
                        <a:effectLst/>
                        <a:latin typeface="Arial"/>
                        <a:ea typeface="Times New Roman"/>
                        <a:cs typeface="Times New Roman"/>
                      </a:endParaRPr>
                    </a:p>
                  </a:txBody>
                  <a:tcPr marL="37888" marR="37888" marT="37879" marB="37879" anchor="ctr"/>
                </a:tc>
                <a:tc>
                  <a:txBody>
                    <a:bodyPr/>
                    <a:lstStyle/>
                    <a:p>
                      <a:pPr indent="180340" algn="ctr">
                        <a:spcAft>
                          <a:spcPts val="0"/>
                        </a:spcAft>
                      </a:pPr>
                      <a:r>
                        <a:rPr lang="en-US" sz="1100" dirty="0">
                          <a:effectLst/>
                        </a:rPr>
                        <a:t>Water resource plan </a:t>
                      </a:r>
                      <a:endParaRPr lang="en-AU" sz="1100" dirty="0">
                        <a:effectLst/>
                        <a:latin typeface="Arial"/>
                        <a:ea typeface="Times New Roman"/>
                        <a:cs typeface="Times New Roman"/>
                      </a:endParaRPr>
                    </a:p>
                  </a:txBody>
                  <a:tcPr marL="37888" marR="37888" marT="37879" marB="37879" anchor="ctr"/>
                </a:tc>
                <a:tc>
                  <a:txBody>
                    <a:bodyPr/>
                    <a:lstStyle/>
                    <a:p>
                      <a:pPr indent="31115" algn="ctr">
                        <a:spcAft>
                          <a:spcPts val="0"/>
                        </a:spcAft>
                      </a:pPr>
                      <a:r>
                        <a:rPr lang="en-US" sz="1100" dirty="0">
                          <a:effectLst/>
                        </a:rPr>
                        <a:t>21</a:t>
                      </a:r>
                      <a:endParaRPr lang="en-AU" sz="1100" dirty="0">
                        <a:effectLst/>
                        <a:latin typeface="Arial"/>
                        <a:ea typeface="Times New Roman"/>
                        <a:cs typeface="Times New Roman"/>
                      </a:endParaRPr>
                    </a:p>
                  </a:txBody>
                  <a:tcPr marL="9472" marR="9472" marT="9470" marB="9470" anchor="ctr"/>
                </a:tc>
              </a:tr>
              <a:tr h="664014">
                <a:tc>
                  <a:txBody>
                    <a:bodyPr/>
                    <a:lstStyle/>
                    <a:p>
                      <a:pPr indent="180340" algn="ctr">
                        <a:spcAft>
                          <a:spcPts val="0"/>
                        </a:spcAft>
                      </a:pPr>
                      <a:r>
                        <a:rPr lang="en-US" sz="1100" dirty="0">
                          <a:effectLst/>
                        </a:rPr>
                        <a:t>South Australia </a:t>
                      </a:r>
                      <a:endParaRPr lang="en-AU" sz="1100" dirty="0">
                        <a:effectLst/>
                        <a:latin typeface="Arial"/>
                        <a:ea typeface="Times New Roman"/>
                        <a:cs typeface="Times New Roman"/>
                      </a:endParaRPr>
                    </a:p>
                  </a:txBody>
                  <a:tcPr marL="37888" marR="37888" marT="37879" marB="37879" anchor="ctr"/>
                </a:tc>
                <a:tc>
                  <a:txBody>
                    <a:bodyPr/>
                    <a:lstStyle/>
                    <a:p>
                      <a:pPr indent="10795" algn="just">
                        <a:spcAft>
                          <a:spcPts val="0"/>
                        </a:spcAft>
                      </a:pPr>
                      <a:r>
                        <a:rPr lang="en-US" sz="1100" dirty="0">
                          <a:effectLst/>
                        </a:rPr>
                        <a:t>Department of Water/Natural Resources Management Act 2004; Groundwater (Border Agreement) Act 1985</a:t>
                      </a:r>
                      <a:endParaRPr lang="en-AU" sz="1100" dirty="0">
                        <a:effectLst/>
                        <a:latin typeface="Arial"/>
                        <a:ea typeface="Times New Roman"/>
                        <a:cs typeface="Times New Roman"/>
                      </a:endParaRPr>
                    </a:p>
                  </a:txBody>
                  <a:tcPr marL="37888" marR="37888" marT="37879" marB="37879" anchor="ctr"/>
                </a:tc>
                <a:tc>
                  <a:txBody>
                    <a:bodyPr/>
                    <a:lstStyle/>
                    <a:p>
                      <a:pPr indent="180340" algn="ctr">
                        <a:spcAft>
                          <a:spcPts val="0"/>
                        </a:spcAft>
                      </a:pPr>
                      <a:r>
                        <a:rPr lang="en-US" sz="1100" dirty="0">
                          <a:effectLst/>
                        </a:rPr>
                        <a:t>Water allocation plans</a:t>
                      </a:r>
                      <a:endParaRPr lang="en-AU" sz="1100" dirty="0">
                        <a:effectLst/>
                        <a:latin typeface="Arial"/>
                        <a:ea typeface="Times New Roman"/>
                        <a:cs typeface="Times New Roman"/>
                      </a:endParaRPr>
                    </a:p>
                  </a:txBody>
                  <a:tcPr marL="37888" marR="37888" marT="37879" marB="37879" anchor="ctr"/>
                </a:tc>
                <a:tc>
                  <a:txBody>
                    <a:bodyPr/>
                    <a:lstStyle/>
                    <a:p>
                      <a:pPr indent="31115" algn="ctr">
                        <a:spcAft>
                          <a:spcPts val="0"/>
                        </a:spcAft>
                      </a:pPr>
                      <a:r>
                        <a:rPr lang="en-US" sz="1100" dirty="0">
                          <a:effectLst/>
                        </a:rPr>
                        <a:t>15</a:t>
                      </a:r>
                      <a:endParaRPr lang="en-AU" sz="1100" dirty="0">
                        <a:effectLst/>
                        <a:latin typeface="Arial"/>
                        <a:ea typeface="Times New Roman"/>
                        <a:cs typeface="Times New Roman"/>
                      </a:endParaRPr>
                    </a:p>
                  </a:txBody>
                  <a:tcPr marL="9472" marR="9472" marT="9470" marB="9470" anchor="ctr"/>
                </a:tc>
              </a:tr>
              <a:tr h="664014">
                <a:tc>
                  <a:txBody>
                    <a:bodyPr/>
                    <a:lstStyle/>
                    <a:p>
                      <a:pPr indent="180340" algn="ctr">
                        <a:lnSpc>
                          <a:spcPct val="200000"/>
                        </a:lnSpc>
                        <a:spcAft>
                          <a:spcPts val="0"/>
                        </a:spcAft>
                      </a:pPr>
                      <a:r>
                        <a:rPr lang="en-US" sz="1100" dirty="0">
                          <a:effectLst/>
                        </a:rPr>
                        <a:t>Tasmania </a:t>
                      </a:r>
                      <a:endParaRPr lang="en-AU" sz="1100" dirty="0">
                        <a:effectLst/>
                        <a:latin typeface="Times New Roman"/>
                        <a:ea typeface="Times New Roman"/>
                      </a:endParaRPr>
                    </a:p>
                  </a:txBody>
                  <a:tcPr marL="37888" marR="37888" marT="37879" marB="37879" anchor="ctr"/>
                </a:tc>
                <a:tc>
                  <a:txBody>
                    <a:bodyPr/>
                    <a:lstStyle/>
                    <a:p>
                      <a:pPr indent="10795" algn="just">
                        <a:spcAft>
                          <a:spcPts val="0"/>
                        </a:spcAft>
                      </a:pPr>
                      <a:r>
                        <a:rPr lang="en-US" sz="1100" dirty="0">
                          <a:effectLst/>
                        </a:rPr>
                        <a:t>Department of Primary Industries and Water/ Water Management Act 1999</a:t>
                      </a:r>
                      <a:endParaRPr lang="en-AU" sz="1100" dirty="0">
                        <a:effectLst/>
                        <a:latin typeface="Arial"/>
                        <a:ea typeface="Times New Roman"/>
                        <a:cs typeface="Times New Roman"/>
                      </a:endParaRPr>
                    </a:p>
                  </a:txBody>
                  <a:tcPr marL="37888" marR="37888" marT="37879" marB="37879" anchor="ctr"/>
                </a:tc>
                <a:tc>
                  <a:txBody>
                    <a:bodyPr/>
                    <a:lstStyle/>
                    <a:p>
                      <a:pPr indent="180340" algn="ctr">
                        <a:spcAft>
                          <a:spcPts val="0"/>
                        </a:spcAft>
                      </a:pPr>
                      <a:r>
                        <a:rPr lang="en-US" sz="1100" dirty="0">
                          <a:effectLst/>
                        </a:rPr>
                        <a:t>Water management plans</a:t>
                      </a:r>
                      <a:endParaRPr lang="en-AU" sz="1100" dirty="0">
                        <a:effectLst/>
                        <a:latin typeface="Arial"/>
                        <a:ea typeface="Times New Roman"/>
                        <a:cs typeface="Times New Roman"/>
                      </a:endParaRPr>
                    </a:p>
                  </a:txBody>
                  <a:tcPr marL="37888" marR="37888" marT="37879" marB="37879" anchor="ctr"/>
                </a:tc>
                <a:tc>
                  <a:txBody>
                    <a:bodyPr/>
                    <a:lstStyle/>
                    <a:p>
                      <a:pPr indent="31115" algn="ctr">
                        <a:spcAft>
                          <a:spcPts val="0"/>
                        </a:spcAft>
                      </a:pPr>
                      <a:r>
                        <a:rPr lang="en-US" sz="1100" dirty="0">
                          <a:effectLst/>
                        </a:rPr>
                        <a:t>6</a:t>
                      </a:r>
                      <a:endParaRPr lang="en-AU" sz="1100" dirty="0">
                        <a:effectLst/>
                        <a:latin typeface="Arial"/>
                        <a:ea typeface="Times New Roman"/>
                        <a:cs typeface="Times New Roman"/>
                      </a:endParaRPr>
                    </a:p>
                  </a:txBody>
                  <a:tcPr marL="9472" marR="9472" marT="9470" marB="9470" anchor="ctr"/>
                </a:tc>
              </a:tr>
              <a:tr h="535215">
                <a:tc>
                  <a:txBody>
                    <a:bodyPr/>
                    <a:lstStyle/>
                    <a:p>
                      <a:pPr indent="180340" algn="ctr">
                        <a:spcAft>
                          <a:spcPts val="0"/>
                        </a:spcAft>
                      </a:pPr>
                      <a:r>
                        <a:rPr lang="en-US" sz="1100" dirty="0">
                          <a:effectLst/>
                        </a:rPr>
                        <a:t>Victoria </a:t>
                      </a:r>
                      <a:endParaRPr lang="en-AU" sz="1100" dirty="0">
                        <a:effectLst/>
                        <a:latin typeface="Arial"/>
                        <a:ea typeface="Times New Roman"/>
                        <a:cs typeface="Times New Roman"/>
                      </a:endParaRPr>
                    </a:p>
                  </a:txBody>
                  <a:tcPr marL="37888" marR="37888" marT="37879" marB="37879" anchor="ctr"/>
                </a:tc>
                <a:tc>
                  <a:txBody>
                    <a:bodyPr/>
                    <a:lstStyle/>
                    <a:p>
                      <a:pPr indent="180340" algn="just">
                        <a:spcAft>
                          <a:spcPts val="0"/>
                        </a:spcAft>
                      </a:pPr>
                      <a:r>
                        <a:rPr lang="en-US" sz="1100" dirty="0">
                          <a:effectLst/>
                        </a:rPr>
                        <a:t>Department of Sustainability and Environment /Water Act 1989;Groundwater (Border Agreement) Act 1985</a:t>
                      </a:r>
                      <a:endParaRPr lang="en-AU" sz="1100" dirty="0">
                        <a:effectLst/>
                        <a:latin typeface="Arial"/>
                        <a:ea typeface="Times New Roman"/>
                        <a:cs typeface="Times New Roman"/>
                      </a:endParaRPr>
                    </a:p>
                  </a:txBody>
                  <a:tcPr marL="37888" marR="37888" marT="37879" marB="37879" anchor="ctr"/>
                </a:tc>
                <a:tc>
                  <a:txBody>
                    <a:bodyPr/>
                    <a:lstStyle/>
                    <a:p>
                      <a:pPr indent="180340" algn="ctr">
                        <a:spcAft>
                          <a:spcPts val="0"/>
                        </a:spcAft>
                      </a:pPr>
                      <a:r>
                        <a:rPr lang="en-US" sz="1100" dirty="0">
                          <a:effectLst/>
                        </a:rPr>
                        <a:t>Regional sustainable water strategies</a:t>
                      </a:r>
                      <a:endParaRPr lang="en-AU" sz="1100" dirty="0">
                        <a:effectLst/>
                        <a:latin typeface="Arial"/>
                        <a:ea typeface="Times New Roman"/>
                        <a:cs typeface="Times New Roman"/>
                      </a:endParaRPr>
                    </a:p>
                  </a:txBody>
                  <a:tcPr marL="37888" marR="37888" marT="37879" marB="37879" anchor="ctr"/>
                </a:tc>
                <a:tc>
                  <a:txBody>
                    <a:bodyPr/>
                    <a:lstStyle/>
                    <a:p>
                      <a:pPr indent="180340" algn="ctr">
                        <a:spcAft>
                          <a:spcPts val="0"/>
                        </a:spcAft>
                      </a:pPr>
                      <a:r>
                        <a:rPr lang="en-US" sz="1100" dirty="0">
                          <a:effectLst/>
                        </a:rPr>
                        <a:t>2</a:t>
                      </a:r>
                      <a:endParaRPr lang="en-AU" sz="1100" dirty="0">
                        <a:effectLst/>
                        <a:latin typeface="Arial"/>
                        <a:ea typeface="Times New Roman"/>
                        <a:cs typeface="Times New Roman"/>
                      </a:endParaRPr>
                    </a:p>
                  </a:txBody>
                  <a:tcPr marL="9472" marR="9472" marT="9470" marB="9470" anchor="ctr"/>
                </a:tc>
              </a:tr>
              <a:tr h="664014">
                <a:tc>
                  <a:txBody>
                    <a:bodyPr/>
                    <a:lstStyle/>
                    <a:p>
                      <a:pPr indent="180340" algn="ctr">
                        <a:spcAft>
                          <a:spcPts val="0"/>
                        </a:spcAft>
                      </a:pPr>
                      <a:r>
                        <a:rPr lang="en-US" sz="1100" dirty="0" smtClean="0">
                          <a:effectLst/>
                        </a:rPr>
                        <a:t>Western Australia </a:t>
                      </a:r>
                      <a:endParaRPr lang="en-AU" sz="1100" dirty="0">
                        <a:effectLst/>
                        <a:latin typeface="Arial"/>
                        <a:ea typeface="Times New Roman"/>
                        <a:cs typeface="Times New Roman"/>
                      </a:endParaRPr>
                    </a:p>
                  </a:txBody>
                  <a:tcPr marL="37888" marR="37888" marT="37879" marB="37879" anchor="ctr"/>
                </a:tc>
                <a:tc>
                  <a:txBody>
                    <a:bodyPr/>
                    <a:lstStyle/>
                    <a:p>
                      <a:pPr indent="180340" algn="just">
                        <a:spcAft>
                          <a:spcPts val="0"/>
                        </a:spcAft>
                      </a:pPr>
                      <a:r>
                        <a:rPr lang="en-US" sz="1100" dirty="0">
                          <a:effectLst/>
                        </a:rPr>
                        <a:t>Department of Water /Rights in Water and Irrigation Act 1914</a:t>
                      </a:r>
                      <a:endParaRPr lang="en-AU" sz="1100" dirty="0">
                        <a:effectLst/>
                        <a:latin typeface="Arial"/>
                        <a:ea typeface="Times New Roman"/>
                        <a:cs typeface="Times New Roman"/>
                      </a:endParaRPr>
                    </a:p>
                  </a:txBody>
                  <a:tcPr marL="37888" marR="37888" marT="37879" marB="37879" anchor="ctr"/>
                </a:tc>
                <a:tc>
                  <a:txBody>
                    <a:bodyPr/>
                    <a:lstStyle/>
                    <a:p>
                      <a:pPr indent="180340" algn="ctr">
                        <a:spcAft>
                          <a:spcPts val="0"/>
                        </a:spcAft>
                      </a:pPr>
                      <a:r>
                        <a:rPr lang="en-US" sz="1100" dirty="0">
                          <a:effectLst/>
                        </a:rPr>
                        <a:t>Water management plans/Water Allocation Plans</a:t>
                      </a:r>
                      <a:endParaRPr lang="en-AU" sz="1100" dirty="0">
                        <a:effectLst/>
                        <a:latin typeface="Arial"/>
                        <a:ea typeface="Times New Roman"/>
                        <a:cs typeface="Times New Roman"/>
                      </a:endParaRPr>
                    </a:p>
                  </a:txBody>
                  <a:tcPr marL="37888" marR="37888" marT="37879" marB="37879" anchor="ctr"/>
                </a:tc>
                <a:tc>
                  <a:txBody>
                    <a:bodyPr/>
                    <a:lstStyle/>
                    <a:p>
                      <a:pPr indent="180340" algn="ctr">
                        <a:spcAft>
                          <a:spcPts val="0"/>
                        </a:spcAft>
                      </a:pPr>
                      <a:r>
                        <a:rPr lang="en-US" sz="1100" dirty="0">
                          <a:effectLst/>
                        </a:rPr>
                        <a:t>11</a:t>
                      </a:r>
                      <a:endParaRPr lang="en-AU" sz="1100" dirty="0">
                        <a:effectLst/>
                        <a:latin typeface="Arial"/>
                        <a:ea typeface="Times New Roman"/>
                        <a:cs typeface="Times New Roman"/>
                      </a:endParaRPr>
                    </a:p>
                  </a:txBody>
                  <a:tcPr marL="9472" marR="9472" marT="9470" marB="9470" anchor="ctr"/>
                </a:tc>
              </a:tr>
            </a:tbl>
          </a:graphicData>
        </a:graphic>
      </p:graphicFrame>
      <p:sp>
        <p:nvSpPr>
          <p:cNvPr id="4" name="Rectangle 3"/>
          <p:cNvSpPr/>
          <p:nvPr/>
        </p:nvSpPr>
        <p:spPr>
          <a:xfrm>
            <a:off x="965200" y="498475"/>
            <a:ext cx="7993063" cy="739775"/>
          </a:xfrm>
          <a:prstGeom prst="rect">
            <a:avLst/>
          </a:prstGeom>
        </p:spPr>
        <p:txBody>
          <a:bodyPr>
            <a:spAutoFit/>
          </a:bodyPr>
          <a:lstStyle/>
          <a:p>
            <a:pPr algn="ctr">
              <a:defRPr/>
            </a:pPr>
            <a:r>
              <a:rPr lang="en-US" sz="2100" b="1" dirty="0">
                <a:solidFill>
                  <a:schemeClr val="bg1"/>
                </a:solidFill>
                <a:latin typeface="+mn-lt"/>
                <a:ea typeface="Times New Roman"/>
              </a:rPr>
              <a:t>Principal water management agencies and laws applicable to each state and territory</a:t>
            </a:r>
            <a:endParaRPr lang="en-AU" sz="2100" b="1" dirty="0">
              <a:solidFill>
                <a:schemeClr val="bg1"/>
              </a:solidFill>
              <a:latin typeface="+mn-lt"/>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bwMode="auto">
          <a:xfrm>
            <a:off x="944563" y="214313"/>
            <a:ext cx="7974012" cy="11430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AU" sz="3200" dirty="0" smtClean="0">
                <a:solidFill>
                  <a:schemeClr val="bg1"/>
                </a:solidFill>
              </a:rPr>
              <a:t>SA  and Victoria  early Political Challenges in Water Allocation between States</a:t>
            </a:r>
          </a:p>
        </p:txBody>
      </p:sp>
      <p:pic>
        <p:nvPicPr>
          <p:cNvPr id="12291" name="Picture 2"/>
          <p:cNvPicPr>
            <a:picLocks noGrp="1" noChangeAspect="1" noChangeArrowheads="1"/>
          </p:cNvPicPr>
          <p:nvPr>
            <p:ph idx="1"/>
          </p:nvPr>
        </p:nvPicPr>
        <p:blipFill>
          <a:blip cstate="print">
            <a:extLst>
              <a:ext uri="{28A0092B-C50C-407E-A947-70E740481C1C}">
                <a14:useLocalDpi xmlns:a14="http://schemas.microsoft.com/office/drawing/2010/main" val="0"/>
              </a:ext>
            </a:extLst>
          </a:blip>
          <a:srcRect/>
          <a:stretch>
            <a:fillRect/>
          </a:stretch>
        </p:blipFill>
        <p:spPr bwMode="auto">
          <a:xfrm>
            <a:off x="160338" y="1412777"/>
            <a:ext cx="4241800" cy="5328591"/>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292" name="Picture 2"/>
          <p:cNvPicPr>
            <a:picLocks noChangeAspect="1" noChangeArrowheads="1"/>
          </p:cNvPicPr>
          <p:nvPr/>
        </p:nvPicPr>
        <p:blipFill>
          <a:blip cstate="print">
            <a:extLst>
              <a:ext uri="{28A0092B-C50C-407E-A947-70E740481C1C}">
                <a14:useLocalDpi xmlns:a14="http://schemas.microsoft.com/office/drawing/2010/main" val="0"/>
              </a:ext>
            </a:extLst>
          </a:blip>
          <a:srcRect/>
          <a:stretch>
            <a:fillRect/>
          </a:stretch>
        </p:blipFill>
        <p:spPr bwMode="auto">
          <a:xfrm>
            <a:off x="4572000" y="1412777"/>
            <a:ext cx="4054475" cy="53285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med">
    <p:fade/>
    <p:sndAc>
      <p:endSnd/>
    </p:sndAc>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1485234"/>
            <a:ext cx="8280920" cy="3785652"/>
          </a:xfrm>
          <a:prstGeom prst="rect">
            <a:avLst/>
          </a:prstGeom>
        </p:spPr>
        <p:txBody>
          <a:bodyPr wrap="square">
            <a:spAutoFit/>
          </a:bodyPr>
          <a:lstStyle/>
          <a:p>
            <a:pPr marL="342900" indent="-342900">
              <a:buFont typeface="Arial" pitchFamily="34" charset="0"/>
              <a:buChar char="•"/>
            </a:pPr>
            <a:r>
              <a:rPr lang="en-US" dirty="0" smtClean="0">
                <a:solidFill>
                  <a:schemeClr val="tx1"/>
                </a:solidFill>
                <a:latin typeface="+mn-lt"/>
                <a:ea typeface="Times New Roman"/>
              </a:rPr>
              <a:t>YES - 61.5% </a:t>
            </a:r>
          </a:p>
          <a:p>
            <a:pPr marL="342900" indent="-342900">
              <a:buFont typeface="Arial" pitchFamily="34" charset="0"/>
              <a:buChar char="•"/>
            </a:pPr>
            <a:endParaRPr lang="en-US" dirty="0">
              <a:solidFill>
                <a:schemeClr val="tx1"/>
              </a:solidFill>
              <a:latin typeface="+mn-lt"/>
              <a:ea typeface="Times New Roman"/>
            </a:endParaRPr>
          </a:p>
          <a:p>
            <a:pPr marL="342900" indent="-342900">
              <a:buFont typeface="Arial" pitchFamily="34" charset="0"/>
              <a:buChar char="•"/>
            </a:pPr>
            <a:r>
              <a:rPr lang="en-US" dirty="0" smtClean="0">
                <a:solidFill>
                  <a:schemeClr val="tx1"/>
                </a:solidFill>
                <a:latin typeface="+mn-lt"/>
                <a:ea typeface="Times New Roman"/>
              </a:rPr>
              <a:t>But also pointed out some concerns:</a:t>
            </a:r>
          </a:p>
          <a:p>
            <a:pPr marL="800100" lvl="1" indent="-342900">
              <a:buFont typeface="Arial" pitchFamily="34" charset="0"/>
              <a:buChar char="•"/>
            </a:pPr>
            <a:r>
              <a:rPr lang="en-US" i="1" dirty="0" smtClean="0">
                <a:solidFill>
                  <a:schemeClr val="tx1"/>
                </a:solidFill>
                <a:latin typeface="+mn-lt"/>
                <a:ea typeface="Times New Roman"/>
              </a:rPr>
              <a:t>unfairness </a:t>
            </a:r>
            <a:r>
              <a:rPr lang="en-US" i="1" dirty="0">
                <a:solidFill>
                  <a:schemeClr val="tx1"/>
                </a:solidFill>
                <a:latin typeface="+mn-lt"/>
                <a:ea typeface="Times New Roman"/>
              </a:rPr>
              <a:t>in the processes for public consultation, </a:t>
            </a:r>
            <a:endParaRPr lang="en-US" i="1" dirty="0" smtClean="0">
              <a:solidFill>
                <a:schemeClr val="tx1"/>
              </a:solidFill>
              <a:latin typeface="+mn-lt"/>
              <a:ea typeface="Times New Roman"/>
            </a:endParaRPr>
          </a:p>
          <a:p>
            <a:pPr marL="800100" lvl="1" indent="-342900">
              <a:buFont typeface="Arial" pitchFamily="34" charset="0"/>
              <a:buChar char="•"/>
            </a:pPr>
            <a:r>
              <a:rPr lang="en-US" i="1" dirty="0" smtClean="0">
                <a:solidFill>
                  <a:schemeClr val="tx1"/>
                </a:solidFill>
                <a:latin typeface="+mn-lt"/>
                <a:ea typeface="Times New Roman"/>
              </a:rPr>
              <a:t>lack </a:t>
            </a:r>
            <a:r>
              <a:rPr lang="en-US" i="1" dirty="0">
                <a:solidFill>
                  <a:schemeClr val="tx1"/>
                </a:solidFill>
                <a:latin typeface="+mn-lt"/>
                <a:ea typeface="Times New Roman"/>
              </a:rPr>
              <a:t>of knowledge of local, </a:t>
            </a:r>
            <a:endParaRPr lang="en-US" i="1" dirty="0" smtClean="0">
              <a:solidFill>
                <a:schemeClr val="tx1"/>
              </a:solidFill>
              <a:latin typeface="+mn-lt"/>
              <a:ea typeface="Times New Roman"/>
            </a:endParaRPr>
          </a:p>
          <a:p>
            <a:pPr marL="800100" lvl="1" indent="-342900">
              <a:buFont typeface="Arial" pitchFamily="34" charset="0"/>
              <a:buChar char="•"/>
            </a:pPr>
            <a:r>
              <a:rPr lang="en-US" i="1" dirty="0" smtClean="0">
                <a:solidFill>
                  <a:schemeClr val="tx1"/>
                </a:solidFill>
                <a:latin typeface="+mn-lt"/>
                <a:ea typeface="Times New Roman"/>
              </a:rPr>
              <a:t>cost </a:t>
            </a:r>
            <a:r>
              <a:rPr lang="en-US" i="1" dirty="0">
                <a:solidFill>
                  <a:schemeClr val="tx1"/>
                </a:solidFill>
                <a:latin typeface="+mn-lt"/>
                <a:ea typeface="Times New Roman"/>
              </a:rPr>
              <a:t>of development and implementation of </a:t>
            </a:r>
            <a:r>
              <a:rPr lang="en-US" i="1" dirty="0" smtClean="0">
                <a:solidFill>
                  <a:schemeClr val="tx1"/>
                </a:solidFill>
                <a:latin typeface="+mn-lt"/>
                <a:ea typeface="Times New Roman"/>
              </a:rPr>
              <a:t>water plans, and </a:t>
            </a:r>
          </a:p>
          <a:p>
            <a:pPr marL="800100" lvl="1" indent="-342900">
              <a:buFont typeface="Arial" pitchFamily="34" charset="0"/>
              <a:buChar char="•"/>
            </a:pPr>
            <a:r>
              <a:rPr lang="en-US" i="1" dirty="0" smtClean="0">
                <a:solidFill>
                  <a:schemeClr val="tx1"/>
                </a:solidFill>
                <a:latin typeface="+mn-lt"/>
                <a:ea typeface="Times New Roman"/>
              </a:rPr>
              <a:t>uncertainties in </a:t>
            </a:r>
            <a:r>
              <a:rPr lang="en-US" i="1" dirty="0">
                <a:solidFill>
                  <a:schemeClr val="tx1"/>
                </a:solidFill>
                <a:latin typeface="+mn-lt"/>
                <a:ea typeface="Times New Roman"/>
              </a:rPr>
              <a:t>the science</a:t>
            </a:r>
            <a:r>
              <a:rPr lang="en-US" dirty="0">
                <a:solidFill>
                  <a:schemeClr val="tx1"/>
                </a:solidFill>
                <a:latin typeface="+mn-lt"/>
                <a:ea typeface="Times New Roman"/>
              </a:rPr>
              <a:t>. </a:t>
            </a:r>
            <a:endParaRPr lang="en-US" dirty="0" smtClean="0">
              <a:solidFill>
                <a:schemeClr val="tx1"/>
              </a:solidFill>
              <a:latin typeface="+mn-lt"/>
              <a:ea typeface="Times New Roman"/>
            </a:endParaRPr>
          </a:p>
          <a:p>
            <a:pPr marL="800100" lvl="1" indent="-342900">
              <a:buFont typeface="Arial" pitchFamily="34" charset="0"/>
              <a:buChar char="•"/>
            </a:pPr>
            <a:endParaRPr lang="en-AU" dirty="0">
              <a:latin typeface="+mn-lt"/>
            </a:endParaRPr>
          </a:p>
          <a:p>
            <a:pPr marL="800100" lvl="1" indent="-342900">
              <a:buFont typeface="Arial" pitchFamily="34" charset="0"/>
              <a:buChar char="•"/>
            </a:pPr>
            <a:endParaRPr lang="en-US" dirty="0">
              <a:latin typeface="+mn-lt"/>
            </a:endParaRPr>
          </a:p>
        </p:txBody>
      </p:sp>
      <p:sp>
        <p:nvSpPr>
          <p:cNvPr id="3" name="Rectangle 2"/>
          <p:cNvSpPr/>
          <p:nvPr/>
        </p:nvSpPr>
        <p:spPr>
          <a:xfrm>
            <a:off x="933552" y="116632"/>
            <a:ext cx="7363024" cy="1200329"/>
          </a:xfrm>
          <a:prstGeom prst="rect">
            <a:avLst/>
          </a:prstGeom>
        </p:spPr>
        <p:txBody>
          <a:bodyPr wrap="square">
            <a:spAutoFit/>
          </a:bodyPr>
          <a:lstStyle/>
          <a:p>
            <a:pPr lvl="0"/>
            <a:r>
              <a:rPr lang="en-US" dirty="0">
                <a:solidFill>
                  <a:schemeClr val="bg1"/>
                </a:solidFill>
                <a:latin typeface="+mn-lt"/>
                <a:ea typeface="Times New Roman"/>
              </a:rPr>
              <a:t>Are</a:t>
            </a:r>
            <a:r>
              <a:rPr lang="en-US" b="1" dirty="0">
                <a:solidFill>
                  <a:schemeClr val="bg1"/>
                </a:solidFill>
                <a:latin typeface="+mn-lt"/>
                <a:ea typeface="Times New Roman"/>
              </a:rPr>
              <a:t> </a:t>
            </a:r>
            <a:r>
              <a:rPr lang="en-US" sz="2100" b="1" dirty="0">
                <a:solidFill>
                  <a:schemeClr val="bg1"/>
                </a:solidFill>
                <a:latin typeface="+mn-lt"/>
                <a:ea typeface="Times New Roman"/>
              </a:rPr>
              <a:t>Statutory</a:t>
            </a:r>
            <a:r>
              <a:rPr lang="en-US" b="1" dirty="0">
                <a:solidFill>
                  <a:schemeClr val="bg1"/>
                </a:solidFill>
                <a:latin typeface="+mn-lt"/>
                <a:ea typeface="Times New Roman"/>
              </a:rPr>
              <a:t> </a:t>
            </a:r>
            <a:r>
              <a:rPr lang="en-US" dirty="0">
                <a:solidFill>
                  <a:schemeClr val="bg1"/>
                </a:solidFill>
                <a:latin typeface="+mn-lt"/>
                <a:ea typeface="Times New Roman"/>
              </a:rPr>
              <a:t>Water Plans the right way to approach sustainable water </a:t>
            </a:r>
            <a:r>
              <a:rPr lang="en-US" dirty="0" smtClean="0">
                <a:solidFill>
                  <a:schemeClr val="bg1"/>
                </a:solidFill>
                <a:latin typeface="+mn-lt"/>
                <a:ea typeface="Times New Roman"/>
              </a:rPr>
              <a:t>policy? (water planners responses)</a:t>
            </a:r>
            <a:endParaRPr lang="en-US" dirty="0">
              <a:solidFill>
                <a:schemeClr val="bg1"/>
              </a:solidFill>
              <a:latin typeface="+mn-lt"/>
              <a:ea typeface="Times New Roman"/>
            </a:endParaRPr>
          </a:p>
        </p:txBody>
      </p:sp>
    </p:spTree>
    <p:extLst>
      <p:ext uri="{BB962C8B-B14F-4D97-AF65-F5344CB8AC3E}">
        <p14:creationId xmlns:p14="http://schemas.microsoft.com/office/powerpoint/2010/main" val="2265599285"/>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bwMode="auto">
          <a:xfrm>
            <a:off x="747713" y="0"/>
            <a:ext cx="8110537" cy="142875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AU" sz="4000" dirty="0" smtClean="0">
                <a:solidFill>
                  <a:schemeClr val="bg1"/>
                </a:solidFill>
              </a:rPr>
              <a:t>State Court interpretations of </a:t>
            </a:r>
            <a:br>
              <a:rPr lang="en-AU" sz="4000" dirty="0" smtClean="0">
                <a:solidFill>
                  <a:schemeClr val="bg1"/>
                </a:solidFill>
              </a:rPr>
            </a:br>
            <a:r>
              <a:rPr lang="en-AU" sz="4000" dirty="0" smtClean="0">
                <a:solidFill>
                  <a:schemeClr val="bg1"/>
                </a:solidFill>
              </a:rPr>
              <a:t>Water Plans</a:t>
            </a:r>
          </a:p>
        </p:txBody>
      </p:sp>
      <p:sp>
        <p:nvSpPr>
          <p:cNvPr id="3" name="Content Placeholder 2"/>
          <p:cNvSpPr>
            <a:spLocks noGrp="1"/>
          </p:cNvSpPr>
          <p:nvPr>
            <p:ph idx="1"/>
          </p:nvPr>
        </p:nvSpPr>
        <p:spPr/>
        <p:txBody>
          <a:bodyPr/>
          <a:lstStyle/>
          <a:p>
            <a:pPr eaLnBrk="1" hangingPunct="1">
              <a:defRPr/>
            </a:pPr>
            <a:r>
              <a:rPr lang="en-GB" dirty="0" smtClean="0"/>
              <a:t>Water Plans interpreted strictly: no discretion in Minister or court to vary a Plan.</a:t>
            </a:r>
          </a:p>
          <a:p>
            <a:pPr eaLnBrk="1" hangingPunct="1">
              <a:defRPr/>
            </a:pPr>
            <a:r>
              <a:rPr lang="en-GB" dirty="0" smtClean="0"/>
              <a:t>ESD used to reduce water allocations by up to 50%.</a:t>
            </a:r>
          </a:p>
          <a:p>
            <a:pPr eaLnBrk="1" hangingPunct="1">
              <a:defRPr/>
            </a:pPr>
            <a:r>
              <a:rPr lang="en-GB" dirty="0" smtClean="0"/>
              <a:t>Pro-rata reductions seen as fair.</a:t>
            </a:r>
          </a:p>
          <a:p>
            <a:pPr eaLnBrk="1" hangingPunct="1">
              <a:defRPr/>
            </a:pPr>
            <a:r>
              <a:rPr lang="en-GB" dirty="0" smtClean="0"/>
              <a:t>Normal administrative law rules apply, so there must be procedural fairness</a:t>
            </a:r>
            <a:r>
              <a:rPr lang="en-GB" dirty="0" smtClean="0">
                <a:solidFill>
                  <a:schemeClr val="accent6">
                    <a:lumMod val="60000"/>
                    <a:lumOff val="40000"/>
                  </a:schemeClr>
                </a:solidFill>
              </a:rPr>
              <a:t>.</a:t>
            </a:r>
          </a:p>
          <a:p>
            <a:pPr>
              <a:defRPr/>
            </a:pPr>
            <a:endParaRPr lang="en-AU" dirty="0"/>
          </a:p>
        </p:txBody>
      </p:sp>
    </p:spTree>
  </p:cSld>
  <p:clrMapOvr>
    <a:masterClrMapping/>
  </p:clrMapOvr>
  <p:transition spd="med">
    <p:fade/>
    <p:sndAc>
      <p:endSnd/>
    </p:sndAc>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solidFill>
                  <a:schemeClr val="bg1"/>
                </a:solidFill>
              </a:rPr>
              <a:t>Water Governance Issues</a:t>
            </a:r>
            <a:endParaRPr lang="en-AU" dirty="0">
              <a:solidFill>
                <a:schemeClr val="bg1"/>
              </a:solidFill>
            </a:endParaRPr>
          </a:p>
        </p:txBody>
      </p:sp>
      <p:sp>
        <p:nvSpPr>
          <p:cNvPr id="3" name="Content Placeholder 2"/>
          <p:cNvSpPr>
            <a:spLocks noGrp="1"/>
          </p:cNvSpPr>
          <p:nvPr>
            <p:ph idx="1"/>
          </p:nvPr>
        </p:nvSpPr>
        <p:spPr/>
        <p:txBody>
          <a:bodyPr/>
          <a:lstStyle/>
          <a:p>
            <a:r>
              <a:rPr lang="en-AU" dirty="0" smtClean="0"/>
              <a:t>Constitutional</a:t>
            </a:r>
          </a:p>
          <a:p>
            <a:r>
              <a:rPr lang="en-AU" dirty="0" smtClean="0"/>
              <a:t>Water law Water Act</a:t>
            </a:r>
          </a:p>
          <a:p>
            <a:r>
              <a:rPr lang="en-AU" dirty="0" smtClean="0"/>
              <a:t>Institutional structures </a:t>
            </a:r>
          </a:p>
          <a:p>
            <a:r>
              <a:rPr lang="en-AU" dirty="0" smtClean="0"/>
              <a:t>Basin plan and regional water plans</a:t>
            </a:r>
          </a:p>
          <a:p>
            <a:r>
              <a:rPr lang="en-AU" dirty="0" smtClean="0"/>
              <a:t>Policy responses licensing and water trading.</a:t>
            </a:r>
          </a:p>
          <a:p>
            <a:r>
              <a:rPr lang="en-AU" dirty="0" smtClean="0"/>
              <a:t>Community adoption of sustainable development changing to collectivity in rights and obligations</a:t>
            </a:r>
          </a:p>
          <a:p>
            <a:endParaRPr lang="en-AU" dirty="0"/>
          </a:p>
        </p:txBody>
      </p:sp>
    </p:spTree>
    <p:extLst>
      <p:ext uri="{BB962C8B-B14F-4D97-AF65-F5344CB8AC3E}">
        <p14:creationId xmlns:p14="http://schemas.microsoft.com/office/powerpoint/2010/main" val="2587332356"/>
      </p:ext>
    </p:extLst>
  </p:cSld>
  <p:clrMapOvr>
    <a:masterClrMapping/>
  </p:clrMapOvr>
  <p:transition spd="med">
    <p:fade/>
    <p:sndAc>
      <p:endSnd/>
    </p:sndAc>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200" dirty="0" smtClean="0">
                <a:solidFill>
                  <a:srgbClr val="FF0000"/>
                </a:solidFill>
              </a:rPr>
              <a:t>Solution 2 </a:t>
            </a:r>
            <a:r>
              <a:rPr lang="en-AU" sz="3200" dirty="0" smtClean="0">
                <a:solidFill>
                  <a:schemeClr val="bg1"/>
                </a:solidFill>
              </a:rPr>
              <a:t>have this structure  for Water supply businesses</a:t>
            </a:r>
            <a:endParaRPr lang="en-AU" sz="3200" dirty="0">
              <a:solidFill>
                <a:schemeClr val="bg1"/>
              </a:solidFill>
            </a:endParaRPr>
          </a:p>
        </p:txBody>
      </p:sp>
      <p:sp>
        <p:nvSpPr>
          <p:cNvPr id="3" name="Content Placeholder 2"/>
          <p:cNvSpPr>
            <a:spLocks noGrp="1"/>
          </p:cNvSpPr>
          <p:nvPr>
            <p:ph idx="1"/>
          </p:nvPr>
        </p:nvSpPr>
        <p:spPr>
          <a:xfrm>
            <a:off x="107504" y="5013176"/>
            <a:ext cx="8579296" cy="1584176"/>
          </a:xfrm>
        </p:spPr>
        <p:txBody>
          <a:bodyPr/>
          <a:lstStyle/>
          <a:p>
            <a:r>
              <a:rPr lang="en-AU" sz="2400" dirty="0" smtClean="0"/>
              <a:t>Craft this type of special organisational form  which will better balance the economic, environmental and community interests.</a:t>
            </a:r>
          </a:p>
          <a:p>
            <a:r>
              <a:rPr lang="en-AU" sz="2400" dirty="0" smtClean="0"/>
              <a:t>Use this type of body in all regions</a:t>
            </a:r>
            <a:endParaRPr lang="en-AU" sz="2400" dirty="0"/>
          </a:p>
        </p:txBody>
      </p:sp>
      <p:pic>
        <p:nvPicPr>
          <p:cNvPr id="8" name="Content Placeholder 3"/>
          <p:cNvPicPr>
            <a:picLocks/>
          </p:cNvPicPr>
          <p:nvPr/>
        </p:nvPicPr>
        <p:blipFill>
          <a:blip r:embed="rId2" cstate="print"/>
          <a:srcRect l="17291" t="13238" r="22567" b="61309"/>
          <a:stretch>
            <a:fillRect/>
          </a:stretch>
        </p:blipFill>
        <p:spPr bwMode="auto">
          <a:xfrm>
            <a:off x="683568" y="1340768"/>
            <a:ext cx="6552728" cy="3600401"/>
          </a:xfrm>
          <a:prstGeom prst="rect">
            <a:avLst/>
          </a:prstGeom>
          <a:noFill/>
          <a:ln w="9525">
            <a:noFill/>
            <a:miter lim="800000"/>
            <a:headEnd/>
            <a:tailEnd/>
          </a:ln>
        </p:spPr>
      </p:pic>
      <p:sp>
        <p:nvSpPr>
          <p:cNvPr id="9" name="TextBox 8"/>
          <p:cNvSpPr txBox="1"/>
          <p:nvPr/>
        </p:nvSpPr>
        <p:spPr>
          <a:xfrm>
            <a:off x="6876256" y="3717032"/>
            <a:ext cx="2016224" cy="707886"/>
          </a:xfrm>
          <a:prstGeom prst="rect">
            <a:avLst/>
          </a:prstGeom>
          <a:noFill/>
        </p:spPr>
        <p:txBody>
          <a:bodyPr wrap="square" rtlCol="0">
            <a:spAutoFit/>
          </a:bodyPr>
          <a:lstStyle/>
          <a:p>
            <a:pPr algn="ctr"/>
            <a:r>
              <a:rPr lang="en-AU" sz="1000" dirty="0" smtClean="0"/>
              <a:t>Model of water business enterprise. Source: McKay J (2003) &amp; McKay J, Water Policy (2005) 1-20</a:t>
            </a:r>
            <a:endParaRPr lang="en-AU" sz="1000" dirty="0"/>
          </a:p>
        </p:txBody>
      </p:sp>
    </p:spTree>
    <p:extLst>
      <p:ext uri="{BB962C8B-B14F-4D97-AF65-F5344CB8AC3E}">
        <p14:creationId xmlns:p14="http://schemas.microsoft.com/office/powerpoint/2010/main" val="1680561903"/>
      </p:ext>
    </p:extLst>
  </p:cSld>
  <p:clrMapOvr>
    <a:masterClrMapping/>
  </p:clrMapOvr>
  <p:transition spd="med">
    <p:fade/>
    <p:sndAc>
      <p:endSnd/>
    </p:sndAc>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mtClean="0">
                <a:solidFill>
                  <a:schemeClr val="bg1"/>
                </a:solidFill>
              </a:rPr>
              <a:t>Complexity</a:t>
            </a:r>
          </a:p>
        </p:txBody>
      </p:sp>
      <p:pic>
        <p:nvPicPr>
          <p:cNvPr id="55299" name="Picture 4" descr="Complexity in Australian Water Management"/>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865313" y="1600200"/>
            <a:ext cx="5413375" cy="452596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9610507"/>
      </p:ext>
    </p:extLst>
  </p:cSld>
  <p:clrMapOvr>
    <a:masterClrMapping/>
  </p:clrMapOvr>
  <p:transition spd="med">
    <p:fade/>
    <p:sndAc>
      <p:endSnd/>
    </p:sndAc>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bwMode="auto">
          <a:xfrm>
            <a:off x="615950" y="357188"/>
            <a:ext cx="8229600" cy="11430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AU" smtClean="0">
                <a:solidFill>
                  <a:schemeClr val="bg1"/>
                </a:solidFill>
              </a:rPr>
              <a:t>Thank You</a:t>
            </a:r>
          </a:p>
        </p:txBody>
      </p:sp>
      <p:pic>
        <p:nvPicPr>
          <p:cNvPr id="33795" name="Picture 7" descr="CCWPL_coBrand01"/>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2708275"/>
            <a:ext cx="8229600" cy="247491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199661238"/>
      </p:ext>
    </p:extLst>
  </p:cSld>
  <p:clrMapOvr>
    <a:masterClrMapping/>
  </p:clrMapOvr>
  <p:transition spd="med">
    <p:fade/>
    <p:sndAc>
      <p:endSnd/>
    </p:sndAc>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 </a:t>
            </a:r>
            <a:r>
              <a:rPr lang="en-AU" dirty="0" smtClean="0">
                <a:solidFill>
                  <a:schemeClr val="bg1"/>
                </a:solidFill>
              </a:rPr>
              <a:t>commentary on the cartoon</a:t>
            </a:r>
            <a:endParaRPr lang="en-AU" dirty="0">
              <a:solidFill>
                <a:schemeClr val="bg1"/>
              </a:solidFill>
            </a:endParaRPr>
          </a:p>
        </p:txBody>
      </p:sp>
      <p:sp>
        <p:nvSpPr>
          <p:cNvPr id="3" name="Content Placeholder 2"/>
          <p:cNvSpPr>
            <a:spLocks noGrp="1"/>
          </p:cNvSpPr>
          <p:nvPr>
            <p:ph idx="1"/>
          </p:nvPr>
        </p:nvSpPr>
        <p:spPr/>
        <p:txBody>
          <a:bodyPr/>
          <a:lstStyle/>
          <a:p>
            <a:pPr marL="0" indent="0">
              <a:buNone/>
            </a:pPr>
            <a:r>
              <a:rPr lang="en-US" dirty="0"/>
              <a:t>Victoria is the epitome of </a:t>
            </a:r>
            <a:r>
              <a:rPr lang="en-US" dirty="0" smtClean="0"/>
              <a:t>the </a:t>
            </a:r>
            <a:r>
              <a:rPr lang="en-US" dirty="0"/>
              <a:t>frivolous woman of fashion of the day – her dress</a:t>
            </a:r>
          </a:p>
          <a:p>
            <a:pPr marL="0" indent="0">
              <a:buNone/>
            </a:pPr>
            <a:r>
              <a:rPr lang="en-US" dirty="0" smtClean="0"/>
              <a:t>elaborately </a:t>
            </a:r>
            <a:r>
              <a:rPr lang="en-US" dirty="0"/>
              <a:t>flounced and trimmed, her </a:t>
            </a:r>
            <a:r>
              <a:rPr lang="en-US" dirty="0" smtClean="0"/>
              <a:t>neckline </a:t>
            </a:r>
            <a:r>
              <a:rPr lang="en-US" dirty="0"/>
              <a:t>daringly exposed and her skirts short enough </a:t>
            </a:r>
            <a:r>
              <a:rPr lang="en-US" dirty="0" smtClean="0"/>
              <a:t>to </a:t>
            </a:r>
            <a:r>
              <a:rPr lang="en-US" dirty="0"/>
              <a:t>reveal very high-heeled shoes. She has </a:t>
            </a:r>
            <a:r>
              <a:rPr lang="en-US" dirty="0" smtClean="0"/>
              <a:t>attached </a:t>
            </a:r>
            <a:r>
              <a:rPr lang="en-US" dirty="0"/>
              <a:t>a garden hose to the water tank, once </a:t>
            </a:r>
            <a:r>
              <a:rPr lang="en-US" dirty="0" smtClean="0"/>
              <a:t>again allowing </a:t>
            </a:r>
            <a:r>
              <a:rPr lang="en-US" dirty="0"/>
              <a:t>only an isolated drop to fall into </a:t>
            </a:r>
            <a:r>
              <a:rPr lang="en-US" dirty="0" smtClean="0"/>
              <a:t>South </a:t>
            </a:r>
            <a:r>
              <a:rPr lang="en-US" dirty="0"/>
              <a:t>Australia’s little bucket. The caption reads: </a:t>
            </a:r>
            <a:r>
              <a:rPr lang="en-US" dirty="0" smtClean="0"/>
              <a:t>’You </a:t>
            </a:r>
            <a:r>
              <a:rPr lang="en-US" dirty="0"/>
              <a:t>see I intend to treat you with sisterly regard in the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860734134"/>
      </p:ext>
    </p:extLst>
  </p:cSld>
  <p:clrMapOvr>
    <a:masterClrMapping/>
  </p:clrMapOvr>
  <p:transition spd="med">
    <p:fade/>
    <p:sndAc>
      <p:endSnd/>
    </p:sndAc>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3982</Words>
  <Application>Microsoft Office PowerPoint</Application>
  <PresentationFormat>On-screen Show (4:3)</PresentationFormat>
  <Paragraphs>514</Paragraphs>
  <Slides>85</Slides>
  <Notes>2</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85</vt:i4>
      </vt:variant>
    </vt:vector>
  </HeadingPairs>
  <TitlesOfParts>
    <vt:vector size="93" baseType="lpstr">
      <vt:lpstr>Arial</vt:lpstr>
      <vt:lpstr>Calibri</vt:lpstr>
      <vt:lpstr>Calibri Light</vt:lpstr>
      <vt:lpstr>Times New Roman</vt:lpstr>
      <vt:lpstr>Wingdings</vt:lpstr>
      <vt:lpstr>Office Theme</vt:lpstr>
      <vt:lpstr>Office Theme</vt:lpstr>
      <vt:lpstr>Office Theme</vt:lpstr>
      <vt:lpstr>       UN Year of Water Cooperation  Australian examples of conflicts and their resolution measures.   23 February 2013 Professor Jennifer McKay </vt:lpstr>
      <vt:lpstr>An old conflict</vt:lpstr>
      <vt:lpstr>UN Year of Water Cooperation</vt:lpstr>
      <vt:lpstr>Framework for Australia</vt:lpstr>
      <vt:lpstr> Case study approach</vt:lpstr>
      <vt:lpstr> State sovereignty</vt:lpstr>
      <vt:lpstr> results of our research</vt:lpstr>
      <vt:lpstr>SA  and Victoria  early Political Challenges in Water Allocation between States</vt:lpstr>
      <vt:lpstr> commentary on the cartoon</vt:lpstr>
      <vt:lpstr>commentary on the cartoon</vt:lpstr>
      <vt:lpstr>Victoria v SA water</vt:lpstr>
      <vt:lpstr>Appeals to Prime Minister Deakin</vt:lpstr>
      <vt:lpstr> Early Days</vt:lpstr>
      <vt:lpstr> previous documents</vt:lpstr>
      <vt:lpstr> SA THE ROLE OF THE VICTIM</vt:lpstr>
      <vt:lpstr> Constitution</vt:lpstr>
      <vt:lpstr>Section 100</vt:lpstr>
      <vt:lpstr>Universal metering- Unique Australian context</vt:lpstr>
      <vt:lpstr>The Present-Water Act 2007  copyright  UniSA   Copyright unisa</vt:lpstr>
      <vt:lpstr>Australia up to 2007 </vt:lpstr>
      <vt:lpstr> Instrument - state level water plan and Basin Plan</vt:lpstr>
      <vt:lpstr>   Decisions of Australian courts on regional water allocation and water plans</vt:lpstr>
      <vt:lpstr> State plans since 1990</vt:lpstr>
      <vt:lpstr>PowerPoint Presentation</vt:lpstr>
      <vt:lpstr>PowerPoint Presentation</vt:lpstr>
      <vt:lpstr>  Corporatisation who is sovereign?</vt:lpstr>
      <vt:lpstr> Delivery of Water Services</vt:lpstr>
      <vt:lpstr>Hansard Vic</vt:lpstr>
      <vt:lpstr>    allows public private partnerships but ..</vt:lpstr>
      <vt:lpstr> Queensland- water supply sovereignty</vt:lpstr>
      <vt:lpstr>PowerPoint Presentation</vt:lpstr>
      <vt:lpstr>PowerPoint Presentation</vt:lpstr>
      <vt:lpstr>Border groundwater</vt:lpstr>
      <vt:lpstr>PowerPoint Presentation</vt:lpstr>
      <vt:lpstr> Border groundwater</vt:lpstr>
      <vt:lpstr>PowerPoint Presentation</vt:lpstr>
      <vt:lpstr>PowerPoint Presentation</vt:lpstr>
      <vt:lpstr> Issues with the macro plan for the MDBA</vt:lpstr>
      <vt:lpstr>Water act 2007</vt:lpstr>
      <vt:lpstr>Volumes allocated- consumptive vs Environment</vt:lpstr>
      <vt:lpstr>Water Act 2007</vt:lpstr>
      <vt:lpstr>Water Act 2007</vt:lpstr>
      <vt:lpstr>    Agriculture and specific towns identified as more sensitive to changes in water availability</vt:lpstr>
      <vt:lpstr> Solution 1 to deliver water justice-  Apply Water Act to the entire nation</vt:lpstr>
      <vt:lpstr>Solution 2 have this structure  for Water supply businesses</vt:lpstr>
      <vt:lpstr> next 4 epochs Australian of water law</vt:lpstr>
      <vt:lpstr>Complexity</vt:lpstr>
      <vt:lpstr>Summary</vt:lpstr>
      <vt:lpstr>Thank You</vt:lpstr>
      <vt:lpstr> Early Epochs of water laws</vt:lpstr>
      <vt:lpstr> mid 2 Epochs of water laws</vt:lpstr>
      <vt:lpstr>    Epoch 4 Four elements of water justice</vt:lpstr>
      <vt:lpstr>Epoch 5 2008 ++</vt:lpstr>
      <vt:lpstr>Water Act 2007</vt:lpstr>
      <vt:lpstr>Entrenching..</vt:lpstr>
      <vt:lpstr>Entrenching..</vt:lpstr>
      <vt:lpstr>Entrenching..</vt:lpstr>
      <vt:lpstr>Entrenching..but allowing contracts</vt:lpstr>
      <vt:lpstr>Entrenching..but allowing contracts</vt:lpstr>
      <vt:lpstr> Entrenching..but allowing contracts</vt:lpstr>
      <vt:lpstr>Entrenching..but allowing contracts</vt:lpstr>
      <vt:lpstr>Public Authority Vic s96-97cont.</vt:lpstr>
      <vt:lpstr>Public Authority Vic s96-97cont.</vt:lpstr>
      <vt:lpstr>Public Authority Vic s96-97cont.</vt:lpstr>
      <vt:lpstr>Public Authority Vic s96-97cont.</vt:lpstr>
      <vt:lpstr>Water service Vic</vt:lpstr>
      <vt:lpstr>Human rights charter VIC</vt:lpstr>
      <vt:lpstr>S 97 Vic. Delivery of water services  </vt:lpstr>
      <vt:lpstr>S 97 delivery</vt:lpstr>
      <vt:lpstr>S 97 form of public authority</vt:lpstr>
      <vt:lpstr>S 97 form of public authority cont.</vt:lpstr>
      <vt:lpstr>S 97 form of public authority</vt:lpstr>
      <vt:lpstr> Further reforms-sovereignty</vt:lpstr>
      <vt:lpstr>Privatisation the spectre of the past </vt:lpstr>
      <vt:lpstr>Water Amendment ( Governance and other reforms) Bill 2012</vt:lpstr>
      <vt:lpstr> Governance types 2008 (McKay)</vt:lpstr>
      <vt:lpstr>Institutional arrangements diverse</vt:lpstr>
      <vt:lpstr>Institutional arrangements</vt:lpstr>
      <vt:lpstr>PowerPoint Presentation</vt:lpstr>
      <vt:lpstr>PowerPoint Presentation</vt:lpstr>
      <vt:lpstr>State Court interpretations of  Water Plans</vt:lpstr>
      <vt:lpstr>Water Governance Issues</vt:lpstr>
      <vt:lpstr>Solution 2 have this structure  for Water supply businesses</vt:lpstr>
      <vt:lpstr>Complexity</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UN Year of Water Cooperation  Australian examples of conflicts and their resolution measures.   23 February 2013 Professor Jennifer McKay </dc:title>
  <dc:creator>Ania</dc:creator>
  <cp:lastModifiedBy>Ania Labijak</cp:lastModifiedBy>
  <cp:revision>1</cp:revision>
  <dcterms:modified xsi:type="dcterms:W3CDTF">2018-01-23T08:09:13Z</dcterms:modified>
</cp:coreProperties>
</file>