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0160000" cy="7620000"/>
  <p:notesSz cx="6877050" cy="10001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57666-8681-474B-B357-C53BC296B5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A1FEE-64F2-4BE5-9985-B2925B2C6A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21C97-70D1-4447-A71C-01DD360B86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1C863-DD36-4E5D-A2E9-CA7E76B0C2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F0FE6-0FD9-45F9-834C-72A6397105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9B74C-6EF9-4034-9093-1381DCBC8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FC308B-2873-445D-9B11-BFC3AE7473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85CB3-1609-43B0-A679-A472832A29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A3DDC-EE8B-4FDD-B3CE-69812D1D72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F8A30C-64CB-4B6A-84AC-6D4C386183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8DB34A-397E-4B05-8DC4-E2F5AE0491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C4F876F-9C89-416D-8691-4D670980083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0" y="5756275"/>
            <a:ext cx="10160000" cy="1865313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0" y="0"/>
            <a:ext cx="10160000" cy="4159250"/>
          </a:xfrm>
          <a:prstGeom prst="rect">
            <a:avLst/>
          </a:prstGeom>
          <a:noFill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4381500" y="0"/>
            <a:ext cx="5778500" cy="5175250"/>
          </a:xfrm>
          <a:prstGeom prst="rect">
            <a:avLst/>
          </a:prstGeom>
          <a:noFill/>
        </p:spPr>
      </p:pic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468313" y="5468938"/>
            <a:ext cx="6175375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FF6600"/>
                </a:solidFill>
                <a:latin typeface="Arial" pitchFamily="34" charset="0"/>
              </a:rPr>
              <a:t>Melbourne 2006 Commonwealth Games</a:t>
            </a:r>
            <a:br>
              <a:rPr lang="en-US" sz="3600" b="1">
                <a:solidFill>
                  <a:srgbClr val="FF6600"/>
                </a:solidFill>
                <a:latin typeface="Arial" pitchFamily="34" charset="0"/>
              </a:rPr>
            </a:br>
            <a:r>
              <a:rPr lang="en-US" sz="3100" b="1">
                <a:solidFill>
                  <a:srgbClr val="FF6600"/>
                </a:solidFill>
                <a:latin typeface="Arial" pitchFamily="34" charset="0"/>
              </a:rPr>
              <a:t>GOODWILL PARTNERSHIP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794500" y="5365750"/>
            <a:ext cx="3059113" cy="1905000"/>
          </a:xfrm>
          <a:prstGeom prst="rect">
            <a:avLst/>
          </a:prstGeom>
          <a:noFill/>
        </p:spPr>
      </p:pic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636588" y="1303338"/>
            <a:ext cx="3890962" cy="203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6700" b="1">
                <a:solidFill>
                  <a:srgbClr val="FFFFFF"/>
                </a:solidFill>
                <a:latin typeface="Arial" pitchFamily="34" charset="0"/>
              </a:rPr>
              <a:t>CASE STUDY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846138" y="2116138"/>
            <a:ext cx="8551862" cy="2625725"/>
          </a:xfrm>
          <a:prstGeom prst="rect">
            <a:avLst/>
          </a:prstGeom>
          <a:noFill/>
        </p:spPr>
      </p:pic>
      <p:sp>
        <p:nvSpPr>
          <p:cNvPr id="112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90588" y="2166938"/>
            <a:ext cx="8462962" cy="2524125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2200" b="1">
                <a:solidFill>
                  <a:srgbClr val="000000"/>
                </a:solidFill>
                <a:latin typeface="Arial" pitchFamily="34" charset="0"/>
              </a:rPr>
              <a:t>Goodwill Cultural Ambassadors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Six Victorian students (aged 13 to 17)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Competition in The Education Age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Two days with Youth Media Reporters </a:t>
            </a:r>
            <a:br>
              <a:rPr lang="en-US" sz="220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at the Games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Cultural dialogue and exchange </a:t>
            </a:r>
            <a:br>
              <a:rPr lang="en-US" sz="220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– built lasting friendships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Potential for continuing Cultural Ambassadors Program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Partnership Initiatives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65113" y="896938"/>
            <a:ext cx="527843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1. Youth Media Program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7312025" y="973138"/>
            <a:ext cx="2552700" cy="3419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846138" y="2032000"/>
            <a:ext cx="8551862" cy="3641725"/>
          </a:xfrm>
          <a:prstGeom prst="rect">
            <a:avLst/>
          </a:prstGeom>
          <a:noFill/>
        </p:spPr>
      </p:pic>
      <p:sp>
        <p:nvSpPr>
          <p:cNvPr id="122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90588" y="2082800"/>
            <a:ext cx="8462962" cy="3540125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2200" b="1">
                <a:solidFill>
                  <a:srgbClr val="000000"/>
                </a:solidFill>
                <a:latin typeface="Arial" pitchFamily="34" charset="0"/>
              </a:rPr>
              <a:t>Media Reports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3 days regional Victoria tour </a:t>
            </a:r>
            <a:br>
              <a:rPr lang="en-US" sz="220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– Adopt-a-Second-team activities &amp; workshops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5 days intensive media training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5 days Games &amp; Festival Reporting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10 Film &amp; 5 Print stories (published on NineMSN)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Theme – Humanity, Equality, Destiny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Partnership Initiatives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65113" y="896938"/>
            <a:ext cx="527843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1. Youth Media Program</a:t>
            </a:r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8064500" y="4433888"/>
            <a:ext cx="1841500" cy="985837"/>
          </a:xfrm>
          <a:prstGeom prst="rect">
            <a:avLst/>
          </a:prstGeom>
          <a:noFill/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8128000" y="3195638"/>
            <a:ext cx="1757363" cy="1027112"/>
          </a:xfrm>
          <a:prstGeom prst="rect">
            <a:avLst/>
          </a:prstGeom>
          <a:noFill/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8105775" y="1925638"/>
            <a:ext cx="1758950" cy="1028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1270000" y="2540000"/>
            <a:ext cx="6011863" cy="3387725"/>
          </a:xfrm>
          <a:prstGeom prst="rect">
            <a:avLst/>
          </a:prstGeom>
          <a:noFill/>
        </p:spPr>
      </p:pic>
      <p:sp>
        <p:nvSpPr>
          <p:cNvPr id="13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14450" y="2590800"/>
            <a:ext cx="5922963" cy="3286125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Ghana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Rugby 7’s – vox pops with Spectators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Golden Boy – interview with Ghanaian gold medal long jumper – Ignisious Gaisah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Sing for Water (Festival 2006) interview with Paul Kelly &amp; Valinga Khaza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Luminarium (Festival 2006)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944563" y="1895475"/>
            <a:ext cx="20589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200" b="1">
                <a:solidFill>
                  <a:srgbClr val="000000"/>
                </a:solidFill>
                <a:latin typeface="Arial" pitchFamily="34" charset="0"/>
              </a:rPr>
              <a:t>Media Reports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Partnership Initiatives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65113" y="896938"/>
            <a:ext cx="527843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1. Youth Media Program</a:t>
            </a:r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7513638" y="1057275"/>
            <a:ext cx="2351087" cy="3133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1524000" y="2286000"/>
            <a:ext cx="7959725" cy="2117725"/>
          </a:xfrm>
          <a:prstGeom prst="rect">
            <a:avLst/>
          </a:prstGeom>
          <a:noFill/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568450" y="2336800"/>
            <a:ext cx="7869238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India 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Indian Athletes with disabilities story. Interviews with team officials &amp; athletes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Artplay (Festival 2006) interviews with organisers &amp; children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Tanzanian Golden Pride Children’s Choir (Festival 2006)</a:t>
            </a:r>
            <a:endParaRPr lang="en-US"/>
          </a:p>
          <a:p>
            <a:pPr>
              <a:lnSpc>
                <a:spcPct val="95000"/>
              </a:lnSpc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060450" y="1828800"/>
            <a:ext cx="20589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200" b="1">
                <a:solidFill>
                  <a:srgbClr val="000000"/>
                </a:solidFill>
                <a:latin typeface="Arial" pitchFamily="34" charset="0"/>
              </a:rPr>
              <a:t>Media Reports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Partnership Initiatives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265113" y="896938"/>
            <a:ext cx="527843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1. Youth Media Program</a:t>
            </a:r>
          </a:p>
        </p:txBody>
      </p:sp>
      <p:pic>
        <p:nvPicPr>
          <p:cNvPr id="14345" name="Picture 9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2921000" y="4275138"/>
            <a:ext cx="4318000" cy="2212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1016000" y="2540000"/>
            <a:ext cx="8467725" cy="3471863"/>
          </a:xfrm>
          <a:prstGeom prst="rect">
            <a:avLst/>
          </a:prstGeom>
          <a:noFill/>
        </p:spPr>
      </p:pic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0450" y="2590800"/>
            <a:ext cx="8377238" cy="3370263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Pakistan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Pakistan Badminton Team </a:t>
            </a:r>
            <a:br>
              <a:rPr lang="en-US" sz="200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– interviews with Team Manager </a:t>
            </a:r>
            <a:br>
              <a:rPr lang="en-US" sz="200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&amp; athletes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Hockey (Pakistan vs India) </a:t>
            </a:r>
            <a:br>
              <a:rPr lang="en-US" sz="200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– vox pops &amp; inteviews with Team Managers &amp; captain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W-11 Karachi to Melbourne (Festival 2006) – story on the Pakistani decorated tram, vox pops and interview with organisers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890588" y="1997075"/>
            <a:ext cx="206057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200" b="1">
                <a:solidFill>
                  <a:srgbClr val="000000"/>
                </a:solidFill>
                <a:latin typeface="Arial" pitchFamily="34" charset="0"/>
              </a:rPr>
              <a:t>Media Reports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Partnership Initiatives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265113" y="896938"/>
            <a:ext cx="527843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1. Youth Media Program</a:t>
            </a:r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021388" y="1397000"/>
            <a:ext cx="3927475" cy="2317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846138" y="2032000"/>
            <a:ext cx="8551862" cy="4064000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90588" y="2082800"/>
            <a:ext cx="8462962" cy="3962400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2200" b="1">
                <a:solidFill>
                  <a:srgbClr val="000000"/>
                </a:solidFill>
                <a:latin typeface="Arial" pitchFamily="34" charset="0"/>
              </a:rPr>
              <a:t>Media Highlights</a:t>
            </a:r>
            <a:r>
              <a:rPr lang="en-US" sz="2200">
                <a:solidFill>
                  <a:srgbClr val="000000"/>
                </a:solidFill>
                <a:latin typeface="Verdana" pitchFamily="34" charset="0"/>
              </a:rPr>
              <a:t> 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Media stories/ interviews with Youth Media included: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220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Ch 7 </a:t>
            </a:r>
            <a:r>
              <a:rPr lang="en-US" sz="2200" i="1">
                <a:solidFill>
                  <a:srgbClr val="000000"/>
                </a:solidFill>
                <a:latin typeface="Arial" pitchFamily="34" charset="0"/>
              </a:rPr>
              <a:t>Sunrise</a:t>
            </a: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 – interview with Harry White, Enoch Mahama (Ghana) &amp; Huma Khursid (Pakistan)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Ch 7 </a:t>
            </a:r>
            <a:r>
              <a:rPr lang="en-US" sz="2200" i="1">
                <a:solidFill>
                  <a:srgbClr val="000000"/>
                </a:solidFill>
                <a:latin typeface="Arial" pitchFamily="34" charset="0"/>
              </a:rPr>
              <a:t>Today Tonight</a:t>
            </a: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 – interview with Enoch Mahama &amp; Fatima Bolly (Ghana) – </a:t>
            </a:r>
            <a:r>
              <a:rPr lang="en-US" sz="2200" i="1">
                <a:solidFill>
                  <a:srgbClr val="000000"/>
                </a:solidFill>
                <a:latin typeface="Arial" pitchFamily="34" charset="0"/>
              </a:rPr>
              <a:t>program repeated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Ch 9/WIN </a:t>
            </a:r>
            <a:r>
              <a:rPr lang="en-US" sz="2200" i="1">
                <a:solidFill>
                  <a:srgbClr val="000000"/>
                </a:solidFill>
                <a:latin typeface="Arial" pitchFamily="34" charset="0"/>
              </a:rPr>
              <a:t>News</a:t>
            </a: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 – Youth Media visit to Ballarat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BBC </a:t>
            </a:r>
            <a:r>
              <a:rPr lang="en-US" sz="2200" i="1">
                <a:solidFill>
                  <a:srgbClr val="000000"/>
                </a:solidFill>
                <a:latin typeface="Arial" pitchFamily="34" charset="0"/>
              </a:rPr>
              <a:t>World News</a:t>
            </a: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 – Youth Media Reporters story &amp; interview with Ghana reporters at Luminarium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Partnership Initiatives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65113" y="896938"/>
            <a:ext cx="527843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1. Youth Media Program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846138" y="2032000"/>
            <a:ext cx="8551862" cy="4064000"/>
          </a:xfrm>
          <a:prstGeom prst="rect">
            <a:avLst/>
          </a:prstGeom>
          <a:noFill/>
        </p:spPr>
      </p:pic>
      <p:sp>
        <p:nvSpPr>
          <p:cNvPr id="174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90588" y="2082800"/>
            <a:ext cx="8462962" cy="3962400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2200" b="1">
                <a:solidFill>
                  <a:srgbClr val="000000"/>
                </a:solidFill>
                <a:latin typeface="Arial" pitchFamily="34" charset="0"/>
              </a:rPr>
              <a:t>Media Highlights</a:t>
            </a:r>
            <a:r>
              <a:rPr lang="en-US" sz="2200">
                <a:solidFill>
                  <a:srgbClr val="000000"/>
                </a:solidFill>
                <a:latin typeface="Verdana" pitchFamily="34" charset="0"/>
              </a:rPr>
              <a:t> 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Media stories/ interviews with Youth Media included: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220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Herald Sun (Sat 18 Mar) – 2 page feature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The Age – 2 page feature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Hindustan Times (New Delhi) – interview with Indian Youth Reporters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ABC News Online – Fatima Bolly (Ghana) and Mudassar Hussain (Pakistan)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Partnership Initiatives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65113" y="896938"/>
            <a:ext cx="527843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1. Youth Media Program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Partnership Initiatives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65113" y="896938"/>
            <a:ext cx="527843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1. Youth Media Program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2338388" y="1905000"/>
            <a:ext cx="6161087" cy="4054475"/>
          </a:xfrm>
          <a:prstGeom prst="rect">
            <a:avLst/>
          </a:prstGeom>
          <a:noFill/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0" y="2835275"/>
            <a:ext cx="2646363" cy="3652838"/>
          </a:xfrm>
          <a:prstGeom prst="rect">
            <a:avLst/>
          </a:prstGeom>
          <a:noFill/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21638" y="973138"/>
            <a:ext cx="2022475" cy="2965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98450" y="4622800"/>
            <a:ext cx="295910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Jamie Durie</a:t>
            </a:r>
            <a:br>
              <a:rPr lang="en-US" sz="200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TV Personality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838450" y="5246688"/>
            <a:ext cx="42291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Craig Mottram</a:t>
            </a:r>
            <a:br>
              <a:rPr lang="en-US" sz="200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Australian 5000m Running Champion Silver Medalist Melbourne 2006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6394450" y="4706938"/>
            <a:ext cx="3975100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Mark Foster</a:t>
            </a:r>
            <a:br>
              <a:rPr lang="en-US" sz="200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English Swimming </a:t>
            </a:r>
            <a:br>
              <a:rPr lang="en-US" sz="200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Champion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Partnership Initiatives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54000" y="896938"/>
            <a:ext cx="5627688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2. Goodwill Ambassadors</a:t>
            </a:r>
          </a:p>
        </p:txBody>
      </p:sp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3138" y="2159000"/>
            <a:ext cx="1684337" cy="2328863"/>
          </a:xfrm>
          <a:prstGeom prst="rect">
            <a:avLst/>
          </a:prstGeom>
          <a:noFill/>
        </p:spPr>
      </p:pic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2388" y="1735138"/>
            <a:ext cx="2530475" cy="3387725"/>
          </a:xfrm>
          <a:prstGeom prst="rect">
            <a:avLst/>
          </a:prstGeom>
          <a:noFill/>
        </p:spPr>
      </p:pic>
      <p:pic>
        <p:nvPicPr>
          <p:cNvPr id="19467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1250" y="2159000"/>
            <a:ext cx="1809750" cy="2403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2138" y="5418138"/>
            <a:ext cx="6181725" cy="763587"/>
          </a:xfrm>
          <a:prstGeom prst="rect">
            <a:avLst/>
          </a:prstGeom>
          <a:noFill/>
        </p:spPr>
      </p:pic>
      <p:sp>
        <p:nvSpPr>
          <p:cNvPr id="20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906588" y="5468938"/>
            <a:ext cx="6092825" cy="661987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200" b="1">
                <a:solidFill>
                  <a:srgbClr val="000000"/>
                </a:solidFill>
                <a:latin typeface="Arial" pitchFamily="34" charset="0"/>
              </a:rPr>
              <a:t>Youth Ambassadors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200" b="1">
                <a:solidFill>
                  <a:srgbClr val="000000"/>
                </a:solidFill>
                <a:latin typeface="Arial" pitchFamily="34" charset="0"/>
              </a:rPr>
              <a:t>Alice Barlow &amp; Harry White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Partnership Initiatives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54000" y="896938"/>
            <a:ext cx="5627688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2. Goodwill Ambassadors</a:t>
            </a:r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50" y="2073275"/>
            <a:ext cx="2381250" cy="3155950"/>
          </a:xfrm>
          <a:prstGeom prst="rect">
            <a:avLst/>
          </a:prstGeom>
          <a:noFill/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43525" y="2073275"/>
            <a:ext cx="2436813" cy="3155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0" y="6635750"/>
            <a:ext cx="4138613" cy="984250"/>
          </a:xfrm>
          <a:prstGeom prst="rect">
            <a:avLst/>
          </a:prstGeom>
          <a:noFill/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82588" y="219075"/>
            <a:ext cx="94789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Partnership Case Study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14325" y="896938"/>
            <a:ext cx="9631363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Agenda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635125" y="1912938"/>
            <a:ext cx="7464425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Background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Initiatives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Events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Marketing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Workforce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Outcomes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Recommendations</a:t>
            </a:r>
            <a:endParaRPr lang="en-US"/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</a:pPr>
            <a:endParaRPr lang="en-US" sz="2700" b="1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398588" y="2820988"/>
            <a:ext cx="7616825" cy="229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Harry White addressing HRM Queen Elizabeth - Opening Ceremony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Craig Mottram promotes the ‘Children are Our Commonwealth’ wristband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Jamie Durie - Queens Baton Relay 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Harry White &amp; Jamie Durie Ch 9’s Today show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230313" y="1912938"/>
            <a:ext cx="48212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Ambassador Highlights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Partnership Initiatives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254000" y="896938"/>
            <a:ext cx="5627688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2. Goodwill Ambassadors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846138" y="1778000"/>
            <a:ext cx="9059862" cy="4572000"/>
          </a:xfrm>
          <a:prstGeom prst="rect">
            <a:avLst/>
          </a:prstGeom>
          <a:noFill/>
        </p:spPr>
      </p:pic>
      <p:sp>
        <p:nvSpPr>
          <p:cNvPr id="225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90588" y="1828800"/>
            <a:ext cx="8970962" cy="4470400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M2006 Family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Child sponsorship promotion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Goodwill Champions – M2006 Family staff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Presentations &amp; Promotions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1300">
              <a:solidFill>
                <a:srgbClr val="000000"/>
              </a:solidFill>
              <a:latin typeface="Arial" pitchFamily="34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M2006 Sponsors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Telstra – QBR support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Qantas – Frequent Flier Promotion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APCS – Youth Media support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VISA – TVC online promotion &amp; donation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Cadbury Schweppes – Youth Media support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Microsoft – Plan’s Goodwill Volunteers support 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M2006 Licensees – promotion &amp; proceeds of carry bag merchandise 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Partnership Initiatives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96863" y="896938"/>
            <a:ext cx="550068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3. M2006 Family Initiative</a:t>
            </a:r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731000" y="1628775"/>
            <a:ext cx="3249613" cy="2393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98450" y="1489075"/>
            <a:ext cx="95631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300" b="1">
                <a:solidFill>
                  <a:srgbClr val="000000"/>
                </a:solidFill>
                <a:latin typeface="Arial" pitchFamily="34" charset="0"/>
              </a:rPr>
              <a:t>Goodwill Partnership </a:t>
            </a:r>
            <a:br>
              <a:rPr lang="en-US" sz="5300" b="1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5300" b="1">
                <a:solidFill>
                  <a:srgbClr val="000000"/>
                </a:solidFill>
                <a:latin typeface="Arial" pitchFamily="34" charset="0"/>
              </a:rPr>
              <a:t>Events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551113" y="3521075"/>
            <a:ext cx="5194300" cy="284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indent="-342900">
              <a:lnSpc>
                <a:spcPct val="95000"/>
              </a:lnSpc>
              <a:buClr>
                <a:srgbClr val="0099CC"/>
              </a:buClr>
              <a:buSzPct val="100000"/>
              <a:buFontTx/>
              <a:buAutoNum type="arabicPeriod"/>
            </a:pPr>
            <a:r>
              <a:rPr lang="en-US" sz="2700" b="1">
                <a:solidFill>
                  <a:srgbClr val="0099CC"/>
                </a:solidFill>
                <a:latin typeface="Arial" pitchFamily="34" charset="0"/>
              </a:rPr>
              <a:t>Goodwill Partnership Launch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99CC"/>
              </a:buClr>
              <a:buSzPct val="100000"/>
              <a:buFontTx/>
              <a:buAutoNum type="arabicPeriod"/>
            </a:pPr>
            <a:r>
              <a:rPr lang="en-US" sz="2700" b="1">
                <a:solidFill>
                  <a:srgbClr val="0099CC"/>
                </a:solidFill>
                <a:latin typeface="Arial" pitchFamily="34" charset="0"/>
              </a:rPr>
              <a:t>Warm Up to the Games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99CC"/>
              </a:buClr>
              <a:buSzPct val="100000"/>
              <a:buFontTx/>
              <a:buAutoNum type="arabicPeriod"/>
            </a:pPr>
            <a:r>
              <a:rPr lang="en-US" sz="2700" b="1">
                <a:solidFill>
                  <a:srgbClr val="0099CC"/>
                </a:solidFill>
                <a:latin typeface="Arial" pitchFamily="34" charset="0"/>
              </a:rPr>
              <a:t>World AIDS Day Breakfast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99CC"/>
              </a:buClr>
              <a:buSzPct val="100000"/>
              <a:buFontTx/>
              <a:buAutoNum type="arabicPeriod"/>
            </a:pPr>
            <a:r>
              <a:rPr lang="en-US" sz="2700" b="1">
                <a:solidFill>
                  <a:srgbClr val="0099CC"/>
                </a:solidFill>
                <a:latin typeface="Arial" pitchFamily="34" charset="0"/>
              </a:rPr>
              <a:t>Queens Baton Relay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99CC"/>
              </a:buClr>
              <a:buSzPct val="100000"/>
              <a:buFontTx/>
              <a:buAutoNum type="arabicPeriod"/>
            </a:pPr>
            <a:r>
              <a:rPr lang="en-US" sz="2700" b="1">
                <a:solidFill>
                  <a:srgbClr val="0099CC"/>
                </a:solidFill>
                <a:latin typeface="Arial" pitchFamily="34" charset="0"/>
              </a:rPr>
              <a:t>Plan Showcase at Interact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99CC"/>
              </a:buClr>
              <a:buSzPct val="100000"/>
              <a:buFontTx/>
              <a:buAutoNum type="arabicPeriod"/>
            </a:pPr>
            <a:r>
              <a:rPr lang="en-US" sz="2700" b="1">
                <a:solidFill>
                  <a:srgbClr val="0099CC"/>
                </a:solidFill>
                <a:latin typeface="Arial" pitchFamily="34" charset="0"/>
              </a:rPr>
              <a:t>Games Time</a:t>
            </a:r>
            <a:endParaRPr lang="en-US"/>
          </a:p>
          <a:p>
            <a:pPr>
              <a:lnSpc>
                <a:spcPct val="95000"/>
              </a:lnSpc>
              <a:buClr>
                <a:srgbClr val="0099CC"/>
              </a:buClr>
              <a:buSzPct val="100000"/>
            </a:pPr>
            <a:endParaRPr lang="en-US" sz="2700" b="1">
              <a:solidFill>
                <a:srgbClr val="0099CC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508000" y="1862138"/>
            <a:ext cx="5588000" cy="4573587"/>
          </a:xfrm>
          <a:prstGeom prst="rect">
            <a:avLst/>
          </a:prstGeom>
          <a:noFill/>
        </p:spPr>
      </p:pic>
      <p:sp>
        <p:nvSpPr>
          <p:cNvPr id="245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1912938"/>
            <a:ext cx="5500688" cy="44719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8 September 2006 – MCG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Officiated by: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Minister for Commonwealth Games, Justin Madden MP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Chairman, Melbourne 2006 Commonwealth Games, Ron Walker AO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Attended by: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Jamie Durie – Plan Goodwill Ambassador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Harry White – Plan Youth Ambassador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Partnership Events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73050" y="896938"/>
            <a:ext cx="6878638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1. Goodwill Partnership Launch</a:t>
            </a: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477000" y="1755775"/>
            <a:ext cx="3217863" cy="2192338"/>
          </a:xfrm>
          <a:prstGeom prst="rect">
            <a:avLst/>
          </a:prstGeom>
          <a:noFill/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477000" y="4095750"/>
            <a:ext cx="3217863" cy="22971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17488" y="896938"/>
            <a:ext cx="5580062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2. Warm Up to the Games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14313" y="1574800"/>
            <a:ext cx="62325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3. World AIDS Day Breakfast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Partnership Events</a:t>
            </a:r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295275" y="2327275"/>
            <a:ext cx="3790950" cy="2139950"/>
          </a:xfrm>
          <a:prstGeom prst="rect">
            <a:avLst/>
          </a:prstGeom>
          <a:noFill/>
        </p:spPr>
      </p:pic>
      <p:pic>
        <p:nvPicPr>
          <p:cNvPr id="25608" name="Picture 8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3111500" y="4105275"/>
            <a:ext cx="3789363" cy="2457450"/>
          </a:xfrm>
          <a:prstGeom prst="rect">
            <a:avLst/>
          </a:prstGeom>
          <a:noFill/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307138" y="2254250"/>
            <a:ext cx="3471862" cy="2530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1184275" y="4318000"/>
            <a:ext cx="7453313" cy="1863725"/>
          </a:xfrm>
          <a:prstGeom prst="rect">
            <a:avLst/>
          </a:prstGeom>
          <a:noFill/>
        </p:spPr>
      </p:pic>
      <p:sp>
        <p:nvSpPr>
          <p:cNvPr id="266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30313" y="4368800"/>
            <a:ext cx="7361237" cy="1762125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Partnership with Telstra – Principal Sponsor QBR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Evening Ceremony Sites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Marquee attended by Plan staff &amp; direct dialogue teams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Grant Hackett ‘gold coin donation’ promotion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88925" y="896938"/>
            <a:ext cx="50006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4. Queens Baton Relay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Partnership Events</a:t>
            </a:r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1819275" y="1787525"/>
            <a:ext cx="3049588" cy="2319338"/>
          </a:xfrm>
          <a:prstGeom prst="rect">
            <a:avLst/>
          </a:prstGeom>
          <a:noFill/>
        </p:spPr>
      </p:pic>
      <p:pic>
        <p:nvPicPr>
          <p:cNvPr id="26632" name="Picture 8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5207000" y="1798638"/>
            <a:ext cx="3048000" cy="2308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22313" y="1828800"/>
            <a:ext cx="6515100" cy="152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An African-themed 18m x 18m marquee (Mud Huts)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Highlight – Interact Launch with Tanzanian Golden Pride Children’s Choir 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Showcase educated the public about Plan through: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96863" y="896938"/>
            <a:ext cx="618013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5. Plan Showcase at Interact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Partnership Events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406525" y="3521075"/>
            <a:ext cx="540702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Youth Media Cinema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Interactive Development Education displays 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Multi-media stations 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Face to face education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Face to face sponsor sign up</a:t>
            </a:r>
            <a:endParaRPr lang="en-US"/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7577138" y="889000"/>
            <a:ext cx="2457450" cy="1725613"/>
          </a:xfrm>
          <a:prstGeom prst="rect">
            <a:avLst/>
          </a:prstGeom>
          <a:noFill/>
        </p:spPr>
      </p:pic>
      <p:pic>
        <p:nvPicPr>
          <p:cNvPr id="27657" name="Picture 9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7577138" y="2676525"/>
            <a:ext cx="2457450" cy="1674813"/>
          </a:xfrm>
          <a:prstGeom prst="rect">
            <a:avLst/>
          </a:prstGeom>
          <a:noFill/>
        </p:spPr>
      </p:pic>
      <p:pic>
        <p:nvPicPr>
          <p:cNvPr id="27658" name="Picture 10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391275" y="4402138"/>
            <a:ext cx="3641725" cy="2076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76275" y="6096000"/>
            <a:ext cx="2287588" cy="508000"/>
          </a:xfrm>
          <a:prstGeom prst="rect">
            <a:avLst/>
          </a:prstGeom>
          <a:noFill/>
        </p:spPr>
      </p:pic>
      <p:sp>
        <p:nvSpPr>
          <p:cNvPr id="286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22313" y="6146800"/>
            <a:ext cx="2197100" cy="406400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Rod Laver Arena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846138" y="1692275"/>
            <a:ext cx="6013450" cy="1695450"/>
          </a:xfrm>
          <a:prstGeom prst="rect">
            <a:avLst/>
          </a:prstGeom>
          <a:noFill/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890588" y="1743075"/>
            <a:ext cx="5922962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Plan staff &amp; Volunteers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Wristband Sales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Inform public about Plan and issues facing children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Direct Dialoguers – child sponsorship</a:t>
            </a:r>
            <a:endParaRPr lang="en-US"/>
          </a:p>
          <a:p>
            <a:pPr>
              <a:lnSpc>
                <a:spcPct val="95000"/>
              </a:lnSpc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942138" y="6096000"/>
            <a:ext cx="2965450" cy="508000"/>
          </a:xfrm>
          <a:prstGeom prst="rect">
            <a:avLst/>
          </a:prstGeom>
          <a:noFill/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986588" y="6146800"/>
            <a:ext cx="287496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Yarra Park (MCG)</a:t>
            </a:r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688138" y="3302000"/>
            <a:ext cx="3219450" cy="508000"/>
          </a:xfrm>
          <a:prstGeom prst="rect">
            <a:avLst/>
          </a:prstGeom>
          <a:noFill/>
        </p:spPr>
      </p:pic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6732588" y="3352800"/>
            <a:ext cx="312896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Sidney Myer Music Bowl</a:t>
            </a:r>
          </a:p>
        </p:txBody>
      </p:sp>
      <p:pic>
        <p:nvPicPr>
          <p:cNvPr id="28683" name="Picture 11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3724275" y="6096000"/>
            <a:ext cx="2795588" cy="339725"/>
          </a:xfrm>
          <a:prstGeom prst="rect">
            <a:avLst/>
          </a:prstGeom>
          <a:noFill/>
        </p:spPr>
      </p:pic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3770313" y="6146800"/>
            <a:ext cx="27051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Alexandra Gardens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96863" y="896938"/>
            <a:ext cx="32988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6. Games Time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Partnership Events</a:t>
            </a:r>
          </a:p>
        </p:txBody>
      </p:sp>
      <p:pic>
        <p:nvPicPr>
          <p:cNvPr id="28687" name="Picture 15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3683000" y="3873500"/>
            <a:ext cx="2963863" cy="2138363"/>
          </a:xfrm>
          <a:prstGeom prst="rect">
            <a:avLst/>
          </a:prstGeom>
          <a:noFill/>
        </p:spPr>
      </p:pic>
      <p:pic>
        <p:nvPicPr>
          <p:cNvPr id="28688" name="Picture 16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465138" y="3883025"/>
            <a:ext cx="3049587" cy="2149475"/>
          </a:xfrm>
          <a:prstGeom prst="rect">
            <a:avLst/>
          </a:prstGeom>
          <a:noFill/>
        </p:spPr>
      </p:pic>
      <p:pic>
        <p:nvPicPr>
          <p:cNvPr id="28689" name="Picture 17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794500" y="3873500"/>
            <a:ext cx="2943225" cy="2138363"/>
          </a:xfrm>
          <a:prstGeom prst="rect">
            <a:avLst/>
          </a:prstGeom>
          <a:noFill/>
        </p:spPr>
      </p:pic>
      <p:pic>
        <p:nvPicPr>
          <p:cNvPr id="28690" name="Picture 18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815138" y="1143000"/>
            <a:ext cx="2879725" cy="2127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3302000" y="4910138"/>
            <a:ext cx="5249863" cy="1271587"/>
          </a:xfrm>
          <a:prstGeom prst="rect">
            <a:avLst/>
          </a:prstGeom>
          <a:noFill/>
        </p:spPr>
      </p:pic>
      <p:sp>
        <p:nvSpPr>
          <p:cNvPr id="296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346450" y="4960938"/>
            <a:ext cx="5160963" cy="11699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Luminarium (Festival 2006)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Gold Coin Donation entry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Workforce by Plan Goodwill Volunteers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96863" y="896938"/>
            <a:ext cx="32988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6. Games Time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Partnership Events</a:t>
            </a:r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3111500" y="1735138"/>
            <a:ext cx="4467225" cy="2879725"/>
          </a:xfrm>
          <a:prstGeom prst="rect">
            <a:avLst/>
          </a:prstGeom>
          <a:noFill/>
        </p:spPr>
      </p:pic>
      <p:pic>
        <p:nvPicPr>
          <p:cNvPr id="29704" name="Picture 8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7724775" y="1735138"/>
            <a:ext cx="2212975" cy="2879725"/>
          </a:xfrm>
          <a:prstGeom prst="rect">
            <a:avLst/>
          </a:prstGeom>
          <a:noFill/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211138" y="1735138"/>
            <a:ext cx="2773362" cy="40973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98450" y="1489075"/>
            <a:ext cx="95631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300" b="1">
                <a:solidFill>
                  <a:srgbClr val="000000"/>
                </a:solidFill>
                <a:latin typeface="Arial" pitchFamily="34" charset="0"/>
              </a:rPr>
              <a:t>Goodwill Partnership Marketing Campaign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505200" y="3521075"/>
            <a:ext cx="3151188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indent="-342900">
              <a:lnSpc>
                <a:spcPct val="95000"/>
              </a:lnSpc>
              <a:buClr>
                <a:srgbClr val="0099CC"/>
              </a:buClr>
              <a:buSzPct val="100000"/>
              <a:buFontTx/>
              <a:buAutoNum type="arabicPeriod"/>
            </a:pPr>
            <a:r>
              <a:rPr lang="en-US" sz="2700" b="1">
                <a:solidFill>
                  <a:srgbClr val="0099CC"/>
                </a:solidFill>
                <a:latin typeface="Arial" pitchFamily="34" charset="0"/>
              </a:rPr>
              <a:t>Advertising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99CC"/>
              </a:buClr>
              <a:buSzPct val="100000"/>
              <a:buFontTx/>
              <a:buAutoNum type="arabicPeriod"/>
            </a:pPr>
            <a:r>
              <a:rPr lang="en-US" sz="2700" b="1">
                <a:solidFill>
                  <a:srgbClr val="0099CC"/>
                </a:solidFill>
                <a:latin typeface="Arial" pitchFamily="34" charset="0"/>
              </a:rPr>
              <a:t>Merchandising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99CC"/>
              </a:buClr>
              <a:buSzPct val="100000"/>
              <a:buFontTx/>
              <a:buAutoNum type="arabicPeriod"/>
            </a:pPr>
            <a:r>
              <a:rPr lang="en-US" sz="2700" b="1">
                <a:solidFill>
                  <a:srgbClr val="0099CC"/>
                </a:solidFill>
                <a:latin typeface="Arial" pitchFamily="34" charset="0"/>
              </a:rPr>
              <a:t>Direct Marketing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99CC"/>
              </a:buClr>
              <a:buSzPct val="100000"/>
              <a:buFontTx/>
              <a:buAutoNum type="arabicPeriod"/>
            </a:pPr>
            <a:r>
              <a:rPr lang="en-US" sz="2700" b="1">
                <a:solidFill>
                  <a:srgbClr val="0099CC"/>
                </a:solidFill>
                <a:latin typeface="Arial" pitchFamily="34" charset="0"/>
              </a:rPr>
              <a:t>Promotion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99CC"/>
              </a:buClr>
              <a:buSzPct val="100000"/>
              <a:buFontTx/>
              <a:buAutoNum type="arabicPeriod"/>
            </a:pPr>
            <a:r>
              <a:rPr lang="en-US" sz="2700" b="1">
                <a:solidFill>
                  <a:srgbClr val="0099CC"/>
                </a:solidFill>
                <a:latin typeface="Arial" pitchFamily="34" charset="0"/>
              </a:rPr>
              <a:t>Publicity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508000" y="1862138"/>
            <a:ext cx="9059863" cy="4065587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1912938"/>
            <a:ext cx="8970963" cy="3963987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Commonwealth Games Federation - 71 nations, 53 developing (90% population)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Melbourne 2006 - creating lasting legacy for Commonwealth 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Celebrate Commonwealth Games values – Humanity, Equality, Destiny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First-ever Goodwill Partnership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Request For Tender released – April 2005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Plan officially selected as Goodwill Partner in August 05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Melbourne2006 &amp; Plan announce </a:t>
            </a:r>
            <a:br>
              <a:rPr lang="en-US" sz="220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Goodwill Partnership in September 05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82588" y="219075"/>
            <a:ext cx="94789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Partnership – Background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30188" y="896938"/>
            <a:ext cx="36195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The Opportunity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2116138" y="4826000"/>
            <a:ext cx="6943725" cy="1693863"/>
          </a:xfrm>
          <a:prstGeom prst="rect">
            <a:avLst/>
          </a:prstGeom>
          <a:noFill/>
        </p:spPr>
      </p:pic>
      <p:sp>
        <p:nvSpPr>
          <p:cNvPr id="317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160588" y="4876800"/>
            <a:ext cx="6854825" cy="1592263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TVC – child sponsor message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Advertising Ch 9 &amp; SBS TV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 Marketing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296863" y="896938"/>
            <a:ext cx="3097212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1. Advertising</a:t>
            </a:r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5207000" y="1766888"/>
            <a:ext cx="3895725" cy="2932112"/>
          </a:xfrm>
          <a:prstGeom prst="rect">
            <a:avLst/>
          </a:prstGeom>
          <a:noFill/>
        </p:spPr>
      </p:pic>
      <p:pic>
        <p:nvPicPr>
          <p:cNvPr id="31752" name="Picture 8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1227138" y="1766888"/>
            <a:ext cx="3811587" cy="28908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422275" y="3724275"/>
            <a:ext cx="6181725" cy="2457450"/>
          </a:xfrm>
          <a:prstGeom prst="rect">
            <a:avLst/>
          </a:prstGeom>
          <a:noFill/>
        </p:spPr>
      </p:pic>
      <p:sp>
        <p:nvSpPr>
          <p:cNvPr id="327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775075"/>
            <a:ext cx="6091237" cy="2355850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Print Advertising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Excl. 8-page Herald Sun ‘Goodwill’ lift out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Herald Sun - Games Time advertising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The Age – occasional &amp; Games Time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Regional &amp; Local Papers – Jan–Mar 06 (QBR)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Women’s Day (support 4 page feature re: </a:t>
            </a:r>
            <a:br>
              <a:rPr lang="en-US" sz="200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Jamie in Uganda) – December 05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Big Issue – March 06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 Marketing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296863" y="896938"/>
            <a:ext cx="3097212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1. Advertising</a:t>
            </a:r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2962275" y="1778000"/>
            <a:ext cx="7199313" cy="1863725"/>
          </a:xfrm>
          <a:prstGeom prst="rect">
            <a:avLst/>
          </a:prstGeom>
          <a:noFill/>
        </p:spPr>
      </p:pic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008313" y="1828800"/>
            <a:ext cx="7107237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SMS Direct Response Campaign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Melbourne 2006 in-venue big screens &amp; Live Sites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Animated ad with ‘Donation’ call-to-action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Follow up with Child Sponsorship SMS</a:t>
            </a:r>
            <a:endParaRPr lang="en-US"/>
          </a:p>
          <a:p>
            <a:pPr>
              <a:lnSpc>
                <a:spcPct val="95000"/>
              </a:lnSpc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2777" name="Picture 9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477000" y="3767138"/>
            <a:ext cx="3482975" cy="2435225"/>
          </a:xfrm>
          <a:prstGeom prst="rect">
            <a:avLst/>
          </a:prstGeom>
          <a:noFill/>
        </p:spPr>
      </p:pic>
      <p:pic>
        <p:nvPicPr>
          <p:cNvPr id="32778" name="Picture 10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1660525" y="1819275"/>
            <a:ext cx="1176338" cy="13573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76275" y="2116138"/>
            <a:ext cx="3049588" cy="1525587"/>
          </a:xfrm>
          <a:prstGeom prst="rect">
            <a:avLst/>
          </a:prstGeom>
          <a:noFill/>
        </p:spPr>
      </p:pic>
      <p:sp>
        <p:nvSpPr>
          <p:cNvPr id="33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22313" y="2166938"/>
            <a:ext cx="2959100" cy="14239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Radio Advertising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3AW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SBS Radio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3FOX &amp; 3MMM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4064000" y="5334000"/>
            <a:ext cx="5842000" cy="1185863"/>
          </a:xfrm>
          <a:prstGeom prst="rect">
            <a:avLst/>
          </a:prstGeom>
          <a:noFill/>
        </p:spPr>
      </p:pic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4108450" y="5384800"/>
            <a:ext cx="5753100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Outdoor Signage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Billboards in Metro Melb – Nov 05–Apr 06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Ambient advtsg in professional suites</a:t>
            </a:r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3978275" y="1608138"/>
            <a:ext cx="3219450" cy="1609725"/>
          </a:xfrm>
          <a:prstGeom prst="rect">
            <a:avLst/>
          </a:prstGeom>
          <a:noFill/>
        </p:spPr>
      </p:pic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4024313" y="1658938"/>
            <a:ext cx="3127375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Online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Plan Website </a:t>
            </a:r>
            <a:br>
              <a:rPr lang="en-US" sz="200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– 70% Increase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NineMSN </a:t>
            </a:r>
            <a:br>
              <a:rPr lang="en-US" sz="200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– advertising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NineMSN </a:t>
            </a:r>
            <a:br>
              <a:rPr lang="en-US" sz="200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– Youth Media </a:t>
            </a:r>
            <a:br>
              <a:rPr lang="en-US" sz="200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Reporters mini-site</a:t>
            </a:r>
            <a:endParaRPr lang="en-US"/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 Marketing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296863" y="896938"/>
            <a:ext cx="3097212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1. Advertising</a:t>
            </a:r>
          </a:p>
        </p:txBody>
      </p:sp>
      <p:pic>
        <p:nvPicPr>
          <p:cNvPr id="33803" name="Picture 11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719138" y="4137025"/>
            <a:ext cx="3049587" cy="2341563"/>
          </a:xfrm>
          <a:prstGeom prst="rect">
            <a:avLst/>
          </a:prstGeom>
          <a:noFill/>
        </p:spPr>
      </p:pic>
      <p:pic>
        <p:nvPicPr>
          <p:cNvPr id="33804" name="Picture 12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7069138" y="952500"/>
            <a:ext cx="2795587" cy="4086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1184275" y="1862138"/>
            <a:ext cx="7113588" cy="3387725"/>
          </a:xfrm>
          <a:prstGeom prst="rect">
            <a:avLst/>
          </a:prstGeom>
          <a:noFill/>
        </p:spPr>
      </p:pic>
      <p:sp>
        <p:nvSpPr>
          <p:cNvPr id="348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30313" y="1912938"/>
            <a:ext cx="7023100" cy="3286125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Media Partnerships – 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over $2million in advertising &amp; promotional support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2000" b="1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Channel 9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SBS TV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SBS Radio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Herald Sun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3AW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3FOX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IOM Outdoor Signage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 Marketing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96863" y="896938"/>
            <a:ext cx="3097212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1. Advertising</a:t>
            </a:r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762750" y="3048000"/>
            <a:ext cx="2222500" cy="2952750"/>
          </a:xfrm>
          <a:prstGeom prst="rect">
            <a:avLst/>
          </a:prstGeom>
          <a:noFill/>
        </p:spPr>
      </p:pic>
      <p:pic>
        <p:nvPicPr>
          <p:cNvPr id="34824" name="Picture 8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445250" y="3057525"/>
            <a:ext cx="2455863" cy="3081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76275" y="2116138"/>
            <a:ext cx="7283450" cy="3473450"/>
          </a:xfrm>
          <a:prstGeom prst="rect">
            <a:avLst/>
          </a:prstGeom>
          <a:noFill/>
        </p:spPr>
      </p:pic>
      <p:sp>
        <p:nvSpPr>
          <p:cNvPr id="358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22313" y="2166938"/>
            <a:ext cx="7191375" cy="3370262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Merchandise Program – 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‘Children are Our Common Wealth’ Wristbands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Promoted by Craig Mottram, Jamie Durie &amp; Harry White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Arial" pitchFamily="34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Sold for $3ea (or 2 for $5)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Arial" pitchFamily="34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Distributed through: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Goodwill Volunteers during Games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CWG Athletes Village through CGCE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Commonwealth Games Superstore (Swanston St)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Offices of Plan board members &amp; supporters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Plan Website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7502525" y="3692525"/>
            <a:ext cx="1811338" cy="2605088"/>
          </a:xfrm>
          <a:prstGeom prst="rect">
            <a:avLst/>
          </a:prstGeom>
          <a:noFill/>
        </p:spPr>
      </p:pic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 Marketing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296863" y="896938"/>
            <a:ext cx="535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2. Merchandise Program</a:t>
            </a:r>
          </a:p>
        </p:txBody>
      </p:sp>
      <p:pic>
        <p:nvPicPr>
          <p:cNvPr id="35848" name="Picture 8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645275" y="1311275"/>
            <a:ext cx="3049588" cy="2065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 Marketing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96863" y="896938"/>
            <a:ext cx="41497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3. Direct Marketing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76313" y="1658938"/>
            <a:ext cx="7107237" cy="1931987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Verdana" pitchFamily="34" charset="0"/>
              </a:rPr>
              <a:t>Face-to-face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Verdana" pitchFamily="34" charset="0"/>
              </a:rPr>
              <a:t>Telemarketing </a:t>
            </a:r>
            <a:br>
              <a:rPr lang="en-US" sz="2200">
                <a:solidFill>
                  <a:srgbClr val="000000"/>
                </a:solidFill>
                <a:latin typeface="Verdana" pitchFamily="34" charset="0"/>
              </a:rPr>
            </a:br>
            <a:r>
              <a:rPr lang="en-US" sz="2200">
                <a:solidFill>
                  <a:srgbClr val="000000"/>
                </a:solidFill>
                <a:latin typeface="Verdana" pitchFamily="34" charset="0"/>
              </a:rPr>
              <a:t>- SMS &amp; Woman’s Day Comp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Verdana" pitchFamily="34" charset="0"/>
              </a:rPr>
              <a:t>Direct Mail </a:t>
            </a: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(Jan 06 and Apr 06)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Post Games mail piece</a:t>
            </a:r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3513138" y="3714750"/>
            <a:ext cx="2149475" cy="2816225"/>
          </a:xfrm>
          <a:prstGeom prst="rect">
            <a:avLst/>
          </a:prstGeom>
          <a:noFill/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064250" y="835025"/>
            <a:ext cx="4095750" cy="6786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846138" y="2116138"/>
            <a:ext cx="8551862" cy="4149725"/>
          </a:xfrm>
          <a:prstGeom prst="rect">
            <a:avLst/>
          </a:prstGeom>
          <a:noFill/>
        </p:spPr>
      </p:pic>
      <p:sp>
        <p:nvSpPr>
          <p:cNvPr id="378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90588" y="2166938"/>
            <a:ext cx="8462962" cy="4048125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Promotional items inc: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Avant Card (inc. distribution campaign)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Posters (public &amp; M2006 Family)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Banners &amp; Flags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Pocket-sized brochure </a:t>
            </a:r>
            <a:br>
              <a:rPr lang="en-US" sz="200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(supporting wristbands)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Goodwill Pin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Plan Showbags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Bookmarks, Stickers, Lollypops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Commemorative Sponsor Welcome Kit </a:t>
            </a:r>
            <a:br>
              <a:rPr lang="en-US" sz="200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with fridge magnet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 Marketing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96863" y="896938"/>
            <a:ext cx="31242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4. Promotions</a:t>
            </a:r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878638" y="1374775"/>
            <a:ext cx="2859087" cy="1927225"/>
          </a:xfrm>
          <a:prstGeom prst="rect">
            <a:avLst/>
          </a:prstGeom>
          <a:noFill/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899275" y="3429000"/>
            <a:ext cx="2847975" cy="2963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930275" y="1270000"/>
            <a:ext cx="8553450" cy="5165725"/>
          </a:xfrm>
          <a:prstGeom prst="rect">
            <a:avLst/>
          </a:prstGeom>
          <a:noFill/>
        </p:spPr>
      </p:pic>
      <p:sp>
        <p:nvSpPr>
          <p:cNvPr id="389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76313" y="1320800"/>
            <a:ext cx="8461375" cy="5064125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2000" b="1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PR Consultancies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CPR Communications – Plan Tender &amp; Goodwill Partner Launch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Hootville – QBR, Plan Youth Media Launch, Interact Launch, Youth Media, Goodwill Partnership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 "/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Communications Consultant</a:t>
            </a: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 (Michelle Rice)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Issues based news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Opinion pieces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 "/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Plan Media Team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Goodwill Partnership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Youth Media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Issues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 Marketing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96863" y="896938"/>
            <a:ext cx="24955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5. Publicity</a:t>
            </a:r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7429500" y="3216275"/>
            <a:ext cx="2222500" cy="3133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0275" y="1692275"/>
            <a:ext cx="5505450" cy="4743450"/>
          </a:xfrm>
          <a:prstGeom prst="rect">
            <a:avLst/>
          </a:prstGeom>
          <a:noFill/>
        </p:spPr>
      </p:pic>
      <p:sp>
        <p:nvSpPr>
          <p:cNvPr id="399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76313" y="1743075"/>
            <a:ext cx="5413375" cy="4641850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Media Launches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Goodwill Partner Launch 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Youth Media Launch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Interact Launch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 "/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Media Coverage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64+ Print Stories </a:t>
            </a:r>
            <a:br>
              <a:rPr lang="en-US" sz="200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(local, national &amp; international)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14+ Television News &amp; Current Affairs stories (inc BBC Asia, Ch 9, Ch 7, ABC, SBS &amp; WIN)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20+ Radio stories &amp; interviews </a:t>
            </a:r>
            <a:br>
              <a:rPr lang="en-US" sz="200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(national, state &amp; regional radio)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Courier New" pitchFamily="49" charset="0"/>
              <a:buChar char=" "/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 Marketing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96863" y="896938"/>
            <a:ext cx="24955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5. Publicity</a:t>
            </a:r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5461000" y="1481138"/>
            <a:ext cx="3048000" cy="2001837"/>
          </a:xfrm>
          <a:prstGeom prst="rect">
            <a:avLst/>
          </a:prstGeom>
          <a:noFill/>
        </p:spPr>
      </p:pic>
      <p:pic>
        <p:nvPicPr>
          <p:cNvPr id="39944" name="Picture 8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645275" y="4021138"/>
            <a:ext cx="3219450" cy="2203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98450" y="1404938"/>
            <a:ext cx="9563100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300" b="1">
                <a:solidFill>
                  <a:srgbClr val="000000"/>
                </a:solidFill>
                <a:latin typeface="Arial" pitchFamily="34" charset="0"/>
              </a:rPr>
              <a:t>The Goodwill Partnership Workforce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3008313" y="3521075"/>
            <a:ext cx="4221162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indent="-342900">
              <a:lnSpc>
                <a:spcPct val="95000"/>
              </a:lnSpc>
              <a:buClr>
                <a:srgbClr val="0099CC"/>
              </a:buClr>
              <a:buSzPct val="100000"/>
              <a:buFontTx/>
              <a:buAutoNum type="arabicPeriod"/>
            </a:pPr>
            <a:r>
              <a:rPr lang="en-US" sz="2700" b="1">
                <a:solidFill>
                  <a:srgbClr val="0099CC"/>
                </a:solidFill>
                <a:latin typeface="Arial" pitchFamily="34" charset="0"/>
              </a:rPr>
              <a:t>Workforce Structure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99CC"/>
              </a:buClr>
              <a:buSzPct val="100000"/>
              <a:buFontTx/>
              <a:buAutoNum type="arabicPeriod"/>
            </a:pPr>
            <a:r>
              <a:rPr lang="en-US" sz="2700" b="1">
                <a:solidFill>
                  <a:srgbClr val="0099CC"/>
                </a:solidFill>
                <a:latin typeface="Arial" pitchFamily="34" charset="0"/>
              </a:rPr>
              <a:t>Management Structure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99CC"/>
              </a:buClr>
              <a:buSzPct val="100000"/>
              <a:buFontTx/>
              <a:buAutoNum type="arabicPeriod"/>
            </a:pPr>
            <a:r>
              <a:rPr lang="en-US" sz="2700" b="1">
                <a:solidFill>
                  <a:srgbClr val="0099CC"/>
                </a:solidFill>
                <a:latin typeface="Arial" pitchFamily="34" charset="0"/>
              </a:rPr>
              <a:t>Games Time Job Roles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99CC"/>
              </a:buClr>
              <a:buSzPct val="100000"/>
              <a:buFontTx/>
              <a:buAutoNum type="arabicPeriod"/>
            </a:pPr>
            <a:r>
              <a:rPr lang="en-US" sz="2700" b="1">
                <a:solidFill>
                  <a:srgbClr val="0099CC"/>
                </a:solidFill>
                <a:latin typeface="Arial" pitchFamily="34" charset="0"/>
              </a:rPr>
              <a:t>Volunteer Strategy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99CC"/>
              </a:buClr>
              <a:buSzPct val="100000"/>
              <a:buFontTx/>
              <a:buAutoNum type="arabicPeriod"/>
            </a:pPr>
            <a:r>
              <a:rPr lang="en-US" sz="2700" b="1">
                <a:solidFill>
                  <a:srgbClr val="0099CC"/>
                </a:solidFill>
                <a:latin typeface="Arial" pitchFamily="34" charset="0"/>
              </a:rPr>
              <a:t>Workforce Facts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508000" y="2032000"/>
            <a:ext cx="8890000" cy="3556000"/>
          </a:xfrm>
          <a:prstGeom prst="rect">
            <a:avLst/>
          </a:prstGeom>
          <a:noFill/>
        </p:spPr>
      </p:pic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082800"/>
            <a:ext cx="8801100" cy="3454400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Plan works with communities in 13 developing Commonwealth Countries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Plan is Australia’s only non religious, non political international development and child sponsorship organisation working in 46 countries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Child centredness is Plan’s core philosophy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Children are seen as agent of change in community development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47650" y="896938"/>
            <a:ext cx="75819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Why Plan as the Goodwill Partner?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82588" y="219075"/>
            <a:ext cx="94789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Partnership – Background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1608138"/>
            <a:ext cx="7283450" cy="2795587"/>
          </a:xfrm>
          <a:prstGeom prst="rect">
            <a:avLst/>
          </a:prstGeom>
          <a:noFill/>
        </p:spPr>
      </p:pic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22313" y="1658938"/>
            <a:ext cx="7191375" cy="26939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2200" b="1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Games Team (10 FTEs)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Games Taskforce (20 FTEs)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Plan Goodwill Volunteers (170)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Plan Games Time Workforce (40)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 Workforce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296863" y="896938"/>
            <a:ext cx="49784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1. Workforce Structure</a:t>
            </a:r>
          </a:p>
        </p:txBody>
      </p:sp>
      <p:pic>
        <p:nvPicPr>
          <p:cNvPr id="41991" name="Picture 7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307138" y="1735138"/>
            <a:ext cx="3471862" cy="23193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0025" y="1587500"/>
            <a:ext cx="7727950" cy="4826000"/>
          </a:xfrm>
          <a:prstGeom prst="rect">
            <a:avLst/>
          </a:prstGeom>
          <a:noFill/>
        </p:spPr>
      </p:pic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566988" y="1652588"/>
            <a:ext cx="134620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OCGC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140325" y="2733675"/>
            <a:ext cx="14192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ANO SMT</a:t>
            </a:r>
            <a:endParaRPr lang="en-US"/>
          </a:p>
          <a:p>
            <a:pPr algn="ctr">
              <a:lnSpc>
                <a:spcPct val="95000"/>
              </a:lnSpc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Project Director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2614613" y="2613025"/>
            <a:ext cx="13462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M2006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5140325" y="3455988"/>
            <a:ext cx="146685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endParaRPr lang="en-US" sz="1000">
              <a:solidFill>
                <a:srgbClr val="000000"/>
              </a:solidFill>
              <a:latin typeface="Arial" pitchFamily="34" charset="0"/>
            </a:endParaRPr>
          </a:p>
          <a:p>
            <a:pPr algn="ctr">
              <a:lnSpc>
                <a:spcPct val="95000"/>
              </a:lnSpc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Project Leader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3817938" y="4537075"/>
            <a:ext cx="744537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Volunteer Co-ord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019675" y="4537075"/>
            <a:ext cx="74612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Operations Manager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6345238" y="4537075"/>
            <a:ext cx="74295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DM Co-ord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7788275" y="4537075"/>
            <a:ext cx="865188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Marketing Co-ord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614613" y="5381625"/>
            <a:ext cx="9874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Media/Comms Mgr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2614613" y="6224588"/>
            <a:ext cx="865187" cy="12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Media Officer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1531938" y="6224588"/>
            <a:ext cx="865187" cy="12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E-Comms Cord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4538663" y="5381625"/>
            <a:ext cx="11080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Corporate Relations Mgr</a:t>
            </a: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6345238" y="5381625"/>
            <a:ext cx="1101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Special Projects Co-ord</a:t>
            </a: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8029575" y="5381625"/>
            <a:ext cx="11049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CCCD Co-ord</a:t>
            </a:r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3697288" y="6224588"/>
            <a:ext cx="865187" cy="12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Comms Officer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4779963" y="6224588"/>
            <a:ext cx="984250" cy="12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Corp Reltns Co-ord</a:t>
            </a: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7258050" y="2852738"/>
            <a:ext cx="985838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Games Project Committee</a:t>
            </a:r>
          </a:p>
        </p:txBody>
      </p: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7258050" y="1892300"/>
            <a:ext cx="98583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ANO Board</a:t>
            </a: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2686050" y="3575050"/>
            <a:ext cx="12271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Goodwill Partner Manager</a:t>
            </a:r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 Workforce</a:t>
            </a: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296863" y="896938"/>
            <a:ext cx="55022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2. Management Structure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138" y="1946275"/>
            <a:ext cx="5081587" cy="3727450"/>
          </a:xfrm>
          <a:prstGeom prst="rect">
            <a:avLst/>
          </a:prstGeom>
          <a:noFill/>
        </p:spPr>
      </p:pic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90588" y="1997075"/>
            <a:ext cx="4991100" cy="3625850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Site Manager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Volunteer Co-ordinator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Team Leaders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Team Support Staff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Collateral Control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CCCD Advisors (development education)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Mobile Cash Collection Team Leader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Mobile Cash Collection Support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Cash Collection – office based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Supporter Services – office based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 Workforce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296863" y="896938"/>
            <a:ext cx="55784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3. Games Time Job Roles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5716588" y="1997075"/>
            <a:ext cx="4229100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Youth Media Co-ordinators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Youth Media Assistants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Youth Media Chaperones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Youth Media Advisor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Media Relations Consultants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0138" y="1524000"/>
            <a:ext cx="8129587" cy="2371725"/>
          </a:xfrm>
          <a:prstGeom prst="rect">
            <a:avLst/>
          </a:prstGeom>
          <a:noFill/>
        </p:spPr>
      </p:pic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4588" y="1574800"/>
            <a:ext cx="8039100" cy="2270125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Online Volunteer registration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Advertising in press, Games website, Plan website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200 registered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170 Volunteers deployed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Half-day training workshops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 Workforce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96863" y="896938"/>
            <a:ext cx="46259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4. Volunteer Strategy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296863" y="3640138"/>
            <a:ext cx="41497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5. Workforce Facts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144588" y="4198938"/>
            <a:ext cx="9055100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Workforce of over </a:t>
            </a: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200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1985 hours of operation over 12 days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Oldest volunteer 70 years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22% volunteers under 18 years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100 volunteers attended Opening Ceremony rehearsals</a:t>
            </a: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 (Microsoft Support)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98450" y="2166938"/>
            <a:ext cx="9563100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300" b="1">
                <a:solidFill>
                  <a:srgbClr val="FF9900"/>
                </a:solidFill>
                <a:latin typeface="Arial" pitchFamily="34" charset="0"/>
              </a:rPr>
              <a:t>The Goodwill Partnership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382588" y="3098800"/>
            <a:ext cx="95631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300" b="1">
                <a:solidFill>
                  <a:srgbClr val="FF9900"/>
                </a:solidFill>
                <a:latin typeface="Arial" pitchFamily="34" charset="0"/>
              </a:rPr>
              <a:t>OUTCOMES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2116138"/>
            <a:ext cx="9313863" cy="4319587"/>
          </a:xfrm>
          <a:prstGeom prst="rect">
            <a:avLst/>
          </a:prstGeom>
          <a:noFill/>
        </p:spPr>
      </p:pic>
      <p:sp>
        <p:nvSpPr>
          <p:cNvPr id="471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166938"/>
            <a:ext cx="9224963" cy="4217987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Commemorative 8-page ‘Goodwill Guide’ in Herald Sun</a:t>
            </a: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HIV/AIDS in Africa, Education in Bangladesh, Healthcare in India, HIV/AIDS youth education in Fiji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 "/>
            </a:pP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Plan Showcase at Interact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Focus on 4 Pillars of UNCRC</a:t>
            </a:r>
            <a:endParaRPr lang="en-US"/>
          </a:p>
          <a:p>
            <a:pPr marL="1257300" lvl="3" indent="-2286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Right to Education, Protection (child labour), Participate (Youth Meda program), Survival (Water)</a:t>
            </a:r>
            <a:endParaRPr lang="en-US"/>
          </a:p>
          <a:p>
            <a:pPr marL="1257300" lvl="3" indent="-2286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 "/>
            </a:pP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Publicity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National Television / online 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Extensive major metro and regional print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 Outcomes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298450" y="896938"/>
            <a:ext cx="9563100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200" b="1">
                <a:solidFill>
                  <a:srgbClr val="0099CC"/>
                </a:solidFill>
                <a:latin typeface="Arial" pitchFamily="34" charset="0"/>
              </a:rPr>
              <a:t>Objective 1 Raise awareness of issues facing children in developing countries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2540000"/>
            <a:ext cx="9145588" cy="2709863"/>
          </a:xfrm>
          <a:prstGeom prst="rect">
            <a:avLst/>
          </a:prstGeom>
          <a:noFill/>
        </p:spPr>
      </p:pic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22313" y="2590800"/>
            <a:ext cx="9055100" cy="2608263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Financial Outcomes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2000" b="1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2660 Child Sponsorships directly attributed to Goodwill Partnership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Increase of over 3000 new child sponsorships Nov 05 – Apr 06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$?? Raised through public donations and fundraising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$?? Raised through corporate donations and fundraising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 Outcomes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298450" y="896938"/>
            <a:ext cx="956310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200" b="1">
                <a:solidFill>
                  <a:srgbClr val="0099CC"/>
                </a:solidFill>
                <a:latin typeface="Arial" pitchFamily="34" charset="0"/>
              </a:rPr>
              <a:t>Objective 2 Encourage Australian’s to be a part of the solution to end child poverty by sponsoring a child or supporting a project in the Commonwealth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2200275"/>
            <a:ext cx="9145588" cy="4235450"/>
          </a:xfrm>
          <a:prstGeom prst="rect">
            <a:avLst/>
          </a:prstGeom>
          <a:noFill/>
        </p:spPr>
      </p:pic>
      <p:sp>
        <p:nvSpPr>
          <p:cNvPr id="491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22313" y="2251075"/>
            <a:ext cx="9055100" cy="4133850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Strategy for Child Sponsorship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DM campaign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TVC advertising (child sponsor message)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Advertising Campaign (child sponsor message)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Child Sponsor profile publicity during QBR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Direct Dialoguers deployed through QBR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Direct Dialoguers deployed Plan locations at Games Time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M2006 Team Unite – child sponsorship exhibit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Showcase at Interact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Publicity Campaign – raising awareness of child sponsorship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Marketing &amp; Merchandising Collateral – child sponsorship call-to-action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 Outcomes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298450" y="896938"/>
            <a:ext cx="956310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200" b="1">
                <a:solidFill>
                  <a:srgbClr val="0099CC"/>
                </a:solidFill>
                <a:latin typeface="Arial" pitchFamily="34" charset="0"/>
              </a:rPr>
              <a:t>Objective 2 Encourage Australian’s to be a part of the solution to end child poverty by sponsoring a child or supporting a project in the Commonwealth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2286000"/>
            <a:ext cx="8891588" cy="4064000"/>
          </a:xfrm>
          <a:prstGeom prst="rect">
            <a:avLst/>
          </a:prstGeom>
          <a:noFill/>
        </p:spPr>
      </p:pic>
      <p:sp>
        <p:nvSpPr>
          <p:cNvPr id="501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22313" y="2336800"/>
            <a:ext cx="8801100" cy="3962400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Strategy for Donations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Grant Hackett gold coin donation promotion at QBR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Wristband Sales through Volunteers at Games Time (fundraising)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SMS Campaign on big screens at M2006 Venues &amp; Live Sites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Gold coin donation entry to Luminarium (Festival 2006)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Proceeds from sale of M2006 merchandise bags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M2006 Sponsor donations &amp; fundraising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Showcase at Interact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Publicity Campaign – donation message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Commemorative Goodwill Guide – donation call-to-action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Marketing &amp; Merchandising Collateral – child sponsorship call-to-action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 Outcomes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298450" y="896938"/>
            <a:ext cx="956310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200" b="1">
                <a:solidFill>
                  <a:srgbClr val="0099CC"/>
                </a:solidFill>
                <a:latin typeface="Arial" pitchFamily="34" charset="0"/>
              </a:rPr>
              <a:t>Objective 2 Encourage Australian’s to be a part of the solution to end child poverty by sponsoring a child or supporting a project in the Commonwealth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032000"/>
            <a:ext cx="8721725" cy="2032000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06450" y="2082800"/>
            <a:ext cx="8631238" cy="1930400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Results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2000" b="1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65% increase in awareness of Plan (from 15-25%) between Sept 05 &amp; Apr 06 (source: Newspoll Market Research)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Increase in media approaching Plan for comment on development related issues (anecdotal)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 Outcomes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298450" y="896938"/>
            <a:ext cx="956310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200" b="1">
                <a:solidFill>
                  <a:srgbClr val="0099CC"/>
                </a:solidFill>
                <a:latin typeface="Arial" pitchFamily="34" charset="0"/>
              </a:rPr>
              <a:t>Objective 3 Educate people about Plan’s child-centred development work &amp; its relevance in creating a lasting legacy for the Melbourne 2006 Games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52450" y="1987550"/>
            <a:ext cx="9224963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Raise awareness of issues affecting children in the Commonwealth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Encourage Australians to sponsor a child or support a project in the Commonwealth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Educate people about Plan’s child focused philosophy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Create a lasting legacy for the Melbourne 2006 Commonwealth Games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Celebrate the values of the Commonwealth Games – humanity, equality, destiny </a:t>
            </a:r>
            <a:endParaRPr lang="en-US"/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</a:pPr>
            <a:endParaRPr 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66700" y="896938"/>
            <a:ext cx="70548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Goodwill Partnership Objectives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82588" y="219075"/>
            <a:ext cx="94789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Partnership – Background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552450" y="2195513"/>
            <a:ext cx="9055100" cy="387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Initiatives include:</a:t>
            </a:r>
            <a:endParaRPr lang="en-US"/>
          </a:p>
          <a:p>
            <a:pPr>
              <a:lnSpc>
                <a:spcPct val="95000"/>
              </a:lnSpc>
            </a:pPr>
            <a:endParaRPr lang="en-US" sz="2000" b="1">
              <a:solidFill>
                <a:srgbClr val="000000"/>
              </a:solidFill>
              <a:latin typeface="Arial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Goodwill Ambassador Program </a:t>
            </a:r>
            <a:endParaRPr lang="en-US"/>
          </a:p>
          <a:p>
            <a:pPr marL="857250" lvl="2" indent="-28575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Media &amp; event exposure through celebrity &amp; youth ambassadors</a:t>
            </a:r>
            <a:endParaRPr lang="en-US"/>
          </a:p>
          <a:p>
            <a:pPr marL="857250" lvl="2" indent="-28575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1.5 billion watched Harry White address HRM Queen Elizabeth at Opening Ceremony</a:t>
            </a:r>
            <a:endParaRPr lang="en-US"/>
          </a:p>
          <a:p>
            <a:pPr marL="857250" lvl="2" indent="-28575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Ch 9 Today Show – Jamie Durie &amp; Harry White talk Goodwill Partnership, child sponsorship &amp; wristbands</a:t>
            </a:r>
            <a:endParaRPr lang="en-US"/>
          </a:p>
          <a:p>
            <a:pPr marL="857250" lvl="2" indent="-28575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Ambassador Profiles in Commemorative 8pg Goodwill Guide in Herald Sun (circ??)</a:t>
            </a:r>
            <a:endParaRPr lang="en-US"/>
          </a:p>
          <a:p>
            <a:pPr marL="857250" lvl="2" indent="-28575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Ch 7 Sunrise – Interview with Harry White</a:t>
            </a:r>
            <a:endParaRPr lang="en-US"/>
          </a:p>
          <a:p>
            <a:pPr marL="857250" lvl="2" indent="-28575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Ch 7 Today Tonight – Interview with Harry White</a:t>
            </a:r>
            <a:endParaRPr lang="en-US"/>
          </a:p>
          <a:p>
            <a:pPr marL="857250" lvl="2" indent="-28575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Ch 9 National News – Interview with Jamie Durie</a:t>
            </a:r>
            <a:endParaRPr lang="en-US"/>
          </a:p>
          <a:p>
            <a:pPr marL="857250" lvl="2" indent="-28575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ABC News Victoria – Interview with Harry White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 Outcomes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298450" y="896938"/>
            <a:ext cx="956310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200" b="1">
                <a:solidFill>
                  <a:srgbClr val="0099CC"/>
                </a:solidFill>
                <a:latin typeface="Arial" pitchFamily="34" charset="0"/>
              </a:rPr>
              <a:t>Objective 3 Educate people about Plan’s child-centred development work &amp; its relevance in creating a lasting legacy for the Melbourne 2006 Games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2286000"/>
            <a:ext cx="9144000" cy="4064000"/>
          </a:xfrm>
          <a:prstGeom prst="rect">
            <a:avLst/>
          </a:prstGeom>
          <a:noFill/>
        </p:spPr>
      </p:pic>
      <p:sp>
        <p:nvSpPr>
          <p:cNvPr id="532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36800"/>
            <a:ext cx="9055100" cy="3962400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Initiatives Include: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2000" b="1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Publicity Program 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Opinion Piece by Plan National Executive Director in The Age (Editorial)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Interviews with Plan National Executive Director on radio &amp; press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Plan National Executive director contacted by media for comment re: HIV/AIDS, Queens Speech to Commonwealth, Sierra Leone defection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 "/>
            </a:pPr>
            <a:endParaRPr lang="en-US" sz="180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Plan Showcase at Interact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1800" b="1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Games Time Activities (Volunteers &amp; Direct Dialogue teams)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1800" b="1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QBR Activities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 Outcomes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298450" y="896938"/>
            <a:ext cx="956310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200" b="1">
                <a:solidFill>
                  <a:srgbClr val="0099CC"/>
                </a:solidFill>
                <a:latin typeface="Arial" pitchFamily="34" charset="0"/>
              </a:rPr>
              <a:t>Objective 3 Educate people about Plan’s child-centred development work &amp; its relevance in creating a lasting legacy for the Melbourne 2006 Games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138" y="2116138"/>
            <a:ext cx="9145587" cy="4403725"/>
          </a:xfrm>
          <a:prstGeom prst="rect">
            <a:avLst/>
          </a:prstGeom>
          <a:noFill/>
        </p:spPr>
      </p:pic>
      <p:sp>
        <p:nvSpPr>
          <p:cNvPr id="542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36588" y="2166938"/>
            <a:ext cx="9055100" cy="4302125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Initiatives Include: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1300" b="1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Youth Media Program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Equipping reporters with media skills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Providing reporters with experience that will enrich their lives / communities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Give reporters a voice for having their voices heard re: issues for children in the Commonwealth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Provide opportunity for cross cultural dialogue with other youths and opportunity for new life-long friendships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 "/>
            </a:pP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Adopt a Second Team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Opportunity for cultural exchange and fostering cross cultural friendships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Enabling youths to produce media pieces through film and writing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Provided platform for understanding of different types of disadvantage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Opportunity for better understanding of Rights and build personal empowerment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 Outcomes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98450" y="896938"/>
            <a:ext cx="956310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200" b="1">
                <a:solidFill>
                  <a:srgbClr val="0099CC"/>
                </a:solidFill>
                <a:latin typeface="Arial" pitchFamily="34" charset="0"/>
              </a:rPr>
              <a:t>Objective 3 Educate people about Plan’s child-centred development work &amp; its relevance in creating a lasting legacy for the Melbourne 2006 Games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778000"/>
            <a:ext cx="9144000" cy="4826000"/>
          </a:xfrm>
          <a:prstGeom prst="rect">
            <a:avLst/>
          </a:prstGeom>
          <a:noFill/>
        </p:spPr>
      </p:pic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1828800"/>
            <a:ext cx="9055100" cy="4724400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Initiatives Include: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2000" b="1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Cultural Youth Ambassadors</a:t>
            </a:r>
            <a:endParaRPr lang="en-US"/>
          </a:p>
          <a:p>
            <a:pPr marL="1257300" lvl="3" indent="-2286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 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Youth Ambassadors Program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 "/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Child Sponsorship/Children First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2660 Child Sponsorships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64 Children First supporters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Publicity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 Outcomes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298450" y="896938"/>
            <a:ext cx="9224963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200" b="1">
                <a:solidFill>
                  <a:srgbClr val="0099CC"/>
                </a:solidFill>
                <a:latin typeface="Arial" pitchFamily="34" charset="0"/>
              </a:rPr>
              <a:t>Objective 4 Create long-term tangible benefits for children of the Commonwealth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2116138"/>
            <a:ext cx="9144000" cy="4489450"/>
          </a:xfrm>
          <a:prstGeom prst="rect">
            <a:avLst/>
          </a:prstGeom>
          <a:noFill/>
        </p:spPr>
      </p:pic>
      <p:sp>
        <p:nvSpPr>
          <p:cNvPr id="563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166938"/>
            <a:ext cx="9055100" cy="4386262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Goodwill Partner philosophy 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 "/>
            </a:pPr>
            <a:endParaRPr lang="en-US" sz="110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Youth Media Reporters – ‘Humanity, Equality, Destiny’ theme required in all stories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110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Promotion of Games values in marketing and promotion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110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Promotion of Games values in publicity and media relations (eg. Opinion Piece)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110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Initiatives including: 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Youth Media &amp; Adopt a Second Team activities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Youth Media &amp; Cultural Ambassador activities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Interact launch and dinner with Tanzanian Golden Pride Children’s Choir (Festival2006), Youth Media &amp; Adopt a Second team members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98450" y="896938"/>
            <a:ext cx="8970963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200" b="1">
                <a:solidFill>
                  <a:srgbClr val="0099CC"/>
                </a:solidFill>
                <a:latin typeface="Arial" pitchFamily="34" charset="0"/>
              </a:rPr>
              <a:t>Objective 5 Celebrate the values of the Commonwealth Games – Humanity, Equality, Destiny 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 Outcomes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98450" y="2166938"/>
            <a:ext cx="9563100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300" b="1">
                <a:solidFill>
                  <a:srgbClr val="FF9900"/>
                </a:solidFill>
                <a:latin typeface="Arial" pitchFamily="34" charset="0"/>
              </a:rPr>
              <a:t>Goodwill Partner</a:t>
            </a:r>
            <a:br>
              <a:rPr lang="en-US" sz="5300" b="1">
                <a:solidFill>
                  <a:srgbClr val="FF9900"/>
                </a:solidFill>
                <a:latin typeface="Arial" pitchFamily="34" charset="0"/>
              </a:rPr>
            </a:br>
            <a:r>
              <a:rPr lang="en-US" sz="5300" b="1">
                <a:solidFill>
                  <a:srgbClr val="FF9900"/>
                </a:solidFill>
                <a:latin typeface="Arial" pitchFamily="34" charset="0"/>
              </a:rPr>
              <a:t>Recommendations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8" y="1778000"/>
            <a:ext cx="9399587" cy="4403725"/>
          </a:xfrm>
          <a:prstGeom prst="rect">
            <a:avLst/>
          </a:prstGeom>
          <a:noFill/>
        </p:spPr>
      </p:pic>
      <p:sp>
        <p:nvSpPr>
          <p:cNvPr id="583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2588" y="1828800"/>
            <a:ext cx="9309100" cy="4302125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Opportunity for future strategic growth for Goodwill Partnership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Create Goodwill Partnership Agreement – eg. 3 Games (12 year)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Position Goodwill Partnership strategically with Commonwealth Games Federation (&amp; Plan International HQ)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Make Goodwill Partnership part of CGF constitution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Implementation of Goodwill Partnership managed by Host City Governing Body and Host City Games Corporation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Position Goodwill Partnership in Games Corporation Executive – implement through sponsorship &amp; event departments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Strategy development and Implementation of Goodwill Partnership in Host City office of Goodwill Partner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Games Corporation appoint Goodwill Partner Manager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 Recommendations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265113" y="896938"/>
            <a:ext cx="48514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Governance Structure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275" y="1555750"/>
            <a:ext cx="8786813" cy="4975225"/>
          </a:xfrm>
          <a:prstGeom prst="rect">
            <a:avLst/>
          </a:prstGeom>
          <a:noFill/>
        </p:spPr>
      </p:pic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936625" y="1622425"/>
            <a:ext cx="14303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Commonwealth Games Federation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5383213" y="1749425"/>
            <a:ext cx="15541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Plan International HQ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860425" y="2509838"/>
            <a:ext cx="1427163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Host City Gov Body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5305425" y="2636838"/>
            <a:ext cx="1504950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Plan Host City NO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2641600" y="2509838"/>
            <a:ext cx="1425575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Host City – Games Corporation – Executive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5305425" y="3400425"/>
            <a:ext cx="1555750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Project Leader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3908425" y="4543425"/>
            <a:ext cx="79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Volunteer Co-ord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5178425" y="4543425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Operations Manager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6578600" y="45434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DM Co-ord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8099425" y="4543425"/>
            <a:ext cx="919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Marketing Co-ord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7467600" y="3525838"/>
            <a:ext cx="1041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Admin Assistant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2641600" y="5430838"/>
            <a:ext cx="1044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Media/Comms Mgr</a:t>
            </a: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2641600" y="6321425"/>
            <a:ext cx="917575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Media Officer</a:t>
            </a:r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1495425" y="6321425"/>
            <a:ext cx="919163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E-Comms Cord</a:t>
            </a:r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4670425" y="5430838"/>
            <a:ext cx="1173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Corporate Relations Mgr</a:t>
            </a: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6578600" y="5430838"/>
            <a:ext cx="11668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Special Projects Co-ord</a:t>
            </a: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8353425" y="5430838"/>
            <a:ext cx="1174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CCCD Co-ord</a:t>
            </a: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3781425" y="6321425"/>
            <a:ext cx="919163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Comms Officer</a:t>
            </a: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4924425" y="6321425"/>
            <a:ext cx="1046163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Corp Reltns Co-ord</a:t>
            </a:r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7542213" y="2765425"/>
            <a:ext cx="1044575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Games Project Committee</a:t>
            </a:r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7542213" y="2001838"/>
            <a:ext cx="104457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NO Board</a:t>
            </a:r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2716213" y="3525838"/>
            <a:ext cx="1300162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Goodwill Partner Manager</a:t>
            </a:r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 Recommendations</a:t>
            </a: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265113" y="896938"/>
            <a:ext cx="5002212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Management Structure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8" y="1692275"/>
            <a:ext cx="9483725" cy="4743450"/>
          </a:xfrm>
          <a:prstGeom prst="rect">
            <a:avLst/>
          </a:prstGeom>
          <a:noFill/>
        </p:spPr>
      </p:pic>
      <p:sp>
        <p:nvSpPr>
          <p:cNvPr id="604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2588" y="1743075"/>
            <a:ext cx="9394825" cy="4641850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Program </a:t>
            </a:r>
            <a:r>
              <a:rPr lang="en-US" sz="2200" u="sng">
                <a:solidFill>
                  <a:srgbClr val="000000"/>
                </a:solidFill>
                <a:latin typeface="Arial" pitchFamily="34" charset="0"/>
              </a:rPr>
              <a:t>and</a:t>
            </a: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 Marketing initiative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Include Goodwill Partnership in broadcasting &amp; sponsorship negotiations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Ongoing Partnership outside Games Time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Represent and champion teams from developing Cwlth nations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Raise awareness &amp; seek support for teams from developing Cwlth nations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Sporting initiatives in developing Commonwealth nations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Youth Media program (close association with CWG)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Marketing/Advertising Campaign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Event presence and promotion QBR &amp; Games Time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Fundraising activities QBR &amp; Games Time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 Recommendations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265113" y="896938"/>
            <a:ext cx="88836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Potential Scope for Goodwill Partnership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36588" y="1997075"/>
            <a:ext cx="8716962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To directly benefit children of developing Commonwealth countries through: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200" b="1">
                <a:solidFill>
                  <a:srgbClr val="000000"/>
                </a:solidFill>
                <a:latin typeface="Arial" pitchFamily="34" charset="0"/>
              </a:rPr>
              <a:t>Child Sponsorship</a:t>
            </a: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 – sponsoring a child in one of 13 Plan-assisted Commonwealth countries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200" b="1">
                <a:solidFill>
                  <a:srgbClr val="000000"/>
                </a:solidFill>
                <a:latin typeface="Arial" pitchFamily="34" charset="0"/>
              </a:rPr>
              <a:t>Donations</a:t>
            </a: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 – fundraising activity to support one of the priority projects in the Commonwealth for the Games which include:</a:t>
            </a:r>
            <a:endParaRPr lang="en-US"/>
          </a:p>
          <a:p>
            <a:pPr marL="857250" lvl="2" indent="-28575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Africa – HIV/AIDS</a:t>
            </a:r>
            <a:endParaRPr lang="en-US"/>
          </a:p>
          <a:p>
            <a:pPr marL="857250" lvl="2" indent="-28575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Bangladesh – Community Learning Support Program</a:t>
            </a:r>
            <a:endParaRPr lang="en-US"/>
          </a:p>
          <a:p>
            <a:pPr marL="857250" lvl="2" indent="-28575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India – Early Childhood Care &amp; Development</a:t>
            </a:r>
            <a:endParaRPr lang="en-US"/>
          </a:p>
          <a:p>
            <a:pPr marL="857250" lvl="2" indent="-28575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Fiji – HIV/AIDS Youth Education</a:t>
            </a:r>
            <a:endParaRPr lang="en-US"/>
          </a:p>
          <a:p>
            <a:pPr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None/>
            </a:pPr>
            <a:endParaRPr 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84163" y="896938"/>
            <a:ext cx="6107112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Key Performance Indicators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82588" y="219075"/>
            <a:ext cx="94789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Partnership – Background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98450" y="1658938"/>
            <a:ext cx="9563100" cy="203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6700" b="1">
                <a:solidFill>
                  <a:srgbClr val="000000"/>
                </a:solidFill>
                <a:latin typeface="Arial" pitchFamily="34" charset="0"/>
              </a:rPr>
              <a:t>Goodwill Partnership Initiatives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008313" y="4452938"/>
            <a:ext cx="42560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indent="-342900">
              <a:lnSpc>
                <a:spcPct val="95000"/>
              </a:lnSpc>
              <a:buClr>
                <a:srgbClr val="0099CC"/>
              </a:buClr>
              <a:buSzPct val="100000"/>
              <a:buFontTx/>
              <a:buAutoNum type="arabicPeriod"/>
            </a:pPr>
            <a:r>
              <a:rPr lang="en-US" sz="2700" b="1">
                <a:solidFill>
                  <a:srgbClr val="0099CC"/>
                </a:solidFill>
                <a:latin typeface="Arial" pitchFamily="34" charset="0"/>
              </a:rPr>
              <a:t>Youth Media Program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99CC"/>
              </a:buClr>
              <a:buSzPct val="100000"/>
              <a:buFontTx/>
              <a:buAutoNum type="arabicPeriod"/>
            </a:pPr>
            <a:r>
              <a:rPr lang="en-US" sz="2700" b="1">
                <a:solidFill>
                  <a:srgbClr val="0099CC"/>
                </a:solidFill>
                <a:latin typeface="Arial" pitchFamily="34" charset="0"/>
              </a:rPr>
              <a:t>Goodwill Ambassadors</a:t>
            </a:r>
            <a:endParaRPr lang="en-US"/>
          </a:p>
          <a:p>
            <a:pPr lvl="1" indent="-342900">
              <a:lnSpc>
                <a:spcPct val="95000"/>
              </a:lnSpc>
              <a:buClr>
                <a:srgbClr val="0099CC"/>
              </a:buClr>
              <a:buSzPct val="100000"/>
              <a:buFontTx/>
              <a:buAutoNum type="arabicPeriod"/>
            </a:pPr>
            <a:r>
              <a:rPr lang="en-US" sz="2700" b="1">
                <a:solidFill>
                  <a:srgbClr val="0099CC"/>
                </a:solidFill>
                <a:latin typeface="Arial" pitchFamily="34" charset="0"/>
              </a:rPr>
              <a:t>M2006 Family Initiative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846138" y="1946275"/>
            <a:ext cx="8551862" cy="4149725"/>
          </a:xfrm>
          <a:prstGeom prst="rect">
            <a:avLst/>
          </a:prstGeom>
          <a:noFill/>
        </p:spPr>
      </p:pic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90588" y="1997075"/>
            <a:ext cx="8462962" cy="4048125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2200" b="1">
                <a:solidFill>
                  <a:srgbClr val="000000"/>
                </a:solidFill>
                <a:latin typeface="Arial" pitchFamily="34" charset="0"/>
              </a:rPr>
              <a:t>Overview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9 Youth Reporters Ghana, India &amp; Pakistan in Melb to report on Games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Training &amp; reporting on Games &amp; Festival 2006 events in film &amp; print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Visiting regional Victoria (Adopt-a-Second Team), attending Games &amp; Festival 2006 events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Cultural exchanges organised at Games &amp; other events</a:t>
            </a:r>
            <a:endParaRPr lang="en-US"/>
          </a:p>
          <a:p>
            <a:pPr marL="1257300" lvl="3" indent="-2286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Representatives of 4 media groups from Victoria</a:t>
            </a:r>
            <a:endParaRPr lang="en-US"/>
          </a:p>
          <a:p>
            <a:pPr marL="1257300" lvl="3" indent="-2286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6 Plan Cultural Ambassadors (through Age competition)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</a:pPr>
            <a:endParaRPr 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Partnership Initiatives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65113" y="896938"/>
            <a:ext cx="527843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1. Youth Media Program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930275" y="1862138"/>
            <a:ext cx="8553450" cy="4149725"/>
          </a:xfrm>
          <a:prstGeom prst="rect">
            <a:avLst/>
          </a:prstGeom>
          <a:noFill/>
        </p:spPr>
      </p:pic>
      <p:sp>
        <p:nvSpPr>
          <p:cNvPr id="102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76313" y="1912938"/>
            <a:ext cx="8461375" cy="4048125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2200" b="1">
                <a:solidFill>
                  <a:srgbClr val="000000"/>
                </a:solidFill>
                <a:latin typeface="Arial" pitchFamily="34" charset="0"/>
              </a:rPr>
              <a:t>Adopt-a-second-team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OCGC Initiative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Ghana, India, Pakistan &amp; Uganda 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Monash, Melbourne, Strathbogie &amp; Ballarat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Media pieces created &amp; exchanged 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Three day Youth Media regional visit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Film pieces played at Plan Showcase @ Interact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Significant Engagement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Cultural discourse &amp; life-changing experiences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Empowerment of young people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98450" y="219075"/>
            <a:ext cx="9563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Goodwill Partnership Initiatives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65113" y="896938"/>
            <a:ext cx="527843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0099CC"/>
                </a:solidFill>
                <a:latin typeface="Arial" pitchFamily="34" charset="0"/>
              </a:rPr>
              <a:t>1. Youth Media Program</a:t>
            </a:r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561138" y="973138"/>
            <a:ext cx="3303587" cy="2117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2759</Words>
  <Application>Microsoft Office PowerPoint</Application>
  <PresentationFormat>Custom</PresentationFormat>
  <Paragraphs>550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Courier New</vt:lpstr>
      <vt:lpstr>Times New Roman</vt:lpstr>
      <vt:lpstr>Verdana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Ania</dc:creator>
  <cp:lastModifiedBy>Ania Labijak</cp:lastModifiedBy>
  <cp:revision>1</cp:revision>
  <dcterms:modified xsi:type="dcterms:W3CDTF">2018-01-23T08:10:19Z</dcterms:modified>
</cp:coreProperties>
</file>