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_rels/slideMaster1.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notesSlide36.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media/image9.jpeg" ContentType="image/jpeg"/>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jpeg" ContentType="image/jpeg"/>
  <Override PartName="/ppt/media/image17.jpeg" ContentType="image/jpeg"/>
  <Override PartName="/ppt/media/image18.jpeg" ContentType="image/jpeg"/>
  <Override PartName="/ppt/media/image19.jpeg" ContentType="image/jpeg"/>
  <Override PartName="/ppt/media/image20.jpeg" ContentType="image/jpeg"/>
  <Override PartName="/ppt/media/image21.jpeg" ContentType="image/jpeg"/>
  <Override PartName="/ppt/media/image22.jpeg" ContentType="image/jpeg"/>
  <Override PartName="/ppt/media/image23.jpeg" ContentType="image/jpeg"/>
  <Override PartName="/ppt/media/image24.jpeg" ContentType="image/jpeg"/>
  <Override PartName="/ppt/media/image25.jpeg" ContentType="image/jpeg"/>
  <Override PartName="/ppt/media/image26.jpeg" ContentType="image/jpeg"/>
  <Override PartName="/ppt/media/image27.jpeg" ContentType="image/jpeg"/>
  <Override PartName="/ppt/media/image28.jpeg" ContentType="image/jpeg"/>
  <Override PartName="/ppt/media/image29.jpeg" ContentType="image/jpeg"/>
  <Override PartName="/ppt/media/image30.jpeg" ContentType="image/jpeg"/>
  <Override PartName="/ppt/media/image31.jpeg" ContentType="image/jpeg"/>
  <Override PartName="/ppt/media/image32.jpeg" ContentType="image/jpeg"/>
  <Override PartName="/ppt/media/image33.jpeg" ContentType="image/jpeg"/>
  <Override PartName="/ppt/media/image34.jpeg" ContentType="image/jpeg"/>
  <Override PartName="/ppt/media/image35.jpeg" ContentType="image/jpeg"/>
  <Override PartName="/ppt/media/image3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Lst>
  <p:sldSz cx="9144000" cy="6858000"/>
  <p:notesSz cx="6797675" cy="9926637"/>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42"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43"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44"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5" name="PlaceHolder 5"/>
          <p:cNvSpPr>
            <a:spLocks noGrp="1"/>
          </p:cNvSpPr>
          <p:nvPr>
            <p:ph type="sldNum"/>
          </p:nvPr>
        </p:nvSpPr>
        <p:spPr>
          <a:xfrm>
            <a:off x="4399200" y="9555480"/>
            <a:ext cx="3372840" cy="502560"/>
          </a:xfrm>
          <a:prstGeom prst="rect">
            <a:avLst/>
          </a:prstGeom>
        </p:spPr>
        <p:txBody>
          <a:bodyPr lIns="0" rIns="0" tIns="0" bIns="0" anchor="b"/>
          <a:p>
            <a:pPr algn="r"/>
            <a:fld id="{C22BF63A-0F12-413B-AF01-0130DF47E4F4}"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TextShape 1"/>
          <p:cNvSpPr txBox="1"/>
          <p:nvPr/>
        </p:nvSpPr>
        <p:spPr>
          <a:xfrm>
            <a:off x="3850560" y="9428760"/>
            <a:ext cx="2945160" cy="496080"/>
          </a:xfrm>
          <a:prstGeom prst="rect">
            <a:avLst/>
          </a:prstGeom>
          <a:noFill/>
          <a:ln>
            <a:noFill/>
          </a:ln>
        </p:spPr>
        <p:txBody>
          <a:bodyPr anchor="b"/>
          <a:p>
            <a:pPr algn="r">
              <a:lnSpc>
                <a:spcPct val="100000"/>
              </a:lnSpc>
            </a:pPr>
            <a:fld id="{A3A3EE54-DAF9-498F-96CB-91312E9A320B}"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42"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TextShape 1"/>
          <p:cNvSpPr txBox="1"/>
          <p:nvPr/>
        </p:nvSpPr>
        <p:spPr>
          <a:xfrm>
            <a:off x="3850560" y="9428760"/>
            <a:ext cx="2945160" cy="496080"/>
          </a:xfrm>
          <a:prstGeom prst="rect">
            <a:avLst/>
          </a:prstGeom>
          <a:noFill/>
          <a:ln>
            <a:noFill/>
          </a:ln>
        </p:spPr>
        <p:txBody>
          <a:bodyPr anchor="b"/>
          <a:p>
            <a:pPr algn="r">
              <a:lnSpc>
                <a:spcPct val="100000"/>
              </a:lnSpc>
            </a:pPr>
            <a:fld id="{DD878D42-388F-49B6-9B08-2F8638B875F5}"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60"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TextShape 1"/>
          <p:cNvSpPr txBox="1"/>
          <p:nvPr/>
        </p:nvSpPr>
        <p:spPr>
          <a:xfrm>
            <a:off x="3850560" y="9428760"/>
            <a:ext cx="2945160" cy="496080"/>
          </a:xfrm>
          <a:prstGeom prst="rect">
            <a:avLst/>
          </a:prstGeom>
          <a:noFill/>
          <a:ln>
            <a:noFill/>
          </a:ln>
        </p:spPr>
        <p:txBody>
          <a:bodyPr anchor="b"/>
          <a:p>
            <a:pPr algn="r">
              <a:lnSpc>
                <a:spcPct val="100000"/>
              </a:lnSpc>
            </a:pPr>
            <a:fld id="{9964C0A8-595C-4D7C-9F3B-DE7041A93CC3}"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62"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TextShape 1"/>
          <p:cNvSpPr txBox="1"/>
          <p:nvPr/>
        </p:nvSpPr>
        <p:spPr>
          <a:xfrm>
            <a:off x="3850560" y="9428760"/>
            <a:ext cx="2945160" cy="496080"/>
          </a:xfrm>
          <a:prstGeom prst="rect">
            <a:avLst/>
          </a:prstGeom>
          <a:noFill/>
          <a:ln>
            <a:noFill/>
          </a:ln>
        </p:spPr>
        <p:txBody>
          <a:bodyPr anchor="b"/>
          <a:p>
            <a:pPr algn="r">
              <a:lnSpc>
                <a:spcPct val="100000"/>
              </a:lnSpc>
            </a:pPr>
            <a:fld id="{01589E0B-3B7B-4280-B5D3-D1B465FE4563}"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64"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TextShape 1"/>
          <p:cNvSpPr txBox="1"/>
          <p:nvPr/>
        </p:nvSpPr>
        <p:spPr>
          <a:xfrm>
            <a:off x="3850560" y="9428760"/>
            <a:ext cx="2945160" cy="496080"/>
          </a:xfrm>
          <a:prstGeom prst="rect">
            <a:avLst/>
          </a:prstGeom>
          <a:noFill/>
          <a:ln>
            <a:noFill/>
          </a:ln>
        </p:spPr>
        <p:txBody>
          <a:bodyPr anchor="b"/>
          <a:p>
            <a:pPr algn="r">
              <a:lnSpc>
                <a:spcPct val="100000"/>
              </a:lnSpc>
            </a:pPr>
            <a:fld id="{25E75FE2-3D74-4C20-9DDF-5604380BCB2D}"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66"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TextShape 1"/>
          <p:cNvSpPr txBox="1"/>
          <p:nvPr/>
        </p:nvSpPr>
        <p:spPr>
          <a:xfrm>
            <a:off x="3850560" y="9428760"/>
            <a:ext cx="2945160" cy="496080"/>
          </a:xfrm>
          <a:prstGeom prst="rect">
            <a:avLst/>
          </a:prstGeom>
          <a:noFill/>
          <a:ln>
            <a:noFill/>
          </a:ln>
        </p:spPr>
        <p:txBody>
          <a:bodyPr anchor="b"/>
          <a:p>
            <a:pPr algn="r">
              <a:lnSpc>
                <a:spcPct val="100000"/>
              </a:lnSpc>
            </a:pPr>
            <a:fld id="{497626BF-619C-4E37-8CD5-9A64F064307A}"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68"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TextShape 1"/>
          <p:cNvSpPr txBox="1"/>
          <p:nvPr/>
        </p:nvSpPr>
        <p:spPr>
          <a:xfrm>
            <a:off x="3850560" y="9428760"/>
            <a:ext cx="2945160" cy="496080"/>
          </a:xfrm>
          <a:prstGeom prst="rect">
            <a:avLst/>
          </a:prstGeom>
          <a:noFill/>
          <a:ln>
            <a:noFill/>
          </a:ln>
        </p:spPr>
        <p:txBody>
          <a:bodyPr anchor="b"/>
          <a:p>
            <a:pPr algn="r">
              <a:lnSpc>
                <a:spcPct val="100000"/>
              </a:lnSpc>
            </a:pPr>
            <a:fld id="{CE1E7870-362C-44ED-8F4D-1317C69673D9}"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70"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TextShape 1"/>
          <p:cNvSpPr txBox="1"/>
          <p:nvPr/>
        </p:nvSpPr>
        <p:spPr>
          <a:xfrm>
            <a:off x="3850560" y="9428760"/>
            <a:ext cx="2945160" cy="496080"/>
          </a:xfrm>
          <a:prstGeom prst="rect">
            <a:avLst/>
          </a:prstGeom>
          <a:noFill/>
          <a:ln>
            <a:noFill/>
          </a:ln>
        </p:spPr>
        <p:txBody>
          <a:bodyPr anchor="b"/>
          <a:p>
            <a:pPr algn="r">
              <a:lnSpc>
                <a:spcPct val="100000"/>
              </a:lnSpc>
            </a:pPr>
            <a:fld id="{14B3020E-ECC0-43BD-BE1C-64366BA2C202}"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72"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TextShape 1"/>
          <p:cNvSpPr txBox="1"/>
          <p:nvPr/>
        </p:nvSpPr>
        <p:spPr>
          <a:xfrm>
            <a:off x="3850560" y="9428760"/>
            <a:ext cx="2945160" cy="496080"/>
          </a:xfrm>
          <a:prstGeom prst="rect">
            <a:avLst/>
          </a:prstGeom>
          <a:noFill/>
          <a:ln>
            <a:noFill/>
          </a:ln>
        </p:spPr>
        <p:txBody>
          <a:bodyPr anchor="b"/>
          <a:p>
            <a:pPr algn="r">
              <a:lnSpc>
                <a:spcPct val="100000"/>
              </a:lnSpc>
            </a:pPr>
            <a:fld id="{D82F9579-E721-44F8-A90C-B05D68BF6799}"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74"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TextShape 1"/>
          <p:cNvSpPr txBox="1"/>
          <p:nvPr/>
        </p:nvSpPr>
        <p:spPr>
          <a:xfrm>
            <a:off x="3850560" y="9428760"/>
            <a:ext cx="2945160" cy="496080"/>
          </a:xfrm>
          <a:prstGeom prst="rect">
            <a:avLst/>
          </a:prstGeom>
          <a:noFill/>
          <a:ln>
            <a:noFill/>
          </a:ln>
        </p:spPr>
        <p:txBody>
          <a:bodyPr anchor="b"/>
          <a:p>
            <a:pPr algn="r">
              <a:lnSpc>
                <a:spcPct val="100000"/>
              </a:lnSpc>
            </a:pPr>
            <a:fld id="{3E270CF9-6F11-4990-AD73-FC0E63CA74FD}"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76"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TextShape 1"/>
          <p:cNvSpPr txBox="1"/>
          <p:nvPr/>
        </p:nvSpPr>
        <p:spPr>
          <a:xfrm>
            <a:off x="3850560" y="9428760"/>
            <a:ext cx="2945160" cy="496080"/>
          </a:xfrm>
          <a:prstGeom prst="rect">
            <a:avLst/>
          </a:prstGeom>
          <a:noFill/>
          <a:ln>
            <a:noFill/>
          </a:ln>
        </p:spPr>
        <p:txBody>
          <a:bodyPr anchor="b"/>
          <a:p>
            <a:pPr algn="r">
              <a:lnSpc>
                <a:spcPct val="100000"/>
              </a:lnSpc>
            </a:pPr>
            <a:fld id="{7F2046E9-FB81-4DB6-B28A-9FE7643E32AA}"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78"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TextShape 1"/>
          <p:cNvSpPr txBox="1"/>
          <p:nvPr/>
        </p:nvSpPr>
        <p:spPr>
          <a:xfrm>
            <a:off x="3850560" y="9428760"/>
            <a:ext cx="2945160" cy="496080"/>
          </a:xfrm>
          <a:prstGeom prst="rect">
            <a:avLst/>
          </a:prstGeom>
          <a:noFill/>
          <a:ln>
            <a:noFill/>
          </a:ln>
        </p:spPr>
        <p:txBody>
          <a:bodyPr anchor="b"/>
          <a:p>
            <a:pPr algn="r">
              <a:lnSpc>
                <a:spcPct val="100000"/>
              </a:lnSpc>
            </a:pPr>
            <a:fld id="{6FF79F58-DDFE-48C5-A261-49D7EDB0FFB7}"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44"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TextShape 1"/>
          <p:cNvSpPr txBox="1"/>
          <p:nvPr/>
        </p:nvSpPr>
        <p:spPr>
          <a:xfrm>
            <a:off x="3850560" y="9428760"/>
            <a:ext cx="2945160" cy="496080"/>
          </a:xfrm>
          <a:prstGeom prst="rect">
            <a:avLst/>
          </a:prstGeom>
          <a:noFill/>
          <a:ln>
            <a:noFill/>
          </a:ln>
        </p:spPr>
        <p:txBody>
          <a:bodyPr anchor="b"/>
          <a:p>
            <a:pPr algn="r">
              <a:lnSpc>
                <a:spcPct val="100000"/>
              </a:lnSpc>
            </a:pPr>
            <a:fld id="{1D84DAF2-58AD-466B-9EC6-3718BEC25214}"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80"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TextShape 1"/>
          <p:cNvSpPr txBox="1"/>
          <p:nvPr/>
        </p:nvSpPr>
        <p:spPr>
          <a:xfrm>
            <a:off x="3850560" y="9428760"/>
            <a:ext cx="2945160" cy="496080"/>
          </a:xfrm>
          <a:prstGeom prst="rect">
            <a:avLst/>
          </a:prstGeom>
          <a:noFill/>
          <a:ln>
            <a:noFill/>
          </a:ln>
        </p:spPr>
        <p:txBody>
          <a:bodyPr anchor="b"/>
          <a:p>
            <a:pPr algn="r">
              <a:lnSpc>
                <a:spcPct val="100000"/>
              </a:lnSpc>
            </a:pPr>
            <a:fld id="{73397D22-8F53-4985-ADCC-AA2FEB721919}"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82"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TextShape 1"/>
          <p:cNvSpPr txBox="1"/>
          <p:nvPr/>
        </p:nvSpPr>
        <p:spPr>
          <a:xfrm>
            <a:off x="3850560" y="9428760"/>
            <a:ext cx="2945160" cy="496080"/>
          </a:xfrm>
          <a:prstGeom prst="rect">
            <a:avLst/>
          </a:prstGeom>
          <a:noFill/>
          <a:ln>
            <a:noFill/>
          </a:ln>
        </p:spPr>
        <p:txBody>
          <a:bodyPr anchor="b"/>
          <a:p>
            <a:pPr algn="r">
              <a:lnSpc>
                <a:spcPct val="100000"/>
              </a:lnSpc>
            </a:pPr>
            <a:fld id="{EEC252C8-FA30-48A2-B163-EDF921679B0B}"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84"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TextShape 1"/>
          <p:cNvSpPr txBox="1"/>
          <p:nvPr/>
        </p:nvSpPr>
        <p:spPr>
          <a:xfrm>
            <a:off x="3850560" y="9428760"/>
            <a:ext cx="2945160" cy="496080"/>
          </a:xfrm>
          <a:prstGeom prst="rect">
            <a:avLst/>
          </a:prstGeom>
          <a:noFill/>
          <a:ln>
            <a:noFill/>
          </a:ln>
        </p:spPr>
        <p:txBody>
          <a:bodyPr anchor="b"/>
          <a:p>
            <a:pPr algn="r">
              <a:lnSpc>
                <a:spcPct val="100000"/>
              </a:lnSpc>
            </a:pPr>
            <a:fld id="{5C661CA1-3468-42F5-BFB3-CE221082ED72}"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86"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TextShape 1"/>
          <p:cNvSpPr txBox="1"/>
          <p:nvPr/>
        </p:nvSpPr>
        <p:spPr>
          <a:xfrm>
            <a:off x="3850560" y="9428760"/>
            <a:ext cx="2945160" cy="496080"/>
          </a:xfrm>
          <a:prstGeom prst="rect">
            <a:avLst/>
          </a:prstGeom>
          <a:noFill/>
          <a:ln>
            <a:noFill/>
          </a:ln>
        </p:spPr>
        <p:txBody>
          <a:bodyPr anchor="b"/>
          <a:p>
            <a:pPr algn="r">
              <a:lnSpc>
                <a:spcPct val="100000"/>
              </a:lnSpc>
            </a:pPr>
            <a:fld id="{447F789C-4F6C-47B4-8AB6-B3FF6FD00159}"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88"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TextShape 1"/>
          <p:cNvSpPr txBox="1"/>
          <p:nvPr/>
        </p:nvSpPr>
        <p:spPr>
          <a:xfrm>
            <a:off x="3850560" y="9428760"/>
            <a:ext cx="2945160" cy="496080"/>
          </a:xfrm>
          <a:prstGeom prst="rect">
            <a:avLst/>
          </a:prstGeom>
          <a:noFill/>
          <a:ln>
            <a:noFill/>
          </a:ln>
        </p:spPr>
        <p:txBody>
          <a:bodyPr anchor="b"/>
          <a:p>
            <a:pPr algn="r">
              <a:lnSpc>
                <a:spcPct val="100000"/>
              </a:lnSpc>
            </a:pPr>
            <a:fld id="{0B794C32-A6AB-4E2C-B0BB-B23D4B0AB289}"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90"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TextShape 1"/>
          <p:cNvSpPr txBox="1"/>
          <p:nvPr/>
        </p:nvSpPr>
        <p:spPr>
          <a:xfrm>
            <a:off x="3850560" y="9428760"/>
            <a:ext cx="2945160" cy="496080"/>
          </a:xfrm>
          <a:prstGeom prst="rect">
            <a:avLst/>
          </a:prstGeom>
          <a:noFill/>
          <a:ln>
            <a:noFill/>
          </a:ln>
        </p:spPr>
        <p:txBody>
          <a:bodyPr anchor="b"/>
          <a:p>
            <a:pPr algn="r">
              <a:lnSpc>
                <a:spcPct val="100000"/>
              </a:lnSpc>
            </a:pPr>
            <a:fld id="{DDC4983A-2307-4DB2-B5FB-9E22F9FAB47B}"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92"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TextShape 1"/>
          <p:cNvSpPr txBox="1"/>
          <p:nvPr/>
        </p:nvSpPr>
        <p:spPr>
          <a:xfrm>
            <a:off x="3850560" y="9428760"/>
            <a:ext cx="2945160" cy="496080"/>
          </a:xfrm>
          <a:prstGeom prst="rect">
            <a:avLst/>
          </a:prstGeom>
          <a:noFill/>
          <a:ln>
            <a:noFill/>
          </a:ln>
        </p:spPr>
        <p:txBody>
          <a:bodyPr anchor="b"/>
          <a:p>
            <a:pPr algn="r">
              <a:lnSpc>
                <a:spcPct val="100000"/>
              </a:lnSpc>
            </a:pPr>
            <a:fld id="{0C7B1694-9C50-48D4-B688-741EB71B87B2}"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94"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TextShape 1"/>
          <p:cNvSpPr txBox="1"/>
          <p:nvPr/>
        </p:nvSpPr>
        <p:spPr>
          <a:xfrm>
            <a:off x="3850560" y="9428760"/>
            <a:ext cx="2945160" cy="496080"/>
          </a:xfrm>
          <a:prstGeom prst="rect">
            <a:avLst/>
          </a:prstGeom>
          <a:noFill/>
          <a:ln>
            <a:noFill/>
          </a:ln>
        </p:spPr>
        <p:txBody>
          <a:bodyPr anchor="b"/>
          <a:p>
            <a:pPr algn="r">
              <a:lnSpc>
                <a:spcPct val="100000"/>
              </a:lnSpc>
            </a:pPr>
            <a:fld id="{780DBEAD-3E10-4333-888B-38835BE611D7}"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96"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TextShape 1"/>
          <p:cNvSpPr txBox="1"/>
          <p:nvPr/>
        </p:nvSpPr>
        <p:spPr>
          <a:xfrm>
            <a:off x="3850560" y="9428760"/>
            <a:ext cx="2945160" cy="496080"/>
          </a:xfrm>
          <a:prstGeom prst="rect">
            <a:avLst/>
          </a:prstGeom>
          <a:noFill/>
          <a:ln>
            <a:noFill/>
          </a:ln>
        </p:spPr>
        <p:txBody>
          <a:bodyPr anchor="b"/>
          <a:p>
            <a:pPr algn="r">
              <a:lnSpc>
                <a:spcPct val="100000"/>
              </a:lnSpc>
            </a:pPr>
            <a:fld id="{53F82B72-939B-4518-9F50-51A028D4D450}"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98"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TextShape 1"/>
          <p:cNvSpPr txBox="1"/>
          <p:nvPr/>
        </p:nvSpPr>
        <p:spPr>
          <a:xfrm>
            <a:off x="3850560" y="9428760"/>
            <a:ext cx="2945160" cy="496080"/>
          </a:xfrm>
          <a:prstGeom prst="rect">
            <a:avLst/>
          </a:prstGeom>
          <a:noFill/>
          <a:ln>
            <a:noFill/>
          </a:ln>
        </p:spPr>
        <p:txBody>
          <a:bodyPr anchor="b"/>
          <a:p>
            <a:pPr algn="r">
              <a:lnSpc>
                <a:spcPct val="100000"/>
              </a:lnSpc>
            </a:pPr>
            <a:fld id="{5FE0455C-C55C-4ECA-9402-B967539BA9BD}"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46"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TextShape 1"/>
          <p:cNvSpPr txBox="1"/>
          <p:nvPr/>
        </p:nvSpPr>
        <p:spPr>
          <a:xfrm>
            <a:off x="3850560" y="9428760"/>
            <a:ext cx="2945160" cy="496080"/>
          </a:xfrm>
          <a:prstGeom prst="rect">
            <a:avLst/>
          </a:prstGeom>
          <a:noFill/>
          <a:ln>
            <a:noFill/>
          </a:ln>
        </p:spPr>
        <p:txBody>
          <a:bodyPr anchor="b"/>
          <a:p>
            <a:pPr algn="r">
              <a:lnSpc>
                <a:spcPct val="100000"/>
              </a:lnSpc>
            </a:pPr>
            <a:fld id="{37AD6E82-E112-44F9-962A-6606030CE8D3}"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00"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TextShape 1"/>
          <p:cNvSpPr txBox="1"/>
          <p:nvPr/>
        </p:nvSpPr>
        <p:spPr>
          <a:xfrm>
            <a:off x="3850560" y="9428760"/>
            <a:ext cx="2945160" cy="496080"/>
          </a:xfrm>
          <a:prstGeom prst="rect">
            <a:avLst/>
          </a:prstGeom>
          <a:noFill/>
          <a:ln>
            <a:noFill/>
          </a:ln>
        </p:spPr>
        <p:txBody>
          <a:bodyPr anchor="b"/>
          <a:p>
            <a:pPr algn="r">
              <a:lnSpc>
                <a:spcPct val="100000"/>
              </a:lnSpc>
            </a:pPr>
            <a:fld id="{37A78617-5401-4E90-8416-2565F7ED2A69}"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02"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TextShape 1"/>
          <p:cNvSpPr txBox="1"/>
          <p:nvPr/>
        </p:nvSpPr>
        <p:spPr>
          <a:xfrm>
            <a:off x="3850560" y="9428760"/>
            <a:ext cx="2945160" cy="496080"/>
          </a:xfrm>
          <a:prstGeom prst="rect">
            <a:avLst/>
          </a:prstGeom>
          <a:noFill/>
          <a:ln>
            <a:noFill/>
          </a:ln>
        </p:spPr>
        <p:txBody>
          <a:bodyPr anchor="b"/>
          <a:p>
            <a:pPr algn="r">
              <a:lnSpc>
                <a:spcPct val="100000"/>
              </a:lnSpc>
            </a:pPr>
            <a:fld id="{B890E69B-0BD8-43E8-BFAA-7140ABD8227A}"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04"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TextShape 1"/>
          <p:cNvSpPr txBox="1"/>
          <p:nvPr/>
        </p:nvSpPr>
        <p:spPr>
          <a:xfrm>
            <a:off x="3850560" y="9428760"/>
            <a:ext cx="2945160" cy="496080"/>
          </a:xfrm>
          <a:prstGeom prst="rect">
            <a:avLst/>
          </a:prstGeom>
          <a:noFill/>
          <a:ln>
            <a:noFill/>
          </a:ln>
        </p:spPr>
        <p:txBody>
          <a:bodyPr anchor="b"/>
          <a:p>
            <a:pPr algn="r">
              <a:lnSpc>
                <a:spcPct val="100000"/>
              </a:lnSpc>
            </a:pPr>
            <a:fld id="{3C9611D4-6C2B-4C8E-8ED6-B0127C64CDDE}"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06"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TextShape 1"/>
          <p:cNvSpPr txBox="1"/>
          <p:nvPr/>
        </p:nvSpPr>
        <p:spPr>
          <a:xfrm>
            <a:off x="3850560" y="9428760"/>
            <a:ext cx="2945160" cy="496080"/>
          </a:xfrm>
          <a:prstGeom prst="rect">
            <a:avLst/>
          </a:prstGeom>
          <a:noFill/>
          <a:ln>
            <a:noFill/>
          </a:ln>
        </p:spPr>
        <p:txBody>
          <a:bodyPr anchor="b"/>
          <a:p>
            <a:pPr algn="r">
              <a:lnSpc>
                <a:spcPct val="100000"/>
              </a:lnSpc>
            </a:pPr>
            <a:fld id="{BD73C7D6-92AA-4F55-8962-A1DA93C7E6BE}"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08"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TextShape 1"/>
          <p:cNvSpPr txBox="1"/>
          <p:nvPr/>
        </p:nvSpPr>
        <p:spPr>
          <a:xfrm>
            <a:off x="3850560" y="9428760"/>
            <a:ext cx="2945160" cy="496080"/>
          </a:xfrm>
          <a:prstGeom prst="rect">
            <a:avLst/>
          </a:prstGeom>
          <a:noFill/>
          <a:ln>
            <a:noFill/>
          </a:ln>
        </p:spPr>
        <p:txBody>
          <a:bodyPr anchor="b"/>
          <a:p>
            <a:pPr algn="r">
              <a:lnSpc>
                <a:spcPct val="100000"/>
              </a:lnSpc>
            </a:pPr>
            <a:fld id="{DDBBC286-6875-4037-A050-8496AB448486}"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10"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TextShape 1"/>
          <p:cNvSpPr txBox="1"/>
          <p:nvPr/>
        </p:nvSpPr>
        <p:spPr>
          <a:xfrm>
            <a:off x="3850560" y="9428760"/>
            <a:ext cx="2945160" cy="496080"/>
          </a:xfrm>
          <a:prstGeom prst="rect">
            <a:avLst/>
          </a:prstGeom>
          <a:noFill/>
          <a:ln>
            <a:noFill/>
          </a:ln>
        </p:spPr>
        <p:txBody>
          <a:bodyPr anchor="b"/>
          <a:p>
            <a:pPr algn="r">
              <a:lnSpc>
                <a:spcPct val="100000"/>
              </a:lnSpc>
            </a:pPr>
            <a:fld id="{DE724395-3AED-4C37-8809-B924972FFC3E}"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12"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TextShape 1"/>
          <p:cNvSpPr txBox="1"/>
          <p:nvPr/>
        </p:nvSpPr>
        <p:spPr>
          <a:xfrm>
            <a:off x="3850560" y="9428760"/>
            <a:ext cx="2945160" cy="496080"/>
          </a:xfrm>
          <a:prstGeom prst="rect">
            <a:avLst/>
          </a:prstGeom>
          <a:noFill/>
          <a:ln>
            <a:noFill/>
          </a:ln>
        </p:spPr>
        <p:txBody>
          <a:bodyPr anchor="b"/>
          <a:p>
            <a:pPr algn="r">
              <a:lnSpc>
                <a:spcPct val="100000"/>
              </a:lnSpc>
            </a:pPr>
            <a:fld id="{31B964E5-00FB-4950-81E5-3451304509E9}"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48"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TextShape 1"/>
          <p:cNvSpPr txBox="1"/>
          <p:nvPr/>
        </p:nvSpPr>
        <p:spPr>
          <a:xfrm>
            <a:off x="3850560" y="9428760"/>
            <a:ext cx="2945160" cy="496080"/>
          </a:xfrm>
          <a:prstGeom prst="rect">
            <a:avLst/>
          </a:prstGeom>
          <a:noFill/>
          <a:ln>
            <a:noFill/>
          </a:ln>
        </p:spPr>
        <p:txBody>
          <a:bodyPr anchor="b"/>
          <a:p>
            <a:pPr algn="r">
              <a:lnSpc>
                <a:spcPct val="100000"/>
              </a:lnSpc>
            </a:pPr>
            <a:fld id="{F65895B9-E7A5-4A16-A97F-53F00BD7846E}"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50"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TextShape 1"/>
          <p:cNvSpPr txBox="1"/>
          <p:nvPr/>
        </p:nvSpPr>
        <p:spPr>
          <a:xfrm>
            <a:off x="3850560" y="9428760"/>
            <a:ext cx="2945160" cy="496080"/>
          </a:xfrm>
          <a:prstGeom prst="rect">
            <a:avLst/>
          </a:prstGeom>
          <a:noFill/>
          <a:ln>
            <a:noFill/>
          </a:ln>
        </p:spPr>
        <p:txBody>
          <a:bodyPr anchor="b"/>
          <a:p>
            <a:pPr algn="r">
              <a:lnSpc>
                <a:spcPct val="100000"/>
              </a:lnSpc>
            </a:pPr>
            <a:fld id="{22C95D96-90F1-43C2-A45F-4FC49098267A}"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52"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TextShape 1"/>
          <p:cNvSpPr txBox="1"/>
          <p:nvPr/>
        </p:nvSpPr>
        <p:spPr>
          <a:xfrm>
            <a:off x="3850560" y="9428760"/>
            <a:ext cx="2945160" cy="496080"/>
          </a:xfrm>
          <a:prstGeom prst="rect">
            <a:avLst/>
          </a:prstGeom>
          <a:noFill/>
          <a:ln>
            <a:noFill/>
          </a:ln>
        </p:spPr>
        <p:txBody>
          <a:bodyPr anchor="b"/>
          <a:p>
            <a:pPr algn="r">
              <a:lnSpc>
                <a:spcPct val="100000"/>
              </a:lnSpc>
            </a:pPr>
            <a:fld id="{6F9BEF4A-5256-45CD-BB7E-016826E30C44}"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54"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TextShape 1"/>
          <p:cNvSpPr txBox="1"/>
          <p:nvPr/>
        </p:nvSpPr>
        <p:spPr>
          <a:xfrm>
            <a:off x="3850560" y="9428760"/>
            <a:ext cx="2945160" cy="496080"/>
          </a:xfrm>
          <a:prstGeom prst="rect">
            <a:avLst/>
          </a:prstGeom>
          <a:noFill/>
          <a:ln>
            <a:noFill/>
          </a:ln>
        </p:spPr>
        <p:txBody>
          <a:bodyPr anchor="b"/>
          <a:p>
            <a:pPr algn="r">
              <a:lnSpc>
                <a:spcPct val="100000"/>
              </a:lnSpc>
            </a:pPr>
            <a:fld id="{80626911-9A42-4EF9-9869-1CCDC7291A0B}"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56"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TextShape 1"/>
          <p:cNvSpPr txBox="1"/>
          <p:nvPr/>
        </p:nvSpPr>
        <p:spPr>
          <a:xfrm>
            <a:off x="3850560" y="9428760"/>
            <a:ext cx="2945160" cy="496080"/>
          </a:xfrm>
          <a:prstGeom prst="rect">
            <a:avLst/>
          </a:prstGeom>
          <a:noFill/>
          <a:ln>
            <a:noFill/>
          </a:ln>
        </p:spPr>
        <p:txBody>
          <a:bodyPr anchor="b"/>
          <a:p>
            <a:pPr algn="r">
              <a:lnSpc>
                <a:spcPct val="100000"/>
              </a:lnSpc>
            </a:pPr>
            <a:fld id="{8C2C698F-FBF0-43ED-8696-AB55055BC878}"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58" name="PlaceHolder 2"/>
          <p:cNvSpPr>
            <a:spLocks noGrp="1"/>
          </p:cNvSpPr>
          <p:nvPr>
            <p:ph type="body"/>
          </p:nvPr>
        </p:nvSpPr>
        <p:spPr>
          <a:xfrm>
            <a:off x="679680" y="4715280"/>
            <a:ext cx="5437800" cy="446652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endParaRPr b="0" lang="en-US" sz="2400" spc="-1" strike="noStrike">
              <a:solidFill>
                <a:srgbClr val="000000"/>
              </a:solidFill>
              <a:uFill>
                <a:solidFill>
                  <a:srgbClr val="ffffff"/>
                </a:solidFill>
              </a:uFill>
              <a:latin typeface="Times New Roman"/>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b="0" lang="en-US" sz="2400" spc="-1" strike="noStrike">
              <a:solidFill>
                <a:srgbClr val="000000"/>
              </a:solidFill>
              <a:uFill>
                <a:solidFill>
                  <a:srgbClr val="ffffff"/>
                </a:solidFill>
              </a:uFill>
              <a:latin typeface="Times New Roman"/>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32"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33"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p>
            <a:endParaRPr b="0" lang="en-US" sz="2400" spc="-1" strike="noStrike">
              <a:solidFill>
                <a:srgbClr val="000000"/>
              </a:solidFill>
              <a:uFill>
                <a:solidFill>
                  <a:srgbClr val="ffffff"/>
                </a:solidFill>
              </a:uFill>
              <a:latin typeface="Times New Roman"/>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38" name="PlaceHolder 5"/>
          <p:cNvSpPr>
            <a:spLocks noGrp="1"/>
          </p:cNvSpPr>
          <p:nvPr>
            <p:ph type="body"/>
          </p:nvPr>
        </p:nvSpPr>
        <p:spPr>
          <a:xfrm>
            <a:off x="6022080" y="3682080"/>
            <a:ext cx="2649600" cy="18968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40" name="PlaceHolder 7"/>
          <p:cNvSpPr>
            <a:spLocks noGrp="1"/>
          </p:cNvSpPr>
          <p:nvPr>
            <p:ph type="body"/>
          </p:nvPr>
        </p:nvSpPr>
        <p:spPr>
          <a:xfrm>
            <a:off x="457200" y="3682080"/>
            <a:ext cx="2649600" cy="18968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endParaRPr b="0" lang="en-US" sz="2400" spc="-1" strike="noStrike">
              <a:solidFill>
                <a:srgbClr val="000000"/>
              </a:solidFill>
              <a:uFill>
                <a:solidFill>
                  <a:srgbClr val="ffffff"/>
                </a:solidFill>
              </a:uFill>
              <a:latin typeface="Times New Roman"/>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endParaRPr b="0" lang="en-US" sz="2400" spc="-1" strike="noStrike">
              <a:solidFill>
                <a:srgbClr val="000000"/>
              </a:solidFill>
              <a:uFill>
                <a:solidFill>
                  <a:srgbClr val="ffffff"/>
                </a:solidFill>
              </a:uFill>
              <a:latin typeface="Times New Roman"/>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endParaRPr b="0" lang="en-US" sz="2400" spc="-1" strike="noStrike">
              <a:solidFill>
                <a:srgbClr val="000000"/>
              </a:solidFill>
              <a:uFill>
                <a:solidFill>
                  <a:srgbClr val="ffffff"/>
                </a:solidFill>
              </a:uFill>
              <a:latin typeface="Times New Roman"/>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endParaRPr b="0" lang="en-US" sz="2400" spc="-1" strike="noStrike">
              <a:solidFill>
                <a:srgbClr val="000000"/>
              </a:solidFill>
              <a:uFill>
                <a:solidFill>
                  <a:srgbClr val="ffffff"/>
                </a:solidFill>
              </a:u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endParaRPr b="0" lang="en-US" sz="2400" spc="-1" strike="noStrike">
              <a:solidFill>
                <a:srgbClr val="000000"/>
              </a:solidFill>
              <a:uFill>
                <a:solidFill>
                  <a:srgbClr val="ffffff"/>
                </a:solidFill>
              </a:uFill>
              <a:latin typeface="Times New Roman"/>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16"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17"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endParaRPr b="0" lang="en-US" sz="2400" spc="-1" strike="noStrike">
              <a:solidFill>
                <a:srgbClr val="000000"/>
              </a:solidFill>
              <a:uFill>
                <a:solidFill>
                  <a:srgbClr val="ffffff"/>
                </a:solidFill>
              </a:uFill>
              <a:latin typeface="Times New Roman"/>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endParaRPr b="0" lang="en-US" sz="2400" spc="-1" strike="noStrike">
              <a:solidFill>
                <a:srgbClr val="000000"/>
              </a:solidFill>
              <a:uFill>
                <a:solidFill>
                  <a:srgbClr val="ffffff"/>
                </a:solidFill>
              </a:uFill>
              <a:latin typeface="Times New Roman"/>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685800" y="6248520"/>
            <a:ext cx="1904760" cy="456840"/>
          </a:xfrm>
          <a:prstGeom prst="rect">
            <a:avLst/>
          </a:prstGeom>
        </p:spPr>
        <p:txBody>
          <a:bodyPr/>
          <a:p>
            <a:endParaRPr b="0" lang="en-US" sz="2400" spc="-1" strike="noStrike">
              <a:solidFill>
                <a:srgbClr val="000000"/>
              </a:solidFill>
              <a:uFill>
                <a:solidFill>
                  <a:srgbClr val="ffffff"/>
                </a:solidFill>
              </a:uFill>
              <a:latin typeface="Times New Roman"/>
            </a:endParaRPr>
          </a:p>
        </p:txBody>
      </p:sp>
      <p:sp>
        <p:nvSpPr>
          <p:cNvPr id="1" name="PlaceHolder 2"/>
          <p:cNvSpPr>
            <a:spLocks noGrp="1"/>
          </p:cNvSpPr>
          <p:nvPr>
            <p:ph type="ftr"/>
          </p:nvPr>
        </p:nvSpPr>
        <p:spPr>
          <a:xfrm>
            <a:off x="3124080" y="6248520"/>
            <a:ext cx="2895120" cy="456840"/>
          </a:xfrm>
          <a:prstGeom prst="rect">
            <a:avLst/>
          </a:prstGeom>
        </p:spPr>
        <p:txBody>
          <a:bodyPr/>
          <a:p>
            <a:endParaRPr b="0" lang="en-US" sz="2400" spc="-1" strike="noStrike">
              <a:solidFill>
                <a:srgbClr val="000000"/>
              </a:solidFill>
              <a:uFill>
                <a:solidFill>
                  <a:srgbClr val="ffffff"/>
                </a:solidFill>
              </a:uFill>
              <a:latin typeface="Times New Roman"/>
            </a:endParaRPr>
          </a:p>
        </p:txBody>
      </p:sp>
      <p:sp>
        <p:nvSpPr>
          <p:cNvPr id="2" name="PlaceHolder 3"/>
          <p:cNvSpPr>
            <a:spLocks noGrp="1"/>
          </p:cNvSpPr>
          <p:nvPr>
            <p:ph type="sldNum"/>
          </p:nvPr>
        </p:nvSpPr>
        <p:spPr>
          <a:xfrm>
            <a:off x="6553080" y="6248520"/>
            <a:ext cx="1904760" cy="456840"/>
          </a:xfrm>
          <a:prstGeom prst="rect">
            <a:avLst/>
          </a:prstGeom>
        </p:spPr>
        <p:txBody>
          <a:bodyPr/>
          <a:p>
            <a:pPr algn="r">
              <a:lnSpc>
                <a:spcPct val="100000"/>
              </a:lnSpc>
            </a:pPr>
            <a:fld id="{14035A97-6147-4681-A507-16C5603B91E4}"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title"/>
          </p:nvPr>
        </p:nvSpPr>
        <p:spPr>
          <a:xfrm>
            <a:off x="457200" y="273600"/>
            <a:ext cx="8229240" cy="1144800"/>
          </a:xfrm>
          <a:prstGeom prst="rect">
            <a:avLst/>
          </a:prstGeom>
        </p:spPr>
        <p:txBody>
          <a:bodyPr lIns="0" rIns="0" tIns="0" bIns="0" anchor="ctr"/>
          <a:p>
            <a:r>
              <a:rPr b="0" lang="en-US" sz="2400" spc="-1" strike="noStrike">
                <a:solidFill>
                  <a:srgbClr val="000000"/>
                </a:solidFill>
                <a:uFill>
                  <a:solidFill>
                    <a:srgbClr val="ffffff"/>
                  </a:solidFill>
                </a:uFill>
                <a:latin typeface="Times New Roman"/>
              </a:rPr>
              <a:t>Click to edit the title text format</a:t>
            </a:r>
            <a:endParaRPr b="0" lang="en-US" sz="2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Click to edit the outline text format</a:t>
            </a:r>
            <a:endParaRPr b="0" lang="en-US" sz="3200" spc="-1" strike="noStrike">
              <a:solidFill>
                <a:srgbClr val="000000"/>
              </a:solidFill>
              <a:uFill>
                <a:solidFill>
                  <a:srgbClr val="ffffff"/>
                </a:solidFill>
              </a:uFill>
              <a:latin typeface="Times New Roman"/>
            </a:endParaRPr>
          </a:p>
          <a:p>
            <a:pPr lvl="1" marL="864000" indent="-324000">
              <a:spcBef>
                <a:spcPts val="1134"/>
              </a:spcBef>
              <a:buClr>
                <a:srgbClr val="000000"/>
              </a:buClr>
              <a:buSzPct val="75000"/>
              <a:buFont typeface="Symbol" charset="2"/>
              <a:buChar char=""/>
            </a:pPr>
            <a:r>
              <a:rPr b="0" lang="en-US" sz="2400" spc="-1" strike="noStrike">
                <a:solidFill>
                  <a:srgbClr val="000000"/>
                </a:solidFill>
                <a:uFill>
                  <a:solidFill>
                    <a:srgbClr val="ffffff"/>
                  </a:solidFill>
                </a:uFill>
                <a:latin typeface="Times New Roman"/>
              </a:rPr>
              <a:t>Second Outline Level</a:t>
            </a:r>
            <a:endParaRPr b="0" lang="en-US" sz="2400" spc="-1" strike="noStrike">
              <a:solidFill>
                <a:srgbClr val="000000"/>
              </a:solidFill>
              <a:uFill>
                <a:solidFill>
                  <a:srgbClr val="ffffff"/>
                </a:solidFill>
              </a:uFill>
              <a:latin typeface="Times New Roman"/>
            </a:endParaRPr>
          </a:p>
          <a:p>
            <a:pPr lvl="2" marL="1296000" indent="-288000">
              <a:spcBef>
                <a:spcPts val="850"/>
              </a:spcBef>
              <a:buClr>
                <a:srgbClr val="000000"/>
              </a:buClr>
              <a:buSzPct val="45000"/>
              <a:buFont typeface="Wingdings" charset="2"/>
              <a:buChar char=""/>
            </a:pPr>
            <a:r>
              <a:rPr b="0" lang="en-US" sz="2000" spc="-1" strike="noStrike">
                <a:solidFill>
                  <a:srgbClr val="000000"/>
                </a:solidFill>
                <a:uFill>
                  <a:solidFill>
                    <a:srgbClr val="ffffff"/>
                  </a:solidFill>
                </a:uFill>
                <a:latin typeface="Times New Roman"/>
              </a:rPr>
              <a:t>Third Outline Level</a:t>
            </a:r>
            <a:endParaRPr b="0" lang="en-US" sz="2000" spc="-1" strike="noStrike">
              <a:solidFill>
                <a:srgbClr val="000000"/>
              </a:solidFill>
              <a:uFill>
                <a:solidFill>
                  <a:srgbClr val="ffffff"/>
                </a:solidFill>
              </a:uFill>
              <a:latin typeface="Times New Roman"/>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Times New Roman"/>
              </a:rPr>
              <a:t>Fourth Outline Level</a:t>
            </a:r>
            <a:endParaRPr b="0" lang="en-US" sz="2000" spc="-1" strike="noStrike">
              <a:solidFill>
                <a:srgbClr val="000000"/>
              </a:solidFill>
              <a:uFill>
                <a:solidFill>
                  <a:srgbClr val="ffffff"/>
                </a:solidFill>
              </a:uFill>
              <a:latin typeface="Times New Roman"/>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Times New Roman"/>
              </a:rPr>
              <a:t>Fifth Outline Level</a:t>
            </a:r>
            <a:endParaRPr b="0" lang="en-US" sz="2000" spc="-1" strike="noStrike">
              <a:solidFill>
                <a:srgbClr val="000000"/>
              </a:solidFill>
              <a:uFill>
                <a:solidFill>
                  <a:srgbClr val="ffffff"/>
                </a:solidFill>
              </a:uFill>
              <a:latin typeface="Times New Roman"/>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Times New Roman"/>
              </a:rPr>
              <a:t>Sixth Outline Level</a:t>
            </a:r>
            <a:endParaRPr b="0" lang="en-US" sz="2000" spc="-1" strike="noStrike">
              <a:solidFill>
                <a:srgbClr val="000000"/>
              </a:solidFill>
              <a:uFill>
                <a:solidFill>
                  <a:srgbClr val="ffffff"/>
                </a:solidFill>
              </a:uFill>
              <a:latin typeface="Times New Roman"/>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Times New Roman"/>
              </a:rPr>
              <a:t>Seventh Outline Level</a:t>
            </a:r>
            <a:endParaRPr b="0" lang="en-US" sz="20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1.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1.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1.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hyperlink" Target="http://www.gesundheit-sport-erlebnis.de/" TargetMode="External"/><Relationship Id="rId3" Type="http://schemas.openxmlformats.org/officeDocument/2006/relationships/slideLayout" Target="../slideLayouts/slideLayout1.xml"/><Relationship Id="rId4"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hyperlink" Target="http://www.suchtselbsthilfe-netzwerk.de/" TargetMode="External"/><Relationship Id="rId3" Type="http://schemas.openxmlformats.org/officeDocument/2006/relationships/slideLayout" Target="../slideLayouts/slideLayout1.xml"/><Relationship Id="rId4"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1.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1.xml"/><Relationship Id="rId3" Type="http://schemas.openxmlformats.org/officeDocument/2006/relationships/notesSlide" Target="../notesSlides/notesSlide36.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47"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48" name="Picture 3" descr=""/>
          <p:cNvPicPr/>
          <p:nvPr/>
        </p:nvPicPr>
        <p:blipFill>
          <a:blip r:embed="rId1"/>
          <a:stretch/>
        </p:blipFill>
        <p:spPr>
          <a:xfrm>
            <a:off x="6804000" y="5877000"/>
            <a:ext cx="1980720" cy="755280"/>
          </a:xfrm>
          <a:prstGeom prst="rect">
            <a:avLst/>
          </a:prstGeom>
          <a:ln>
            <a:noFill/>
          </a:ln>
        </p:spPr>
      </p:pic>
      <p:sp>
        <p:nvSpPr>
          <p:cNvPr id="49"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50" name="CustomShape 4"/>
          <p:cNvSpPr/>
          <p:nvPr/>
        </p:nvSpPr>
        <p:spPr>
          <a:xfrm>
            <a:off x="380880" y="6019920"/>
            <a:ext cx="5486040" cy="272880"/>
          </a:xfrm>
          <a:prstGeom prst="rect">
            <a:avLst/>
          </a:prstGeom>
          <a:noFill/>
          <a:ln>
            <a:noFill/>
          </a:ln>
        </p:spPr>
        <p:style>
          <a:lnRef idx="0"/>
          <a:fillRef idx="0"/>
          <a:effectRef idx="0"/>
          <a:fontRef idx="minor"/>
        </p:style>
      </p:sp>
      <p:sp>
        <p:nvSpPr>
          <p:cNvPr id="51" name="CustomShape 5"/>
          <p:cNvSpPr/>
          <p:nvPr/>
        </p:nvSpPr>
        <p:spPr>
          <a:xfrm>
            <a:off x="685800" y="0"/>
            <a:ext cx="7772040" cy="1142640"/>
          </a:xfrm>
          <a:prstGeom prst="rect">
            <a:avLst/>
          </a:prstGeom>
          <a:noFill/>
          <a:ln>
            <a:noFill/>
          </a:ln>
        </p:spPr>
        <p:style>
          <a:lnRef idx="0"/>
          <a:fillRef idx="0"/>
          <a:effectRef idx="0"/>
          <a:fontRef idx="minor"/>
        </p:style>
      </p:sp>
      <p:sp>
        <p:nvSpPr>
          <p:cNvPr id="52" name="CustomShape 6"/>
          <p:cNvSpPr/>
          <p:nvPr/>
        </p:nvSpPr>
        <p:spPr>
          <a:xfrm>
            <a:off x="457200" y="1523880"/>
            <a:ext cx="8178480" cy="4171680"/>
          </a:xfrm>
          <a:prstGeom prst="rect">
            <a:avLst/>
          </a:prstGeom>
          <a:noFill/>
          <a:ln>
            <a:noFill/>
          </a:ln>
        </p:spPr>
        <p:style>
          <a:lnRef idx="0"/>
          <a:fillRef idx="0"/>
          <a:effectRef idx="0"/>
          <a:fontRef idx="minor"/>
        </p:style>
      </p:sp>
      <p:sp>
        <p:nvSpPr>
          <p:cNvPr id="53" name="CustomShape 7"/>
          <p:cNvSpPr/>
          <p:nvPr/>
        </p:nvSpPr>
        <p:spPr>
          <a:xfrm>
            <a:off x="599400" y="272880"/>
            <a:ext cx="8076960" cy="1065240"/>
          </a:xfrm>
          <a:prstGeom prst="rect">
            <a:avLst/>
          </a:prstGeom>
          <a:noFill/>
          <a:ln>
            <a:noFill/>
          </a:ln>
        </p:spPr>
        <p:style>
          <a:lnRef idx="0"/>
          <a:fillRef idx="0"/>
          <a:effectRef idx="0"/>
          <a:fontRef idx="minor"/>
        </p:style>
        <p:txBody>
          <a:bodyPr lIns="90000" rIns="90000" tIns="45000" bIns="45000"/>
          <a:p>
            <a:pPr algn="ctr">
              <a:lnSpc>
                <a:spcPct val="100000"/>
              </a:lnSpc>
              <a:spcBef>
                <a:spcPts val="1599"/>
              </a:spcBef>
            </a:pPr>
            <a:r>
              <a:rPr b="1" lang="en-US" sz="3200" spc="-1" strike="noStrike">
                <a:solidFill>
                  <a:srgbClr val="000000"/>
                </a:solidFill>
                <a:uFill>
                  <a:solidFill>
                    <a:srgbClr val="ffffff"/>
                  </a:solidFill>
                </a:uFill>
                <a:latin typeface="Arial"/>
              </a:rPr>
              <a:t>Grundtvig conference </a:t>
            </a:r>
            <a:r>
              <a:rPr b="1"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54" name="CustomShape 8"/>
          <p:cNvSpPr/>
          <p:nvPr/>
        </p:nvSpPr>
        <p:spPr>
          <a:xfrm>
            <a:off x="457200" y="1371600"/>
            <a:ext cx="8229240" cy="518760"/>
          </a:xfrm>
          <a:prstGeom prst="rect">
            <a:avLst/>
          </a:prstGeom>
          <a:noFill/>
          <a:ln>
            <a:noFill/>
          </a:ln>
        </p:spPr>
        <p:style>
          <a:lnRef idx="0"/>
          <a:fillRef idx="0"/>
          <a:effectRef idx="0"/>
          <a:fontRef idx="minor"/>
        </p:style>
      </p:sp>
      <p:sp>
        <p:nvSpPr>
          <p:cNvPr id="55" name="CustomShape 9"/>
          <p:cNvSpPr/>
          <p:nvPr/>
        </p:nvSpPr>
        <p:spPr>
          <a:xfrm>
            <a:off x="762120" y="1447920"/>
            <a:ext cx="7619760" cy="456840"/>
          </a:xfrm>
          <a:prstGeom prst="rect">
            <a:avLst/>
          </a:prstGeom>
          <a:noFill/>
          <a:ln>
            <a:noFill/>
          </a:ln>
        </p:spPr>
        <p:style>
          <a:lnRef idx="0"/>
          <a:fillRef idx="0"/>
          <a:effectRef idx="0"/>
          <a:fontRef idx="minor"/>
        </p:style>
      </p:sp>
      <p:sp>
        <p:nvSpPr>
          <p:cNvPr id="56" name="CustomShape 10"/>
          <p:cNvSpPr/>
          <p:nvPr/>
        </p:nvSpPr>
        <p:spPr>
          <a:xfrm>
            <a:off x="762120" y="879840"/>
            <a:ext cx="6479640" cy="4717080"/>
          </a:xfrm>
          <a:prstGeom prst="rect">
            <a:avLst/>
          </a:prstGeom>
          <a:noFill/>
          <a:ln>
            <a:noFill/>
          </a:ln>
        </p:spPr>
        <p:style>
          <a:lnRef idx="0"/>
          <a:fillRef idx="0"/>
          <a:effectRef idx="0"/>
          <a:fontRef idx="minor"/>
        </p:style>
        <p:txBody>
          <a:bodyPr lIns="90000" rIns="90000" tIns="45000" bIns="45000"/>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599"/>
              </a:spcBef>
            </a:pPr>
            <a:r>
              <a:rPr b="1" lang="en-US" sz="3200" spc="-1" strike="noStrike">
                <a:solidFill>
                  <a:srgbClr val="000000"/>
                </a:solidFill>
                <a:uFill>
                  <a:solidFill>
                    <a:srgbClr val="ffffff"/>
                  </a:solidFill>
                </a:uFill>
                <a:latin typeface="Arial"/>
              </a:rPr>
              <a:t>Parenting and prevential methods</a:t>
            </a: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r>
              <a:rPr b="1" lang="en-US" sz="2800" spc="-1" strike="noStrike">
                <a:solidFill>
                  <a:srgbClr val="000000"/>
                </a:solidFill>
                <a:uFill>
                  <a:solidFill>
                    <a:srgbClr val="ffffff"/>
                  </a:solidFill>
                </a:uFill>
                <a:latin typeface="Arial"/>
              </a:rPr>
              <a:t>Trieste Workshop</a:t>
            </a:r>
            <a:endParaRPr b="0" lang="en-US" sz="1800" spc="-1" strike="noStrike">
              <a:solidFill>
                <a:srgbClr val="000000"/>
              </a:solidFill>
              <a:uFill>
                <a:solidFill>
                  <a:srgbClr val="ffffff"/>
                </a:solidFill>
              </a:uFill>
              <a:latin typeface="Arial"/>
            </a:endParaRPr>
          </a:p>
          <a:p>
            <a:pPr>
              <a:lnSpc>
                <a:spcPct val="100000"/>
              </a:lnSpc>
              <a:spcBef>
                <a:spcPts val="1400"/>
              </a:spcBef>
            </a:pPr>
            <a:r>
              <a:rPr b="0" lang="en-US" sz="2800" spc="-1" strike="noStrike">
                <a:solidFill>
                  <a:srgbClr val="000000"/>
                </a:solidFill>
                <a:uFill>
                  <a:solidFill>
                    <a:srgbClr val="ffffff"/>
                  </a:solidFill>
                </a:uFill>
                <a:latin typeface="Arial"/>
              </a:rPr>
              <a:t>17.-20.04.2012</a:t>
            </a: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145"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146" name="Picture 3" descr=""/>
          <p:cNvPicPr/>
          <p:nvPr/>
        </p:nvPicPr>
        <p:blipFill>
          <a:blip r:embed="rId1"/>
          <a:stretch/>
        </p:blipFill>
        <p:spPr>
          <a:xfrm>
            <a:off x="6804000" y="5877000"/>
            <a:ext cx="1980720" cy="755280"/>
          </a:xfrm>
          <a:prstGeom prst="rect">
            <a:avLst/>
          </a:prstGeom>
          <a:ln>
            <a:noFill/>
          </a:ln>
        </p:spPr>
      </p:pic>
      <p:sp>
        <p:nvSpPr>
          <p:cNvPr id="147"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148" name="CustomShape 4"/>
          <p:cNvSpPr/>
          <p:nvPr/>
        </p:nvSpPr>
        <p:spPr>
          <a:xfrm>
            <a:off x="380880" y="6019920"/>
            <a:ext cx="5486040" cy="272880"/>
          </a:xfrm>
          <a:prstGeom prst="rect">
            <a:avLst/>
          </a:prstGeom>
          <a:noFill/>
          <a:ln>
            <a:noFill/>
          </a:ln>
        </p:spPr>
        <p:style>
          <a:lnRef idx="0"/>
          <a:fillRef idx="0"/>
          <a:effectRef idx="0"/>
          <a:fontRef idx="minor"/>
        </p:style>
      </p:sp>
      <p:sp>
        <p:nvSpPr>
          <p:cNvPr id="149" name="CustomShape 5"/>
          <p:cNvSpPr/>
          <p:nvPr/>
        </p:nvSpPr>
        <p:spPr>
          <a:xfrm>
            <a:off x="685800" y="0"/>
            <a:ext cx="7772040" cy="1142640"/>
          </a:xfrm>
          <a:prstGeom prst="rect">
            <a:avLst/>
          </a:prstGeom>
          <a:noFill/>
          <a:ln>
            <a:noFill/>
          </a:ln>
        </p:spPr>
        <p:style>
          <a:lnRef idx="0"/>
          <a:fillRef idx="0"/>
          <a:effectRef idx="0"/>
          <a:fontRef idx="minor"/>
        </p:style>
      </p:sp>
      <p:sp>
        <p:nvSpPr>
          <p:cNvPr id="150" name="CustomShape 6"/>
          <p:cNvSpPr/>
          <p:nvPr/>
        </p:nvSpPr>
        <p:spPr>
          <a:xfrm>
            <a:off x="457200" y="1523880"/>
            <a:ext cx="8178480" cy="4171680"/>
          </a:xfrm>
          <a:prstGeom prst="rect">
            <a:avLst/>
          </a:prstGeom>
          <a:noFill/>
          <a:ln>
            <a:noFill/>
          </a:ln>
        </p:spPr>
        <p:style>
          <a:lnRef idx="0"/>
          <a:fillRef idx="0"/>
          <a:effectRef idx="0"/>
          <a:fontRef idx="minor"/>
        </p:style>
      </p:sp>
      <p:sp>
        <p:nvSpPr>
          <p:cNvPr id="151" name="CustomShape 7"/>
          <p:cNvSpPr/>
          <p:nvPr/>
        </p:nvSpPr>
        <p:spPr>
          <a:xfrm>
            <a:off x="685800" y="96120"/>
            <a:ext cx="7772040" cy="106524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Arial"/>
              </a:rPr>
              <a:t>Beta-Institut develops a </a:t>
            </a:r>
            <a:r>
              <a:rPr b="1" lang="en-US" sz="3200" spc="-1" strike="noStrike">
                <a:solidFill>
                  <a:srgbClr val="000000"/>
                </a:solidFill>
                <a:uFill>
                  <a:solidFill>
                    <a:srgbClr val="ffffff"/>
                  </a:solidFill>
                </a:uFill>
                <a:latin typeface="Arial"/>
              </a:rPr>
              <a:t>model to explain behavioural problems:</a:t>
            </a:r>
            <a:endParaRPr b="0" lang="en-US" sz="1800" spc="-1" strike="noStrike">
              <a:solidFill>
                <a:srgbClr val="000000"/>
              </a:solidFill>
              <a:uFill>
                <a:solidFill>
                  <a:srgbClr val="ffffff"/>
                </a:solidFill>
              </a:uFill>
              <a:latin typeface="Arial"/>
            </a:endParaRPr>
          </a:p>
        </p:txBody>
      </p:sp>
      <p:sp>
        <p:nvSpPr>
          <p:cNvPr id="152" name="CustomShape 8"/>
          <p:cNvSpPr/>
          <p:nvPr/>
        </p:nvSpPr>
        <p:spPr>
          <a:xfrm>
            <a:off x="457200" y="1371600"/>
            <a:ext cx="8229240" cy="518760"/>
          </a:xfrm>
          <a:prstGeom prst="rect">
            <a:avLst/>
          </a:prstGeom>
          <a:noFill/>
          <a:ln>
            <a:noFill/>
          </a:ln>
        </p:spPr>
        <p:style>
          <a:lnRef idx="0"/>
          <a:fillRef idx="0"/>
          <a:effectRef idx="0"/>
          <a:fontRef idx="minor"/>
        </p:style>
      </p:sp>
      <p:sp>
        <p:nvSpPr>
          <p:cNvPr id="153" name="CustomShape 9"/>
          <p:cNvSpPr/>
          <p:nvPr/>
        </p:nvSpPr>
        <p:spPr>
          <a:xfrm>
            <a:off x="762120" y="1447920"/>
            <a:ext cx="7619760" cy="456840"/>
          </a:xfrm>
          <a:prstGeom prst="rect">
            <a:avLst/>
          </a:prstGeom>
          <a:noFill/>
          <a:ln>
            <a:noFill/>
          </a:ln>
        </p:spPr>
        <p:style>
          <a:lnRef idx="0"/>
          <a:fillRef idx="0"/>
          <a:effectRef idx="0"/>
          <a:fontRef idx="minor"/>
        </p:style>
      </p:sp>
      <p:sp>
        <p:nvSpPr>
          <p:cNvPr id="154" name="CustomShape 10"/>
          <p:cNvSpPr/>
          <p:nvPr/>
        </p:nvSpPr>
        <p:spPr>
          <a:xfrm>
            <a:off x="900000" y="1413000"/>
            <a:ext cx="6479640" cy="59929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Factors in education (e.g. punishing</a:t>
            </a: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  education practices)</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Factors in the child (hyperactivity, </a:t>
            </a: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  combination of shyness and aggressiveness)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Factors in the child's environment (growing</a:t>
            </a: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  up in a family environment with parents or</a:t>
            </a: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  children who abuse substances)</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Factors in kindergarten or children of the </a:t>
            </a: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  same age (e.g. rejection and mobbing by </a:t>
            </a: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  other children)</a:t>
            </a:r>
            <a:endParaRPr b="0" lang="en-US" sz="1800" spc="-1" strike="noStrike">
              <a:solidFill>
                <a:srgbClr val="000000"/>
              </a:solidFill>
              <a:uFill>
                <a:solidFill>
                  <a:srgbClr val="ffffff"/>
                </a:solidFill>
              </a:uFill>
              <a:latin typeface="Arial"/>
            </a:endParaRPr>
          </a:p>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156"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157" name="Picture 3" descr=""/>
          <p:cNvPicPr/>
          <p:nvPr/>
        </p:nvPicPr>
        <p:blipFill>
          <a:blip r:embed="rId1"/>
          <a:stretch/>
        </p:blipFill>
        <p:spPr>
          <a:xfrm>
            <a:off x="6804000" y="5877000"/>
            <a:ext cx="1980720" cy="755280"/>
          </a:xfrm>
          <a:prstGeom prst="rect">
            <a:avLst/>
          </a:prstGeom>
          <a:ln>
            <a:noFill/>
          </a:ln>
        </p:spPr>
      </p:pic>
      <p:sp>
        <p:nvSpPr>
          <p:cNvPr id="158"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159" name="CustomShape 4"/>
          <p:cNvSpPr/>
          <p:nvPr/>
        </p:nvSpPr>
        <p:spPr>
          <a:xfrm>
            <a:off x="380880" y="6019920"/>
            <a:ext cx="5486040" cy="272880"/>
          </a:xfrm>
          <a:prstGeom prst="rect">
            <a:avLst/>
          </a:prstGeom>
          <a:noFill/>
          <a:ln>
            <a:noFill/>
          </a:ln>
        </p:spPr>
        <p:style>
          <a:lnRef idx="0"/>
          <a:fillRef idx="0"/>
          <a:effectRef idx="0"/>
          <a:fontRef idx="minor"/>
        </p:style>
      </p:sp>
      <p:sp>
        <p:nvSpPr>
          <p:cNvPr id="160" name="CustomShape 5"/>
          <p:cNvSpPr/>
          <p:nvPr/>
        </p:nvSpPr>
        <p:spPr>
          <a:xfrm>
            <a:off x="685800" y="0"/>
            <a:ext cx="7772040" cy="1142640"/>
          </a:xfrm>
          <a:prstGeom prst="rect">
            <a:avLst/>
          </a:prstGeom>
          <a:noFill/>
          <a:ln>
            <a:noFill/>
          </a:ln>
        </p:spPr>
        <p:style>
          <a:lnRef idx="0"/>
          <a:fillRef idx="0"/>
          <a:effectRef idx="0"/>
          <a:fontRef idx="minor"/>
        </p:style>
      </p:sp>
      <p:sp>
        <p:nvSpPr>
          <p:cNvPr id="161" name="CustomShape 6"/>
          <p:cNvSpPr/>
          <p:nvPr/>
        </p:nvSpPr>
        <p:spPr>
          <a:xfrm>
            <a:off x="457200" y="1523880"/>
            <a:ext cx="8178480" cy="4171680"/>
          </a:xfrm>
          <a:prstGeom prst="rect">
            <a:avLst/>
          </a:prstGeom>
          <a:noFill/>
          <a:ln>
            <a:noFill/>
          </a:ln>
        </p:spPr>
        <p:style>
          <a:lnRef idx="0"/>
          <a:fillRef idx="0"/>
          <a:effectRef idx="0"/>
          <a:fontRef idx="minor"/>
        </p:style>
      </p:sp>
      <p:sp>
        <p:nvSpPr>
          <p:cNvPr id="162" name="CustomShape 7"/>
          <p:cNvSpPr/>
          <p:nvPr/>
        </p:nvSpPr>
        <p:spPr>
          <a:xfrm>
            <a:off x="762120" y="61560"/>
            <a:ext cx="7619760" cy="155268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Arial"/>
              </a:rPr>
              <a:t>Addiction and violence among teens results when additional risks are added to development:</a:t>
            </a:r>
            <a:endParaRPr b="0" lang="en-US" sz="1800" spc="-1" strike="noStrike">
              <a:solidFill>
                <a:srgbClr val="000000"/>
              </a:solidFill>
              <a:uFill>
                <a:solidFill>
                  <a:srgbClr val="ffffff"/>
                </a:solidFill>
              </a:uFill>
              <a:latin typeface="Arial"/>
            </a:endParaRPr>
          </a:p>
        </p:txBody>
      </p:sp>
      <p:sp>
        <p:nvSpPr>
          <p:cNvPr id="163" name="CustomShape 8"/>
          <p:cNvSpPr/>
          <p:nvPr/>
        </p:nvSpPr>
        <p:spPr>
          <a:xfrm>
            <a:off x="457200" y="1371600"/>
            <a:ext cx="8229240" cy="518760"/>
          </a:xfrm>
          <a:prstGeom prst="rect">
            <a:avLst/>
          </a:prstGeom>
          <a:noFill/>
          <a:ln>
            <a:noFill/>
          </a:ln>
        </p:spPr>
        <p:style>
          <a:lnRef idx="0"/>
          <a:fillRef idx="0"/>
          <a:effectRef idx="0"/>
          <a:fontRef idx="minor"/>
        </p:style>
      </p:sp>
      <p:sp>
        <p:nvSpPr>
          <p:cNvPr id="164" name="CustomShape 9"/>
          <p:cNvSpPr/>
          <p:nvPr/>
        </p:nvSpPr>
        <p:spPr>
          <a:xfrm>
            <a:off x="762120" y="1447920"/>
            <a:ext cx="7619760" cy="456840"/>
          </a:xfrm>
          <a:prstGeom prst="rect">
            <a:avLst/>
          </a:prstGeom>
          <a:noFill/>
          <a:ln>
            <a:noFill/>
          </a:ln>
        </p:spPr>
        <p:style>
          <a:lnRef idx="0"/>
          <a:fillRef idx="0"/>
          <a:effectRef idx="0"/>
          <a:fontRef idx="minor"/>
        </p:style>
      </p:sp>
      <p:sp>
        <p:nvSpPr>
          <p:cNvPr id="165" name="CustomShape 10"/>
          <p:cNvSpPr/>
          <p:nvPr/>
        </p:nvSpPr>
        <p:spPr>
          <a:xfrm>
            <a:off x="900000" y="1268640"/>
            <a:ext cx="6479640" cy="709020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a:t>
            </a:r>
            <a:r>
              <a:rPr b="0" lang="en-US" sz="2400" spc="-1" strike="noStrike">
                <a:solidFill>
                  <a:srgbClr val="000000"/>
                </a:solidFill>
                <a:uFill>
                  <a:solidFill>
                    <a:srgbClr val="ffffff"/>
                  </a:solidFill>
                </a:uFill>
                <a:latin typeface="Arial"/>
              </a:rPr>
              <a:t>Bad company or rejection by others of the</a:t>
            </a: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  same age</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Domestic conflict, lack of supervision,</a:t>
            </a: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  punishing parenting style</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Negative bond between parents and child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Family conflicts by unclear rules exhibited by</a:t>
            </a: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  parents in their parenting behaviour, lack of </a:t>
            </a: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  supervision</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Lack of teacher-child-relationship, failure at</a:t>
            </a: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  school, skipping school,  neg. attitude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towards school or kindergarten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167"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168" name="Picture 3" descr=""/>
          <p:cNvPicPr/>
          <p:nvPr/>
        </p:nvPicPr>
        <p:blipFill>
          <a:blip r:embed="rId1"/>
          <a:stretch/>
        </p:blipFill>
        <p:spPr>
          <a:xfrm>
            <a:off x="6804000" y="5877000"/>
            <a:ext cx="1980720" cy="755280"/>
          </a:xfrm>
          <a:prstGeom prst="rect">
            <a:avLst/>
          </a:prstGeom>
          <a:ln>
            <a:noFill/>
          </a:ln>
        </p:spPr>
      </p:pic>
      <p:sp>
        <p:nvSpPr>
          <p:cNvPr id="169"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170" name="CustomShape 4"/>
          <p:cNvSpPr/>
          <p:nvPr/>
        </p:nvSpPr>
        <p:spPr>
          <a:xfrm>
            <a:off x="380880" y="6019920"/>
            <a:ext cx="5486040" cy="272880"/>
          </a:xfrm>
          <a:prstGeom prst="rect">
            <a:avLst/>
          </a:prstGeom>
          <a:noFill/>
          <a:ln>
            <a:noFill/>
          </a:ln>
        </p:spPr>
        <p:style>
          <a:lnRef idx="0"/>
          <a:fillRef idx="0"/>
          <a:effectRef idx="0"/>
          <a:fontRef idx="minor"/>
        </p:style>
      </p:sp>
      <p:sp>
        <p:nvSpPr>
          <p:cNvPr id="171" name="CustomShape 5"/>
          <p:cNvSpPr/>
          <p:nvPr/>
        </p:nvSpPr>
        <p:spPr>
          <a:xfrm>
            <a:off x="685800" y="0"/>
            <a:ext cx="7772040" cy="1142640"/>
          </a:xfrm>
          <a:prstGeom prst="rect">
            <a:avLst/>
          </a:prstGeom>
          <a:noFill/>
          <a:ln>
            <a:noFill/>
          </a:ln>
        </p:spPr>
        <p:style>
          <a:lnRef idx="0"/>
          <a:fillRef idx="0"/>
          <a:effectRef idx="0"/>
          <a:fontRef idx="minor"/>
        </p:style>
      </p:sp>
      <p:sp>
        <p:nvSpPr>
          <p:cNvPr id="172" name="CustomShape 6"/>
          <p:cNvSpPr/>
          <p:nvPr/>
        </p:nvSpPr>
        <p:spPr>
          <a:xfrm>
            <a:off x="457200" y="1523880"/>
            <a:ext cx="8178480" cy="4171680"/>
          </a:xfrm>
          <a:prstGeom prst="rect">
            <a:avLst/>
          </a:prstGeom>
          <a:noFill/>
          <a:ln>
            <a:noFill/>
          </a:ln>
        </p:spPr>
        <p:style>
          <a:lnRef idx="0"/>
          <a:fillRef idx="0"/>
          <a:effectRef idx="0"/>
          <a:fontRef idx="minor"/>
        </p:style>
      </p:sp>
      <p:sp>
        <p:nvSpPr>
          <p:cNvPr id="173" name="CustomShape 7"/>
          <p:cNvSpPr/>
          <p:nvPr/>
        </p:nvSpPr>
        <p:spPr>
          <a:xfrm>
            <a:off x="762120" y="304920"/>
            <a:ext cx="7314840" cy="577800"/>
          </a:xfrm>
          <a:prstGeom prst="rect">
            <a:avLst/>
          </a:prstGeom>
          <a:noFill/>
          <a:ln>
            <a:noFill/>
          </a:ln>
        </p:spPr>
        <p:style>
          <a:lnRef idx="0"/>
          <a:fillRef idx="0"/>
          <a:effectRef idx="0"/>
          <a:fontRef idx="minor"/>
        </p:style>
        <p:txBody>
          <a:bodyPr lIns="90000" rIns="90000" tIns="45000" bIns="45000"/>
          <a:p>
            <a:pPr>
              <a:lnSpc>
                <a:spcPct val="100000"/>
              </a:lnSpc>
              <a:spcBef>
                <a:spcPts val="1599"/>
              </a:spcBef>
            </a:pPr>
            <a:r>
              <a:rPr b="1" lang="en-US" sz="3200" spc="-1" strike="noStrike">
                <a:solidFill>
                  <a:srgbClr val="000000"/>
                </a:solidFill>
                <a:uFill>
                  <a:solidFill>
                    <a:srgbClr val="ffffff"/>
                  </a:solidFill>
                </a:uFill>
                <a:latin typeface="Arial"/>
              </a:rPr>
              <a:t>A) Risks must be avoided/reduced</a:t>
            </a:r>
            <a:endParaRPr b="0" lang="en-US" sz="1800" spc="-1" strike="noStrike">
              <a:solidFill>
                <a:srgbClr val="000000"/>
              </a:solidFill>
              <a:uFill>
                <a:solidFill>
                  <a:srgbClr val="ffffff"/>
                </a:solidFill>
              </a:uFill>
              <a:latin typeface="Arial"/>
            </a:endParaRPr>
          </a:p>
        </p:txBody>
      </p:sp>
      <p:sp>
        <p:nvSpPr>
          <p:cNvPr id="174" name="CustomShape 8"/>
          <p:cNvSpPr/>
          <p:nvPr/>
        </p:nvSpPr>
        <p:spPr>
          <a:xfrm>
            <a:off x="457200" y="1371600"/>
            <a:ext cx="8229240" cy="518760"/>
          </a:xfrm>
          <a:prstGeom prst="rect">
            <a:avLst/>
          </a:prstGeom>
          <a:noFill/>
          <a:ln>
            <a:noFill/>
          </a:ln>
        </p:spPr>
        <p:style>
          <a:lnRef idx="0"/>
          <a:fillRef idx="0"/>
          <a:effectRef idx="0"/>
          <a:fontRef idx="minor"/>
        </p:style>
      </p:sp>
      <p:sp>
        <p:nvSpPr>
          <p:cNvPr id="175" name="CustomShape 9"/>
          <p:cNvSpPr/>
          <p:nvPr/>
        </p:nvSpPr>
        <p:spPr>
          <a:xfrm>
            <a:off x="762120" y="1447920"/>
            <a:ext cx="7619760" cy="456840"/>
          </a:xfrm>
          <a:prstGeom prst="rect">
            <a:avLst/>
          </a:prstGeom>
          <a:noFill/>
          <a:ln>
            <a:noFill/>
          </a:ln>
        </p:spPr>
        <p:style>
          <a:lnRef idx="0"/>
          <a:fillRef idx="0"/>
          <a:effectRef idx="0"/>
          <a:fontRef idx="minor"/>
        </p:style>
      </p:sp>
      <p:sp>
        <p:nvSpPr>
          <p:cNvPr id="176" name="CustomShape 10"/>
          <p:cNvSpPr/>
          <p:nvPr/>
        </p:nvSpPr>
        <p:spPr>
          <a:xfrm>
            <a:off x="900000" y="1413000"/>
            <a:ext cx="6479640" cy="62064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Arial"/>
              </a:rPr>
              <a:t>Problems with </a:t>
            </a:r>
            <a:r>
              <a:rPr b="1" lang="en-US" sz="2400" spc="-1" strike="noStrike">
                <a:solidFill>
                  <a:srgbClr val="000000"/>
                </a:solidFill>
                <a:uFill>
                  <a:solidFill>
                    <a:srgbClr val="ffffff"/>
                  </a:solidFill>
                </a:uFill>
                <a:latin typeface="Arial"/>
              </a:rPr>
              <a:t>consumption of substances </a:t>
            </a:r>
            <a:r>
              <a:rPr b="0" lang="en-US" sz="2400" spc="-1" strike="noStrike">
                <a:solidFill>
                  <a:srgbClr val="000000"/>
                </a:solidFill>
                <a:uFill>
                  <a:solidFill>
                    <a:srgbClr val="ffffff"/>
                  </a:solidFill>
                </a:uFill>
                <a:latin typeface="Arial"/>
              </a:rPr>
              <a:t>like alcohol, tobacco, medication, opiates or cannabis arise </a:t>
            </a:r>
            <a:r>
              <a:rPr b="1" lang="en-US" sz="2400" spc="-1" strike="noStrike">
                <a:solidFill>
                  <a:srgbClr val="000000"/>
                </a:solidFill>
                <a:uFill>
                  <a:solidFill>
                    <a:srgbClr val="ffffff"/>
                  </a:solidFill>
                </a:uFill>
                <a:latin typeface="Arial"/>
              </a:rPr>
              <a:t>in the teens</a:t>
            </a:r>
            <a:r>
              <a:rPr b="0" lang="en-US" sz="2400" spc="-1" strike="noStrike">
                <a:solidFill>
                  <a:srgbClr val="000000"/>
                </a:solidFill>
                <a:uFill>
                  <a:solidFill>
                    <a:srgbClr val="ffffff"/>
                  </a:solidFill>
                </a:uFill>
                <a:latin typeface="Arial"/>
              </a:rPr>
              <a:t> if the child has already displayed behavioural problems in early childhood preceding addiction problems.</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In negative examples, excessive consumption or abuse of substances in the teens often occurs concurrently with age-related situations of dealing with certain requirements. This includes development of own identity or detachment from the parents.</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178"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179" name="Picture 3" descr=""/>
          <p:cNvPicPr/>
          <p:nvPr/>
        </p:nvPicPr>
        <p:blipFill>
          <a:blip r:embed="rId1"/>
          <a:stretch/>
        </p:blipFill>
        <p:spPr>
          <a:xfrm>
            <a:off x="6804000" y="5877000"/>
            <a:ext cx="1980720" cy="755280"/>
          </a:xfrm>
          <a:prstGeom prst="rect">
            <a:avLst/>
          </a:prstGeom>
          <a:ln>
            <a:noFill/>
          </a:ln>
        </p:spPr>
      </p:pic>
      <p:sp>
        <p:nvSpPr>
          <p:cNvPr id="180"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181" name="CustomShape 4"/>
          <p:cNvSpPr/>
          <p:nvPr/>
        </p:nvSpPr>
        <p:spPr>
          <a:xfrm>
            <a:off x="380880" y="6019920"/>
            <a:ext cx="5486040" cy="272880"/>
          </a:xfrm>
          <a:prstGeom prst="rect">
            <a:avLst/>
          </a:prstGeom>
          <a:noFill/>
          <a:ln>
            <a:noFill/>
          </a:ln>
        </p:spPr>
        <p:style>
          <a:lnRef idx="0"/>
          <a:fillRef idx="0"/>
          <a:effectRef idx="0"/>
          <a:fontRef idx="minor"/>
        </p:style>
      </p:sp>
      <p:sp>
        <p:nvSpPr>
          <p:cNvPr id="182" name="CustomShape 5"/>
          <p:cNvSpPr/>
          <p:nvPr/>
        </p:nvSpPr>
        <p:spPr>
          <a:xfrm>
            <a:off x="685800" y="0"/>
            <a:ext cx="7772040" cy="1142640"/>
          </a:xfrm>
          <a:prstGeom prst="rect">
            <a:avLst/>
          </a:prstGeom>
          <a:noFill/>
          <a:ln>
            <a:noFill/>
          </a:ln>
        </p:spPr>
        <p:style>
          <a:lnRef idx="0"/>
          <a:fillRef idx="0"/>
          <a:effectRef idx="0"/>
          <a:fontRef idx="minor"/>
        </p:style>
      </p:sp>
      <p:sp>
        <p:nvSpPr>
          <p:cNvPr id="183" name="CustomShape 6"/>
          <p:cNvSpPr/>
          <p:nvPr/>
        </p:nvSpPr>
        <p:spPr>
          <a:xfrm>
            <a:off x="457200" y="1523880"/>
            <a:ext cx="8178480" cy="4171680"/>
          </a:xfrm>
          <a:prstGeom prst="rect">
            <a:avLst/>
          </a:prstGeom>
          <a:noFill/>
          <a:ln>
            <a:noFill/>
          </a:ln>
        </p:spPr>
        <p:style>
          <a:lnRef idx="0"/>
          <a:fillRef idx="0"/>
          <a:effectRef idx="0"/>
          <a:fontRef idx="minor"/>
        </p:style>
      </p:sp>
      <p:sp>
        <p:nvSpPr>
          <p:cNvPr id="184" name="CustomShape 7"/>
          <p:cNvSpPr/>
          <p:nvPr/>
        </p:nvSpPr>
        <p:spPr>
          <a:xfrm>
            <a:off x="2209680" y="304920"/>
            <a:ext cx="5028840" cy="579240"/>
          </a:xfrm>
          <a:prstGeom prst="rect">
            <a:avLst/>
          </a:prstGeom>
          <a:noFill/>
          <a:ln>
            <a:noFill/>
          </a:ln>
        </p:spPr>
        <p:style>
          <a:lnRef idx="0"/>
          <a:fillRef idx="0"/>
          <a:effectRef idx="0"/>
          <a:fontRef idx="minor"/>
        </p:style>
      </p:sp>
      <p:sp>
        <p:nvSpPr>
          <p:cNvPr id="185" name="CustomShape 8"/>
          <p:cNvSpPr/>
          <p:nvPr/>
        </p:nvSpPr>
        <p:spPr>
          <a:xfrm>
            <a:off x="457200" y="1371600"/>
            <a:ext cx="8229240" cy="518760"/>
          </a:xfrm>
          <a:prstGeom prst="rect">
            <a:avLst/>
          </a:prstGeom>
          <a:noFill/>
          <a:ln>
            <a:noFill/>
          </a:ln>
        </p:spPr>
        <p:style>
          <a:lnRef idx="0"/>
          <a:fillRef idx="0"/>
          <a:effectRef idx="0"/>
          <a:fontRef idx="minor"/>
        </p:style>
      </p:sp>
      <p:sp>
        <p:nvSpPr>
          <p:cNvPr id="186" name="CustomShape 9"/>
          <p:cNvSpPr/>
          <p:nvPr/>
        </p:nvSpPr>
        <p:spPr>
          <a:xfrm>
            <a:off x="762120" y="1447920"/>
            <a:ext cx="7619760" cy="456840"/>
          </a:xfrm>
          <a:prstGeom prst="rect">
            <a:avLst/>
          </a:prstGeom>
          <a:noFill/>
          <a:ln>
            <a:noFill/>
          </a:ln>
        </p:spPr>
        <p:style>
          <a:lnRef idx="0"/>
          <a:fillRef idx="0"/>
          <a:effectRef idx="0"/>
          <a:fontRef idx="minor"/>
        </p:style>
      </p:sp>
      <p:sp>
        <p:nvSpPr>
          <p:cNvPr id="187" name="CustomShape 10"/>
          <p:cNvSpPr/>
          <p:nvPr/>
        </p:nvSpPr>
        <p:spPr>
          <a:xfrm>
            <a:off x="900000" y="1413000"/>
            <a:ext cx="6479640" cy="4742640"/>
          </a:xfrm>
          <a:prstGeom prst="rect">
            <a:avLst/>
          </a:prstGeom>
          <a:noFill/>
          <a:ln>
            <a:noFill/>
          </a:ln>
        </p:spPr>
        <p:style>
          <a:lnRef idx="0"/>
          <a:fillRef idx="0"/>
          <a:effectRef idx="0"/>
          <a:fontRef idx="minor"/>
        </p:style>
        <p:txBody>
          <a:bodyPr lIns="90000" rIns="90000" tIns="45000" bIns="45000"/>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Arial"/>
              </a:rPr>
              <a:t>Slide 1 Papilio development model:</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Arial"/>
              </a:rPr>
              <a:t>Development model of behavioural problems and substance abuse according to Webster-Stratton, C. &amp; Taylor, T. (2001)</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189"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190" name="Picture 3" descr=""/>
          <p:cNvPicPr/>
          <p:nvPr/>
        </p:nvPicPr>
        <p:blipFill>
          <a:blip r:embed="rId1"/>
          <a:stretch/>
        </p:blipFill>
        <p:spPr>
          <a:xfrm>
            <a:off x="6804000" y="5877000"/>
            <a:ext cx="1980720" cy="755280"/>
          </a:xfrm>
          <a:prstGeom prst="rect">
            <a:avLst/>
          </a:prstGeom>
          <a:ln>
            <a:noFill/>
          </a:ln>
        </p:spPr>
      </p:pic>
      <p:sp>
        <p:nvSpPr>
          <p:cNvPr id="191"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192" name="CustomShape 4"/>
          <p:cNvSpPr/>
          <p:nvPr/>
        </p:nvSpPr>
        <p:spPr>
          <a:xfrm>
            <a:off x="380880" y="6019920"/>
            <a:ext cx="5486040" cy="272880"/>
          </a:xfrm>
          <a:prstGeom prst="rect">
            <a:avLst/>
          </a:prstGeom>
          <a:noFill/>
          <a:ln>
            <a:noFill/>
          </a:ln>
        </p:spPr>
        <p:style>
          <a:lnRef idx="0"/>
          <a:fillRef idx="0"/>
          <a:effectRef idx="0"/>
          <a:fontRef idx="minor"/>
        </p:style>
      </p:sp>
      <p:sp>
        <p:nvSpPr>
          <p:cNvPr id="193" name="CustomShape 5"/>
          <p:cNvSpPr/>
          <p:nvPr/>
        </p:nvSpPr>
        <p:spPr>
          <a:xfrm>
            <a:off x="685800" y="0"/>
            <a:ext cx="7772040" cy="1142640"/>
          </a:xfrm>
          <a:prstGeom prst="rect">
            <a:avLst/>
          </a:prstGeom>
          <a:noFill/>
          <a:ln>
            <a:noFill/>
          </a:ln>
        </p:spPr>
        <p:style>
          <a:lnRef idx="0"/>
          <a:fillRef idx="0"/>
          <a:effectRef idx="0"/>
          <a:fontRef idx="minor"/>
        </p:style>
      </p:sp>
      <p:sp>
        <p:nvSpPr>
          <p:cNvPr id="194" name="CustomShape 6"/>
          <p:cNvSpPr/>
          <p:nvPr/>
        </p:nvSpPr>
        <p:spPr>
          <a:xfrm>
            <a:off x="457200" y="1523880"/>
            <a:ext cx="8178480" cy="4171680"/>
          </a:xfrm>
          <a:prstGeom prst="rect">
            <a:avLst/>
          </a:prstGeom>
          <a:noFill/>
          <a:ln>
            <a:noFill/>
          </a:ln>
        </p:spPr>
        <p:style>
          <a:lnRef idx="0"/>
          <a:fillRef idx="0"/>
          <a:effectRef idx="0"/>
          <a:fontRef idx="minor"/>
        </p:style>
      </p:sp>
      <p:sp>
        <p:nvSpPr>
          <p:cNvPr id="195" name="CustomShape 7"/>
          <p:cNvSpPr/>
          <p:nvPr/>
        </p:nvSpPr>
        <p:spPr>
          <a:xfrm>
            <a:off x="609480" y="44640"/>
            <a:ext cx="7772040" cy="15526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Arial"/>
              </a:rPr>
              <a:t>B)  Promoting protective factors and "resiliences"</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196" name="CustomShape 8"/>
          <p:cNvSpPr/>
          <p:nvPr/>
        </p:nvSpPr>
        <p:spPr>
          <a:xfrm>
            <a:off x="457200" y="1371600"/>
            <a:ext cx="8229240" cy="518760"/>
          </a:xfrm>
          <a:prstGeom prst="rect">
            <a:avLst/>
          </a:prstGeom>
          <a:noFill/>
          <a:ln>
            <a:noFill/>
          </a:ln>
        </p:spPr>
        <p:style>
          <a:lnRef idx="0"/>
          <a:fillRef idx="0"/>
          <a:effectRef idx="0"/>
          <a:fontRef idx="minor"/>
        </p:style>
      </p:sp>
      <p:sp>
        <p:nvSpPr>
          <p:cNvPr id="197" name="CustomShape 9"/>
          <p:cNvSpPr/>
          <p:nvPr/>
        </p:nvSpPr>
        <p:spPr>
          <a:xfrm>
            <a:off x="762120" y="1447920"/>
            <a:ext cx="7619760" cy="456840"/>
          </a:xfrm>
          <a:prstGeom prst="rect">
            <a:avLst/>
          </a:prstGeom>
          <a:noFill/>
          <a:ln>
            <a:noFill/>
          </a:ln>
        </p:spPr>
        <p:style>
          <a:lnRef idx="0"/>
          <a:fillRef idx="0"/>
          <a:effectRef idx="0"/>
          <a:fontRef idx="minor"/>
        </p:style>
      </p:sp>
      <p:sp>
        <p:nvSpPr>
          <p:cNvPr id="198" name="CustomShape 10"/>
          <p:cNvSpPr/>
          <p:nvPr/>
        </p:nvSpPr>
        <p:spPr>
          <a:xfrm>
            <a:off x="900000" y="1143000"/>
            <a:ext cx="6479640" cy="67244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Positive friendships and relationships with children of the same age, positive kindergarten experience</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Positive self-worth, positive self-effectiveness expectations or positive social behaviour</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Resilience is the child's ability to manage even difficult living circumstances (self-effectiveness conviction)</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"Resilient" means children who do not develop any massive impairment in spite of detrimental living situations. </a:t>
            </a:r>
            <a:endParaRPr b="0" lang="en-US" sz="1800" spc="-1" strike="noStrike">
              <a:solidFill>
                <a:srgbClr val="000000"/>
              </a:solidFill>
              <a:uFill>
                <a:solidFill>
                  <a:srgbClr val="ffffff"/>
                </a:solidFill>
              </a:uFill>
              <a:latin typeface="Arial"/>
            </a:endParaRPr>
          </a:p>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200"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201" name="Picture 3" descr=""/>
          <p:cNvPicPr/>
          <p:nvPr/>
        </p:nvPicPr>
        <p:blipFill>
          <a:blip r:embed="rId1"/>
          <a:stretch/>
        </p:blipFill>
        <p:spPr>
          <a:xfrm>
            <a:off x="6804000" y="5877000"/>
            <a:ext cx="1980720" cy="755280"/>
          </a:xfrm>
          <a:prstGeom prst="rect">
            <a:avLst/>
          </a:prstGeom>
          <a:ln>
            <a:noFill/>
          </a:ln>
        </p:spPr>
      </p:pic>
      <p:sp>
        <p:nvSpPr>
          <p:cNvPr id="202"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203" name="CustomShape 4"/>
          <p:cNvSpPr/>
          <p:nvPr/>
        </p:nvSpPr>
        <p:spPr>
          <a:xfrm>
            <a:off x="380880" y="6019920"/>
            <a:ext cx="5486040" cy="272880"/>
          </a:xfrm>
          <a:prstGeom prst="rect">
            <a:avLst/>
          </a:prstGeom>
          <a:noFill/>
          <a:ln>
            <a:noFill/>
          </a:ln>
        </p:spPr>
        <p:style>
          <a:lnRef idx="0"/>
          <a:fillRef idx="0"/>
          <a:effectRef idx="0"/>
          <a:fontRef idx="minor"/>
        </p:style>
      </p:sp>
      <p:sp>
        <p:nvSpPr>
          <p:cNvPr id="204" name="CustomShape 5"/>
          <p:cNvSpPr/>
          <p:nvPr/>
        </p:nvSpPr>
        <p:spPr>
          <a:xfrm>
            <a:off x="685800" y="0"/>
            <a:ext cx="7772040" cy="1142640"/>
          </a:xfrm>
          <a:prstGeom prst="rect">
            <a:avLst/>
          </a:prstGeom>
          <a:noFill/>
          <a:ln>
            <a:noFill/>
          </a:ln>
        </p:spPr>
        <p:style>
          <a:lnRef idx="0"/>
          <a:fillRef idx="0"/>
          <a:effectRef idx="0"/>
          <a:fontRef idx="minor"/>
        </p:style>
      </p:sp>
      <p:sp>
        <p:nvSpPr>
          <p:cNvPr id="205" name="CustomShape 6"/>
          <p:cNvSpPr/>
          <p:nvPr/>
        </p:nvSpPr>
        <p:spPr>
          <a:xfrm>
            <a:off x="457200" y="1523880"/>
            <a:ext cx="8178480" cy="4171680"/>
          </a:xfrm>
          <a:prstGeom prst="rect">
            <a:avLst/>
          </a:prstGeom>
          <a:noFill/>
          <a:ln>
            <a:noFill/>
          </a:ln>
        </p:spPr>
        <p:style>
          <a:lnRef idx="0"/>
          <a:fillRef idx="0"/>
          <a:effectRef idx="0"/>
          <a:fontRef idx="minor"/>
        </p:style>
      </p:sp>
      <p:sp>
        <p:nvSpPr>
          <p:cNvPr id="206" name="CustomShape 7"/>
          <p:cNvSpPr/>
          <p:nvPr/>
        </p:nvSpPr>
        <p:spPr>
          <a:xfrm>
            <a:off x="2209680" y="304920"/>
            <a:ext cx="5028840" cy="579240"/>
          </a:xfrm>
          <a:prstGeom prst="rect">
            <a:avLst/>
          </a:prstGeom>
          <a:noFill/>
          <a:ln>
            <a:noFill/>
          </a:ln>
        </p:spPr>
        <p:style>
          <a:lnRef idx="0"/>
          <a:fillRef idx="0"/>
          <a:effectRef idx="0"/>
          <a:fontRef idx="minor"/>
        </p:style>
      </p:sp>
      <p:sp>
        <p:nvSpPr>
          <p:cNvPr id="207" name="CustomShape 8"/>
          <p:cNvSpPr/>
          <p:nvPr/>
        </p:nvSpPr>
        <p:spPr>
          <a:xfrm>
            <a:off x="457200" y="1371600"/>
            <a:ext cx="8229240" cy="518760"/>
          </a:xfrm>
          <a:prstGeom prst="rect">
            <a:avLst/>
          </a:prstGeom>
          <a:noFill/>
          <a:ln>
            <a:noFill/>
          </a:ln>
        </p:spPr>
        <p:style>
          <a:lnRef idx="0"/>
          <a:fillRef idx="0"/>
          <a:effectRef idx="0"/>
          <a:fontRef idx="minor"/>
        </p:style>
      </p:sp>
      <p:sp>
        <p:nvSpPr>
          <p:cNvPr id="208" name="CustomShape 9"/>
          <p:cNvSpPr/>
          <p:nvPr/>
        </p:nvSpPr>
        <p:spPr>
          <a:xfrm>
            <a:off x="762120" y="1447920"/>
            <a:ext cx="7619760" cy="456840"/>
          </a:xfrm>
          <a:prstGeom prst="rect">
            <a:avLst/>
          </a:prstGeom>
          <a:noFill/>
          <a:ln>
            <a:noFill/>
          </a:ln>
        </p:spPr>
        <p:style>
          <a:lnRef idx="0"/>
          <a:fillRef idx="0"/>
          <a:effectRef idx="0"/>
          <a:fontRef idx="minor"/>
        </p:style>
      </p:sp>
      <p:sp>
        <p:nvSpPr>
          <p:cNvPr id="209" name="CustomShape 10"/>
          <p:cNvSpPr/>
          <p:nvPr/>
        </p:nvSpPr>
        <p:spPr>
          <a:xfrm>
            <a:off x="900000" y="1413000"/>
            <a:ext cx="6479640" cy="3066840"/>
          </a:xfrm>
          <a:prstGeom prst="rect">
            <a:avLst/>
          </a:prstGeom>
          <a:noFill/>
          <a:ln>
            <a:noFill/>
          </a:ln>
        </p:spPr>
        <p:style>
          <a:lnRef idx="0"/>
          <a:fillRef idx="0"/>
          <a:effectRef idx="0"/>
          <a:fontRef idx="minor"/>
        </p:style>
        <p:txBody>
          <a:bodyPr lIns="90000" rIns="90000" tIns="45000" bIns="45000"/>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199"/>
              </a:spcBef>
            </a:pPr>
            <a:r>
              <a:rPr b="1" lang="en-US" sz="2400" spc="-1" strike="noStrike">
                <a:solidFill>
                  <a:srgbClr val="000000"/>
                </a:solidFill>
                <a:uFill>
                  <a:solidFill>
                    <a:srgbClr val="ffffff"/>
                  </a:solidFill>
                </a:uFill>
                <a:latin typeface="Arial"/>
              </a:rPr>
              <a:t>Slide 2 Papilio – Measures in the context of protection factors </a:t>
            </a: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211"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212" name="Picture 3" descr=""/>
          <p:cNvPicPr/>
          <p:nvPr/>
        </p:nvPicPr>
        <p:blipFill>
          <a:blip r:embed="rId1"/>
          <a:stretch/>
        </p:blipFill>
        <p:spPr>
          <a:xfrm>
            <a:off x="6804000" y="5877000"/>
            <a:ext cx="1980720" cy="755280"/>
          </a:xfrm>
          <a:prstGeom prst="rect">
            <a:avLst/>
          </a:prstGeom>
          <a:ln>
            <a:noFill/>
          </a:ln>
        </p:spPr>
      </p:pic>
      <p:sp>
        <p:nvSpPr>
          <p:cNvPr id="213"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214" name="CustomShape 4"/>
          <p:cNvSpPr/>
          <p:nvPr/>
        </p:nvSpPr>
        <p:spPr>
          <a:xfrm>
            <a:off x="380880" y="6019920"/>
            <a:ext cx="5486040" cy="272880"/>
          </a:xfrm>
          <a:prstGeom prst="rect">
            <a:avLst/>
          </a:prstGeom>
          <a:noFill/>
          <a:ln>
            <a:noFill/>
          </a:ln>
        </p:spPr>
        <p:style>
          <a:lnRef idx="0"/>
          <a:fillRef idx="0"/>
          <a:effectRef idx="0"/>
          <a:fontRef idx="minor"/>
        </p:style>
      </p:sp>
      <p:sp>
        <p:nvSpPr>
          <p:cNvPr id="215" name="CustomShape 5"/>
          <p:cNvSpPr/>
          <p:nvPr/>
        </p:nvSpPr>
        <p:spPr>
          <a:xfrm>
            <a:off x="696240" y="116640"/>
            <a:ext cx="7772040" cy="1026000"/>
          </a:xfrm>
          <a:prstGeom prst="rect">
            <a:avLst/>
          </a:prstGeom>
          <a:noFill/>
          <a:ln>
            <a:noFill/>
          </a:ln>
        </p:spPr>
        <p:style>
          <a:lnRef idx="0"/>
          <a:fillRef idx="0"/>
          <a:effectRef idx="0"/>
          <a:fontRef idx="minor"/>
        </p:style>
        <p:txBody>
          <a:bodyPr lIns="90360" rIns="90360" tIns="44280" bIns="44280" anchor="b"/>
          <a:p>
            <a:pPr>
              <a:lnSpc>
                <a:spcPct val="100000"/>
              </a:lnSpc>
            </a:pPr>
            <a:r>
              <a:rPr b="1" lang="en-US" sz="2400" spc="-1" strike="noStrike">
                <a:solidFill>
                  <a:srgbClr val="000000"/>
                </a:solidFill>
                <a:uFill>
                  <a:solidFill>
                    <a:srgbClr val="ffffff"/>
                  </a:solidFill>
                </a:uFill>
                <a:latin typeface="Times New Roman"/>
              </a:rPr>
              <a:t>C) </a:t>
            </a:r>
            <a:r>
              <a:rPr b="1" lang="en-US" sz="2800" spc="-1" strike="noStrike">
                <a:solidFill>
                  <a:srgbClr val="000000"/>
                </a:solidFill>
                <a:uFill>
                  <a:solidFill>
                    <a:srgbClr val="ffffff"/>
                  </a:solidFill>
                </a:uFill>
                <a:latin typeface="Times New Roman"/>
              </a:rPr>
              <a:t>Promoting age-appropriate development / supporting development tasks</a:t>
            </a:r>
            <a:endParaRPr b="0" lang="en-US" sz="1800" spc="-1" strike="noStrike">
              <a:solidFill>
                <a:srgbClr val="000000"/>
              </a:solidFill>
              <a:uFill>
                <a:solidFill>
                  <a:srgbClr val="ffffff"/>
                </a:solidFill>
              </a:uFill>
              <a:latin typeface="Arial"/>
            </a:endParaRPr>
          </a:p>
        </p:txBody>
      </p:sp>
      <p:sp>
        <p:nvSpPr>
          <p:cNvPr id="216" name="CustomShape 6"/>
          <p:cNvSpPr/>
          <p:nvPr/>
        </p:nvSpPr>
        <p:spPr>
          <a:xfrm>
            <a:off x="457200" y="1523880"/>
            <a:ext cx="8178480" cy="4171680"/>
          </a:xfrm>
          <a:prstGeom prst="rect">
            <a:avLst/>
          </a:prstGeom>
          <a:noFill/>
          <a:ln>
            <a:noFill/>
          </a:ln>
        </p:spPr>
        <p:style>
          <a:lnRef idx="0"/>
          <a:fillRef idx="0"/>
          <a:effectRef idx="0"/>
          <a:fontRef idx="minor"/>
        </p:style>
      </p:sp>
      <p:sp>
        <p:nvSpPr>
          <p:cNvPr id="217" name="CustomShape 7"/>
          <p:cNvSpPr/>
          <p:nvPr/>
        </p:nvSpPr>
        <p:spPr>
          <a:xfrm>
            <a:off x="2209680" y="304920"/>
            <a:ext cx="5028840" cy="579240"/>
          </a:xfrm>
          <a:prstGeom prst="rect">
            <a:avLst/>
          </a:prstGeom>
          <a:noFill/>
          <a:ln>
            <a:noFill/>
          </a:ln>
        </p:spPr>
        <p:style>
          <a:lnRef idx="0"/>
          <a:fillRef idx="0"/>
          <a:effectRef idx="0"/>
          <a:fontRef idx="minor"/>
        </p:style>
      </p:sp>
      <p:sp>
        <p:nvSpPr>
          <p:cNvPr id="218" name="CustomShape 8"/>
          <p:cNvSpPr/>
          <p:nvPr/>
        </p:nvSpPr>
        <p:spPr>
          <a:xfrm>
            <a:off x="457200" y="1371600"/>
            <a:ext cx="8229240" cy="518760"/>
          </a:xfrm>
          <a:prstGeom prst="rect">
            <a:avLst/>
          </a:prstGeom>
          <a:noFill/>
          <a:ln>
            <a:noFill/>
          </a:ln>
        </p:spPr>
        <p:style>
          <a:lnRef idx="0"/>
          <a:fillRef idx="0"/>
          <a:effectRef idx="0"/>
          <a:fontRef idx="minor"/>
        </p:style>
      </p:sp>
      <p:sp>
        <p:nvSpPr>
          <p:cNvPr id="219" name="CustomShape 9"/>
          <p:cNvSpPr/>
          <p:nvPr/>
        </p:nvSpPr>
        <p:spPr>
          <a:xfrm>
            <a:off x="762120" y="1447920"/>
            <a:ext cx="7619760" cy="456840"/>
          </a:xfrm>
          <a:prstGeom prst="rect">
            <a:avLst/>
          </a:prstGeom>
          <a:noFill/>
          <a:ln>
            <a:noFill/>
          </a:ln>
        </p:spPr>
        <p:style>
          <a:lnRef idx="0"/>
          <a:fillRef idx="0"/>
          <a:effectRef idx="0"/>
          <a:fontRef idx="minor"/>
        </p:style>
      </p:sp>
      <p:sp>
        <p:nvSpPr>
          <p:cNvPr id="220" name="CustomShape 10"/>
          <p:cNvSpPr/>
          <p:nvPr/>
        </p:nvSpPr>
        <p:spPr>
          <a:xfrm>
            <a:off x="900000" y="1143000"/>
            <a:ext cx="6479640" cy="638676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rPr>
              <a:t>Development tasks in the pre-school age include</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rPr>
              <a:t>▪ </a:t>
            </a:r>
            <a:r>
              <a:rPr b="0" lang="en-US" sz="2600" spc="-1" strike="noStrike">
                <a:solidFill>
                  <a:srgbClr val="000000"/>
                </a:solidFill>
                <a:uFill>
                  <a:solidFill>
                    <a:srgbClr val="ffffff"/>
                  </a:solidFill>
                </a:uFill>
                <a:latin typeface="Arial"/>
              </a:rPr>
              <a:t>Recognising basic emotions and feelings</a:t>
            </a:r>
            <a:r>
              <a:rPr b="0" lang="en-US" sz="2600" spc="-1" strike="noStrike">
                <a:solidFill>
                  <a:srgbClr val="000000"/>
                </a:solidFill>
                <a:uFill>
                  <a:solidFill>
                    <a:srgbClr val="ffffff"/>
                  </a:solidFill>
                </a:uFill>
                <a:latin typeface="Arial"/>
              </a:rPr>
              <a:t>
</a:t>
            </a:r>
            <a:r>
              <a:rPr b="0" lang="en-US" sz="2600" spc="-1" strike="noStrike">
                <a:solidFill>
                  <a:srgbClr val="000000"/>
                </a:solidFill>
                <a:uFill>
                  <a:solidFill>
                    <a:srgbClr val="ffffff"/>
                  </a:solidFill>
                </a:uFill>
                <a:latin typeface="Arial"/>
              </a:rPr>
              <a:t>   in oneself and others</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rPr>
              <a:t>▪ </a:t>
            </a:r>
            <a:r>
              <a:rPr b="0" lang="en-US" sz="2600" spc="-1" strike="noStrike">
                <a:solidFill>
                  <a:srgbClr val="000000"/>
                </a:solidFill>
                <a:uFill>
                  <a:solidFill>
                    <a:srgbClr val="ffffff"/>
                  </a:solidFill>
                </a:uFill>
                <a:latin typeface="Arial"/>
              </a:rPr>
              <a:t>Feeling with others (empathy)</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rPr>
              <a:t>  </a:t>
            </a:r>
            <a:r>
              <a:rPr b="0" lang="en-US" sz="2600" spc="-1" strike="noStrike">
                <a:solidFill>
                  <a:srgbClr val="000000"/>
                </a:solidFill>
                <a:uFill>
                  <a:solidFill>
                    <a:srgbClr val="ffffff"/>
                  </a:solidFill>
                </a:uFill>
                <a:latin typeface="Arial"/>
              </a:rPr>
              <a:t>Regulating own feelings and behaviour</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rPr>
              <a:t>▪ </a:t>
            </a:r>
            <a:r>
              <a:rPr b="0" lang="en-US" sz="2600" spc="-1" strike="noStrike">
                <a:solidFill>
                  <a:srgbClr val="000000"/>
                </a:solidFill>
                <a:uFill>
                  <a:solidFill>
                    <a:srgbClr val="ffffff"/>
                  </a:solidFill>
                </a:uFill>
                <a:latin typeface="Arial"/>
              </a:rPr>
              <a:t>Being a group member, learning social </a:t>
            </a:r>
            <a:r>
              <a:rPr b="0" lang="en-US" sz="2600" spc="-1" strike="noStrike">
                <a:solidFill>
                  <a:srgbClr val="000000"/>
                </a:solidFill>
                <a:uFill>
                  <a:solidFill>
                    <a:srgbClr val="ffffff"/>
                  </a:solidFill>
                </a:uFill>
                <a:latin typeface="Arial"/>
              </a:rPr>
              <a:t>
</a:t>
            </a:r>
            <a:r>
              <a:rPr b="0" lang="en-US" sz="2600" spc="-1" strike="noStrike">
                <a:solidFill>
                  <a:srgbClr val="000000"/>
                </a:solidFill>
                <a:uFill>
                  <a:solidFill>
                    <a:srgbClr val="ffffff"/>
                  </a:solidFill>
                </a:uFill>
                <a:latin typeface="Arial"/>
              </a:rPr>
              <a:t>   rules</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rPr>
              <a:t>▪ </a:t>
            </a:r>
            <a:r>
              <a:rPr b="0" lang="en-US" sz="2600" spc="-1" strike="noStrike">
                <a:solidFill>
                  <a:srgbClr val="000000"/>
                </a:solidFill>
                <a:uFill>
                  <a:solidFill>
                    <a:srgbClr val="ffffff"/>
                  </a:solidFill>
                </a:uFill>
                <a:latin typeface="Arial"/>
              </a:rPr>
              <a:t>Being attentive to reference persons and</a:t>
            </a:r>
            <a:r>
              <a:rPr b="0" lang="en-US" sz="2600" spc="-1" strike="noStrike">
                <a:solidFill>
                  <a:srgbClr val="000000"/>
                </a:solidFill>
                <a:uFill>
                  <a:solidFill>
                    <a:srgbClr val="ffffff"/>
                  </a:solidFill>
                </a:uFill>
                <a:latin typeface="Arial"/>
              </a:rPr>
              <a:t>
</a:t>
            </a:r>
            <a:r>
              <a:rPr b="0" lang="en-US" sz="2600" spc="-1" strike="noStrike">
                <a:solidFill>
                  <a:srgbClr val="000000"/>
                </a:solidFill>
                <a:uFill>
                  <a:solidFill>
                    <a:srgbClr val="ffffff"/>
                  </a:solidFill>
                </a:uFill>
                <a:latin typeface="Arial"/>
              </a:rPr>
              <a:t>   following instructions</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222"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223" name="Picture 3" descr=""/>
          <p:cNvPicPr/>
          <p:nvPr/>
        </p:nvPicPr>
        <p:blipFill>
          <a:blip r:embed="rId1"/>
          <a:stretch/>
        </p:blipFill>
        <p:spPr>
          <a:xfrm>
            <a:off x="6804000" y="5877000"/>
            <a:ext cx="1980720" cy="755280"/>
          </a:xfrm>
          <a:prstGeom prst="rect">
            <a:avLst/>
          </a:prstGeom>
          <a:ln>
            <a:noFill/>
          </a:ln>
        </p:spPr>
      </p:pic>
      <p:sp>
        <p:nvSpPr>
          <p:cNvPr id="224"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225" name="CustomShape 4"/>
          <p:cNvSpPr/>
          <p:nvPr/>
        </p:nvSpPr>
        <p:spPr>
          <a:xfrm>
            <a:off x="380880" y="6019920"/>
            <a:ext cx="5486040" cy="272880"/>
          </a:xfrm>
          <a:prstGeom prst="rect">
            <a:avLst/>
          </a:prstGeom>
          <a:noFill/>
          <a:ln>
            <a:noFill/>
          </a:ln>
        </p:spPr>
        <p:style>
          <a:lnRef idx="0"/>
          <a:fillRef idx="0"/>
          <a:effectRef idx="0"/>
          <a:fontRef idx="minor"/>
        </p:style>
      </p:sp>
      <p:sp>
        <p:nvSpPr>
          <p:cNvPr id="226" name="CustomShape 5"/>
          <p:cNvSpPr/>
          <p:nvPr/>
        </p:nvSpPr>
        <p:spPr>
          <a:xfrm>
            <a:off x="685800" y="0"/>
            <a:ext cx="7772040" cy="1142640"/>
          </a:xfrm>
          <a:prstGeom prst="rect">
            <a:avLst/>
          </a:prstGeom>
          <a:noFill/>
          <a:ln>
            <a:noFill/>
          </a:ln>
        </p:spPr>
        <p:style>
          <a:lnRef idx="0"/>
          <a:fillRef idx="0"/>
          <a:effectRef idx="0"/>
          <a:fontRef idx="minor"/>
        </p:style>
      </p:sp>
      <p:sp>
        <p:nvSpPr>
          <p:cNvPr id="227" name="CustomShape 6"/>
          <p:cNvSpPr/>
          <p:nvPr/>
        </p:nvSpPr>
        <p:spPr>
          <a:xfrm>
            <a:off x="457200" y="1523880"/>
            <a:ext cx="8178480" cy="4171680"/>
          </a:xfrm>
          <a:prstGeom prst="rect">
            <a:avLst/>
          </a:prstGeom>
          <a:noFill/>
          <a:ln>
            <a:noFill/>
          </a:ln>
        </p:spPr>
        <p:style>
          <a:lnRef idx="0"/>
          <a:fillRef idx="0"/>
          <a:effectRef idx="0"/>
          <a:fontRef idx="minor"/>
        </p:style>
      </p:sp>
      <p:sp>
        <p:nvSpPr>
          <p:cNvPr id="228" name="CustomShape 7"/>
          <p:cNvSpPr/>
          <p:nvPr/>
        </p:nvSpPr>
        <p:spPr>
          <a:xfrm>
            <a:off x="762120" y="65880"/>
            <a:ext cx="7695720" cy="10652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Arial"/>
              </a:rPr>
              <a:t>Slide 3 Papilio – An overview of measures</a:t>
            </a:r>
            <a:endParaRPr b="0" lang="en-US" sz="1800" spc="-1" strike="noStrike">
              <a:solidFill>
                <a:srgbClr val="000000"/>
              </a:solidFill>
              <a:uFill>
                <a:solidFill>
                  <a:srgbClr val="ffffff"/>
                </a:solidFill>
              </a:uFill>
              <a:latin typeface="Arial"/>
            </a:endParaRPr>
          </a:p>
        </p:txBody>
      </p:sp>
      <p:sp>
        <p:nvSpPr>
          <p:cNvPr id="229" name="CustomShape 8"/>
          <p:cNvSpPr/>
          <p:nvPr/>
        </p:nvSpPr>
        <p:spPr>
          <a:xfrm>
            <a:off x="699120" y="1371600"/>
            <a:ext cx="8229240" cy="518760"/>
          </a:xfrm>
          <a:prstGeom prst="rect">
            <a:avLst/>
          </a:prstGeom>
          <a:noFill/>
          <a:ln>
            <a:noFill/>
          </a:ln>
        </p:spPr>
        <p:style>
          <a:lnRef idx="0"/>
          <a:fillRef idx="0"/>
          <a:effectRef idx="0"/>
          <a:fontRef idx="minor"/>
        </p:style>
      </p:sp>
      <p:sp>
        <p:nvSpPr>
          <p:cNvPr id="230" name="CustomShape 9"/>
          <p:cNvSpPr/>
          <p:nvPr/>
        </p:nvSpPr>
        <p:spPr>
          <a:xfrm>
            <a:off x="762120" y="1447920"/>
            <a:ext cx="7619760" cy="456840"/>
          </a:xfrm>
          <a:prstGeom prst="rect">
            <a:avLst/>
          </a:prstGeom>
          <a:noFill/>
          <a:ln>
            <a:noFill/>
          </a:ln>
        </p:spPr>
        <p:style>
          <a:lnRef idx="0"/>
          <a:fillRef idx="0"/>
          <a:effectRef idx="0"/>
          <a:fontRef idx="minor"/>
        </p:style>
      </p:sp>
      <p:sp>
        <p:nvSpPr>
          <p:cNvPr id="231" name="CustomShape 10"/>
          <p:cNvSpPr/>
          <p:nvPr/>
        </p:nvSpPr>
        <p:spPr>
          <a:xfrm>
            <a:off x="900000" y="1413000"/>
            <a:ext cx="6479640" cy="6691320"/>
          </a:xfrm>
          <a:prstGeom prst="rect">
            <a:avLst/>
          </a:prstGeom>
          <a:noFill/>
          <a:ln>
            <a:noFill/>
          </a:ln>
        </p:spPr>
        <p:style>
          <a:lnRef idx="0"/>
          <a:fillRef idx="0"/>
          <a:effectRef idx="0"/>
          <a:fontRef idx="minor"/>
        </p:style>
        <p:txBody>
          <a:bodyPr lIns="90000" rIns="90000" tIns="45000" bIns="45000"/>
          <a:p>
            <a:pPr>
              <a:lnSpc>
                <a:spcPct val="100000"/>
              </a:lnSpc>
            </a:pPr>
            <a:r>
              <a:rPr b="0" lang="en-US" sz="2600" spc="-1" strike="noStrike">
                <a:solidFill>
                  <a:srgbClr val="000000"/>
                </a:solidFill>
                <a:uFill>
                  <a:solidFill>
                    <a:srgbClr val="ffffff"/>
                  </a:solidFill>
                </a:uFill>
                <a:latin typeface="Arial"/>
              </a:rPr>
              <a:t>Socially competent children are characterised by:</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r>
              <a:rPr b="0" lang="en-US" sz="2600" spc="-1" strike="noStrike">
                <a:solidFill>
                  <a:srgbClr val="000000"/>
                </a:solidFill>
                <a:uFill>
                  <a:solidFill>
                    <a:srgbClr val="ffffff"/>
                  </a:solidFill>
                </a:uFill>
                <a:latin typeface="Arial"/>
              </a:rPr>
              <a:t>Successful adjustment to the social </a:t>
            </a:r>
            <a:r>
              <a:rPr b="0" lang="en-US" sz="2600" spc="-1" strike="noStrike">
                <a:solidFill>
                  <a:srgbClr val="000000"/>
                </a:solidFill>
                <a:uFill>
                  <a:solidFill>
                    <a:srgbClr val="ffffff"/>
                  </a:solidFill>
                </a:uFill>
                <a:latin typeface="Arial"/>
              </a:rPr>
              <a:t>
</a:t>
            </a:r>
            <a:r>
              <a:rPr b="0" lang="en-US" sz="2600" spc="-1" strike="noStrike">
                <a:solidFill>
                  <a:srgbClr val="000000"/>
                </a:solidFill>
                <a:uFill>
                  <a:solidFill>
                    <a:srgbClr val="ffffff"/>
                  </a:solidFill>
                </a:uFill>
                <a:latin typeface="Arial"/>
              </a:rPr>
              <a:t>  environment</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r>
              <a:rPr b="0" lang="en-US" sz="2600" spc="-1" strike="noStrike">
                <a:solidFill>
                  <a:srgbClr val="000000"/>
                </a:solidFill>
                <a:uFill>
                  <a:solidFill>
                    <a:srgbClr val="ffffff"/>
                  </a:solidFill>
                </a:uFill>
                <a:latin typeface="Arial"/>
              </a:rPr>
              <a:t>Positive relationships to children of the</a:t>
            </a:r>
            <a:r>
              <a:rPr b="0" lang="en-US" sz="2600" spc="-1" strike="noStrike">
                <a:solidFill>
                  <a:srgbClr val="000000"/>
                </a:solidFill>
                <a:uFill>
                  <a:solidFill>
                    <a:srgbClr val="ffffff"/>
                  </a:solidFill>
                </a:uFill>
                <a:latin typeface="Arial"/>
              </a:rPr>
              <a:t>
</a:t>
            </a:r>
            <a:r>
              <a:rPr b="0" lang="en-US" sz="2600" spc="-1" strike="noStrike">
                <a:solidFill>
                  <a:srgbClr val="000000"/>
                </a:solidFill>
                <a:uFill>
                  <a:solidFill>
                    <a:srgbClr val="ffffff"/>
                  </a:solidFill>
                </a:uFill>
                <a:latin typeface="Arial"/>
              </a:rPr>
              <a:t>  same age (peers = best friends)</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r>
              <a:rPr b="0" lang="en-US" sz="2600" spc="-1" strike="noStrike">
                <a:solidFill>
                  <a:srgbClr val="000000"/>
                </a:solidFill>
                <a:uFill>
                  <a:solidFill>
                    <a:srgbClr val="ffffff"/>
                  </a:solidFill>
                </a:uFill>
                <a:latin typeface="Arial"/>
              </a:rPr>
              <a:t>Respecting social behavioural standards</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r>
              <a:rPr b="0" lang="en-US" sz="2600" spc="-1" strike="noStrike">
                <a:solidFill>
                  <a:srgbClr val="000000"/>
                </a:solidFill>
                <a:uFill>
                  <a:solidFill>
                    <a:srgbClr val="ffffff"/>
                  </a:solidFill>
                </a:uFill>
                <a:latin typeface="Arial"/>
              </a:rPr>
              <a:t>Positive relationships to kindergarten </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rPr>
              <a:t>  </a:t>
            </a:r>
            <a:r>
              <a:rPr b="0" lang="en-US" sz="2600" spc="-1" strike="noStrike">
                <a:solidFill>
                  <a:srgbClr val="000000"/>
                </a:solidFill>
                <a:uFill>
                  <a:solidFill>
                    <a:srgbClr val="ffffff"/>
                  </a:solidFill>
                </a:uFill>
                <a:latin typeface="Arial"/>
              </a:rPr>
              <a:t>teacher/teacher</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r>
              <a:rPr b="0" lang="en-US" sz="2600" spc="-1" strike="noStrike">
                <a:solidFill>
                  <a:srgbClr val="000000"/>
                </a:solidFill>
                <a:uFill>
                  <a:solidFill>
                    <a:srgbClr val="ffffff"/>
                  </a:solidFill>
                </a:uFill>
                <a:latin typeface="Arial"/>
              </a:rPr>
              <a:t>Pro-social conduct (e.g. sharing, cooperation)</a:t>
            </a:r>
            <a:endParaRPr b="0" lang="en-US" sz="1800" spc="-1" strike="noStrike">
              <a:solidFill>
                <a:srgbClr val="000000"/>
              </a:solidFill>
              <a:uFill>
                <a:solidFill>
                  <a:srgbClr val="ffffff"/>
                </a:solidFill>
              </a:uFill>
              <a:latin typeface="Arial"/>
            </a:endParaRPr>
          </a:p>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233"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234" name="Picture 3" descr=""/>
          <p:cNvPicPr/>
          <p:nvPr/>
        </p:nvPicPr>
        <p:blipFill>
          <a:blip r:embed="rId1"/>
          <a:stretch/>
        </p:blipFill>
        <p:spPr>
          <a:xfrm>
            <a:off x="6804000" y="5877000"/>
            <a:ext cx="1980720" cy="755280"/>
          </a:xfrm>
          <a:prstGeom prst="rect">
            <a:avLst/>
          </a:prstGeom>
          <a:ln>
            <a:noFill/>
          </a:ln>
        </p:spPr>
      </p:pic>
      <p:sp>
        <p:nvSpPr>
          <p:cNvPr id="235"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236" name="CustomShape 4"/>
          <p:cNvSpPr/>
          <p:nvPr/>
        </p:nvSpPr>
        <p:spPr>
          <a:xfrm>
            <a:off x="380880" y="6019920"/>
            <a:ext cx="5486040" cy="272880"/>
          </a:xfrm>
          <a:prstGeom prst="rect">
            <a:avLst/>
          </a:prstGeom>
          <a:noFill/>
          <a:ln>
            <a:noFill/>
          </a:ln>
        </p:spPr>
        <p:style>
          <a:lnRef idx="0"/>
          <a:fillRef idx="0"/>
          <a:effectRef idx="0"/>
          <a:fontRef idx="minor"/>
        </p:style>
      </p:sp>
      <p:sp>
        <p:nvSpPr>
          <p:cNvPr id="237" name="CustomShape 5"/>
          <p:cNvSpPr/>
          <p:nvPr/>
        </p:nvSpPr>
        <p:spPr>
          <a:xfrm>
            <a:off x="685800" y="0"/>
            <a:ext cx="7772040" cy="1142640"/>
          </a:xfrm>
          <a:prstGeom prst="rect">
            <a:avLst/>
          </a:prstGeom>
          <a:noFill/>
          <a:ln>
            <a:noFill/>
          </a:ln>
        </p:spPr>
        <p:style>
          <a:lnRef idx="0"/>
          <a:fillRef idx="0"/>
          <a:effectRef idx="0"/>
          <a:fontRef idx="minor"/>
        </p:style>
      </p:sp>
      <p:sp>
        <p:nvSpPr>
          <p:cNvPr id="238" name="CustomShape 6"/>
          <p:cNvSpPr/>
          <p:nvPr/>
        </p:nvSpPr>
        <p:spPr>
          <a:xfrm>
            <a:off x="457200" y="1523880"/>
            <a:ext cx="8178480" cy="4171680"/>
          </a:xfrm>
          <a:prstGeom prst="rect">
            <a:avLst/>
          </a:prstGeom>
          <a:noFill/>
          <a:ln>
            <a:noFill/>
          </a:ln>
        </p:spPr>
        <p:style>
          <a:lnRef idx="0"/>
          <a:fillRef idx="0"/>
          <a:effectRef idx="0"/>
          <a:fontRef idx="minor"/>
        </p:style>
      </p:sp>
      <p:sp>
        <p:nvSpPr>
          <p:cNvPr id="239" name="CustomShape 7"/>
          <p:cNvSpPr/>
          <p:nvPr/>
        </p:nvSpPr>
        <p:spPr>
          <a:xfrm>
            <a:off x="609480" y="116640"/>
            <a:ext cx="7505280" cy="10652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Arial"/>
              </a:rPr>
              <a:t>Diskussion: What makes “good unpringing” possible?</a:t>
            </a:r>
            <a:endParaRPr b="0" lang="en-US" sz="1800" spc="-1" strike="noStrike">
              <a:solidFill>
                <a:srgbClr val="000000"/>
              </a:solidFill>
              <a:uFill>
                <a:solidFill>
                  <a:srgbClr val="ffffff"/>
                </a:solidFill>
              </a:uFill>
              <a:latin typeface="Arial"/>
            </a:endParaRPr>
          </a:p>
        </p:txBody>
      </p:sp>
      <p:sp>
        <p:nvSpPr>
          <p:cNvPr id="240" name="CustomShape 8"/>
          <p:cNvSpPr/>
          <p:nvPr/>
        </p:nvSpPr>
        <p:spPr>
          <a:xfrm>
            <a:off x="457200" y="1371600"/>
            <a:ext cx="8229240" cy="518760"/>
          </a:xfrm>
          <a:prstGeom prst="rect">
            <a:avLst/>
          </a:prstGeom>
          <a:noFill/>
          <a:ln>
            <a:noFill/>
          </a:ln>
        </p:spPr>
        <p:style>
          <a:lnRef idx="0"/>
          <a:fillRef idx="0"/>
          <a:effectRef idx="0"/>
          <a:fontRef idx="minor"/>
        </p:style>
      </p:sp>
      <p:sp>
        <p:nvSpPr>
          <p:cNvPr id="241" name="CustomShape 9"/>
          <p:cNvSpPr/>
          <p:nvPr/>
        </p:nvSpPr>
        <p:spPr>
          <a:xfrm>
            <a:off x="762120" y="1447920"/>
            <a:ext cx="7619760" cy="456840"/>
          </a:xfrm>
          <a:prstGeom prst="rect">
            <a:avLst/>
          </a:prstGeom>
          <a:noFill/>
          <a:ln>
            <a:noFill/>
          </a:ln>
        </p:spPr>
        <p:style>
          <a:lnRef idx="0"/>
          <a:fillRef idx="0"/>
          <a:effectRef idx="0"/>
          <a:fontRef idx="minor"/>
        </p:style>
      </p:sp>
      <p:sp>
        <p:nvSpPr>
          <p:cNvPr id="242" name="CustomShape 10"/>
          <p:cNvSpPr/>
          <p:nvPr/>
        </p:nvSpPr>
        <p:spPr>
          <a:xfrm>
            <a:off x="900000" y="1413000"/>
            <a:ext cx="6479640" cy="571896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 </a:t>
            </a:r>
            <a:r>
              <a:rPr b="1" lang="en-US" sz="2800" spc="-1" strike="noStrike">
                <a:solidFill>
                  <a:srgbClr val="000000"/>
                </a:solidFill>
                <a:uFill>
                  <a:solidFill>
                    <a:srgbClr val="ffffff"/>
                  </a:solidFill>
                </a:uFill>
                <a:latin typeface="Arial"/>
              </a:rPr>
              <a:t>Good upbringing needs more than the basic material care. The main additional factor is spending time with the child</a:t>
            </a:r>
            <a:r>
              <a:rPr b="1" lang="en-US" sz="24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pPr>
            <a:r>
              <a:rPr b="1" lang="en-US" sz="24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"Upbringing means more than giving children money" .- James Heckmann in "Eltern müssen in die Schule" – FAZ Sonntagszeitung, 18 March 2012</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The 67-year-old education economist is teaching in Chicago. He received the Nobel Prize for economy in the year of 2000. </a:t>
            </a: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244"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245" name="Picture 3" descr=""/>
          <p:cNvPicPr/>
          <p:nvPr/>
        </p:nvPicPr>
        <p:blipFill>
          <a:blip r:embed="rId1"/>
          <a:stretch/>
        </p:blipFill>
        <p:spPr>
          <a:xfrm>
            <a:off x="6804000" y="5877000"/>
            <a:ext cx="1980720" cy="755280"/>
          </a:xfrm>
          <a:prstGeom prst="rect">
            <a:avLst/>
          </a:prstGeom>
          <a:ln>
            <a:noFill/>
          </a:ln>
        </p:spPr>
      </p:pic>
      <p:sp>
        <p:nvSpPr>
          <p:cNvPr id="246"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247" name="CustomShape 4"/>
          <p:cNvSpPr/>
          <p:nvPr/>
        </p:nvSpPr>
        <p:spPr>
          <a:xfrm>
            <a:off x="380880" y="6019920"/>
            <a:ext cx="5486040" cy="272880"/>
          </a:xfrm>
          <a:prstGeom prst="rect">
            <a:avLst/>
          </a:prstGeom>
          <a:noFill/>
          <a:ln>
            <a:noFill/>
          </a:ln>
        </p:spPr>
        <p:style>
          <a:lnRef idx="0"/>
          <a:fillRef idx="0"/>
          <a:effectRef idx="0"/>
          <a:fontRef idx="minor"/>
        </p:style>
      </p:sp>
      <p:sp>
        <p:nvSpPr>
          <p:cNvPr id="248" name="CustomShape 5"/>
          <p:cNvSpPr/>
          <p:nvPr/>
        </p:nvSpPr>
        <p:spPr>
          <a:xfrm>
            <a:off x="685800" y="0"/>
            <a:ext cx="7772040" cy="1142640"/>
          </a:xfrm>
          <a:prstGeom prst="rect">
            <a:avLst/>
          </a:prstGeom>
          <a:noFill/>
          <a:ln>
            <a:noFill/>
          </a:ln>
        </p:spPr>
        <p:style>
          <a:lnRef idx="0"/>
          <a:fillRef idx="0"/>
          <a:effectRef idx="0"/>
          <a:fontRef idx="minor"/>
        </p:style>
      </p:sp>
      <p:sp>
        <p:nvSpPr>
          <p:cNvPr id="249" name="CustomShape 6"/>
          <p:cNvSpPr/>
          <p:nvPr/>
        </p:nvSpPr>
        <p:spPr>
          <a:xfrm>
            <a:off x="457200" y="1523880"/>
            <a:ext cx="8178480" cy="4171680"/>
          </a:xfrm>
          <a:prstGeom prst="rect">
            <a:avLst/>
          </a:prstGeom>
          <a:noFill/>
          <a:ln>
            <a:noFill/>
          </a:ln>
        </p:spPr>
        <p:style>
          <a:lnRef idx="0"/>
          <a:fillRef idx="0"/>
          <a:effectRef idx="0"/>
          <a:fontRef idx="minor"/>
        </p:style>
      </p:sp>
      <p:sp>
        <p:nvSpPr>
          <p:cNvPr id="250" name="CustomShape 7"/>
          <p:cNvSpPr/>
          <p:nvPr/>
        </p:nvSpPr>
        <p:spPr>
          <a:xfrm>
            <a:off x="539640" y="116640"/>
            <a:ext cx="7918200" cy="106524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Arial"/>
              </a:rPr>
              <a:t>Heckmann´s theses make the benefit of education plausible:</a:t>
            </a:r>
            <a:endParaRPr b="0" lang="en-US" sz="1800" spc="-1" strike="noStrike">
              <a:solidFill>
                <a:srgbClr val="000000"/>
              </a:solidFill>
              <a:uFill>
                <a:solidFill>
                  <a:srgbClr val="ffffff"/>
                </a:solidFill>
              </a:uFill>
              <a:latin typeface="Arial"/>
            </a:endParaRPr>
          </a:p>
        </p:txBody>
      </p:sp>
      <p:sp>
        <p:nvSpPr>
          <p:cNvPr id="251" name="CustomShape 8"/>
          <p:cNvSpPr/>
          <p:nvPr/>
        </p:nvSpPr>
        <p:spPr>
          <a:xfrm>
            <a:off x="457200" y="1371600"/>
            <a:ext cx="8229240" cy="518760"/>
          </a:xfrm>
          <a:prstGeom prst="rect">
            <a:avLst/>
          </a:prstGeom>
          <a:noFill/>
          <a:ln>
            <a:noFill/>
          </a:ln>
        </p:spPr>
        <p:style>
          <a:lnRef idx="0"/>
          <a:fillRef idx="0"/>
          <a:effectRef idx="0"/>
          <a:fontRef idx="minor"/>
        </p:style>
      </p:sp>
      <p:sp>
        <p:nvSpPr>
          <p:cNvPr id="252" name="CustomShape 9"/>
          <p:cNvSpPr/>
          <p:nvPr/>
        </p:nvSpPr>
        <p:spPr>
          <a:xfrm>
            <a:off x="762120" y="1447920"/>
            <a:ext cx="7619760" cy="456840"/>
          </a:xfrm>
          <a:prstGeom prst="rect">
            <a:avLst/>
          </a:prstGeom>
          <a:noFill/>
          <a:ln>
            <a:noFill/>
          </a:ln>
        </p:spPr>
        <p:style>
          <a:lnRef idx="0"/>
          <a:fillRef idx="0"/>
          <a:effectRef idx="0"/>
          <a:fontRef idx="minor"/>
        </p:style>
      </p:sp>
      <p:sp>
        <p:nvSpPr>
          <p:cNvPr id="253" name="CustomShape 10"/>
          <p:cNvSpPr/>
          <p:nvPr/>
        </p:nvSpPr>
        <p:spPr>
          <a:xfrm>
            <a:off x="900000" y="1413000"/>
            <a:ext cx="6479640" cy="657216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Arial"/>
              </a:rPr>
              <a:t>Children mainly need "good upbringing".</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Good upbringing needs time, basic material care and luck.</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On the time aspect: This is about attention for the child.</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This may mean relating to the child's living situation, understanding his/her problems and taking a position, setting borders if required.</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58"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59" name="Picture 3" descr=""/>
          <p:cNvPicPr/>
          <p:nvPr/>
        </p:nvPicPr>
        <p:blipFill>
          <a:blip r:embed="rId1"/>
          <a:stretch/>
        </p:blipFill>
        <p:spPr>
          <a:xfrm>
            <a:off x="6804000" y="5877000"/>
            <a:ext cx="1980720" cy="755280"/>
          </a:xfrm>
          <a:prstGeom prst="rect">
            <a:avLst/>
          </a:prstGeom>
          <a:ln>
            <a:noFill/>
          </a:ln>
        </p:spPr>
      </p:pic>
      <p:sp>
        <p:nvSpPr>
          <p:cNvPr id="60"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61" name="CustomShape 4"/>
          <p:cNvSpPr/>
          <p:nvPr/>
        </p:nvSpPr>
        <p:spPr>
          <a:xfrm>
            <a:off x="380880" y="6019920"/>
            <a:ext cx="5486040" cy="272880"/>
          </a:xfrm>
          <a:prstGeom prst="rect">
            <a:avLst/>
          </a:prstGeom>
          <a:noFill/>
          <a:ln>
            <a:noFill/>
          </a:ln>
        </p:spPr>
        <p:style>
          <a:lnRef idx="0"/>
          <a:fillRef idx="0"/>
          <a:effectRef idx="0"/>
          <a:fontRef idx="minor"/>
        </p:style>
      </p:sp>
      <p:sp>
        <p:nvSpPr>
          <p:cNvPr id="62" name="CustomShape 5"/>
          <p:cNvSpPr/>
          <p:nvPr/>
        </p:nvSpPr>
        <p:spPr>
          <a:xfrm>
            <a:off x="685800" y="0"/>
            <a:ext cx="7772040" cy="1142640"/>
          </a:xfrm>
          <a:prstGeom prst="rect">
            <a:avLst/>
          </a:prstGeom>
          <a:noFill/>
          <a:ln>
            <a:noFill/>
          </a:ln>
        </p:spPr>
        <p:style>
          <a:lnRef idx="0"/>
          <a:fillRef idx="0"/>
          <a:effectRef idx="0"/>
          <a:fontRef idx="minor"/>
        </p:style>
      </p:sp>
      <p:sp>
        <p:nvSpPr>
          <p:cNvPr id="63" name="CustomShape 6"/>
          <p:cNvSpPr/>
          <p:nvPr/>
        </p:nvSpPr>
        <p:spPr>
          <a:xfrm>
            <a:off x="457200" y="1523880"/>
            <a:ext cx="8178480" cy="4171680"/>
          </a:xfrm>
          <a:prstGeom prst="rect">
            <a:avLst/>
          </a:prstGeom>
          <a:noFill/>
          <a:ln>
            <a:noFill/>
          </a:ln>
        </p:spPr>
        <p:style>
          <a:lnRef idx="0"/>
          <a:fillRef idx="0"/>
          <a:effectRef idx="0"/>
          <a:fontRef idx="minor"/>
        </p:style>
      </p:sp>
      <p:sp>
        <p:nvSpPr>
          <p:cNvPr id="64" name="CustomShape 7"/>
          <p:cNvSpPr/>
          <p:nvPr/>
        </p:nvSpPr>
        <p:spPr>
          <a:xfrm>
            <a:off x="609480" y="304920"/>
            <a:ext cx="7848360" cy="1268280"/>
          </a:xfrm>
          <a:prstGeom prst="rect">
            <a:avLst/>
          </a:prstGeom>
          <a:noFill/>
          <a:ln>
            <a:noFill/>
          </a:ln>
        </p:spPr>
        <p:style>
          <a:lnRef idx="0"/>
          <a:fillRef idx="0"/>
          <a:effectRef idx="0"/>
          <a:fontRef idx="minor"/>
        </p:style>
        <p:txBody>
          <a:bodyPr lIns="90000" rIns="90000" tIns="45000" bIns="45000"/>
          <a:p>
            <a:pPr>
              <a:lnSpc>
                <a:spcPct val="100000"/>
              </a:lnSpc>
              <a:spcBef>
                <a:spcPts val="1599"/>
              </a:spcBef>
            </a:pPr>
            <a:r>
              <a:rPr b="1" lang="en-US" sz="3200" spc="-1" strike="noStrike">
                <a:solidFill>
                  <a:srgbClr val="000000"/>
                </a:solidFill>
                <a:uFill>
                  <a:solidFill>
                    <a:srgbClr val="ffffff"/>
                  </a:solidFill>
                </a:uFill>
                <a:latin typeface="Arial"/>
              </a:rPr>
              <a:t>Parenting and preventional methods </a:t>
            </a:r>
            <a:endParaRPr b="0" lang="en-US" sz="1800" spc="-1" strike="noStrike">
              <a:solidFill>
                <a:srgbClr val="000000"/>
              </a:solidFill>
              <a:uFill>
                <a:solidFill>
                  <a:srgbClr val="ffffff"/>
                </a:solidFill>
              </a:uFill>
              <a:latin typeface="Arial"/>
            </a:endParaRPr>
          </a:p>
          <a:p>
            <a:pPr>
              <a:lnSpc>
                <a:spcPct val="100000"/>
              </a:lnSpc>
              <a:spcBef>
                <a:spcPts val="1599"/>
              </a:spcBef>
            </a:pPr>
            <a:endParaRPr b="0" lang="en-US" sz="1800" spc="-1" strike="noStrike">
              <a:solidFill>
                <a:srgbClr val="000000"/>
              </a:solidFill>
              <a:uFill>
                <a:solidFill>
                  <a:srgbClr val="ffffff"/>
                </a:solidFill>
              </a:uFill>
              <a:latin typeface="Arial"/>
            </a:endParaRPr>
          </a:p>
        </p:txBody>
      </p:sp>
      <p:sp>
        <p:nvSpPr>
          <p:cNvPr id="65" name="CustomShape 8"/>
          <p:cNvSpPr/>
          <p:nvPr/>
        </p:nvSpPr>
        <p:spPr>
          <a:xfrm>
            <a:off x="457200" y="1371600"/>
            <a:ext cx="8229240" cy="518760"/>
          </a:xfrm>
          <a:prstGeom prst="rect">
            <a:avLst/>
          </a:prstGeom>
          <a:noFill/>
          <a:ln>
            <a:noFill/>
          </a:ln>
        </p:spPr>
        <p:style>
          <a:lnRef idx="0"/>
          <a:fillRef idx="0"/>
          <a:effectRef idx="0"/>
          <a:fontRef idx="minor"/>
        </p:style>
      </p:sp>
      <p:sp>
        <p:nvSpPr>
          <p:cNvPr id="66" name="CustomShape 9"/>
          <p:cNvSpPr/>
          <p:nvPr/>
        </p:nvSpPr>
        <p:spPr>
          <a:xfrm>
            <a:off x="762120" y="1447920"/>
            <a:ext cx="7619760" cy="456840"/>
          </a:xfrm>
          <a:prstGeom prst="rect">
            <a:avLst/>
          </a:prstGeom>
          <a:noFill/>
          <a:ln>
            <a:noFill/>
          </a:ln>
        </p:spPr>
        <p:style>
          <a:lnRef idx="0"/>
          <a:fillRef idx="0"/>
          <a:effectRef idx="0"/>
          <a:fontRef idx="minor"/>
        </p:style>
      </p:sp>
      <p:sp>
        <p:nvSpPr>
          <p:cNvPr id="67" name="CustomShape 10"/>
          <p:cNvSpPr/>
          <p:nvPr/>
        </p:nvSpPr>
        <p:spPr>
          <a:xfrm>
            <a:off x="900000" y="1413000"/>
            <a:ext cx="6479640" cy="3889440"/>
          </a:xfrm>
          <a:prstGeom prst="rect">
            <a:avLst/>
          </a:prstGeom>
          <a:noFill/>
          <a:ln>
            <a:noFill/>
          </a:ln>
        </p:spPr>
        <p:style>
          <a:lnRef idx="0"/>
          <a:fillRef idx="0"/>
          <a:effectRef idx="0"/>
          <a:fontRef idx="minor"/>
        </p:style>
        <p:txBody>
          <a:bodyPr lIns="90000" rIns="90000" tIns="45000" bIns="45000"/>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r>
              <a:rPr b="1" lang="en-US" sz="2800" spc="-1" strike="noStrike">
                <a:solidFill>
                  <a:srgbClr val="000000"/>
                </a:solidFill>
                <a:uFill>
                  <a:solidFill>
                    <a:srgbClr val="ffffff"/>
                  </a:solidFill>
                </a:uFill>
                <a:latin typeface="Arial"/>
              </a:rPr>
              <a:t>Addiction prevention by promotion of education and parenting competence at the example of projekts in addiction and drug aid of the DiCV Köln</a:t>
            </a: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255"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256" name="Picture 3" descr=""/>
          <p:cNvPicPr/>
          <p:nvPr/>
        </p:nvPicPr>
        <p:blipFill>
          <a:blip r:embed="rId1"/>
          <a:stretch/>
        </p:blipFill>
        <p:spPr>
          <a:xfrm>
            <a:off x="6804000" y="5877000"/>
            <a:ext cx="1980720" cy="755280"/>
          </a:xfrm>
          <a:prstGeom prst="rect">
            <a:avLst/>
          </a:prstGeom>
          <a:ln>
            <a:noFill/>
          </a:ln>
        </p:spPr>
      </p:pic>
      <p:sp>
        <p:nvSpPr>
          <p:cNvPr id="257"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258" name="CustomShape 4"/>
          <p:cNvSpPr/>
          <p:nvPr/>
        </p:nvSpPr>
        <p:spPr>
          <a:xfrm>
            <a:off x="380880" y="6019920"/>
            <a:ext cx="5486040" cy="272880"/>
          </a:xfrm>
          <a:prstGeom prst="rect">
            <a:avLst/>
          </a:prstGeom>
          <a:noFill/>
          <a:ln>
            <a:noFill/>
          </a:ln>
        </p:spPr>
        <p:style>
          <a:lnRef idx="0"/>
          <a:fillRef idx="0"/>
          <a:effectRef idx="0"/>
          <a:fontRef idx="minor"/>
        </p:style>
      </p:sp>
      <p:sp>
        <p:nvSpPr>
          <p:cNvPr id="259" name="CustomShape 5"/>
          <p:cNvSpPr/>
          <p:nvPr/>
        </p:nvSpPr>
        <p:spPr>
          <a:xfrm>
            <a:off x="685800" y="0"/>
            <a:ext cx="7772040" cy="1142640"/>
          </a:xfrm>
          <a:prstGeom prst="rect">
            <a:avLst/>
          </a:prstGeom>
          <a:noFill/>
          <a:ln>
            <a:noFill/>
          </a:ln>
        </p:spPr>
        <p:style>
          <a:lnRef idx="0"/>
          <a:fillRef idx="0"/>
          <a:effectRef idx="0"/>
          <a:fontRef idx="minor"/>
        </p:style>
      </p:sp>
      <p:sp>
        <p:nvSpPr>
          <p:cNvPr id="260" name="CustomShape 6"/>
          <p:cNvSpPr/>
          <p:nvPr/>
        </p:nvSpPr>
        <p:spPr>
          <a:xfrm>
            <a:off x="457200" y="1523880"/>
            <a:ext cx="8178480" cy="4171680"/>
          </a:xfrm>
          <a:prstGeom prst="rect">
            <a:avLst/>
          </a:prstGeom>
          <a:noFill/>
          <a:ln>
            <a:noFill/>
          </a:ln>
        </p:spPr>
        <p:style>
          <a:lnRef idx="0"/>
          <a:fillRef idx="0"/>
          <a:effectRef idx="0"/>
          <a:fontRef idx="minor"/>
        </p:style>
      </p:sp>
      <p:sp>
        <p:nvSpPr>
          <p:cNvPr id="261" name="CustomShape 7"/>
          <p:cNvSpPr/>
          <p:nvPr/>
        </p:nvSpPr>
        <p:spPr>
          <a:xfrm>
            <a:off x="2209680" y="304920"/>
            <a:ext cx="5028840" cy="579240"/>
          </a:xfrm>
          <a:prstGeom prst="rect">
            <a:avLst/>
          </a:prstGeom>
          <a:noFill/>
          <a:ln>
            <a:noFill/>
          </a:ln>
        </p:spPr>
        <p:style>
          <a:lnRef idx="0"/>
          <a:fillRef idx="0"/>
          <a:effectRef idx="0"/>
          <a:fontRef idx="minor"/>
        </p:style>
      </p:sp>
      <p:sp>
        <p:nvSpPr>
          <p:cNvPr id="262" name="CustomShape 8"/>
          <p:cNvSpPr/>
          <p:nvPr/>
        </p:nvSpPr>
        <p:spPr>
          <a:xfrm>
            <a:off x="457200" y="1371600"/>
            <a:ext cx="8229240" cy="518760"/>
          </a:xfrm>
          <a:prstGeom prst="rect">
            <a:avLst/>
          </a:prstGeom>
          <a:noFill/>
          <a:ln>
            <a:noFill/>
          </a:ln>
        </p:spPr>
        <p:style>
          <a:lnRef idx="0"/>
          <a:fillRef idx="0"/>
          <a:effectRef idx="0"/>
          <a:fontRef idx="minor"/>
        </p:style>
      </p:sp>
      <p:sp>
        <p:nvSpPr>
          <p:cNvPr id="263" name="CustomShape 9"/>
          <p:cNvSpPr/>
          <p:nvPr/>
        </p:nvSpPr>
        <p:spPr>
          <a:xfrm>
            <a:off x="762120" y="1447920"/>
            <a:ext cx="7619760" cy="456840"/>
          </a:xfrm>
          <a:prstGeom prst="rect">
            <a:avLst/>
          </a:prstGeom>
          <a:noFill/>
          <a:ln>
            <a:noFill/>
          </a:ln>
        </p:spPr>
        <p:style>
          <a:lnRef idx="0"/>
          <a:fillRef idx="0"/>
          <a:effectRef idx="0"/>
          <a:fontRef idx="minor"/>
        </p:style>
      </p:sp>
      <p:sp>
        <p:nvSpPr>
          <p:cNvPr id="264" name="CustomShape 10"/>
          <p:cNvSpPr/>
          <p:nvPr/>
        </p:nvSpPr>
        <p:spPr>
          <a:xfrm>
            <a:off x="900000" y="1263600"/>
            <a:ext cx="6479640" cy="48452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Arial"/>
              </a:rPr>
              <a:t>If parents cannot tell their lives as a coherent story, they will also have problems with their children.</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Parents who are able to given reasons for their decisions in life know why they are where they are now.</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Taboos occur where parents are ashamed for their past and are dishonest. They may say: </a:t>
            </a:r>
            <a:r>
              <a:rPr b="0" i="1" lang="en-US" sz="2400" spc="-1" strike="noStrike">
                <a:solidFill>
                  <a:srgbClr val="000000"/>
                </a:solidFill>
                <a:uFill>
                  <a:solidFill>
                    <a:srgbClr val="ffffff"/>
                  </a:solidFill>
                </a:uFill>
                <a:latin typeface="Arial"/>
              </a:rPr>
              <a:t>I had no success in my job because I had to care for my alcoholic mother.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The person in question takes on the typical victim's role.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266"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267" name="Picture 3" descr=""/>
          <p:cNvPicPr/>
          <p:nvPr/>
        </p:nvPicPr>
        <p:blipFill>
          <a:blip r:embed="rId1"/>
          <a:stretch/>
        </p:blipFill>
        <p:spPr>
          <a:xfrm>
            <a:off x="6804000" y="5877000"/>
            <a:ext cx="1980720" cy="755280"/>
          </a:xfrm>
          <a:prstGeom prst="rect">
            <a:avLst/>
          </a:prstGeom>
          <a:ln>
            <a:noFill/>
          </a:ln>
        </p:spPr>
      </p:pic>
      <p:sp>
        <p:nvSpPr>
          <p:cNvPr id="268"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269" name="CustomShape 4"/>
          <p:cNvSpPr/>
          <p:nvPr/>
        </p:nvSpPr>
        <p:spPr>
          <a:xfrm>
            <a:off x="380880" y="6019920"/>
            <a:ext cx="5486040" cy="272880"/>
          </a:xfrm>
          <a:prstGeom prst="rect">
            <a:avLst/>
          </a:prstGeom>
          <a:noFill/>
          <a:ln>
            <a:noFill/>
          </a:ln>
        </p:spPr>
        <p:style>
          <a:lnRef idx="0"/>
          <a:fillRef idx="0"/>
          <a:effectRef idx="0"/>
          <a:fontRef idx="minor"/>
        </p:style>
      </p:sp>
      <p:sp>
        <p:nvSpPr>
          <p:cNvPr id="270" name="CustomShape 5"/>
          <p:cNvSpPr/>
          <p:nvPr/>
        </p:nvSpPr>
        <p:spPr>
          <a:xfrm>
            <a:off x="685800" y="0"/>
            <a:ext cx="7772040" cy="1142640"/>
          </a:xfrm>
          <a:prstGeom prst="rect">
            <a:avLst/>
          </a:prstGeom>
          <a:noFill/>
          <a:ln>
            <a:noFill/>
          </a:ln>
        </p:spPr>
        <p:style>
          <a:lnRef idx="0"/>
          <a:fillRef idx="0"/>
          <a:effectRef idx="0"/>
          <a:fontRef idx="minor"/>
        </p:style>
      </p:sp>
      <p:sp>
        <p:nvSpPr>
          <p:cNvPr id="271" name="CustomShape 6"/>
          <p:cNvSpPr/>
          <p:nvPr/>
        </p:nvSpPr>
        <p:spPr>
          <a:xfrm>
            <a:off x="457200" y="1523880"/>
            <a:ext cx="8178480" cy="4171680"/>
          </a:xfrm>
          <a:prstGeom prst="rect">
            <a:avLst/>
          </a:prstGeom>
          <a:noFill/>
          <a:ln>
            <a:noFill/>
          </a:ln>
        </p:spPr>
        <p:style>
          <a:lnRef idx="0"/>
          <a:fillRef idx="0"/>
          <a:effectRef idx="0"/>
          <a:fontRef idx="minor"/>
        </p:style>
      </p:sp>
      <p:sp>
        <p:nvSpPr>
          <p:cNvPr id="272" name="CustomShape 7"/>
          <p:cNvSpPr/>
          <p:nvPr/>
        </p:nvSpPr>
        <p:spPr>
          <a:xfrm>
            <a:off x="577440" y="32760"/>
            <a:ext cx="7848360" cy="106524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Arial"/>
              </a:rPr>
              <a:t>Result and facts for dedication to children from families in which addiction occurs:</a:t>
            </a:r>
            <a:endParaRPr b="0" lang="en-US" sz="1800" spc="-1" strike="noStrike">
              <a:solidFill>
                <a:srgbClr val="000000"/>
              </a:solidFill>
              <a:uFill>
                <a:solidFill>
                  <a:srgbClr val="ffffff"/>
                </a:solidFill>
              </a:uFill>
              <a:latin typeface="Arial"/>
            </a:endParaRPr>
          </a:p>
        </p:txBody>
      </p:sp>
      <p:sp>
        <p:nvSpPr>
          <p:cNvPr id="273" name="CustomShape 8"/>
          <p:cNvSpPr/>
          <p:nvPr/>
        </p:nvSpPr>
        <p:spPr>
          <a:xfrm>
            <a:off x="457200" y="1371600"/>
            <a:ext cx="8229240" cy="518760"/>
          </a:xfrm>
          <a:prstGeom prst="rect">
            <a:avLst/>
          </a:prstGeom>
          <a:noFill/>
          <a:ln>
            <a:noFill/>
          </a:ln>
        </p:spPr>
        <p:style>
          <a:lnRef idx="0"/>
          <a:fillRef idx="0"/>
          <a:effectRef idx="0"/>
          <a:fontRef idx="minor"/>
        </p:style>
      </p:sp>
      <p:sp>
        <p:nvSpPr>
          <p:cNvPr id="274" name="CustomShape 9"/>
          <p:cNvSpPr/>
          <p:nvPr/>
        </p:nvSpPr>
        <p:spPr>
          <a:xfrm>
            <a:off x="762120" y="1447920"/>
            <a:ext cx="7619760" cy="456840"/>
          </a:xfrm>
          <a:prstGeom prst="rect">
            <a:avLst/>
          </a:prstGeom>
          <a:noFill/>
          <a:ln>
            <a:noFill/>
          </a:ln>
        </p:spPr>
        <p:style>
          <a:lnRef idx="0"/>
          <a:fillRef idx="0"/>
          <a:effectRef idx="0"/>
          <a:fontRef idx="minor"/>
        </p:style>
      </p:sp>
      <p:sp>
        <p:nvSpPr>
          <p:cNvPr id="275" name="CustomShape 10"/>
          <p:cNvSpPr/>
          <p:nvPr/>
        </p:nvSpPr>
        <p:spPr>
          <a:xfrm>
            <a:off x="609480" y="1143000"/>
            <a:ext cx="6770160" cy="7483320"/>
          </a:xfrm>
          <a:prstGeom prst="rect">
            <a:avLst/>
          </a:prstGeom>
          <a:noFill/>
          <a:ln>
            <a:noFill/>
          </a:ln>
        </p:spPr>
        <p:style>
          <a:lnRef idx="0"/>
          <a:fillRef idx="0"/>
          <a:effectRef idx="0"/>
          <a:fontRef idx="minor"/>
        </p:style>
        <p:txBody>
          <a:bodyPr lIns="90000" rIns="90000" tIns="45000" bIns="45000"/>
          <a:p>
            <a:pPr>
              <a:lnSpc>
                <a:spcPct val="100000"/>
              </a:lnSpc>
            </a:pPr>
            <a:r>
              <a:rPr b="0" lang="en-US" sz="2600" spc="-1" strike="noStrike">
                <a:solidFill>
                  <a:srgbClr val="000000"/>
                </a:solidFill>
                <a:uFill>
                  <a:solidFill>
                    <a:srgbClr val="ffffff"/>
                  </a:solidFill>
                </a:uFill>
                <a:latin typeface="Arial"/>
              </a:rPr>
              <a:t>◘ </a:t>
            </a:r>
            <a:r>
              <a:rPr b="0" lang="en-US" sz="2600" spc="-1" strike="noStrike">
                <a:solidFill>
                  <a:srgbClr val="000000"/>
                </a:solidFill>
                <a:uFill>
                  <a:solidFill>
                    <a:srgbClr val="ffffff"/>
                  </a:solidFill>
                </a:uFill>
                <a:latin typeface="Arial"/>
              </a:rPr>
              <a:t>If you understand your own life, you are a better example for your children</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rPr>
              <a:t>◘ </a:t>
            </a:r>
            <a:r>
              <a:rPr b="0" lang="en-US" sz="2600" spc="-1" strike="noStrike">
                <a:solidFill>
                  <a:srgbClr val="000000"/>
                </a:solidFill>
                <a:uFill>
                  <a:solidFill>
                    <a:srgbClr val="ffffff"/>
                  </a:solidFill>
                </a:uFill>
                <a:latin typeface="Arial"/>
              </a:rPr>
              <a:t>Children of addicted parents are the largest known risk group for development of addictions, in particular alcohol and drug addiction </a:t>
            </a:r>
            <a:r>
              <a:rPr b="0" lang="en-US" sz="2600" spc="-1" strike="noStrike">
                <a:solidFill>
                  <a:srgbClr val="000000"/>
                </a:solidFill>
                <a:uFill>
                  <a:solidFill>
                    <a:srgbClr val="ffffff"/>
                  </a:solidFill>
                </a:uFill>
                <a:latin typeface="Arial"/>
              </a:rPr>
              <a:t>
</a:t>
            </a:r>
            <a:r>
              <a:rPr b="0" lang="en-US" sz="2600" spc="-1" strike="noStrike">
                <a:solidFill>
                  <a:srgbClr val="000000"/>
                </a:solidFill>
                <a:uFill>
                  <a:solidFill>
                    <a:srgbClr val="ffffff"/>
                  </a:solidFill>
                </a:uFill>
                <a:latin typeface="Arial"/>
              </a:rPr>
              <a:t>◘ In figures: about 33 to 40% of all children of alcoholic parents will also develop a substance-related addiction (Klein, 2005; Zopel, 2006)</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rPr>
              <a:t>One third of them shows psychological problems (e.g. anxiety, depression, personality disorders).</a:t>
            </a:r>
            <a:endParaRPr b="0" lang="en-US" sz="1800" spc="-1" strike="noStrike">
              <a:solidFill>
                <a:srgbClr val="000000"/>
              </a:solidFill>
              <a:uFill>
                <a:solidFill>
                  <a:srgbClr val="ffffff"/>
                </a:solidFill>
              </a:uFill>
              <a:latin typeface="Arial"/>
            </a:endParaRPr>
          </a:p>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277"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278" name="Picture 3" descr=""/>
          <p:cNvPicPr/>
          <p:nvPr/>
        </p:nvPicPr>
        <p:blipFill>
          <a:blip r:embed="rId1"/>
          <a:stretch/>
        </p:blipFill>
        <p:spPr>
          <a:xfrm>
            <a:off x="6804000" y="5877000"/>
            <a:ext cx="1980720" cy="755280"/>
          </a:xfrm>
          <a:prstGeom prst="rect">
            <a:avLst/>
          </a:prstGeom>
          <a:ln>
            <a:noFill/>
          </a:ln>
        </p:spPr>
      </p:pic>
      <p:sp>
        <p:nvSpPr>
          <p:cNvPr id="279"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280" name="CustomShape 4"/>
          <p:cNvSpPr/>
          <p:nvPr/>
        </p:nvSpPr>
        <p:spPr>
          <a:xfrm>
            <a:off x="380880" y="6019920"/>
            <a:ext cx="5486040" cy="272880"/>
          </a:xfrm>
          <a:prstGeom prst="rect">
            <a:avLst/>
          </a:prstGeom>
          <a:noFill/>
          <a:ln>
            <a:noFill/>
          </a:ln>
        </p:spPr>
        <p:style>
          <a:lnRef idx="0"/>
          <a:fillRef idx="0"/>
          <a:effectRef idx="0"/>
          <a:fontRef idx="minor"/>
        </p:style>
      </p:sp>
      <p:sp>
        <p:nvSpPr>
          <p:cNvPr id="281" name="CustomShape 5"/>
          <p:cNvSpPr/>
          <p:nvPr/>
        </p:nvSpPr>
        <p:spPr>
          <a:xfrm>
            <a:off x="685800" y="0"/>
            <a:ext cx="7772040" cy="1142640"/>
          </a:xfrm>
          <a:prstGeom prst="rect">
            <a:avLst/>
          </a:prstGeom>
          <a:noFill/>
          <a:ln>
            <a:noFill/>
          </a:ln>
        </p:spPr>
        <p:style>
          <a:lnRef idx="0"/>
          <a:fillRef idx="0"/>
          <a:effectRef idx="0"/>
          <a:fontRef idx="minor"/>
        </p:style>
      </p:sp>
      <p:sp>
        <p:nvSpPr>
          <p:cNvPr id="282" name="CustomShape 6"/>
          <p:cNvSpPr/>
          <p:nvPr/>
        </p:nvSpPr>
        <p:spPr>
          <a:xfrm>
            <a:off x="457200" y="1523880"/>
            <a:ext cx="8178480" cy="4171680"/>
          </a:xfrm>
          <a:prstGeom prst="rect">
            <a:avLst/>
          </a:prstGeom>
          <a:noFill/>
          <a:ln>
            <a:noFill/>
          </a:ln>
        </p:spPr>
        <p:style>
          <a:lnRef idx="0"/>
          <a:fillRef idx="0"/>
          <a:effectRef idx="0"/>
          <a:fontRef idx="minor"/>
        </p:style>
      </p:sp>
      <p:sp>
        <p:nvSpPr>
          <p:cNvPr id="283" name="CustomShape 7"/>
          <p:cNvSpPr/>
          <p:nvPr/>
        </p:nvSpPr>
        <p:spPr>
          <a:xfrm>
            <a:off x="2209680" y="304920"/>
            <a:ext cx="5028840" cy="579240"/>
          </a:xfrm>
          <a:prstGeom prst="rect">
            <a:avLst/>
          </a:prstGeom>
          <a:noFill/>
          <a:ln>
            <a:noFill/>
          </a:ln>
        </p:spPr>
        <p:style>
          <a:lnRef idx="0"/>
          <a:fillRef idx="0"/>
          <a:effectRef idx="0"/>
          <a:fontRef idx="minor"/>
        </p:style>
      </p:sp>
      <p:sp>
        <p:nvSpPr>
          <p:cNvPr id="284" name="CustomShape 8"/>
          <p:cNvSpPr/>
          <p:nvPr/>
        </p:nvSpPr>
        <p:spPr>
          <a:xfrm>
            <a:off x="457200" y="1371600"/>
            <a:ext cx="8229240" cy="518760"/>
          </a:xfrm>
          <a:prstGeom prst="rect">
            <a:avLst/>
          </a:prstGeom>
          <a:noFill/>
          <a:ln>
            <a:noFill/>
          </a:ln>
        </p:spPr>
        <p:style>
          <a:lnRef idx="0"/>
          <a:fillRef idx="0"/>
          <a:effectRef idx="0"/>
          <a:fontRef idx="minor"/>
        </p:style>
      </p:sp>
      <p:sp>
        <p:nvSpPr>
          <p:cNvPr id="285" name="CustomShape 9"/>
          <p:cNvSpPr/>
          <p:nvPr/>
        </p:nvSpPr>
        <p:spPr>
          <a:xfrm>
            <a:off x="762120" y="1447920"/>
            <a:ext cx="7619760" cy="456840"/>
          </a:xfrm>
          <a:prstGeom prst="rect">
            <a:avLst/>
          </a:prstGeom>
          <a:noFill/>
          <a:ln>
            <a:noFill/>
          </a:ln>
        </p:spPr>
        <p:style>
          <a:lnRef idx="0"/>
          <a:fillRef idx="0"/>
          <a:effectRef idx="0"/>
          <a:fontRef idx="minor"/>
        </p:style>
      </p:sp>
      <p:sp>
        <p:nvSpPr>
          <p:cNvPr id="286" name="CustomShape 10"/>
          <p:cNvSpPr/>
          <p:nvPr/>
        </p:nvSpPr>
        <p:spPr>
          <a:xfrm>
            <a:off x="900000" y="1413000"/>
            <a:ext cx="6479640" cy="66013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ff0000"/>
                </a:solidFill>
                <a:uFill>
                  <a:solidFill>
                    <a:srgbClr val="ffffff"/>
                  </a:solidFill>
                </a:uFill>
                <a:latin typeface="Arial"/>
              </a:rPr>
              <a:t>II. Promotion of resilience by the network "Gesundheit-Sport-Erlebnis" of the DiCV Cologne</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Arial"/>
              </a:rPr>
              <a:t>The network programme is designed as a resilience-oriented concept. It works with the future perspective of "step-by-step into life!" </a:t>
            </a:r>
            <a:endParaRPr b="0" lang="en-US" sz="1800" spc="-1" strike="noStrike">
              <a:solidFill>
                <a:srgbClr val="000000"/>
              </a:solidFill>
              <a:uFill>
                <a:solidFill>
                  <a:srgbClr val="ffffff"/>
                </a:solidFill>
              </a:uFill>
              <a:latin typeface="Arial"/>
            </a:endParaRPr>
          </a:p>
          <a:p>
            <a:pPr>
              <a:lnSpc>
                <a:spcPct val="100000"/>
              </a:lnSpc>
            </a:pPr>
            <a:r>
              <a:rPr b="1" lang="en-US" sz="24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288"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289" name="Picture 3" descr=""/>
          <p:cNvPicPr/>
          <p:nvPr/>
        </p:nvPicPr>
        <p:blipFill>
          <a:blip r:embed="rId1"/>
          <a:stretch/>
        </p:blipFill>
        <p:spPr>
          <a:xfrm>
            <a:off x="6804000" y="5877000"/>
            <a:ext cx="1980720" cy="755280"/>
          </a:xfrm>
          <a:prstGeom prst="rect">
            <a:avLst/>
          </a:prstGeom>
          <a:ln>
            <a:noFill/>
          </a:ln>
        </p:spPr>
      </p:pic>
      <p:sp>
        <p:nvSpPr>
          <p:cNvPr id="290"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291" name="CustomShape 4"/>
          <p:cNvSpPr/>
          <p:nvPr/>
        </p:nvSpPr>
        <p:spPr>
          <a:xfrm>
            <a:off x="380880" y="6019920"/>
            <a:ext cx="5486040" cy="272880"/>
          </a:xfrm>
          <a:prstGeom prst="rect">
            <a:avLst/>
          </a:prstGeom>
          <a:noFill/>
          <a:ln>
            <a:noFill/>
          </a:ln>
        </p:spPr>
        <p:style>
          <a:lnRef idx="0"/>
          <a:fillRef idx="0"/>
          <a:effectRef idx="0"/>
          <a:fontRef idx="minor"/>
        </p:style>
      </p:sp>
      <p:sp>
        <p:nvSpPr>
          <p:cNvPr id="292" name="CustomShape 5"/>
          <p:cNvSpPr/>
          <p:nvPr/>
        </p:nvSpPr>
        <p:spPr>
          <a:xfrm>
            <a:off x="685800" y="0"/>
            <a:ext cx="7772040" cy="1142640"/>
          </a:xfrm>
          <a:prstGeom prst="rect">
            <a:avLst/>
          </a:prstGeom>
          <a:noFill/>
          <a:ln>
            <a:noFill/>
          </a:ln>
        </p:spPr>
        <p:style>
          <a:lnRef idx="0"/>
          <a:fillRef idx="0"/>
          <a:effectRef idx="0"/>
          <a:fontRef idx="minor"/>
        </p:style>
      </p:sp>
      <p:sp>
        <p:nvSpPr>
          <p:cNvPr id="293" name="CustomShape 6"/>
          <p:cNvSpPr/>
          <p:nvPr/>
        </p:nvSpPr>
        <p:spPr>
          <a:xfrm>
            <a:off x="457200" y="1523880"/>
            <a:ext cx="8178480" cy="4171680"/>
          </a:xfrm>
          <a:prstGeom prst="rect">
            <a:avLst/>
          </a:prstGeom>
          <a:noFill/>
          <a:ln>
            <a:noFill/>
          </a:ln>
        </p:spPr>
        <p:style>
          <a:lnRef idx="0"/>
          <a:fillRef idx="0"/>
          <a:effectRef idx="0"/>
          <a:fontRef idx="minor"/>
        </p:style>
      </p:sp>
      <p:sp>
        <p:nvSpPr>
          <p:cNvPr id="294" name="CustomShape 7"/>
          <p:cNvSpPr/>
          <p:nvPr/>
        </p:nvSpPr>
        <p:spPr>
          <a:xfrm>
            <a:off x="587160" y="96120"/>
            <a:ext cx="7918200" cy="10652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Arial"/>
              </a:rPr>
              <a:t>Step 1: </a:t>
            </a:r>
            <a:r>
              <a:rPr b="1" lang="en-US" sz="3200" spc="-1" strike="noStrike">
                <a:solidFill>
                  <a:srgbClr val="000000"/>
                </a:solidFill>
                <a:uFill>
                  <a:solidFill>
                    <a:srgbClr val="ffffff"/>
                  </a:solidFill>
                </a:uFill>
                <a:latin typeface="Arial"/>
              </a:rPr>
              <a:t>	</a:t>
            </a:r>
            <a:r>
              <a:rPr b="1" lang="en-US" sz="3200" spc="-1" strike="noStrike">
                <a:solidFill>
                  <a:srgbClr val="000000"/>
                </a:solidFill>
                <a:uFill>
                  <a:solidFill>
                    <a:srgbClr val="ffffff"/>
                  </a:solidFill>
                </a:uFill>
                <a:latin typeface="Arial"/>
              </a:rPr>
              <a:t>Accepting reality instead of suppression and numbing</a:t>
            </a:r>
            <a:endParaRPr b="0" lang="en-US" sz="1800" spc="-1" strike="noStrike">
              <a:solidFill>
                <a:srgbClr val="000000"/>
              </a:solidFill>
              <a:uFill>
                <a:solidFill>
                  <a:srgbClr val="ffffff"/>
                </a:solidFill>
              </a:uFill>
              <a:latin typeface="Arial"/>
            </a:endParaRPr>
          </a:p>
        </p:txBody>
      </p:sp>
      <p:sp>
        <p:nvSpPr>
          <p:cNvPr id="295" name="CustomShape 8"/>
          <p:cNvSpPr/>
          <p:nvPr/>
        </p:nvSpPr>
        <p:spPr>
          <a:xfrm>
            <a:off x="457200" y="1371600"/>
            <a:ext cx="8229240" cy="518760"/>
          </a:xfrm>
          <a:prstGeom prst="rect">
            <a:avLst/>
          </a:prstGeom>
          <a:noFill/>
          <a:ln>
            <a:noFill/>
          </a:ln>
        </p:spPr>
        <p:style>
          <a:lnRef idx="0"/>
          <a:fillRef idx="0"/>
          <a:effectRef idx="0"/>
          <a:fontRef idx="minor"/>
        </p:style>
      </p:sp>
      <p:sp>
        <p:nvSpPr>
          <p:cNvPr id="296" name="CustomShape 9"/>
          <p:cNvSpPr/>
          <p:nvPr/>
        </p:nvSpPr>
        <p:spPr>
          <a:xfrm>
            <a:off x="762120" y="1447920"/>
            <a:ext cx="7619760" cy="456840"/>
          </a:xfrm>
          <a:prstGeom prst="rect">
            <a:avLst/>
          </a:prstGeom>
          <a:noFill/>
          <a:ln>
            <a:noFill/>
          </a:ln>
        </p:spPr>
        <p:style>
          <a:lnRef idx="0"/>
          <a:fillRef idx="0"/>
          <a:effectRef idx="0"/>
          <a:fontRef idx="minor"/>
        </p:style>
      </p:sp>
      <p:sp>
        <p:nvSpPr>
          <p:cNvPr id="297" name="CustomShape 10"/>
          <p:cNvSpPr/>
          <p:nvPr/>
        </p:nvSpPr>
        <p:spPr>
          <a:xfrm>
            <a:off x="900000" y="1413000"/>
            <a:ext cx="6479640" cy="623484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Arial"/>
              </a:rPr>
              <a:t>The resilient person does not run from his/her problems. S/he will face such problems.</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S/he will look at the present problems as challenges for his/her further </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personal development.</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299"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300" name="Picture 3" descr=""/>
          <p:cNvPicPr/>
          <p:nvPr/>
        </p:nvPicPr>
        <p:blipFill>
          <a:blip r:embed="rId1"/>
          <a:stretch/>
        </p:blipFill>
        <p:spPr>
          <a:xfrm>
            <a:off x="6804000" y="5877000"/>
            <a:ext cx="1980720" cy="755280"/>
          </a:xfrm>
          <a:prstGeom prst="rect">
            <a:avLst/>
          </a:prstGeom>
          <a:ln>
            <a:noFill/>
          </a:ln>
        </p:spPr>
      </p:pic>
      <p:sp>
        <p:nvSpPr>
          <p:cNvPr id="301"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302" name="CustomShape 4"/>
          <p:cNvSpPr/>
          <p:nvPr/>
        </p:nvSpPr>
        <p:spPr>
          <a:xfrm>
            <a:off x="380880" y="6019920"/>
            <a:ext cx="5486040" cy="272880"/>
          </a:xfrm>
          <a:prstGeom prst="rect">
            <a:avLst/>
          </a:prstGeom>
          <a:noFill/>
          <a:ln>
            <a:noFill/>
          </a:ln>
        </p:spPr>
        <p:style>
          <a:lnRef idx="0"/>
          <a:fillRef idx="0"/>
          <a:effectRef idx="0"/>
          <a:fontRef idx="minor"/>
        </p:style>
      </p:sp>
      <p:sp>
        <p:nvSpPr>
          <p:cNvPr id="303" name="CustomShape 5"/>
          <p:cNvSpPr/>
          <p:nvPr/>
        </p:nvSpPr>
        <p:spPr>
          <a:xfrm>
            <a:off x="685800" y="0"/>
            <a:ext cx="7772040" cy="1142640"/>
          </a:xfrm>
          <a:prstGeom prst="rect">
            <a:avLst/>
          </a:prstGeom>
          <a:noFill/>
          <a:ln>
            <a:noFill/>
          </a:ln>
        </p:spPr>
        <p:style>
          <a:lnRef idx="0"/>
          <a:fillRef idx="0"/>
          <a:effectRef idx="0"/>
          <a:fontRef idx="minor"/>
        </p:style>
      </p:sp>
      <p:sp>
        <p:nvSpPr>
          <p:cNvPr id="304" name="CustomShape 6"/>
          <p:cNvSpPr/>
          <p:nvPr/>
        </p:nvSpPr>
        <p:spPr>
          <a:xfrm>
            <a:off x="457200" y="1523880"/>
            <a:ext cx="8178480" cy="4171680"/>
          </a:xfrm>
          <a:prstGeom prst="rect">
            <a:avLst/>
          </a:prstGeom>
          <a:noFill/>
          <a:ln>
            <a:noFill/>
          </a:ln>
        </p:spPr>
        <p:style>
          <a:lnRef idx="0"/>
          <a:fillRef idx="0"/>
          <a:effectRef idx="0"/>
          <a:fontRef idx="minor"/>
        </p:style>
      </p:sp>
      <p:sp>
        <p:nvSpPr>
          <p:cNvPr id="305" name="CustomShape 7"/>
          <p:cNvSpPr/>
          <p:nvPr/>
        </p:nvSpPr>
        <p:spPr>
          <a:xfrm>
            <a:off x="672120" y="78120"/>
            <a:ext cx="7695720" cy="10652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Arial"/>
              </a:rPr>
              <a:t>Step 2: </a:t>
            </a:r>
            <a:r>
              <a:rPr b="1" lang="en-US" sz="3200" spc="-1" strike="noStrike">
                <a:solidFill>
                  <a:srgbClr val="000000"/>
                </a:solidFill>
                <a:uFill>
                  <a:solidFill>
                    <a:srgbClr val="ffffff"/>
                  </a:solidFill>
                </a:uFill>
                <a:latin typeface="Arial"/>
              </a:rPr>
              <a:t>	</a:t>
            </a:r>
            <a:r>
              <a:rPr b="1" lang="en-US" sz="3200" spc="-1" strike="noStrike">
                <a:solidFill>
                  <a:srgbClr val="000000"/>
                </a:solidFill>
                <a:uFill>
                  <a:solidFill>
                    <a:srgbClr val="ffffff"/>
                  </a:solidFill>
                </a:uFill>
                <a:latin typeface="Arial"/>
              </a:rPr>
              <a:t>Caring for oneself instead of neglecting oneself</a:t>
            </a:r>
            <a:endParaRPr b="0" lang="en-US" sz="1800" spc="-1" strike="noStrike">
              <a:solidFill>
                <a:srgbClr val="000000"/>
              </a:solidFill>
              <a:uFill>
                <a:solidFill>
                  <a:srgbClr val="ffffff"/>
                </a:solidFill>
              </a:uFill>
              <a:latin typeface="Arial"/>
            </a:endParaRPr>
          </a:p>
        </p:txBody>
      </p:sp>
      <p:sp>
        <p:nvSpPr>
          <p:cNvPr id="306" name="CustomShape 8"/>
          <p:cNvSpPr/>
          <p:nvPr/>
        </p:nvSpPr>
        <p:spPr>
          <a:xfrm>
            <a:off x="457200" y="1371600"/>
            <a:ext cx="8229240" cy="518760"/>
          </a:xfrm>
          <a:prstGeom prst="rect">
            <a:avLst/>
          </a:prstGeom>
          <a:noFill/>
          <a:ln>
            <a:noFill/>
          </a:ln>
        </p:spPr>
        <p:style>
          <a:lnRef idx="0"/>
          <a:fillRef idx="0"/>
          <a:effectRef idx="0"/>
          <a:fontRef idx="minor"/>
        </p:style>
      </p:sp>
      <p:sp>
        <p:nvSpPr>
          <p:cNvPr id="307" name="CustomShape 9"/>
          <p:cNvSpPr/>
          <p:nvPr/>
        </p:nvSpPr>
        <p:spPr>
          <a:xfrm>
            <a:off x="762120" y="1447920"/>
            <a:ext cx="7619760" cy="456840"/>
          </a:xfrm>
          <a:prstGeom prst="rect">
            <a:avLst/>
          </a:prstGeom>
          <a:noFill/>
          <a:ln>
            <a:noFill/>
          </a:ln>
        </p:spPr>
        <p:style>
          <a:lnRef idx="0"/>
          <a:fillRef idx="0"/>
          <a:effectRef idx="0"/>
          <a:fontRef idx="minor"/>
        </p:style>
      </p:sp>
      <p:sp>
        <p:nvSpPr>
          <p:cNvPr id="308" name="CustomShape 10"/>
          <p:cNvSpPr/>
          <p:nvPr/>
        </p:nvSpPr>
        <p:spPr>
          <a:xfrm>
            <a:off x="900000" y="1413000"/>
            <a:ext cx="6479640" cy="611316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The resilient person observes his/her personal needs and limits.</a:t>
            </a:r>
            <a:endParaRPr b="0" lang="en-US" sz="1800" spc="-1" strike="noStrike">
              <a:solidFill>
                <a:srgbClr val="000000"/>
              </a:solidFill>
              <a:uFill>
                <a:solidFill>
                  <a:srgbClr val="ffffff"/>
                </a:solidFill>
              </a:uFill>
              <a:latin typeface="Arial"/>
            </a:endParaRPr>
          </a:p>
          <a:p>
            <a:pPr>
              <a:lnSpc>
                <a:spcPct val="100000"/>
              </a:lnSpc>
            </a:pPr>
            <a:r>
              <a:rPr b="1" lang="en-US" sz="3200" spc="-1" strike="noStrike">
                <a:solidFill>
                  <a:srgbClr val="000000"/>
                </a:solidFill>
                <a:uFill>
                  <a:solidFill>
                    <a:srgbClr val="ffffff"/>
                  </a:solidFill>
                </a:uFill>
                <a:latin typeface="Arial"/>
              </a:rPr>
              <a:t>	</a:t>
            </a:r>
            <a:r>
              <a:rPr b="1"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S/he can differentiate him-/herself (say no) and protect him-/herself </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from harmful environmental influences.</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310"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311" name="Picture 3" descr=""/>
          <p:cNvPicPr/>
          <p:nvPr/>
        </p:nvPicPr>
        <p:blipFill>
          <a:blip r:embed="rId1"/>
          <a:stretch/>
        </p:blipFill>
        <p:spPr>
          <a:xfrm>
            <a:off x="6804000" y="5877000"/>
            <a:ext cx="1980720" cy="755280"/>
          </a:xfrm>
          <a:prstGeom prst="rect">
            <a:avLst/>
          </a:prstGeom>
          <a:ln>
            <a:noFill/>
          </a:ln>
        </p:spPr>
      </p:pic>
      <p:sp>
        <p:nvSpPr>
          <p:cNvPr id="312"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313" name="CustomShape 4"/>
          <p:cNvSpPr/>
          <p:nvPr/>
        </p:nvSpPr>
        <p:spPr>
          <a:xfrm>
            <a:off x="380880" y="6019920"/>
            <a:ext cx="5486040" cy="272880"/>
          </a:xfrm>
          <a:prstGeom prst="rect">
            <a:avLst/>
          </a:prstGeom>
          <a:noFill/>
          <a:ln>
            <a:noFill/>
          </a:ln>
        </p:spPr>
        <p:style>
          <a:lnRef idx="0"/>
          <a:fillRef idx="0"/>
          <a:effectRef idx="0"/>
          <a:fontRef idx="minor"/>
        </p:style>
      </p:sp>
      <p:sp>
        <p:nvSpPr>
          <p:cNvPr id="314" name="CustomShape 5"/>
          <p:cNvSpPr/>
          <p:nvPr/>
        </p:nvSpPr>
        <p:spPr>
          <a:xfrm>
            <a:off x="685800" y="0"/>
            <a:ext cx="7772040" cy="1142640"/>
          </a:xfrm>
          <a:prstGeom prst="rect">
            <a:avLst/>
          </a:prstGeom>
          <a:noFill/>
          <a:ln>
            <a:noFill/>
          </a:ln>
        </p:spPr>
        <p:style>
          <a:lnRef idx="0"/>
          <a:fillRef idx="0"/>
          <a:effectRef idx="0"/>
          <a:fontRef idx="minor"/>
        </p:style>
      </p:sp>
      <p:sp>
        <p:nvSpPr>
          <p:cNvPr id="315" name="CustomShape 6"/>
          <p:cNvSpPr/>
          <p:nvPr/>
        </p:nvSpPr>
        <p:spPr>
          <a:xfrm>
            <a:off x="457200" y="1523880"/>
            <a:ext cx="8178480" cy="4171680"/>
          </a:xfrm>
          <a:prstGeom prst="rect">
            <a:avLst/>
          </a:prstGeom>
          <a:noFill/>
          <a:ln>
            <a:noFill/>
          </a:ln>
        </p:spPr>
        <p:style>
          <a:lnRef idx="0"/>
          <a:fillRef idx="0"/>
          <a:effectRef idx="0"/>
          <a:fontRef idx="minor"/>
        </p:style>
      </p:sp>
      <p:sp>
        <p:nvSpPr>
          <p:cNvPr id="316" name="CustomShape 7"/>
          <p:cNvSpPr/>
          <p:nvPr/>
        </p:nvSpPr>
        <p:spPr>
          <a:xfrm>
            <a:off x="783360" y="0"/>
            <a:ext cx="7314840" cy="15526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Arial"/>
              </a:rPr>
              <a:t>Step 3: </a:t>
            </a:r>
            <a:r>
              <a:rPr b="1" lang="en-US" sz="3200" spc="-1" strike="noStrike">
                <a:solidFill>
                  <a:srgbClr val="000000"/>
                </a:solidFill>
                <a:uFill>
                  <a:solidFill>
                    <a:srgbClr val="ffffff"/>
                  </a:solidFill>
                </a:uFill>
                <a:latin typeface="Arial"/>
              </a:rPr>
              <a:t>	</a:t>
            </a:r>
            <a:r>
              <a:rPr b="1" lang="en-US" sz="3200" spc="-1" strike="noStrike">
                <a:solidFill>
                  <a:srgbClr val="000000"/>
                </a:solidFill>
                <a:uFill>
                  <a:solidFill>
                    <a:srgbClr val="ffffff"/>
                  </a:solidFill>
                </a:uFill>
                <a:latin typeface="Arial"/>
              </a:rPr>
              <a:t>Development of realistic objectives instead of aimlessness and dreams</a:t>
            </a:r>
            <a:endParaRPr b="0" lang="en-US" sz="1800" spc="-1" strike="noStrike">
              <a:solidFill>
                <a:srgbClr val="000000"/>
              </a:solidFill>
              <a:uFill>
                <a:solidFill>
                  <a:srgbClr val="ffffff"/>
                </a:solidFill>
              </a:uFill>
              <a:latin typeface="Arial"/>
            </a:endParaRPr>
          </a:p>
        </p:txBody>
      </p:sp>
      <p:sp>
        <p:nvSpPr>
          <p:cNvPr id="317" name="CustomShape 8"/>
          <p:cNvSpPr/>
          <p:nvPr/>
        </p:nvSpPr>
        <p:spPr>
          <a:xfrm>
            <a:off x="457200" y="1371600"/>
            <a:ext cx="8229240" cy="518760"/>
          </a:xfrm>
          <a:prstGeom prst="rect">
            <a:avLst/>
          </a:prstGeom>
          <a:noFill/>
          <a:ln>
            <a:noFill/>
          </a:ln>
        </p:spPr>
        <p:style>
          <a:lnRef idx="0"/>
          <a:fillRef idx="0"/>
          <a:effectRef idx="0"/>
          <a:fontRef idx="minor"/>
        </p:style>
      </p:sp>
      <p:sp>
        <p:nvSpPr>
          <p:cNvPr id="318" name="CustomShape 9"/>
          <p:cNvSpPr/>
          <p:nvPr/>
        </p:nvSpPr>
        <p:spPr>
          <a:xfrm>
            <a:off x="762120" y="1447920"/>
            <a:ext cx="7619760" cy="456840"/>
          </a:xfrm>
          <a:prstGeom prst="rect">
            <a:avLst/>
          </a:prstGeom>
          <a:noFill/>
          <a:ln>
            <a:noFill/>
          </a:ln>
        </p:spPr>
        <p:style>
          <a:lnRef idx="0"/>
          <a:fillRef idx="0"/>
          <a:effectRef idx="0"/>
          <a:fontRef idx="minor"/>
        </p:style>
      </p:sp>
      <p:sp>
        <p:nvSpPr>
          <p:cNvPr id="319" name="CustomShape 10"/>
          <p:cNvSpPr/>
          <p:nvPr/>
        </p:nvSpPr>
        <p:spPr>
          <a:xfrm>
            <a:off x="900000" y="1413000"/>
            <a:ext cx="6479640" cy="611316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The resilient person will not lose him-/herself in excessive ideals and objectives.</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S/he will look for concrete and realisable objectives and think about how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to put them into practice.</a:t>
            </a:r>
            <a:endParaRPr b="0" lang="en-US" sz="1800" spc="-1" strike="noStrike">
              <a:solidFill>
                <a:srgbClr val="000000"/>
              </a:solidFill>
              <a:uFill>
                <a:solidFill>
                  <a:srgbClr val="ffffff"/>
                </a:solidFill>
              </a:uFill>
              <a:latin typeface="Arial"/>
            </a:endParaRPr>
          </a:p>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321"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322" name="Picture 3" descr=""/>
          <p:cNvPicPr/>
          <p:nvPr/>
        </p:nvPicPr>
        <p:blipFill>
          <a:blip r:embed="rId1"/>
          <a:stretch/>
        </p:blipFill>
        <p:spPr>
          <a:xfrm>
            <a:off x="6804000" y="5877000"/>
            <a:ext cx="1980720" cy="755280"/>
          </a:xfrm>
          <a:prstGeom prst="rect">
            <a:avLst/>
          </a:prstGeom>
          <a:ln>
            <a:noFill/>
          </a:ln>
        </p:spPr>
      </p:pic>
      <p:sp>
        <p:nvSpPr>
          <p:cNvPr id="323"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324" name="CustomShape 4"/>
          <p:cNvSpPr/>
          <p:nvPr/>
        </p:nvSpPr>
        <p:spPr>
          <a:xfrm>
            <a:off x="380880" y="6019920"/>
            <a:ext cx="5486040" cy="272880"/>
          </a:xfrm>
          <a:prstGeom prst="rect">
            <a:avLst/>
          </a:prstGeom>
          <a:noFill/>
          <a:ln>
            <a:noFill/>
          </a:ln>
        </p:spPr>
        <p:style>
          <a:lnRef idx="0"/>
          <a:fillRef idx="0"/>
          <a:effectRef idx="0"/>
          <a:fontRef idx="minor"/>
        </p:style>
      </p:sp>
      <p:sp>
        <p:nvSpPr>
          <p:cNvPr id="325" name="CustomShape 5"/>
          <p:cNvSpPr/>
          <p:nvPr/>
        </p:nvSpPr>
        <p:spPr>
          <a:xfrm>
            <a:off x="685800" y="0"/>
            <a:ext cx="7772040" cy="1142640"/>
          </a:xfrm>
          <a:prstGeom prst="rect">
            <a:avLst/>
          </a:prstGeom>
          <a:noFill/>
          <a:ln>
            <a:noFill/>
          </a:ln>
        </p:spPr>
        <p:style>
          <a:lnRef idx="0"/>
          <a:fillRef idx="0"/>
          <a:effectRef idx="0"/>
          <a:fontRef idx="minor"/>
        </p:style>
      </p:sp>
      <p:sp>
        <p:nvSpPr>
          <p:cNvPr id="326" name="CustomShape 6"/>
          <p:cNvSpPr/>
          <p:nvPr/>
        </p:nvSpPr>
        <p:spPr>
          <a:xfrm>
            <a:off x="457200" y="1523880"/>
            <a:ext cx="8178480" cy="4171680"/>
          </a:xfrm>
          <a:prstGeom prst="rect">
            <a:avLst/>
          </a:prstGeom>
          <a:noFill/>
          <a:ln>
            <a:noFill/>
          </a:ln>
        </p:spPr>
        <p:style>
          <a:lnRef idx="0"/>
          <a:fillRef idx="0"/>
          <a:effectRef idx="0"/>
          <a:fontRef idx="minor"/>
        </p:style>
      </p:sp>
      <p:sp>
        <p:nvSpPr>
          <p:cNvPr id="327" name="CustomShape 7"/>
          <p:cNvSpPr/>
          <p:nvPr/>
        </p:nvSpPr>
        <p:spPr>
          <a:xfrm>
            <a:off x="457200" y="78480"/>
            <a:ext cx="8074800" cy="10652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Arial"/>
              </a:rPr>
              <a:t>Step 4: </a:t>
            </a:r>
            <a:r>
              <a:rPr b="1" lang="en-US" sz="3200" spc="-1" strike="noStrike">
                <a:solidFill>
                  <a:srgbClr val="000000"/>
                </a:solidFill>
                <a:uFill>
                  <a:solidFill>
                    <a:srgbClr val="ffffff"/>
                  </a:solidFill>
                </a:uFill>
                <a:latin typeface="Arial"/>
              </a:rPr>
              <a:t>	</a:t>
            </a:r>
            <a:r>
              <a:rPr b="1" lang="en-US" sz="3200" spc="-1" strike="noStrike">
                <a:solidFill>
                  <a:srgbClr val="000000"/>
                </a:solidFill>
                <a:uFill>
                  <a:solidFill>
                    <a:srgbClr val="ffffff"/>
                  </a:solidFill>
                </a:uFill>
                <a:latin typeface="Arial"/>
              </a:rPr>
              <a:t>Accepting help instead of trying to do everything on one's own</a:t>
            </a:r>
            <a:endParaRPr b="0" lang="en-US" sz="1800" spc="-1" strike="noStrike">
              <a:solidFill>
                <a:srgbClr val="000000"/>
              </a:solidFill>
              <a:uFill>
                <a:solidFill>
                  <a:srgbClr val="ffffff"/>
                </a:solidFill>
              </a:uFill>
              <a:latin typeface="Arial"/>
            </a:endParaRPr>
          </a:p>
        </p:txBody>
      </p:sp>
      <p:sp>
        <p:nvSpPr>
          <p:cNvPr id="328" name="CustomShape 8"/>
          <p:cNvSpPr/>
          <p:nvPr/>
        </p:nvSpPr>
        <p:spPr>
          <a:xfrm>
            <a:off x="457200" y="1371600"/>
            <a:ext cx="8229240" cy="518760"/>
          </a:xfrm>
          <a:prstGeom prst="rect">
            <a:avLst/>
          </a:prstGeom>
          <a:noFill/>
          <a:ln>
            <a:noFill/>
          </a:ln>
        </p:spPr>
        <p:style>
          <a:lnRef idx="0"/>
          <a:fillRef idx="0"/>
          <a:effectRef idx="0"/>
          <a:fontRef idx="minor"/>
        </p:style>
      </p:sp>
      <p:sp>
        <p:nvSpPr>
          <p:cNvPr id="329" name="CustomShape 9"/>
          <p:cNvSpPr/>
          <p:nvPr/>
        </p:nvSpPr>
        <p:spPr>
          <a:xfrm>
            <a:off x="762120" y="1447920"/>
            <a:ext cx="7619760" cy="456840"/>
          </a:xfrm>
          <a:prstGeom prst="rect">
            <a:avLst/>
          </a:prstGeom>
          <a:noFill/>
          <a:ln>
            <a:noFill/>
          </a:ln>
        </p:spPr>
        <p:style>
          <a:lnRef idx="0"/>
          <a:fillRef idx="0"/>
          <a:effectRef idx="0"/>
          <a:fontRef idx="minor"/>
        </p:style>
      </p:sp>
      <p:sp>
        <p:nvSpPr>
          <p:cNvPr id="330" name="CustomShape 10"/>
          <p:cNvSpPr/>
          <p:nvPr/>
        </p:nvSpPr>
        <p:spPr>
          <a:xfrm>
            <a:off x="900000" y="1413000"/>
            <a:ext cx="6479640" cy="51382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The resilient person tries to explain what s/he is responsible for by him-/herself, and what s/he can do on his/her own.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S/he is willing to accept help.</a:t>
            </a:r>
            <a:endParaRPr b="0" lang="en-US" sz="1800" spc="-1" strike="noStrike">
              <a:solidFill>
                <a:srgbClr val="000000"/>
              </a:solidFill>
              <a:uFill>
                <a:solidFill>
                  <a:srgbClr val="ffffff"/>
                </a:solidFill>
              </a:uFill>
              <a:latin typeface="Arial"/>
            </a:endParaRPr>
          </a:p>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332"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333" name="Picture 3" descr=""/>
          <p:cNvPicPr/>
          <p:nvPr/>
        </p:nvPicPr>
        <p:blipFill>
          <a:blip r:embed="rId1"/>
          <a:stretch/>
        </p:blipFill>
        <p:spPr>
          <a:xfrm>
            <a:off x="6804000" y="5877000"/>
            <a:ext cx="1980720" cy="755280"/>
          </a:xfrm>
          <a:prstGeom prst="rect">
            <a:avLst/>
          </a:prstGeom>
          <a:ln>
            <a:noFill/>
          </a:ln>
        </p:spPr>
      </p:pic>
      <p:sp>
        <p:nvSpPr>
          <p:cNvPr id="334"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335" name="CustomShape 4"/>
          <p:cNvSpPr/>
          <p:nvPr/>
        </p:nvSpPr>
        <p:spPr>
          <a:xfrm>
            <a:off x="380880" y="6019920"/>
            <a:ext cx="5486040" cy="272880"/>
          </a:xfrm>
          <a:prstGeom prst="rect">
            <a:avLst/>
          </a:prstGeom>
          <a:noFill/>
          <a:ln>
            <a:noFill/>
          </a:ln>
        </p:spPr>
        <p:style>
          <a:lnRef idx="0"/>
          <a:fillRef idx="0"/>
          <a:effectRef idx="0"/>
          <a:fontRef idx="minor"/>
        </p:style>
      </p:sp>
      <p:sp>
        <p:nvSpPr>
          <p:cNvPr id="336" name="CustomShape 5"/>
          <p:cNvSpPr/>
          <p:nvPr/>
        </p:nvSpPr>
        <p:spPr>
          <a:xfrm>
            <a:off x="685800" y="0"/>
            <a:ext cx="7772040" cy="1142640"/>
          </a:xfrm>
          <a:prstGeom prst="rect">
            <a:avLst/>
          </a:prstGeom>
          <a:noFill/>
          <a:ln>
            <a:noFill/>
          </a:ln>
        </p:spPr>
        <p:style>
          <a:lnRef idx="0"/>
          <a:fillRef idx="0"/>
          <a:effectRef idx="0"/>
          <a:fontRef idx="minor"/>
        </p:style>
      </p:sp>
      <p:sp>
        <p:nvSpPr>
          <p:cNvPr id="337" name="CustomShape 6"/>
          <p:cNvSpPr/>
          <p:nvPr/>
        </p:nvSpPr>
        <p:spPr>
          <a:xfrm>
            <a:off x="457200" y="1523880"/>
            <a:ext cx="8178480" cy="4171680"/>
          </a:xfrm>
          <a:prstGeom prst="rect">
            <a:avLst/>
          </a:prstGeom>
          <a:noFill/>
          <a:ln>
            <a:noFill/>
          </a:ln>
        </p:spPr>
        <p:style>
          <a:lnRef idx="0"/>
          <a:fillRef idx="0"/>
          <a:effectRef idx="0"/>
          <a:fontRef idx="minor"/>
        </p:style>
      </p:sp>
      <p:sp>
        <p:nvSpPr>
          <p:cNvPr id="338" name="CustomShape 7"/>
          <p:cNvSpPr/>
          <p:nvPr/>
        </p:nvSpPr>
        <p:spPr>
          <a:xfrm>
            <a:off x="558720" y="65880"/>
            <a:ext cx="8076960" cy="10652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Arial"/>
              </a:rPr>
              <a:t>Step 5: </a:t>
            </a:r>
            <a:r>
              <a:rPr b="1" lang="en-US" sz="3200" spc="-1" strike="noStrike">
                <a:solidFill>
                  <a:srgbClr val="000000"/>
                </a:solidFill>
                <a:uFill>
                  <a:solidFill>
                    <a:srgbClr val="ffffff"/>
                  </a:solidFill>
                </a:uFill>
                <a:latin typeface="Arial"/>
              </a:rPr>
              <a:t>	</a:t>
            </a:r>
            <a:r>
              <a:rPr b="1" lang="en-US" sz="3200" spc="-1" strike="noStrike">
                <a:solidFill>
                  <a:srgbClr val="000000"/>
                </a:solidFill>
                <a:uFill>
                  <a:solidFill>
                    <a:srgbClr val="ffffff"/>
                  </a:solidFill>
                </a:uFill>
                <a:latin typeface="Arial"/>
              </a:rPr>
              <a:t>Being able to wait instead of needing immediate satisfaction</a:t>
            </a:r>
            <a:endParaRPr b="0" lang="en-US" sz="1800" spc="-1" strike="noStrike">
              <a:solidFill>
                <a:srgbClr val="000000"/>
              </a:solidFill>
              <a:uFill>
                <a:solidFill>
                  <a:srgbClr val="ffffff"/>
                </a:solidFill>
              </a:uFill>
              <a:latin typeface="Arial"/>
            </a:endParaRPr>
          </a:p>
        </p:txBody>
      </p:sp>
      <p:sp>
        <p:nvSpPr>
          <p:cNvPr id="339" name="CustomShape 8"/>
          <p:cNvSpPr/>
          <p:nvPr/>
        </p:nvSpPr>
        <p:spPr>
          <a:xfrm>
            <a:off x="457200" y="1371600"/>
            <a:ext cx="8229240" cy="518760"/>
          </a:xfrm>
          <a:prstGeom prst="rect">
            <a:avLst/>
          </a:prstGeom>
          <a:noFill/>
          <a:ln>
            <a:noFill/>
          </a:ln>
        </p:spPr>
        <p:style>
          <a:lnRef idx="0"/>
          <a:fillRef idx="0"/>
          <a:effectRef idx="0"/>
          <a:fontRef idx="minor"/>
        </p:style>
      </p:sp>
      <p:sp>
        <p:nvSpPr>
          <p:cNvPr id="340" name="CustomShape 9"/>
          <p:cNvSpPr/>
          <p:nvPr/>
        </p:nvSpPr>
        <p:spPr>
          <a:xfrm>
            <a:off x="762120" y="1447920"/>
            <a:ext cx="7619760" cy="456840"/>
          </a:xfrm>
          <a:prstGeom prst="rect">
            <a:avLst/>
          </a:prstGeom>
          <a:noFill/>
          <a:ln>
            <a:noFill/>
          </a:ln>
        </p:spPr>
        <p:style>
          <a:lnRef idx="0"/>
          <a:fillRef idx="0"/>
          <a:effectRef idx="0"/>
          <a:fontRef idx="minor"/>
        </p:style>
      </p:sp>
      <p:sp>
        <p:nvSpPr>
          <p:cNvPr id="341" name="CustomShape 10"/>
          <p:cNvSpPr/>
          <p:nvPr/>
        </p:nvSpPr>
        <p:spPr>
          <a:xfrm>
            <a:off x="900000" y="1413000"/>
            <a:ext cx="6479640" cy="5169240"/>
          </a:xfrm>
          <a:prstGeom prst="rect">
            <a:avLst/>
          </a:prstGeom>
          <a:noFill/>
          <a:ln>
            <a:noFill/>
          </a:ln>
        </p:spPr>
        <p:style>
          <a:lnRef idx="0"/>
          <a:fillRef idx="0"/>
          <a:effectRef idx="0"/>
          <a:fontRef idx="minor"/>
        </p:style>
        <p:txBody>
          <a:bodyPr lIns="90000" rIns="90000" tIns="45000" bIns="45000"/>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The resilient person will not give up at once if there are any unexpected difficulties and obstacles.</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S/he is patient, shows the ability to persevere, uses waiting times </a:t>
            </a:r>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to recover and tries to find the right time for the next step.</a:t>
            </a: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343"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344" name="Picture 3" descr=""/>
          <p:cNvPicPr/>
          <p:nvPr/>
        </p:nvPicPr>
        <p:blipFill>
          <a:blip r:embed="rId1"/>
          <a:stretch/>
        </p:blipFill>
        <p:spPr>
          <a:xfrm>
            <a:off x="6804000" y="5877000"/>
            <a:ext cx="1980720" cy="755280"/>
          </a:xfrm>
          <a:prstGeom prst="rect">
            <a:avLst/>
          </a:prstGeom>
          <a:ln>
            <a:noFill/>
          </a:ln>
        </p:spPr>
      </p:pic>
      <p:sp>
        <p:nvSpPr>
          <p:cNvPr id="345"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346" name="CustomShape 4"/>
          <p:cNvSpPr/>
          <p:nvPr/>
        </p:nvSpPr>
        <p:spPr>
          <a:xfrm>
            <a:off x="380880" y="6019920"/>
            <a:ext cx="5486040" cy="272880"/>
          </a:xfrm>
          <a:prstGeom prst="rect">
            <a:avLst/>
          </a:prstGeom>
          <a:noFill/>
          <a:ln>
            <a:noFill/>
          </a:ln>
        </p:spPr>
        <p:style>
          <a:lnRef idx="0"/>
          <a:fillRef idx="0"/>
          <a:effectRef idx="0"/>
          <a:fontRef idx="minor"/>
        </p:style>
      </p:sp>
      <p:sp>
        <p:nvSpPr>
          <p:cNvPr id="347" name="CustomShape 5"/>
          <p:cNvSpPr/>
          <p:nvPr/>
        </p:nvSpPr>
        <p:spPr>
          <a:xfrm>
            <a:off x="685800" y="0"/>
            <a:ext cx="7772040" cy="1142640"/>
          </a:xfrm>
          <a:prstGeom prst="rect">
            <a:avLst/>
          </a:prstGeom>
          <a:noFill/>
          <a:ln>
            <a:noFill/>
          </a:ln>
        </p:spPr>
        <p:style>
          <a:lnRef idx="0"/>
          <a:fillRef idx="0"/>
          <a:effectRef idx="0"/>
          <a:fontRef idx="minor"/>
        </p:style>
      </p:sp>
      <p:sp>
        <p:nvSpPr>
          <p:cNvPr id="348" name="CustomShape 6"/>
          <p:cNvSpPr/>
          <p:nvPr/>
        </p:nvSpPr>
        <p:spPr>
          <a:xfrm>
            <a:off x="457200" y="1523880"/>
            <a:ext cx="8178480" cy="4171680"/>
          </a:xfrm>
          <a:prstGeom prst="rect">
            <a:avLst/>
          </a:prstGeom>
          <a:noFill/>
          <a:ln>
            <a:noFill/>
          </a:ln>
        </p:spPr>
        <p:style>
          <a:lnRef idx="0"/>
          <a:fillRef idx="0"/>
          <a:effectRef idx="0"/>
          <a:fontRef idx="minor"/>
        </p:style>
      </p:sp>
      <p:sp>
        <p:nvSpPr>
          <p:cNvPr id="349" name="CustomShape 7"/>
          <p:cNvSpPr/>
          <p:nvPr/>
        </p:nvSpPr>
        <p:spPr>
          <a:xfrm>
            <a:off x="609480" y="79560"/>
            <a:ext cx="7634520" cy="10652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Arial"/>
              </a:rPr>
              <a:t>Step 6:</a:t>
            </a:r>
            <a:r>
              <a:rPr b="1" lang="en-US" sz="3200" spc="-1" strike="noStrike">
                <a:solidFill>
                  <a:srgbClr val="000000"/>
                </a:solidFill>
                <a:uFill>
                  <a:solidFill>
                    <a:srgbClr val="ffffff"/>
                  </a:solidFill>
                </a:uFill>
                <a:latin typeface="Arial"/>
              </a:rPr>
              <a:t>	</a:t>
            </a:r>
            <a:r>
              <a:rPr b="1" lang="en-US" sz="3200" spc="-1" strike="noStrike">
                <a:solidFill>
                  <a:srgbClr val="000000"/>
                </a:solidFill>
                <a:uFill>
                  <a:solidFill>
                    <a:srgbClr val="ffffff"/>
                  </a:solidFill>
                </a:uFill>
                <a:latin typeface="Arial"/>
              </a:rPr>
              <a:t>Trusting in a higher power instead of being fixated on the ego</a:t>
            </a:r>
            <a:endParaRPr b="0" lang="en-US" sz="1800" spc="-1" strike="noStrike">
              <a:solidFill>
                <a:srgbClr val="000000"/>
              </a:solidFill>
              <a:uFill>
                <a:solidFill>
                  <a:srgbClr val="ffffff"/>
                </a:solidFill>
              </a:uFill>
              <a:latin typeface="Arial"/>
            </a:endParaRPr>
          </a:p>
        </p:txBody>
      </p:sp>
      <p:sp>
        <p:nvSpPr>
          <p:cNvPr id="350" name="CustomShape 8"/>
          <p:cNvSpPr/>
          <p:nvPr/>
        </p:nvSpPr>
        <p:spPr>
          <a:xfrm>
            <a:off x="457200" y="1371600"/>
            <a:ext cx="8229240" cy="518760"/>
          </a:xfrm>
          <a:prstGeom prst="rect">
            <a:avLst/>
          </a:prstGeom>
          <a:noFill/>
          <a:ln>
            <a:noFill/>
          </a:ln>
        </p:spPr>
        <p:style>
          <a:lnRef idx="0"/>
          <a:fillRef idx="0"/>
          <a:effectRef idx="0"/>
          <a:fontRef idx="minor"/>
        </p:style>
      </p:sp>
      <p:sp>
        <p:nvSpPr>
          <p:cNvPr id="351" name="CustomShape 9"/>
          <p:cNvSpPr/>
          <p:nvPr/>
        </p:nvSpPr>
        <p:spPr>
          <a:xfrm>
            <a:off x="762120" y="1447920"/>
            <a:ext cx="7619760" cy="456840"/>
          </a:xfrm>
          <a:prstGeom prst="rect">
            <a:avLst/>
          </a:prstGeom>
          <a:noFill/>
          <a:ln>
            <a:noFill/>
          </a:ln>
        </p:spPr>
        <p:style>
          <a:lnRef idx="0"/>
          <a:fillRef idx="0"/>
          <a:effectRef idx="0"/>
          <a:fontRef idx="minor"/>
        </p:style>
      </p:sp>
      <p:sp>
        <p:nvSpPr>
          <p:cNvPr id="352" name="CustomShape 10"/>
          <p:cNvSpPr/>
          <p:nvPr/>
        </p:nvSpPr>
        <p:spPr>
          <a:xfrm>
            <a:off x="900000" y="1413000"/>
            <a:ext cx="6479640" cy="60829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The resilient person will decide anew from time to time what values in life have the highest priority for him/her.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S/he trusts in the existence of a higher consciousness.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a:t>
            </a:r>
            <a:r>
              <a:rPr b="0" i="1" lang="en-US" sz="1800" spc="-1" strike="noStrike">
                <a:solidFill>
                  <a:srgbClr val="000000"/>
                </a:solidFill>
                <a:uFill>
                  <a:solidFill>
                    <a:srgbClr val="ffffff"/>
                  </a:solidFill>
                </a:uFill>
                <a:latin typeface="Arial"/>
              </a:rPr>
              <a:t>Source: resilience research / long-term study of Emmy Werner from the lecture of Dr. Josef Heine  "Anwendung des Resilienzkonzeptes", Fachklinik Schönau, 2010).</a:t>
            </a:r>
            <a:endParaRPr b="0" lang="en-US" sz="1800" spc="-1" strike="noStrike">
              <a:solidFill>
                <a:srgbClr val="000000"/>
              </a:solidFill>
              <a:uFill>
                <a:solidFill>
                  <a:srgbClr val="ffffff"/>
                </a:solidFill>
              </a:uFill>
              <a:latin typeface="Arial"/>
            </a:endParaRPr>
          </a:p>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354"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355" name="Picture 3" descr=""/>
          <p:cNvPicPr/>
          <p:nvPr/>
        </p:nvPicPr>
        <p:blipFill>
          <a:blip r:embed="rId1"/>
          <a:stretch/>
        </p:blipFill>
        <p:spPr>
          <a:xfrm>
            <a:off x="6804000" y="5877000"/>
            <a:ext cx="1980720" cy="755280"/>
          </a:xfrm>
          <a:prstGeom prst="rect">
            <a:avLst/>
          </a:prstGeom>
          <a:ln>
            <a:noFill/>
          </a:ln>
        </p:spPr>
      </p:pic>
      <p:sp>
        <p:nvSpPr>
          <p:cNvPr id="356"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357" name="CustomShape 4"/>
          <p:cNvSpPr/>
          <p:nvPr/>
        </p:nvSpPr>
        <p:spPr>
          <a:xfrm>
            <a:off x="380880" y="6019920"/>
            <a:ext cx="5486040" cy="272880"/>
          </a:xfrm>
          <a:prstGeom prst="rect">
            <a:avLst/>
          </a:prstGeom>
          <a:noFill/>
          <a:ln>
            <a:noFill/>
          </a:ln>
        </p:spPr>
        <p:style>
          <a:lnRef idx="0"/>
          <a:fillRef idx="0"/>
          <a:effectRef idx="0"/>
          <a:fontRef idx="minor"/>
        </p:style>
      </p:sp>
      <p:sp>
        <p:nvSpPr>
          <p:cNvPr id="358" name="CustomShape 5"/>
          <p:cNvSpPr/>
          <p:nvPr/>
        </p:nvSpPr>
        <p:spPr>
          <a:xfrm>
            <a:off x="685800" y="0"/>
            <a:ext cx="7772040" cy="1142640"/>
          </a:xfrm>
          <a:prstGeom prst="rect">
            <a:avLst/>
          </a:prstGeom>
          <a:noFill/>
          <a:ln>
            <a:noFill/>
          </a:ln>
        </p:spPr>
        <p:style>
          <a:lnRef idx="0"/>
          <a:fillRef idx="0"/>
          <a:effectRef idx="0"/>
          <a:fontRef idx="minor"/>
        </p:style>
      </p:sp>
      <p:sp>
        <p:nvSpPr>
          <p:cNvPr id="359" name="CustomShape 6"/>
          <p:cNvSpPr/>
          <p:nvPr/>
        </p:nvSpPr>
        <p:spPr>
          <a:xfrm>
            <a:off x="457200" y="1523880"/>
            <a:ext cx="8178480" cy="4171680"/>
          </a:xfrm>
          <a:prstGeom prst="rect">
            <a:avLst/>
          </a:prstGeom>
          <a:noFill/>
          <a:ln>
            <a:noFill/>
          </a:ln>
        </p:spPr>
        <p:style>
          <a:lnRef idx="0"/>
          <a:fillRef idx="0"/>
          <a:effectRef idx="0"/>
          <a:fontRef idx="minor"/>
        </p:style>
      </p:sp>
      <p:sp>
        <p:nvSpPr>
          <p:cNvPr id="360" name="CustomShape 7"/>
          <p:cNvSpPr/>
          <p:nvPr/>
        </p:nvSpPr>
        <p:spPr>
          <a:xfrm>
            <a:off x="685800" y="304920"/>
            <a:ext cx="7695720" cy="577800"/>
          </a:xfrm>
          <a:prstGeom prst="rect">
            <a:avLst/>
          </a:prstGeom>
          <a:noFill/>
          <a:ln>
            <a:noFill/>
          </a:ln>
        </p:spPr>
        <p:style>
          <a:lnRef idx="0"/>
          <a:fillRef idx="0"/>
          <a:effectRef idx="0"/>
          <a:fontRef idx="minor"/>
        </p:style>
        <p:txBody>
          <a:bodyPr lIns="90000" rIns="90000" tIns="45000" bIns="45000"/>
          <a:p>
            <a:pPr>
              <a:lnSpc>
                <a:spcPct val="100000"/>
              </a:lnSpc>
              <a:spcBef>
                <a:spcPts val="1599"/>
              </a:spcBef>
            </a:pPr>
            <a:r>
              <a:rPr b="1" lang="en-US" sz="3200" spc="-1" strike="noStrike">
                <a:solidFill>
                  <a:srgbClr val="000000"/>
                </a:solidFill>
                <a:uFill>
                  <a:solidFill>
                    <a:srgbClr val="ffffff"/>
                  </a:solidFill>
                </a:uFill>
                <a:latin typeface="Arial"/>
              </a:rPr>
              <a:t>Effects of the network programme </a:t>
            </a:r>
            <a:endParaRPr b="0" lang="en-US" sz="1800" spc="-1" strike="noStrike">
              <a:solidFill>
                <a:srgbClr val="000000"/>
              </a:solidFill>
              <a:uFill>
                <a:solidFill>
                  <a:srgbClr val="ffffff"/>
                </a:solidFill>
              </a:uFill>
              <a:latin typeface="Arial"/>
            </a:endParaRPr>
          </a:p>
        </p:txBody>
      </p:sp>
      <p:sp>
        <p:nvSpPr>
          <p:cNvPr id="361" name="CustomShape 8"/>
          <p:cNvSpPr/>
          <p:nvPr/>
        </p:nvSpPr>
        <p:spPr>
          <a:xfrm>
            <a:off x="457200" y="1371600"/>
            <a:ext cx="8229240" cy="518760"/>
          </a:xfrm>
          <a:prstGeom prst="rect">
            <a:avLst/>
          </a:prstGeom>
          <a:noFill/>
          <a:ln>
            <a:noFill/>
          </a:ln>
        </p:spPr>
        <p:style>
          <a:lnRef idx="0"/>
          <a:fillRef idx="0"/>
          <a:effectRef idx="0"/>
          <a:fontRef idx="minor"/>
        </p:style>
      </p:sp>
      <p:sp>
        <p:nvSpPr>
          <p:cNvPr id="362" name="CustomShape 9"/>
          <p:cNvSpPr/>
          <p:nvPr/>
        </p:nvSpPr>
        <p:spPr>
          <a:xfrm>
            <a:off x="762120" y="1447920"/>
            <a:ext cx="7619760" cy="456840"/>
          </a:xfrm>
          <a:prstGeom prst="rect">
            <a:avLst/>
          </a:prstGeom>
          <a:noFill/>
          <a:ln>
            <a:noFill/>
          </a:ln>
        </p:spPr>
        <p:style>
          <a:lnRef idx="0"/>
          <a:fillRef idx="0"/>
          <a:effectRef idx="0"/>
          <a:fontRef idx="minor"/>
        </p:style>
      </p:sp>
      <p:sp>
        <p:nvSpPr>
          <p:cNvPr id="363" name="CustomShape 10"/>
          <p:cNvSpPr/>
          <p:nvPr/>
        </p:nvSpPr>
        <p:spPr>
          <a:xfrm>
            <a:off x="900000" y="1413000"/>
            <a:ext cx="6479640" cy="59929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Arial"/>
              </a:rPr>
              <a:t>Sports offers of addicts offer the above objectives and other promoting effects: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Perceiving the body</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Dealing with tension</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Training perseverance</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Handling success/lack of success </a:t>
            </a: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   (tolerating frustration)</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Dealing with perception by oneself and by </a:t>
            </a: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   others</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Constructive handling of mood swings</a:t>
            </a:r>
            <a:endParaRPr b="0" lang="en-US" sz="1800" spc="-1" strike="noStrike">
              <a:solidFill>
                <a:srgbClr val="000000"/>
              </a:solidFill>
              <a:uFill>
                <a:solidFill>
                  <a:srgbClr val="ffffff"/>
                </a:solidFill>
              </a:uFill>
              <a:latin typeface="Arial"/>
            </a:endParaRPr>
          </a:p>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69"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70" name="Picture 3" descr=""/>
          <p:cNvPicPr/>
          <p:nvPr/>
        </p:nvPicPr>
        <p:blipFill>
          <a:blip r:embed="rId1"/>
          <a:stretch/>
        </p:blipFill>
        <p:spPr>
          <a:xfrm>
            <a:off x="6804000" y="5877000"/>
            <a:ext cx="1980720" cy="755280"/>
          </a:xfrm>
          <a:prstGeom prst="rect">
            <a:avLst/>
          </a:prstGeom>
          <a:ln>
            <a:noFill/>
          </a:ln>
        </p:spPr>
      </p:pic>
      <p:sp>
        <p:nvSpPr>
          <p:cNvPr id="71"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72" name="CustomShape 4"/>
          <p:cNvSpPr/>
          <p:nvPr/>
        </p:nvSpPr>
        <p:spPr>
          <a:xfrm>
            <a:off x="380880" y="6019920"/>
            <a:ext cx="5486040" cy="272880"/>
          </a:xfrm>
          <a:prstGeom prst="rect">
            <a:avLst/>
          </a:prstGeom>
          <a:noFill/>
          <a:ln>
            <a:noFill/>
          </a:ln>
        </p:spPr>
        <p:style>
          <a:lnRef idx="0"/>
          <a:fillRef idx="0"/>
          <a:effectRef idx="0"/>
          <a:fontRef idx="minor"/>
        </p:style>
      </p:sp>
      <p:sp>
        <p:nvSpPr>
          <p:cNvPr id="73" name="CustomShape 5"/>
          <p:cNvSpPr/>
          <p:nvPr/>
        </p:nvSpPr>
        <p:spPr>
          <a:xfrm>
            <a:off x="685800" y="0"/>
            <a:ext cx="7772040" cy="1142640"/>
          </a:xfrm>
          <a:prstGeom prst="rect">
            <a:avLst/>
          </a:prstGeom>
          <a:noFill/>
          <a:ln>
            <a:noFill/>
          </a:ln>
        </p:spPr>
        <p:style>
          <a:lnRef idx="0"/>
          <a:fillRef idx="0"/>
          <a:effectRef idx="0"/>
          <a:fontRef idx="minor"/>
        </p:style>
      </p:sp>
      <p:sp>
        <p:nvSpPr>
          <p:cNvPr id="74" name="CustomShape 6"/>
          <p:cNvSpPr/>
          <p:nvPr/>
        </p:nvSpPr>
        <p:spPr>
          <a:xfrm>
            <a:off x="457200" y="1523880"/>
            <a:ext cx="8178480" cy="4171680"/>
          </a:xfrm>
          <a:prstGeom prst="rect">
            <a:avLst/>
          </a:prstGeom>
          <a:noFill/>
          <a:ln>
            <a:noFill/>
          </a:ln>
        </p:spPr>
        <p:style>
          <a:lnRef idx="0"/>
          <a:fillRef idx="0"/>
          <a:effectRef idx="0"/>
          <a:fontRef idx="minor"/>
        </p:style>
      </p:sp>
      <p:sp>
        <p:nvSpPr>
          <p:cNvPr id="75" name="CustomShape 7"/>
          <p:cNvSpPr/>
          <p:nvPr/>
        </p:nvSpPr>
        <p:spPr>
          <a:xfrm>
            <a:off x="2209680" y="304920"/>
            <a:ext cx="5028840" cy="579240"/>
          </a:xfrm>
          <a:prstGeom prst="rect">
            <a:avLst/>
          </a:prstGeom>
          <a:noFill/>
          <a:ln>
            <a:noFill/>
          </a:ln>
        </p:spPr>
        <p:style>
          <a:lnRef idx="0"/>
          <a:fillRef idx="0"/>
          <a:effectRef idx="0"/>
          <a:fontRef idx="minor"/>
        </p:style>
      </p:sp>
      <p:sp>
        <p:nvSpPr>
          <p:cNvPr id="76" name="CustomShape 8"/>
          <p:cNvSpPr/>
          <p:nvPr/>
        </p:nvSpPr>
        <p:spPr>
          <a:xfrm>
            <a:off x="457200" y="1371600"/>
            <a:ext cx="8229240" cy="518760"/>
          </a:xfrm>
          <a:prstGeom prst="rect">
            <a:avLst/>
          </a:prstGeom>
          <a:noFill/>
          <a:ln>
            <a:noFill/>
          </a:ln>
        </p:spPr>
        <p:style>
          <a:lnRef idx="0"/>
          <a:fillRef idx="0"/>
          <a:effectRef idx="0"/>
          <a:fontRef idx="minor"/>
        </p:style>
      </p:sp>
      <p:sp>
        <p:nvSpPr>
          <p:cNvPr id="77" name="CustomShape 9"/>
          <p:cNvSpPr/>
          <p:nvPr/>
        </p:nvSpPr>
        <p:spPr>
          <a:xfrm>
            <a:off x="762120" y="1447920"/>
            <a:ext cx="7619760" cy="456840"/>
          </a:xfrm>
          <a:prstGeom prst="rect">
            <a:avLst/>
          </a:prstGeom>
          <a:noFill/>
          <a:ln>
            <a:noFill/>
          </a:ln>
        </p:spPr>
        <p:style>
          <a:lnRef idx="0"/>
          <a:fillRef idx="0"/>
          <a:effectRef idx="0"/>
          <a:fontRef idx="minor"/>
        </p:style>
      </p:sp>
      <p:sp>
        <p:nvSpPr>
          <p:cNvPr id="78" name="CustomShape 10"/>
          <p:cNvSpPr/>
          <p:nvPr/>
        </p:nvSpPr>
        <p:spPr>
          <a:xfrm>
            <a:off x="772200" y="304920"/>
            <a:ext cx="6479640" cy="75146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Arial"/>
              </a:rPr>
              <a:t>Thesis 1</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rPr>
              <a:t>The earlier parents start to support their children, the better social integration will work. There are many reasons that prevent disadvantaged families and their children from integrating or causing them to integrate only very hesitantly into the German educational system. </a:t>
            </a:r>
            <a:endParaRPr b="0" lang="en-US" sz="1800" spc="-1" strike="noStrike">
              <a:solidFill>
                <a:srgbClr val="000000"/>
              </a:solidFill>
              <a:uFill>
                <a:solidFill>
                  <a:srgbClr val="ffffff"/>
                </a:solidFill>
              </a:uFill>
              <a:latin typeface="Arial"/>
            </a:endParaRPr>
          </a:p>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365"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366" name="Picture 3" descr=""/>
          <p:cNvPicPr/>
          <p:nvPr/>
        </p:nvPicPr>
        <p:blipFill>
          <a:blip r:embed="rId1"/>
          <a:stretch/>
        </p:blipFill>
        <p:spPr>
          <a:xfrm>
            <a:off x="6804000" y="5877000"/>
            <a:ext cx="1980720" cy="755280"/>
          </a:xfrm>
          <a:prstGeom prst="rect">
            <a:avLst/>
          </a:prstGeom>
          <a:ln>
            <a:noFill/>
          </a:ln>
        </p:spPr>
      </p:pic>
      <p:sp>
        <p:nvSpPr>
          <p:cNvPr id="367"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368" name="CustomShape 4"/>
          <p:cNvSpPr/>
          <p:nvPr/>
        </p:nvSpPr>
        <p:spPr>
          <a:xfrm>
            <a:off x="380880" y="6019920"/>
            <a:ext cx="5486040" cy="272880"/>
          </a:xfrm>
          <a:prstGeom prst="rect">
            <a:avLst/>
          </a:prstGeom>
          <a:noFill/>
          <a:ln>
            <a:noFill/>
          </a:ln>
        </p:spPr>
        <p:style>
          <a:lnRef idx="0"/>
          <a:fillRef idx="0"/>
          <a:effectRef idx="0"/>
          <a:fontRef idx="minor"/>
        </p:style>
      </p:sp>
      <p:sp>
        <p:nvSpPr>
          <p:cNvPr id="369" name="CustomShape 5"/>
          <p:cNvSpPr/>
          <p:nvPr/>
        </p:nvSpPr>
        <p:spPr>
          <a:xfrm>
            <a:off x="685800" y="0"/>
            <a:ext cx="7772040" cy="1142640"/>
          </a:xfrm>
          <a:prstGeom prst="rect">
            <a:avLst/>
          </a:prstGeom>
          <a:noFill/>
          <a:ln>
            <a:noFill/>
          </a:ln>
        </p:spPr>
        <p:style>
          <a:lnRef idx="0"/>
          <a:fillRef idx="0"/>
          <a:effectRef idx="0"/>
          <a:fontRef idx="minor"/>
        </p:style>
      </p:sp>
      <p:sp>
        <p:nvSpPr>
          <p:cNvPr id="370" name="CustomShape 6"/>
          <p:cNvSpPr/>
          <p:nvPr/>
        </p:nvSpPr>
        <p:spPr>
          <a:xfrm>
            <a:off x="457200" y="1523880"/>
            <a:ext cx="8178480" cy="4171680"/>
          </a:xfrm>
          <a:prstGeom prst="rect">
            <a:avLst/>
          </a:prstGeom>
          <a:noFill/>
          <a:ln>
            <a:noFill/>
          </a:ln>
        </p:spPr>
        <p:style>
          <a:lnRef idx="0"/>
          <a:fillRef idx="0"/>
          <a:effectRef idx="0"/>
          <a:fontRef idx="minor"/>
        </p:style>
      </p:sp>
      <p:sp>
        <p:nvSpPr>
          <p:cNvPr id="371" name="CustomShape 7"/>
          <p:cNvSpPr/>
          <p:nvPr/>
        </p:nvSpPr>
        <p:spPr>
          <a:xfrm>
            <a:off x="2209680" y="304920"/>
            <a:ext cx="5028840" cy="579240"/>
          </a:xfrm>
          <a:prstGeom prst="rect">
            <a:avLst/>
          </a:prstGeom>
          <a:noFill/>
          <a:ln>
            <a:noFill/>
          </a:ln>
        </p:spPr>
        <p:style>
          <a:lnRef idx="0"/>
          <a:fillRef idx="0"/>
          <a:effectRef idx="0"/>
          <a:fontRef idx="minor"/>
        </p:style>
      </p:sp>
      <p:sp>
        <p:nvSpPr>
          <p:cNvPr id="372" name="CustomShape 8"/>
          <p:cNvSpPr/>
          <p:nvPr/>
        </p:nvSpPr>
        <p:spPr>
          <a:xfrm>
            <a:off x="457200" y="1371600"/>
            <a:ext cx="8229240" cy="518760"/>
          </a:xfrm>
          <a:prstGeom prst="rect">
            <a:avLst/>
          </a:prstGeom>
          <a:noFill/>
          <a:ln>
            <a:noFill/>
          </a:ln>
        </p:spPr>
        <p:style>
          <a:lnRef idx="0"/>
          <a:fillRef idx="0"/>
          <a:effectRef idx="0"/>
          <a:fontRef idx="minor"/>
        </p:style>
      </p:sp>
      <p:sp>
        <p:nvSpPr>
          <p:cNvPr id="373" name="CustomShape 9"/>
          <p:cNvSpPr/>
          <p:nvPr/>
        </p:nvSpPr>
        <p:spPr>
          <a:xfrm>
            <a:off x="762120" y="1447920"/>
            <a:ext cx="7619760" cy="456840"/>
          </a:xfrm>
          <a:prstGeom prst="rect">
            <a:avLst/>
          </a:prstGeom>
          <a:noFill/>
          <a:ln>
            <a:noFill/>
          </a:ln>
        </p:spPr>
        <p:style>
          <a:lnRef idx="0"/>
          <a:fillRef idx="0"/>
          <a:effectRef idx="0"/>
          <a:fontRef idx="minor"/>
        </p:style>
      </p:sp>
      <p:sp>
        <p:nvSpPr>
          <p:cNvPr id="374" name="CustomShape 10"/>
          <p:cNvSpPr/>
          <p:nvPr/>
        </p:nvSpPr>
        <p:spPr>
          <a:xfrm>
            <a:off x="900000" y="1413000"/>
            <a:ext cx="6479640" cy="635868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The network programme "Gesundheit-Sport-Erlebnis" has been contributing to integration of persons with addictions for more than 12 years:</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"Life in balance"  means "Life with abstinence" for addicts.</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Promotion of health has been the focus of activities for addiction self-help for years. We are convinced that recovery of health is only promoted and stabilised by contented abstinence. </a:t>
            </a:r>
            <a:endParaRPr b="0" lang="en-US" sz="1800" spc="-1" strike="noStrike">
              <a:solidFill>
                <a:srgbClr val="000000"/>
              </a:solidFill>
              <a:uFill>
                <a:solidFill>
                  <a:srgbClr val="ffffff"/>
                </a:solidFill>
              </a:uFill>
              <a:latin typeface="Arial"/>
            </a:endParaRPr>
          </a:p>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376"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377" name="Picture 3" descr=""/>
          <p:cNvPicPr/>
          <p:nvPr/>
        </p:nvPicPr>
        <p:blipFill>
          <a:blip r:embed="rId1"/>
          <a:stretch/>
        </p:blipFill>
        <p:spPr>
          <a:xfrm>
            <a:off x="6804000" y="5877000"/>
            <a:ext cx="1980720" cy="755280"/>
          </a:xfrm>
          <a:prstGeom prst="rect">
            <a:avLst/>
          </a:prstGeom>
          <a:ln>
            <a:noFill/>
          </a:ln>
        </p:spPr>
      </p:pic>
      <p:sp>
        <p:nvSpPr>
          <p:cNvPr id="378"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379" name="CustomShape 4"/>
          <p:cNvSpPr/>
          <p:nvPr/>
        </p:nvSpPr>
        <p:spPr>
          <a:xfrm>
            <a:off x="380880" y="6019920"/>
            <a:ext cx="5486040" cy="272880"/>
          </a:xfrm>
          <a:prstGeom prst="rect">
            <a:avLst/>
          </a:prstGeom>
          <a:noFill/>
          <a:ln>
            <a:noFill/>
          </a:ln>
        </p:spPr>
        <p:style>
          <a:lnRef idx="0"/>
          <a:fillRef idx="0"/>
          <a:effectRef idx="0"/>
          <a:fontRef idx="minor"/>
        </p:style>
      </p:sp>
      <p:sp>
        <p:nvSpPr>
          <p:cNvPr id="380" name="CustomShape 5"/>
          <p:cNvSpPr/>
          <p:nvPr/>
        </p:nvSpPr>
        <p:spPr>
          <a:xfrm>
            <a:off x="685800" y="0"/>
            <a:ext cx="7772040" cy="1142640"/>
          </a:xfrm>
          <a:prstGeom prst="rect">
            <a:avLst/>
          </a:prstGeom>
          <a:noFill/>
          <a:ln>
            <a:noFill/>
          </a:ln>
        </p:spPr>
        <p:style>
          <a:lnRef idx="0"/>
          <a:fillRef idx="0"/>
          <a:effectRef idx="0"/>
          <a:fontRef idx="minor"/>
        </p:style>
      </p:sp>
      <p:sp>
        <p:nvSpPr>
          <p:cNvPr id="381" name="CustomShape 6"/>
          <p:cNvSpPr/>
          <p:nvPr/>
        </p:nvSpPr>
        <p:spPr>
          <a:xfrm>
            <a:off x="457200" y="1523880"/>
            <a:ext cx="8178480" cy="4171680"/>
          </a:xfrm>
          <a:prstGeom prst="rect">
            <a:avLst/>
          </a:prstGeom>
          <a:noFill/>
          <a:ln>
            <a:noFill/>
          </a:ln>
        </p:spPr>
        <p:style>
          <a:lnRef idx="0"/>
          <a:fillRef idx="0"/>
          <a:effectRef idx="0"/>
          <a:fontRef idx="minor"/>
        </p:style>
      </p:sp>
      <p:sp>
        <p:nvSpPr>
          <p:cNvPr id="382" name="CustomShape 7"/>
          <p:cNvSpPr/>
          <p:nvPr/>
        </p:nvSpPr>
        <p:spPr>
          <a:xfrm>
            <a:off x="609480" y="304920"/>
            <a:ext cx="7467120" cy="837720"/>
          </a:xfrm>
          <a:prstGeom prst="rect">
            <a:avLst/>
          </a:prstGeom>
          <a:noFill/>
          <a:ln>
            <a:noFill/>
          </a:ln>
        </p:spPr>
        <p:style>
          <a:lnRef idx="0"/>
          <a:fillRef idx="0"/>
          <a:effectRef idx="0"/>
          <a:fontRef idx="minor"/>
        </p:style>
      </p:sp>
      <p:sp>
        <p:nvSpPr>
          <p:cNvPr id="383" name="CustomShape 8"/>
          <p:cNvSpPr/>
          <p:nvPr/>
        </p:nvSpPr>
        <p:spPr>
          <a:xfrm>
            <a:off x="457200" y="1371600"/>
            <a:ext cx="8229240" cy="518760"/>
          </a:xfrm>
          <a:prstGeom prst="rect">
            <a:avLst/>
          </a:prstGeom>
          <a:noFill/>
          <a:ln>
            <a:noFill/>
          </a:ln>
        </p:spPr>
        <p:style>
          <a:lnRef idx="0"/>
          <a:fillRef idx="0"/>
          <a:effectRef idx="0"/>
          <a:fontRef idx="minor"/>
        </p:style>
      </p:sp>
      <p:sp>
        <p:nvSpPr>
          <p:cNvPr id="384" name="CustomShape 9"/>
          <p:cNvSpPr/>
          <p:nvPr/>
        </p:nvSpPr>
        <p:spPr>
          <a:xfrm>
            <a:off x="762120" y="1447920"/>
            <a:ext cx="7619760" cy="456840"/>
          </a:xfrm>
          <a:prstGeom prst="rect">
            <a:avLst/>
          </a:prstGeom>
          <a:noFill/>
          <a:ln>
            <a:noFill/>
          </a:ln>
        </p:spPr>
        <p:style>
          <a:lnRef idx="0"/>
          <a:fillRef idx="0"/>
          <a:effectRef idx="0"/>
          <a:fontRef idx="minor"/>
        </p:style>
      </p:sp>
      <p:sp>
        <p:nvSpPr>
          <p:cNvPr id="385" name="CustomShape 10"/>
          <p:cNvSpPr/>
          <p:nvPr/>
        </p:nvSpPr>
        <p:spPr>
          <a:xfrm>
            <a:off x="900000" y="1196640"/>
            <a:ext cx="6479640" cy="5688360"/>
          </a:xfrm>
          <a:prstGeom prst="rect">
            <a:avLst/>
          </a:prstGeom>
          <a:noFill/>
          <a:ln>
            <a:noFill/>
          </a:ln>
        </p:spPr>
        <p:style>
          <a:lnRef idx="0"/>
          <a:fillRef idx="0"/>
          <a:effectRef idx="0"/>
          <a:fontRef idx="minor"/>
        </p:style>
        <p:txBody>
          <a:bodyPr lIns="90000" rIns="90000" tIns="45000" bIns="45000"/>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It is our objective to create a health-promoting climate within associations or free groups. With our many leisure activities, we want to help people recover their balance in life or to strengthen them in the sense of resilience research.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The annual programme is based on the idea that people are able to implement objectives for themselves in groups and communities that they would never manage on their own. Who participates in the programme?</a:t>
            </a: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387"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388" name="Picture 3" descr=""/>
          <p:cNvPicPr/>
          <p:nvPr/>
        </p:nvPicPr>
        <p:blipFill>
          <a:blip r:embed="rId1"/>
          <a:stretch/>
        </p:blipFill>
        <p:spPr>
          <a:xfrm>
            <a:off x="6804000" y="5877000"/>
            <a:ext cx="1980720" cy="755280"/>
          </a:xfrm>
          <a:prstGeom prst="rect">
            <a:avLst/>
          </a:prstGeom>
          <a:ln>
            <a:noFill/>
          </a:ln>
        </p:spPr>
      </p:pic>
      <p:sp>
        <p:nvSpPr>
          <p:cNvPr id="389"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390" name="CustomShape 4"/>
          <p:cNvSpPr/>
          <p:nvPr/>
        </p:nvSpPr>
        <p:spPr>
          <a:xfrm>
            <a:off x="380880" y="6019920"/>
            <a:ext cx="5486040" cy="272880"/>
          </a:xfrm>
          <a:prstGeom prst="rect">
            <a:avLst/>
          </a:prstGeom>
          <a:noFill/>
          <a:ln>
            <a:noFill/>
          </a:ln>
        </p:spPr>
        <p:style>
          <a:lnRef idx="0"/>
          <a:fillRef idx="0"/>
          <a:effectRef idx="0"/>
          <a:fontRef idx="minor"/>
        </p:style>
      </p:sp>
      <p:sp>
        <p:nvSpPr>
          <p:cNvPr id="391" name="CustomShape 5"/>
          <p:cNvSpPr/>
          <p:nvPr/>
        </p:nvSpPr>
        <p:spPr>
          <a:xfrm>
            <a:off x="685800" y="0"/>
            <a:ext cx="7772040" cy="1142640"/>
          </a:xfrm>
          <a:prstGeom prst="rect">
            <a:avLst/>
          </a:prstGeom>
          <a:noFill/>
          <a:ln>
            <a:noFill/>
          </a:ln>
        </p:spPr>
        <p:style>
          <a:lnRef idx="0"/>
          <a:fillRef idx="0"/>
          <a:effectRef idx="0"/>
          <a:fontRef idx="minor"/>
        </p:style>
      </p:sp>
      <p:sp>
        <p:nvSpPr>
          <p:cNvPr id="392" name="CustomShape 6"/>
          <p:cNvSpPr/>
          <p:nvPr/>
        </p:nvSpPr>
        <p:spPr>
          <a:xfrm>
            <a:off x="457200" y="1523880"/>
            <a:ext cx="8178480" cy="4171680"/>
          </a:xfrm>
          <a:prstGeom prst="rect">
            <a:avLst/>
          </a:prstGeom>
          <a:noFill/>
          <a:ln>
            <a:noFill/>
          </a:ln>
        </p:spPr>
        <p:style>
          <a:lnRef idx="0"/>
          <a:fillRef idx="0"/>
          <a:effectRef idx="0"/>
          <a:fontRef idx="minor"/>
        </p:style>
      </p:sp>
      <p:sp>
        <p:nvSpPr>
          <p:cNvPr id="393" name="CustomShape 7"/>
          <p:cNvSpPr/>
          <p:nvPr/>
        </p:nvSpPr>
        <p:spPr>
          <a:xfrm>
            <a:off x="2209680" y="304920"/>
            <a:ext cx="5028840" cy="579240"/>
          </a:xfrm>
          <a:prstGeom prst="rect">
            <a:avLst/>
          </a:prstGeom>
          <a:noFill/>
          <a:ln>
            <a:noFill/>
          </a:ln>
        </p:spPr>
        <p:style>
          <a:lnRef idx="0"/>
          <a:fillRef idx="0"/>
          <a:effectRef idx="0"/>
          <a:fontRef idx="minor"/>
        </p:style>
      </p:sp>
      <p:sp>
        <p:nvSpPr>
          <p:cNvPr id="394" name="CustomShape 8"/>
          <p:cNvSpPr/>
          <p:nvPr/>
        </p:nvSpPr>
        <p:spPr>
          <a:xfrm>
            <a:off x="457200" y="1371600"/>
            <a:ext cx="8229240" cy="518760"/>
          </a:xfrm>
          <a:prstGeom prst="rect">
            <a:avLst/>
          </a:prstGeom>
          <a:noFill/>
          <a:ln>
            <a:noFill/>
          </a:ln>
        </p:spPr>
        <p:style>
          <a:lnRef idx="0"/>
          <a:fillRef idx="0"/>
          <a:effectRef idx="0"/>
          <a:fontRef idx="minor"/>
        </p:style>
      </p:sp>
      <p:sp>
        <p:nvSpPr>
          <p:cNvPr id="395" name="CustomShape 9"/>
          <p:cNvSpPr/>
          <p:nvPr/>
        </p:nvSpPr>
        <p:spPr>
          <a:xfrm>
            <a:off x="762120" y="1447920"/>
            <a:ext cx="7619760" cy="456840"/>
          </a:xfrm>
          <a:prstGeom prst="rect">
            <a:avLst/>
          </a:prstGeom>
          <a:noFill/>
          <a:ln>
            <a:noFill/>
          </a:ln>
        </p:spPr>
        <p:style>
          <a:lnRef idx="0"/>
          <a:fillRef idx="0"/>
          <a:effectRef idx="0"/>
          <a:fontRef idx="minor"/>
        </p:style>
      </p:sp>
      <p:sp>
        <p:nvSpPr>
          <p:cNvPr id="396" name="CustomShape 10"/>
          <p:cNvSpPr/>
          <p:nvPr/>
        </p:nvSpPr>
        <p:spPr>
          <a:xfrm>
            <a:off x="900000" y="1413000"/>
            <a:ext cx="6479640" cy="5259240"/>
          </a:xfrm>
          <a:prstGeom prst="rect">
            <a:avLst/>
          </a:prstGeom>
          <a:noFill/>
          <a:ln>
            <a:noFill/>
          </a:ln>
        </p:spPr>
        <p:style>
          <a:lnRef idx="0"/>
          <a:fillRef idx="0"/>
          <a:effectRef idx="0"/>
          <a:fontRef idx="minor"/>
        </p:style>
        <p:txBody>
          <a:bodyPr lIns="90000" rIns="90000" tIns="45000" bIns="45000"/>
          <a:p>
            <a:pPr>
              <a:lnSpc>
                <a:spcPct val="100000"/>
              </a:lnSpc>
              <a:spcBef>
                <a:spcPts val="1301"/>
              </a:spcBef>
            </a:pPr>
            <a:r>
              <a:rPr b="0" lang="en-US" sz="2600" spc="-1" strike="noStrike">
                <a:solidFill>
                  <a:srgbClr val="000000"/>
                </a:solidFill>
                <a:uFill>
                  <a:solidFill>
                    <a:srgbClr val="ffffff"/>
                  </a:solidFill>
                </a:uFill>
                <a:latin typeface="Arial"/>
              </a:rPr>
              <a:t>There are mainly all the different types of "persons affected" and their family members. They want to experience community in sports and are looking for group experience in an abstinent and experience-activating framework. Another trend is apparent and confirms what we have always known but too rarely take seriously: addiction self-help heals by the shared experience of its members alone.</a:t>
            </a: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398"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399" name="Picture 3" descr=""/>
          <p:cNvPicPr/>
          <p:nvPr/>
        </p:nvPicPr>
        <p:blipFill>
          <a:blip r:embed="rId1"/>
          <a:stretch/>
        </p:blipFill>
        <p:spPr>
          <a:xfrm>
            <a:off x="6804000" y="5877000"/>
            <a:ext cx="1980720" cy="755280"/>
          </a:xfrm>
          <a:prstGeom prst="rect">
            <a:avLst/>
          </a:prstGeom>
          <a:ln>
            <a:noFill/>
          </a:ln>
        </p:spPr>
      </p:pic>
      <p:sp>
        <p:nvSpPr>
          <p:cNvPr id="400"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401" name="CustomShape 4"/>
          <p:cNvSpPr/>
          <p:nvPr/>
        </p:nvSpPr>
        <p:spPr>
          <a:xfrm>
            <a:off x="380880" y="6019920"/>
            <a:ext cx="5486040" cy="272880"/>
          </a:xfrm>
          <a:prstGeom prst="rect">
            <a:avLst/>
          </a:prstGeom>
          <a:noFill/>
          <a:ln>
            <a:noFill/>
          </a:ln>
        </p:spPr>
        <p:style>
          <a:lnRef idx="0"/>
          <a:fillRef idx="0"/>
          <a:effectRef idx="0"/>
          <a:fontRef idx="minor"/>
        </p:style>
      </p:sp>
      <p:sp>
        <p:nvSpPr>
          <p:cNvPr id="402" name="CustomShape 5"/>
          <p:cNvSpPr/>
          <p:nvPr/>
        </p:nvSpPr>
        <p:spPr>
          <a:xfrm>
            <a:off x="685800" y="0"/>
            <a:ext cx="7772040" cy="1142640"/>
          </a:xfrm>
          <a:prstGeom prst="rect">
            <a:avLst/>
          </a:prstGeom>
          <a:noFill/>
          <a:ln>
            <a:noFill/>
          </a:ln>
        </p:spPr>
        <p:style>
          <a:lnRef idx="0"/>
          <a:fillRef idx="0"/>
          <a:effectRef idx="0"/>
          <a:fontRef idx="minor"/>
        </p:style>
      </p:sp>
      <p:sp>
        <p:nvSpPr>
          <p:cNvPr id="403" name="CustomShape 6"/>
          <p:cNvSpPr/>
          <p:nvPr/>
        </p:nvSpPr>
        <p:spPr>
          <a:xfrm>
            <a:off x="457200" y="1523880"/>
            <a:ext cx="8178480" cy="4171680"/>
          </a:xfrm>
          <a:prstGeom prst="rect">
            <a:avLst/>
          </a:prstGeom>
          <a:noFill/>
          <a:ln>
            <a:noFill/>
          </a:ln>
        </p:spPr>
        <p:style>
          <a:lnRef idx="0"/>
          <a:fillRef idx="0"/>
          <a:effectRef idx="0"/>
          <a:fontRef idx="minor"/>
        </p:style>
      </p:sp>
      <p:sp>
        <p:nvSpPr>
          <p:cNvPr id="404" name="CustomShape 7"/>
          <p:cNvSpPr/>
          <p:nvPr/>
        </p:nvSpPr>
        <p:spPr>
          <a:xfrm>
            <a:off x="2209680" y="304920"/>
            <a:ext cx="5028840" cy="579240"/>
          </a:xfrm>
          <a:prstGeom prst="rect">
            <a:avLst/>
          </a:prstGeom>
          <a:noFill/>
          <a:ln>
            <a:noFill/>
          </a:ln>
        </p:spPr>
        <p:style>
          <a:lnRef idx="0"/>
          <a:fillRef idx="0"/>
          <a:effectRef idx="0"/>
          <a:fontRef idx="minor"/>
        </p:style>
      </p:sp>
      <p:sp>
        <p:nvSpPr>
          <p:cNvPr id="405" name="CustomShape 8"/>
          <p:cNvSpPr/>
          <p:nvPr/>
        </p:nvSpPr>
        <p:spPr>
          <a:xfrm>
            <a:off x="457200" y="1371600"/>
            <a:ext cx="8229240" cy="518760"/>
          </a:xfrm>
          <a:prstGeom prst="rect">
            <a:avLst/>
          </a:prstGeom>
          <a:noFill/>
          <a:ln>
            <a:noFill/>
          </a:ln>
        </p:spPr>
        <p:style>
          <a:lnRef idx="0"/>
          <a:fillRef idx="0"/>
          <a:effectRef idx="0"/>
          <a:fontRef idx="minor"/>
        </p:style>
      </p:sp>
      <p:sp>
        <p:nvSpPr>
          <p:cNvPr id="406" name="CustomShape 9"/>
          <p:cNvSpPr/>
          <p:nvPr/>
        </p:nvSpPr>
        <p:spPr>
          <a:xfrm>
            <a:off x="762120" y="1447920"/>
            <a:ext cx="7619760" cy="456840"/>
          </a:xfrm>
          <a:prstGeom prst="rect">
            <a:avLst/>
          </a:prstGeom>
          <a:noFill/>
          <a:ln>
            <a:noFill/>
          </a:ln>
        </p:spPr>
        <p:style>
          <a:lnRef idx="0"/>
          <a:fillRef idx="0"/>
          <a:effectRef idx="0"/>
          <a:fontRef idx="minor"/>
        </p:style>
      </p:sp>
      <p:sp>
        <p:nvSpPr>
          <p:cNvPr id="407" name="CustomShape 10"/>
          <p:cNvSpPr/>
          <p:nvPr/>
        </p:nvSpPr>
        <p:spPr>
          <a:xfrm>
            <a:off x="900000" y="1413000"/>
            <a:ext cx="6479640" cy="5229000"/>
          </a:xfrm>
          <a:prstGeom prst="rect">
            <a:avLst/>
          </a:prstGeom>
          <a:noFill/>
          <a:ln>
            <a:noFill/>
          </a:ln>
        </p:spPr>
        <p:style>
          <a:lnRef idx="0"/>
          <a:fillRef idx="0"/>
          <a:effectRef idx="0"/>
          <a:fontRef idx="minor"/>
        </p:style>
        <p:txBody>
          <a:bodyPr lIns="90000" rIns="90000" tIns="45000" bIns="45000"/>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rPr>
              <a:t>The competence of persons affected and former addicts is invaluable for our work. More and more often, group offers are managed by former participants.</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rPr>
              <a:t>The annual programme will be published in 2000 print copies and on the website </a:t>
            </a:r>
            <a:r>
              <a:rPr b="0" lang="en-US" sz="2600" spc="-1" strike="noStrike" u="sng">
                <a:solidFill>
                  <a:srgbClr val="ccccff"/>
                </a:solidFill>
                <a:uFill>
                  <a:solidFill>
                    <a:srgbClr val="ffffff"/>
                  </a:solidFill>
                </a:uFill>
                <a:latin typeface="Arial"/>
                <a:hlinkClick r:id="rId2"/>
              </a:rPr>
              <a:t>www.gesundheit-sport-erlebnis.de</a:t>
            </a:r>
            <a:r>
              <a:rPr b="0" lang="en-US" sz="2600" spc="-1" strike="noStrike">
                <a:solidFill>
                  <a:srgbClr val="000000"/>
                </a:solidFill>
                <a:uFill>
                  <a:solidFill>
                    <a:srgbClr val="ffffff"/>
                  </a:solidFill>
                </a:uFill>
                <a:latin typeface="Arial"/>
              </a:rPr>
              <a:t> this January.</a:t>
            </a:r>
            <a:r>
              <a:rPr b="0" lang="en-US" sz="26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409"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410" name="Picture 3" descr=""/>
          <p:cNvPicPr/>
          <p:nvPr/>
        </p:nvPicPr>
        <p:blipFill>
          <a:blip r:embed="rId1"/>
          <a:stretch/>
        </p:blipFill>
        <p:spPr>
          <a:xfrm>
            <a:off x="6804000" y="5877000"/>
            <a:ext cx="1980720" cy="755280"/>
          </a:xfrm>
          <a:prstGeom prst="rect">
            <a:avLst/>
          </a:prstGeom>
          <a:ln>
            <a:noFill/>
          </a:ln>
        </p:spPr>
      </p:pic>
      <p:sp>
        <p:nvSpPr>
          <p:cNvPr id="411"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412" name="CustomShape 4"/>
          <p:cNvSpPr/>
          <p:nvPr/>
        </p:nvSpPr>
        <p:spPr>
          <a:xfrm>
            <a:off x="380880" y="6019920"/>
            <a:ext cx="5486040" cy="272880"/>
          </a:xfrm>
          <a:prstGeom prst="rect">
            <a:avLst/>
          </a:prstGeom>
          <a:noFill/>
          <a:ln>
            <a:noFill/>
          </a:ln>
        </p:spPr>
        <p:style>
          <a:lnRef idx="0"/>
          <a:fillRef idx="0"/>
          <a:effectRef idx="0"/>
          <a:fontRef idx="minor"/>
        </p:style>
      </p:sp>
      <p:sp>
        <p:nvSpPr>
          <p:cNvPr id="413" name="CustomShape 5"/>
          <p:cNvSpPr/>
          <p:nvPr/>
        </p:nvSpPr>
        <p:spPr>
          <a:xfrm>
            <a:off x="685800" y="0"/>
            <a:ext cx="7772040" cy="1142640"/>
          </a:xfrm>
          <a:prstGeom prst="rect">
            <a:avLst/>
          </a:prstGeom>
          <a:noFill/>
          <a:ln>
            <a:noFill/>
          </a:ln>
        </p:spPr>
        <p:style>
          <a:lnRef idx="0"/>
          <a:fillRef idx="0"/>
          <a:effectRef idx="0"/>
          <a:fontRef idx="minor"/>
        </p:style>
      </p:sp>
      <p:sp>
        <p:nvSpPr>
          <p:cNvPr id="414" name="CustomShape 6"/>
          <p:cNvSpPr/>
          <p:nvPr/>
        </p:nvSpPr>
        <p:spPr>
          <a:xfrm>
            <a:off x="457200" y="1523880"/>
            <a:ext cx="8178480" cy="4171680"/>
          </a:xfrm>
          <a:prstGeom prst="rect">
            <a:avLst/>
          </a:prstGeom>
          <a:noFill/>
          <a:ln>
            <a:noFill/>
          </a:ln>
        </p:spPr>
        <p:style>
          <a:lnRef idx="0"/>
          <a:fillRef idx="0"/>
          <a:effectRef idx="0"/>
          <a:fontRef idx="minor"/>
        </p:style>
      </p:sp>
      <p:sp>
        <p:nvSpPr>
          <p:cNvPr id="415" name="CustomShape 7"/>
          <p:cNvSpPr/>
          <p:nvPr/>
        </p:nvSpPr>
        <p:spPr>
          <a:xfrm>
            <a:off x="2209680" y="304920"/>
            <a:ext cx="5028840" cy="579240"/>
          </a:xfrm>
          <a:prstGeom prst="rect">
            <a:avLst/>
          </a:prstGeom>
          <a:noFill/>
          <a:ln>
            <a:noFill/>
          </a:ln>
        </p:spPr>
        <p:style>
          <a:lnRef idx="0"/>
          <a:fillRef idx="0"/>
          <a:effectRef idx="0"/>
          <a:fontRef idx="minor"/>
        </p:style>
      </p:sp>
      <p:sp>
        <p:nvSpPr>
          <p:cNvPr id="416" name="CustomShape 8"/>
          <p:cNvSpPr/>
          <p:nvPr/>
        </p:nvSpPr>
        <p:spPr>
          <a:xfrm>
            <a:off x="457200" y="1371600"/>
            <a:ext cx="8229240" cy="518760"/>
          </a:xfrm>
          <a:prstGeom prst="rect">
            <a:avLst/>
          </a:prstGeom>
          <a:noFill/>
          <a:ln>
            <a:noFill/>
          </a:ln>
        </p:spPr>
        <p:style>
          <a:lnRef idx="0"/>
          <a:fillRef idx="0"/>
          <a:effectRef idx="0"/>
          <a:fontRef idx="minor"/>
        </p:style>
      </p:sp>
      <p:sp>
        <p:nvSpPr>
          <p:cNvPr id="417" name="CustomShape 9"/>
          <p:cNvSpPr/>
          <p:nvPr/>
        </p:nvSpPr>
        <p:spPr>
          <a:xfrm>
            <a:off x="762120" y="1447920"/>
            <a:ext cx="7619760" cy="456840"/>
          </a:xfrm>
          <a:prstGeom prst="rect">
            <a:avLst/>
          </a:prstGeom>
          <a:noFill/>
          <a:ln>
            <a:noFill/>
          </a:ln>
        </p:spPr>
        <p:style>
          <a:lnRef idx="0"/>
          <a:fillRef idx="0"/>
          <a:effectRef idx="0"/>
          <a:fontRef idx="minor"/>
        </p:style>
      </p:sp>
      <p:sp>
        <p:nvSpPr>
          <p:cNvPr id="418" name="CustomShape 10"/>
          <p:cNvSpPr/>
          <p:nvPr/>
        </p:nvSpPr>
        <p:spPr>
          <a:xfrm>
            <a:off x="900000" y="1413000"/>
            <a:ext cx="6479640" cy="6449040"/>
          </a:xfrm>
          <a:prstGeom prst="rect">
            <a:avLst/>
          </a:prstGeom>
          <a:noFill/>
          <a:ln>
            <a:noFill/>
          </a:ln>
        </p:spPr>
        <p:style>
          <a:lnRef idx="0"/>
          <a:fillRef idx="0"/>
          <a:effectRef idx="0"/>
          <a:fontRef idx="minor"/>
        </p:style>
        <p:txBody>
          <a:bodyPr lIns="90000" rIns="90000" tIns="45000" bIns="45000"/>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Arial"/>
              </a:rPr>
              <a:t>The self-help portal at </a:t>
            </a:r>
            <a:r>
              <a:rPr b="0" lang="en-US" sz="2800" spc="-1" strike="noStrike" u="sng">
                <a:solidFill>
                  <a:srgbClr val="ccccff"/>
                </a:solidFill>
                <a:uFill>
                  <a:solidFill>
                    <a:srgbClr val="ffffff"/>
                  </a:solidFill>
                </a:uFill>
                <a:latin typeface="Arial"/>
                <a:hlinkClick r:id="rId2"/>
              </a:rPr>
              <a:t>www.suchtselbsthilfe-netzwerk.de</a:t>
            </a:r>
            <a:r>
              <a:rPr b="0" lang="en-US" sz="2800" spc="-1" strike="noStrike">
                <a:solidFill>
                  <a:srgbClr val="000000"/>
                </a:solidFill>
                <a:uFill>
                  <a:solidFill>
                    <a:srgbClr val="ffffff"/>
                  </a:solidFill>
                </a:uFill>
                <a:latin typeface="Arial"/>
              </a:rPr>
              <a:t> is also interesting. Interested persons will receive additional information on the self-help activities or the individual programme items, and can discuss with like-minded on a forum. (Excerpt of the preface of the annual programme of 2010)</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420"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421" name="Picture 3" descr=""/>
          <p:cNvPicPr/>
          <p:nvPr/>
        </p:nvPicPr>
        <p:blipFill>
          <a:blip r:embed="rId1"/>
          <a:stretch/>
        </p:blipFill>
        <p:spPr>
          <a:xfrm>
            <a:off x="6804000" y="5877000"/>
            <a:ext cx="1980720" cy="755280"/>
          </a:xfrm>
          <a:prstGeom prst="rect">
            <a:avLst/>
          </a:prstGeom>
          <a:ln>
            <a:noFill/>
          </a:ln>
        </p:spPr>
      </p:pic>
      <p:sp>
        <p:nvSpPr>
          <p:cNvPr id="422"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423" name="CustomShape 4"/>
          <p:cNvSpPr/>
          <p:nvPr/>
        </p:nvSpPr>
        <p:spPr>
          <a:xfrm>
            <a:off x="380880" y="6019920"/>
            <a:ext cx="5486040" cy="272880"/>
          </a:xfrm>
          <a:prstGeom prst="rect">
            <a:avLst/>
          </a:prstGeom>
          <a:noFill/>
          <a:ln>
            <a:noFill/>
          </a:ln>
        </p:spPr>
        <p:style>
          <a:lnRef idx="0"/>
          <a:fillRef idx="0"/>
          <a:effectRef idx="0"/>
          <a:fontRef idx="minor"/>
        </p:style>
      </p:sp>
      <p:sp>
        <p:nvSpPr>
          <p:cNvPr id="424" name="CustomShape 5"/>
          <p:cNvSpPr/>
          <p:nvPr/>
        </p:nvSpPr>
        <p:spPr>
          <a:xfrm>
            <a:off x="685800" y="0"/>
            <a:ext cx="7772040" cy="1142640"/>
          </a:xfrm>
          <a:prstGeom prst="rect">
            <a:avLst/>
          </a:prstGeom>
          <a:noFill/>
          <a:ln>
            <a:noFill/>
          </a:ln>
        </p:spPr>
        <p:style>
          <a:lnRef idx="0"/>
          <a:fillRef idx="0"/>
          <a:effectRef idx="0"/>
          <a:fontRef idx="minor"/>
        </p:style>
      </p:sp>
      <p:sp>
        <p:nvSpPr>
          <p:cNvPr id="425" name="CustomShape 6"/>
          <p:cNvSpPr/>
          <p:nvPr/>
        </p:nvSpPr>
        <p:spPr>
          <a:xfrm>
            <a:off x="457200" y="1523880"/>
            <a:ext cx="8178480" cy="4171680"/>
          </a:xfrm>
          <a:prstGeom prst="rect">
            <a:avLst/>
          </a:prstGeom>
          <a:noFill/>
          <a:ln>
            <a:noFill/>
          </a:ln>
        </p:spPr>
        <p:style>
          <a:lnRef idx="0"/>
          <a:fillRef idx="0"/>
          <a:effectRef idx="0"/>
          <a:fontRef idx="minor"/>
        </p:style>
      </p:sp>
      <p:sp>
        <p:nvSpPr>
          <p:cNvPr id="426" name="CustomShape 7"/>
          <p:cNvSpPr/>
          <p:nvPr/>
        </p:nvSpPr>
        <p:spPr>
          <a:xfrm>
            <a:off x="609480" y="304920"/>
            <a:ext cx="7772040" cy="577800"/>
          </a:xfrm>
          <a:prstGeom prst="rect">
            <a:avLst/>
          </a:prstGeom>
          <a:noFill/>
          <a:ln>
            <a:noFill/>
          </a:ln>
        </p:spPr>
        <p:style>
          <a:lnRef idx="0"/>
          <a:fillRef idx="0"/>
          <a:effectRef idx="0"/>
          <a:fontRef idx="minor"/>
        </p:style>
        <p:txBody>
          <a:bodyPr lIns="90000" rIns="90000" tIns="45000" bIns="45000"/>
          <a:p>
            <a:pPr>
              <a:lnSpc>
                <a:spcPct val="100000"/>
              </a:lnSpc>
              <a:spcBef>
                <a:spcPts val="1599"/>
              </a:spcBef>
            </a:pPr>
            <a:r>
              <a:rPr b="0" lang="en-US" sz="3200" spc="-1" strike="noStrike">
                <a:solidFill>
                  <a:srgbClr val="000000"/>
                </a:solidFill>
                <a:uFill>
                  <a:solidFill>
                    <a:srgbClr val="ffffff"/>
                  </a:solidFill>
                </a:uFill>
                <a:latin typeface="Arial"/>
              </a:rPr>
              <a:t>The philosophie of our network </a:t>
            </a:r>
            <a:endParaRPr b="0" lang="en-US" sz="1800" spc="-1" strike="noStrike">
              <a:solidFill>
                <a:srgbClr val="000000"/>
              </a:solidFill>
              <a:uFill>
                <a:solidFill>
                  <a:srgbClr val="ffffff"/>
                </a:solidFill>
              </a:uFill>
              <a:latin typeface="Arial"/>
            </a:endParaRPr>
          </a:p>
        </p:txBody>
      </p:sp>
      <p:sp>
        <p:nvSpPr>
          <p:cNvPr id="427" name="CustomShape 8"/>
          <p:cNvSpPr/>
          <p:nvPr/>
        </p:nvSpPr>
        <p:spPr>
          <a:xfrm>
            <a:off x="457200" y="1371600"/>
            <a:ext cx="8229240" cy="518760"/>
          </a:xfrm>
          <a:prstGeom prst="rect">
            <a:avLst/>
          </a:prstGeom>
          <a:noFill/>
          <a:ln>
            <a:noFill/>
          </a:ln>
        </p:spPr>
        <p:style>
          <a:lnRef idx="0"/>
          <a:fillRef idx="0"/>
          <a:effectRef idx="0"/>
          <a:fontRef idx="minor"/>
        </p:style>
      </p:sp>
      <p:sp>
        <p:nvSpPr>
          <p:cNvPr id="428" name="CustomShape 9"/>
          <p:cNvSpPr/>
          <p:nvPr/>
        </p:nvSpPr>
        <p:spPr>
          <a:xfrm>
            <a:off x="762120" y="1447920"/>
            <a:ext cx="7619760" cy="456840"/>
          </a:xfrm>
          <a:prstGeom prst="rect">
            <a:avLst/>
          </a:prstGeom>
          <a:noFill/>
          <a:ln>
            <a:noFill/>
          </a:ln>
        </p:spPr>
        <p:style>
          <a:lnRef idx="0"/>
          <a:fillRef idx="0"/>
          <a:effectRef idx="0"/>
          <a:fontRef idx="minor"/>
        </p:style>
      </p:sp>
      <p:sp>
        <p:nvSpPr>
          <p:cNvPr id="429" name="CustomShape 10"/>
          <p:cNvSpPr/>
          <p:nvPr/>
        </p:nvSpPr>
        <p:spPr>
          <a:xfrm>
            <a:off x="950760" y="1490760"/>
            <a:ext cx="6479640" cy="3533400"/>
          </a:xfrm>
          <a:prstGeom prst="rect">
            <a:avLst/>
          </a:prstGeom>
          <a:noFill/>
          <a:ln>
            <a:noFill/>
          </a:ln>
        </p:spPr>
        <p:style>
          <a:lnRef idx="0"/>
          <a:fillRef idx="0"/>
          <a:effectRef idx="0"/>
          <a:fontRef idx="minor"/>
        </p:style>
        <p:txBody>
          <a:bodyPr lIns="90000" rIns="90000" tIns="45000" bIns="45000"/>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599"/>
              </a:spcBef>
            </a:pPr>
            <a:r>
              <a:rPr b="1" i="1" lang="en-US" sz="2400" spc="-1" strike="noStrike">
                <a:solidFill>
                  <a:srgbClr val="000000"/>
                </a:solidFill>
                <a:uFill>
                  <a:solidFill>
                    <a:srgbClr val="ffffff"/>
                  </a:solidFill>
                </a:uFill>
                <a:latin typeface="Arial"/>
              </a:rPr>
              <a:t>"</a:t>
            </a:r>
            <a:r>
              <a:rPr b="1" i="1" lang="en-US" sz="3200" spc="-1" strike="noStrike">
                <a:solidFill>
                  <a:srgbClr val="000000"/>
                </a:solidFill>
                <a:uFill>
                  <a:solidFill>
                    <a:srgbClr val="ffffff"/>
                  </a:solidFill>
                </a:uFill>
                <a:latin typeface="Arial"/>
              </a:rPr>
              <a:t>Life is not an obligation but an opportunity" (from the Tao)</a:t>
            </a:r>
            <a:endParaRPr b="0" lang="en-US" sz="1800" spc="-1" strike="noStrike">
              <a:solidFill>
                <a:srgbClr val="000000"/>
              </a:solidFill>
              <a:uFill>
                <a:solidFill>
                  <a:srgbClr val="ffffff"/>
                </a:solidFill>
              </a:uFill>
              <a:latin typeface="Arial"/>
            </a:endParaRPr>
          </a:p>
          <a:p>
            <a:pPr>
              <a:lnSpc>
                <a:spcPct val="100000"/>
              </a:lnSpc>
              <a:spcBef>
                <a:spcPts val="15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431"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432" name="Picture 3" descr=""/>
          <p:cNvPicPr/>
          <p:nvPr/>
        </p:nvPicPr>
        <p:blipFill>
          <a:blip r:embed="rId1"/>
          <a:stretch/>
        </p:blipFill>
        <p:spPr>
          <a:xfrm>
            <a:off x="6804000" y="5877000"/>
            <a:ext cx="1980720" cy="755280"/>
          </a:xfrm>
          <a:prstGeom prst="rect">
            <a:avLst/>
          </a:prstGeom>
          <a:ln>
            <a:noFill/>
          </a:ln>
        </p:spPr>
      </p:pic>
      <p:sp>
        <p:nvSpPr>
          <p:cNvPr id="433"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434" name="CustomShape 4"/>
          <p:cNvSpPr/>
          <p:nvPr/>
        </p:nvSpPr>
        <p:spPr>
          <a:xfrm>
            <a:off x="380880" y="6019920"/>
            <a:ext cx="5486040" cy="272880"/>
          </a:xfrm>
          <a:prstGeom prst="rect">
            <a:avLst/>
          </a:prstGeom>
          <a:noFill/>
          <a:ln>
            <a:noFill/>
          </a:ln>
        </p:spPr>
        <p:style>
          <a:lnRef idx="0"/>
          <a:fillRef idx="0"/>
          <a:effectRef idx="0"/>
          <a:fontRef idx="minor"/>
        </p:style>
      </p:sp>
      <p:sp>
        <p:nvSpPr>
          <p:cNvPr id="435" name="CustomShape 5"/>
          <p:cNvSpPr/>
          <p:nvPr/>
        </p:nvSpPr>
        <p:spPr>
          <a:xfrm>
            <a:off x="685800" y="0"/>
            <a:ext cx="7772040" cy="1142640"/>
          </a:xfrm>
          <a:prstGeom prst="rect">
            <a:avLst/>
          </a:prstGeom>
          <a:noFill/>
          <a:ln>
            <a:noFill/>
          </a:ln>
        </p:spPr>
        <p:style>
          <a:lnRef idx="0"/>
          <a:fillRef idx="0"/>
          <a:effectRef idx="0"/>
          <a:fontRef idx="minor"/>
        </p:style>
      </p:sp>
      <p:sp>
        <p:nvSpPr>
          <p:cNvPr id="436" name="CustomShape 6"/>
          <p:cNvSpPr/>
          <p:nvPr/>
        </p:nvSpPr>
        <p:spPr>
          <a:xfrm>
            <a:off x="457200" y="1523880"/>
            <a:ext cx="8178480" cy="4171680"/>
          </a:xfrm>
          <a:prstGeom prst="rect">
            <a:avLst/>
          </a:prstGeom>
          <a:noFill/>
          <a:ln>
            <a:noFill/>
          </a:ln>
        </p:spPr>
        <p:style>
          <a:lnRef idx="0"/>
          <a:fillRef idx="0"/>
          <a:effectRef idx="0"/>
          <a:fontRef idx="minor"/>
        </p:style>
      </p:sp>
      <p:sp>
        <p:nvSpPr>
          <p:cNvPr id="437" name="CustomShape 7"/>
          <p:cNvSpPr/>
          <p:nvPr/>
        </p:nvSpPr>
        <p:spPr>
          <a:xfrm>
            <a:off x="2209680" y="304920"/>
            <a:ext cx="5028840" cy="579240"/>
          </a:xfrm>
          <a:prstGeom prst="rect">
            <a:avLst/>
          </a:prstGeom>
          <a:noFill/>
          <a:ln>
            <a:noFill/>
          </a:ln>
        </p:spPr>
        <p:style>
          <a:lnRef idx="0"/>
          <a:fillRef idx="0"/>
          <a:effectRef idx="0"/>
          <a:fontRef idx="minor"/>
        </p:style>
      </p:sp>
      <p:sp>
        <p:nvSpPr>
          <p:cNvPr id="438" name="CustomShape 8"/>
          <p:cNvSpPr/>
          <p:nvPr/>
        </p:nvSpPr>
        <p:spPr>
          <a:xfrm>
            <a:off x="457200" y="1371600"/>
            <a:ext cx="8229240" cy="518760"/>
          </a:xfrm>
          <a:prstGeom prst="rect">
            <a:avLst/>
          </a:prstGeom>
          <a:noFill/>
          <a:ln>
            <a:noFill/>
          </a:ln>
        </p:spPr>
        <p:style>
          <a:lnRef idx="0"/>
          <a:fillRef idx="0"/>
          <a:effectRef idx="0"/>
          <a:fontRef idx="minor"/>
        </p:style>
      </p:sp>
      <p:sp>
        <p:nvSpPr>
          <p:cNvPr id="439" name="CustomShape 9"/>
          <p:cNvSpPr/>
          <p:nvPr/>
        </p:nvSpPr>
        <p:spPr>
          <a:xfrm>
            <a:off x="762120" y="1447920"/>
            <a:ext cx="7619760" cy="456840"/>
          </a:xfrm>
          <a:prstGeom prst="rect">
            <a:avLst/>
          </a:prstGeom>
          <a:noFill/>
          <a:ln>
            <a:noFill/>
          </a:ln>
        </p:spPr>
        <p:style>
          <a:lnRef idx="0"/>
          <a:fillRef idx="0"/>
          <a:effectRef idx="0"/>
          <a:fontRef idx="minor"/>
        </p:style>
      </p:sp>
      <p:sp>
        <p:nvSpPr>
          <p:cNvPr id="440" name="CustomShape 10"/>
          <p:cNvSpPr/>
          <p:nvPr/>
        </p:nvSpPr>
        <p:spPr>
          <a:xfrm>
            <a:off x="900000" y="1413000"/>
            <a:ext cx="6479640" cy="2183040"/>
          </a:xfrm>
          <a:prstGeom prst="rect">
            <a:avLst/>
          </a:prstGeom>
          <a:noFill/>
          <a:ln>
            <a:noFill/>
          </a:ln>
        </p:spPr>
        <p:style>
          <a:lnRef idx="0"/>
          <a:fillRef idx="0"/>
          <a:effectRef idx="0"/>
          <a:fontRef idx="minor"/>
        </p:style>
        <p:txBody>
          <a:bodyPr lIns="90000" rIns="90000" tIns="45000" bIns="45000"/>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80"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81" name="Picture 3" descr=""/>
          <p:cNvPicPr/>
          <p:nvPr/>
        </p:nvPicPr>
        <p:blipFill>
          <a:blip r:embed="rId1"/>
          <a:stretch/>
        </p:blipFill>
        <p:spPr>
          <a:xfrm>
            <a:off x="6804000" y="5877000"/>
            <a:ext cx="1980720" cy="755280"/>
          </a:xfrm>
          <a:prstGeom prst="rect">
            <a:avLst/>
          </a:prstGeom>
          <a:ln>
            <a:noFill/>
          </a:ln>
        </p:spPr>
      </p:pic>
      <p:sp>
        <p:nvSpPr>
          <p:cNvPr id="82"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83" name="CustomShape 4"/>
          <p:cNvSpPr/>
          <p:nvPr/>
        </p:nvSpPr>
        <p:spPr>
          <a:xfrm>
            <a:off x="380880" y="6019920"/>
            <a:ext cx="5486040" cy="272880"/>
          </a:xfrm>
          <a:prstGeom prst="rect">
            <a:avLst/>
          </a:prstGeom>
          <a:noFill/>
          <a:ln>
            <a:noFill/>
          </a:ln>
        </p:spPr>
        <p:style>
          <a:lnRef idx="0"/>
          <a:fillRef idx="0"/>
          <a:effectRef idx="0"/>
          <a:fontRef idx="minor"/>
        </p:style>
      </p:sp>
      <p:sp>
        <p:nvSpPr>
          <p:cNvPr id="84" name="CustomShape 5"/>
          <p:cNvSpPr/>
          <p:nvPr/>
        </p:nvSpPr>
        <p:spPr>
          <a:xfrm>
            <a:off x="685800" y="0"/>
            <a:ext cx="7772040" cy="1142640"/>
          </a:xfrm>
          <a:prstGeom prst="rect">
            <a:avLst/>
          </a:prstGeom>
          <a:noFill/>
          <a:ln>
            <a:noFill/>
          </a:ln>
        </p:spPr>
        <p:style>
          <a:lnRef idx="0"/>
          <a:fillRef idx="0"/>
          <a:effectRef idx="0"/>
          <a:fontRef idx="minor"/>
        </p:style>
      </p:sp>
      <p:sp>
        <p:nvSpPr>
          <p:cNvPr id="85" name="CustomShape 6"/>
          <p:cNvSpPr/>
          <p:nvPr/>
        </p:nvSpPr>
        <p:spPr>
          <a:xfrm>
            <a:off x="457200" y="1523880"/>
            <a:ext cx="8178480" cy="4171680"/>
          </a:xfrm>
          <a:prstGeom prst="rect">
            <a:avLst/>
          </a:prstGeom>
          <a:noFill/>
          <a:ln>
            <a:noFill/>
          </a:ln>
        </p:spPr>
        <p:style>
          <a:lnRef idx="0"/>
          <a:fillRef idx="0"/>
          <a:effectRef idx="0"/>
          <a:fontRef idx="minor"/>
        </p:style>
      </p:sp>
      <p:sp>
        <p:nvSpPr>
          <p:cNvPr id="86" name="CustomShape 7"/>
          <p:cNvSpPr/>
          <p:nvPr/>
        </p:nvSpPr>
        <p:spPr>
          <a:xfrm>
            <a:off x="2057400" y="1127880"/>
            <a:ext cx="5028840" cy="20401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Arial"/>
              </a:rPr>
              <a:t>Two projects are to</a:t>
            </a:r>
            <a:endParaRPr b="0" lang="en-US" sz="1800" spc="-1" strike="noStrike">
              <a:solidFill>
                <a:srgbClr val="000000"/>
              </a:solidFill>
              <a:uFill>
                <a:solidFill>
                  <a:srgbClr val="ffffff"/>
                </a:solidFill>
              </a:uFill>
              <a:latin typeface="Arial"/>
            </a:endParaRPr>
          </a:p>
          <a:p>
            <a:pPr>
              <a:lnSpc>
                <a:spcPct val="100000"/>
              </a:lnSpc>
            </a:pPr>
            <a:r>
              <a:rPr b="1" lang="en-US" sz="3200" spc="-1" strike="noStrike">
                <a:solidFill>
                  <a:srgbClr val="000000"/>
                </a:solidFill>
                <a:uFill>
                  <a:solidFill>
                    <a:srgbClr val="ffffff"/>
                  </a:solidFill>
                </a:uFill>
                <a:latin typeface="Arial"/>
              </a:rPr>
              <a:t>demonstrate ways of overcoming of this obstacle: </a:t>
            </a:r>
            <a:endParaRPr b="0" lang="en-US" sz="1800" spc="-1" strike="noStrike">
              <a:solidFill>
                <a:srgbClr val="000000"/>
              </a:solidFill>
              <a:uFill>
                <a:solidFill>
                  <a:srgbClr val="ffffff"/>
                </a:solidFill>
              </a:uFill>
              <a:latin typeface="Arial"/>
            </a:endParaRPr>
          </a:p>
        </p:txBody>
      </p:sp>
      <p:sp>
        <p:nvSpPr>
          <p:cNvPr id="87" name="CustomShape 8"/>
          <p:cNvSpPr/>
          <p:nvPr/>
        </p:nvSpPr>
        <p:spPr>
          <a:xfrm>
            <a:off x="457200" y="1371600"/>
            <a:ext cx="8229240" cy="518760"/>
          </a:xfrm>
          <a:prstGeom prst="rect">
            <a:avLst/>
          </a:prstGeom>
          <a:noFill/>
          <a:ln>
            <a:noFill/>
          </a:ln>
        </p:spPr>
        <p:style>
          <a:lnRef idx="0"/>
          <a:fillRef idx="0"/>
          <a:effectRef idx="0"/>
          <a:fontRef idx="minor"/>
        </p:style>
      </p:sp>
      <p:sp>
        <p:nvSpPr>
          <p:cNvPr id="88" name="CustomShape 9"/>
          <p:cNvSpPr/>
          <p:nvPr/>
        </p:nvSpPr>
        <p:spPr>
          <a:xfrm>
            <a:off x="762120" y="1447920"/>
            <a:ext cx="7619760" cy="456840"/>
          </a:xfrm>
          <a:prstGeom prst="rect">
            <a:avLst/>
          </a:prstGeom>
          <a:noFill/>
          <a:ln>
            <a:noFill/>
          </a:ln>
        </p:spPr>
        <p:style>
          <a:lnRef idx="0"/>
          <a:fillRef idx="0"/>
          <a:effectRef idx="0"/>
          <a:fontRef idx="minor"/>
        </p:style>
      </p:sp>
      <p:sp>
        <p:nvSpPr>
          <p:cNvPr id="89" name="CustomShape 10"/>
          <p:cNvSpPr/>
          <p:nvPr/>
        </p:nvSpPr>
        <p:spPr>
          <a:xfrm>
            <a:off x="900000" y="1413000"/>
            <a:ext cx="6479640" cy="5779080"/>
          </a:xfrm>
          <a:prstGeom prst="rect">
            <a:avLst/>
          </a:prstGeom>
          <a:noFill/>
          <a:ln>
            <a:noFill/>
          </a:ln>
        </p:spPr>
        <p:style>
          <a:lnRef idx="0"/>
          <a:fillRef idx="0"/>
          <a:effectRef idx="0"/>
          <a:fontRef idx="minor"/>
        </p:style>
        <p:txBody>
          <a:bodyPr lIns="90000" rIns="90000" tIns="45000" bIns="45000"/>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pPr>
            <a:r>
              <a:rPr b="1" lang="en-US" sz="24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ff0000"/>
                </a:solidFill>
                <a:uFill>
                  <a:solidFill>
                    <a:srgbClr val="ffffff"/>
                  </a:solidFill>
                </a:uFill>
                <a:latin typeface="Arial"/>
              </a:rPr>
              <a:t>I. </a:t>
            </a:r>
            <a:r>
              <a:rPr b="1" lang="en-US" sz="2800" spc="-1" strike="noStrike">
                <a:solidFill>
                  <a:srgbClr val="ff0000"/>
                </a:solidFill>
                <a:uFill>
                  <a:solidFill>
                    <a:srgbClr val="ffffff"/>
                  </a:solidFill>
                </a:uFill>
                <a:latin typeface="Arial"/>
              </a:rPr>
              <a:t>Papilio </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Arial"/>
              </a:rPr>
              <a:t>	</a:t>
            </a:r>
            <a:r>
              <a:rPr b="1" lang="en-US" sz="2800" spc="-1" strike="noStrike">
                <a:solidFill>
                  <a:srgbClr val="000000"/>
                </a:solidFill>
                <a:uFill>
                  <a:solidFill>
                    <a:srgbClr val="ffffff"/>
                  </a:solidFill>
                </a:uFill>
                <a:latin typeface="Arial"/>
              </a:rPr>
              <a:t>by beta Institut </a:t>
            </a:r>
            <a:r>
              <a:rPr b="1" lang="en-US" sz="2800" spc="-1" strike="noStrike">
                <a:solidFill>
                  <a:srgbClr val="000000"/>
                </a:solidFill>
                <a:uFill>
                  <a:solidFill>
                    <a:srgbClr val="ffffff"/>
                  </a:solidFill>
                </a:uFill>
                <a:latin typeface="Arial"/>
              </a:rPr>
              <a:t>	</a:t>
            </a:r>
            <a:r>
              <a:rPr b="1" lang="en-US" sz="2800" spc="-1" strike="noStrike">
                <a:solidFill>
                  <a:srgbClr val="000000"/>
                </a:solidFill>
                <a:uFill>
                  <a:solidFill>
                    <a:srgbClr val="ffffff"/>
                  </a:solidFill>
                </a:uFill>
                <a:latin typeface="Arial"/>
              </a:rPr>
              <a:t>Augsburg</a:t>
            </a:r>
            <a:endParaRPr b="0" lang="en-US" sz="1800" spc="-1" strike="noStrike">
              <a:solidFill>
                <a:srgbClr val="000000"/>
              </a:solidFill>
              <a:uFill>
                <a:solidFill>
                  <a:srgbClr val="ffffff"/>
                </a:solidFill>
              </a:uFill>
              <a:latin typeface="Arial"/>
            </a:endParaRPr>
          </a:p>
          <a:p>
            <a:pPr>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ff0000"/>
                </a:solidFill>
                <a:uFill>
                  <a:solidFill>
                    <a:srgbClr val="ffffff"/>
                  </a:solidFill>
                </a:uFill>
                <a:latin typeface="Arial"/>
              </a:rPr>
              <a:t>II.</a:t>
            </a:r>
            <a:r>
              <a:rPr b="1" lang="en-US" sz="2400" spc="-1" strike="noStrike">
                <a:solidFill>
                  <a:srgbClr val="000000"/>
                </a:solidFill>
                <a:uFill>
                  <a:solidFill>
                    <a:srgbClr val="ffffff"/>
                  </a:solidFill>
                </a:uFill>
                <a:latin typeface="Arial"/>
              </a:rPr>
              <a:t> </a:t>
            </a:r>
            <a:r>
              <a:rPr b="1" lang="en-US" sz="2800" spc="-1" strike="noStrike">
                <a:solidFill>
                  <a:srgbClr val="000000"/>
                </a:solidFill>
                <a:uFill>
                  <a:solidFill>
                    <a:srgbClr val="ffffff"/>
                  </a:solidFill>
                </a:uFill>
                <a:latin typeface="Arial"/>
              </a:rPr>
              <a:t>Resilience promotion by the </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1" lang="en-US" sz="2800" spc="-1" strike="noStrike">
                <a:solidFill>
                  <a:srgbClr val="ff0000"/>
                </a:solidFill>
                <a:uFill>
                  <a:solidFill>
                    <a:srgbClr val="ffffff"/>
                  </a:solidFill>
                </a:uFill>
                <a:latin typeface="Arial"/>
              </a:rPr>
              <a:t>network Gesundheit-Sport- </a:t>
            </a:r>
            <a:r>
              <a:rPr b="1" lang="en-US" sz="2800" spc="-1" strike="noStrike">
                <a:solidFill>
                  <a:srgbClr val="ff0000"/>
                </a:solidFill>
                <a:uFill>
                  <a:solidFill>
                    <a:srgbClr val="ffffff"/>
                  </a:solidFill>
                </a:uFill>
                <a:latin typeface="Arial"/>
              </a:rPr>
              <a:t>	</a:t>
            </a:r>
            <a:r>
              <a:rPr b="1" lang="en-US" sz="2800" spc="-1" strike="noStrike">
                <a:solidFill>
                  <a:srgbClr val="ff0000"/>
                </a:solidFill>
                <a:uFill>
                  <a:solidFill>
                    <a:srgbClr val="ffffff"/>
                  </a:solidFill>
                </a:uFill>
                <a:latin typeface="Arial"/>
              </a:rPr>
              <a:t>Erlebnis</a:t>
            </a:r>
            <a:r>
              <a:rPr b="1" lang="en-US" sz="28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of the DiCV Cologne</a:t>
            </a: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91"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92" name="Picture 3" descr=""/>
          <p:cNvPicPr/>
          <p:nvPr/>
        </p:nvPicPr>
        <p:blipFill>
          <a:blip r:embed="rId1"/>
          <a:stretch/>
        </p:blipFill>
        <p:spPr>
          <a:xfrm>
            <a:off x="6804000" y="5877000"/>
            <a:ext cx="1980720" cy="755280"/>
          </a:xfrm>
          <a:prstGeom prst="rect">
            <a:avLst/>
          </a:prstGeom>
          <a:ln>
            <a:noFill/>
          </a:ln>
        </p:spPr>
      </p:pic>
      <p:sp>
        <p:nvSpPr>
          <p:cNvPr id="93"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94" name="CustomShape 4"/>
          <p:cNvSpPr/>
          <p:nvPr/>
        </p:nvSpPr>
        <p:spPr>
          <a:xfrm>
            <a:off x="380880" y="6019920"/>
            <a:ext cx="5486040" cy="272880"/>
          </a:xfrm>
          <a:prstGeom prst="rect">
            <a:avLst/>
          </a:prstGeom>
          <a:noFill/>
          <a:ln>
            <a:noFill/>
          </a:ln>
        </p:spPr>
        <p:style>
          <a:lnRef idx="0"/>
          <a:fillRef idx="0"/>
          <a:effectRef idx="0"/>
          <a:fontRef idx="minor"/>
        </p:style>
      </p:sp>
      <p:sp>
        <p:nvSpPr>
          <p:cNvPr id="95" name="CustomShape 5"/>
          <p:cNvSpPr/>
          <p:nvPr/>
        </p:nvSpPr>
        <p:spPr>
          <a:xfrm>
            <a:off x="685800" y="0"/>
            <a:ext cx="7772040" cy="1142640"/>
          </a:xfrm>
          <a:prstGeom prst="rect">
            <a:avLst/>
          </a:prstGeom>
          <a:noFill/>
          <a:ln>
            <a:noFill/>
          </a:ln>
        </p:spPr>
        <p:style>
          <a:lnRef idx="0"/>
          <a:fillRef idx="0"/>
          <a:effectRef idx="0"/>
          <a:fontRef idx="minor"/>
        </p:style>
      </p:sp>
      <p:sp>
        <p:nvSpPr>
          <p:cNvPr id="96" name="CustomShape 6"/>
          <p:cNvSpPr/>
          <p:nvPr/>
        </p:nvSpPr>
        <p:spPr>
          <a:xfrm>
            <a:off x="457200" y="1523880"/>
            <a:ext cx="8178480" cy="4171680"/>
          </a:xfrm>
          <a:prstGeom prst="rect">
            <a:avLst/>
          </a:prstGeom>
          <a:noFill/>
          <a:ln>
            <a:noFill/>
          </a:ln>
        </p:spPr>
        <p:style>
          <a:lnRef idx="0"/>
          <a:fillRef idx="0"/>
          <a:effectRef idx="0"/>
          <a:fontRef idx="minor"/>
        </p:style>
      </p:sp>
      <p:sp>
        <p:nvSpPr>
          <p:cNvPr id="97" name="CustomShape 7"/>
          <p:cNvSpPr/>
          <p:nvPr/>
        </p:nvSpPr>
        <p:spPr>
          <a:xfrm>
            <a:off x="762120" y="304920"/>
            <a:ext cx="7619760" cy="577800"/>
          </a:xfrm>
          <a:prstGeom prst="rect">
            <a:avLst/>
          </a:prstGeom>
          <a:noFill/>
          <a:ln>
            <a:noFill/>
          </a:ln>
        </p:spPr>
        <p:style>
          <a:lnRef idx="0"/>
          <a:fillRef idx="0"/>
          <a:effectRef idx="0"/>
          <a:fontRef idx="minor"/>
        </p:style>
        <p:txBody>
          <a:bodyPr lIns="90000" rIns="90000" tIns="45000" bIns="45000"/>
          <a:p>
            <a:pPr>
              <a:lnSpc>
                <a:spcPct val="100000"/>
              </a:lnSpc>
              <a:spcBef>
                <a:spcPts val="1599"/>
              </a:spcBef>
            </a:pPr>
            <a:r>
              <a:rPr b="1" lang="en-US" sz="3200" spc="-1" strike="noStrike">
                <a:solidFill>
                  <a:srgbClr val="000000"/>
                </a:solidFill>
                <a:uFill>
                  <a:solidFill>
                    <a:srgbClr val="ffffff"/>
                  </a:solidFill>
                </a:uFill>
                <a:latin typeface="Arial"/>
              </a:rPr>
              <a:t>Basic Knowlege I</a:t>
            </a:r>
            <a:endParaRPr b="0" lang="en-US" sz="1800" spc="-1" strike="noStrike">
              <a:solidFill>
                <a:srgbClr val="000000"/>
              </a:solidFill>
              <a:uFill>
                <a:solidFill>
                  <a:srgbClr val="ffffff"/>
                </a:solidFill>
              </a:uFill>
              <a:latin typeface="Arial"/>
            </a:endParaRPr>
          </a:p>
        </p:txBody>
      </p:sp>
      <p:sp>
        <p:nvSpPr>
          <p:cNvPr id="98" name="CustomShape 8"/>
          <p:cNvSpPr/>
          <p:nvPr/>
        </p:nvSpPr>
        <p:spPr>
          <a:xfrm>
            <a:off x="457200" y="1371600"/>
            <a:ext cx="8229240" cy="518760"/>
          </a:xfrm>
          <a:prstGeom prst="rect">
            <a:avLst/>
          </a:prstGeom>
          <a:noFill/>
          <a:ln>
            <a:noFill/>
          </a:ln>
        </p:spPr>
        <p:style>
          <a:lnRef idx="0"/>
          <a:fillRef idx="0"/>
          <a:effectRef idx="0"/>
          <a:fontRef idx="minor"/>
        </p:style>
      </p:sp>
      <p:sp>
        <p:nvSpPr>
          <p:cNvPr id="99" name="CustomShape 9"/>
          <p:cNvSpPr/>
          <p:nvPr/>
        </p:nvSpPr>
        <p:spPr>
          <a:xfrm>
            <a:off x="762120" y="1447920"/>
            <a:ext cx="7619760" cy="456840"/>
          </a:xfrm>
          <a:prstGeom prst="rect">
            <a:avLst/>
          </a:prstGeom>
          <a:noFill/>
          <a:ln>
            <a:noFill/>
          </a:ln>
        </p:spPr>
        <p:style>
          <a:lnRef idx="0"/>
          <a:fillRef idx="0"/>
          <a:effectRef idx="0"/>
          <a:fontRef idx="minor"/>
        </p:style>
      </p:sp>
      <p:sp>
        <p:nvSpPr>
          <p:cNvPr id="100" name="CustomShape 10"/>
          <p:cNvSpPr/>
          <p:nvPr/>
        </p:nvSpPr>
        <p:spPr>
          <a:xfrm>
            <a:off x="900000" y="1413000"/>
            <a:ext cx="6479640" cy="5407920"/>
          </a:xfrm>
          <a:prstGeom prst="rect">
            <a:avLst/>
          </a:prstGeom>
          <a:noFill/>
          <a:ln>
            <a:noFill/>
          </a:ln>
        </p:spPr>
        <p:style>
          <a:lnRef idx="0"/>
          <a:fillRef idx="0"/>
          <a:effectRef idx="0"/>
          <a:fontRef idx="minor"/>
        </p:style>
        <p:txBody>
          <a:bodyPr lIns="90000" rIns="90000" tIns="45000" bIns="45000"/>
          <a:p>
            <a:pPr>
              <a:lnSpc>
                <a:spcPct val="100000"/>
              </a:lnSpc>
              <a:spcBef>
                <a:spcPts val="1400"/>
              </a:spcBef>
            </a:pPr>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Current addiction prevention considers that the time until a child starts school is a particularly important period of the child's life. </a:t>
            </a:r>
            <a:endParaRPr b="0" lang="en-US" sz="1800" spc="-1" strike="noStrike">
              <a:solidFill>
                <a:srgbClr val="000000"/>
              </a:solidFill>
              <a:uFill>
                <a:solidFill>
                  <a:srgbClr val="ffffff"/>
                </a:solidFill>
              </a:uFill>
              <a:latin typeface="Arial"/>
            </a:endParaRPr>
          </a:p>
          <a:p>
            <a:pPr>
              <a:lnSpc>
                <a:spcPct val="100000"/>
              </a:lnSpc>
              <a:spcBef>
                <a:spcPts val="1400"/>
              </a:spcBef>
            </a:pPr>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Development of the child is essentially influenced by handling of protective and risk factors and age-appropriate support</a:t>
            </a:r>
            <a:r>
              <a:rPr b="0" lang="en-US" sz="24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102"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103" name="Picture 3" descr=""/>
          <p:cNvPicPr/>
          <p:nvPr/>
        </p:nvPicPr>
        <p:blipFill>
          <a:blip r:embed="rId1"/>
          <a:stretch/>
        </p:blipFill>
        <p:spPr>
          <a:xfrm>
            <a:off x="6804000" y="5877000"/>
            <a:ext cx="1980720" cy="755280"/>
          </a:xfrm>
          <a:prstGeom prst="rect">
            <a:avLst/>
          </a:prstGeom>
          <a:ln>
            <a:noFill/>
          </a:ln>
        </p:spPr>
      </p:pic>
      <p:sp>
        <p:nvSpPr>
          <p:cNvPr id="104"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105" name="CustomShape 4"/>
          <p:cNvSpPr/>
          <p:nvPr/>
        </p:nvSpPr>
        <p:spPr>
          <a:xfrm>
            <a:off x="380880" y="6019920"/>
            <a:ext cx="5486040" cy="272880"/>
          </a:xfrm>
          <a:prstGeom prst="rect">
            <a:avLst/>
          </a:prstGeom>
          <a:noFill/>
          <a:ln>
            <a:noFill/>
          </a:ln>
        </p:spPr>
        <p:style>
          <a:lnRef idx="0"/>
          <a:fillRef idx="0"/>
          <a:effectRef idx="0"/>
          <a:fontRef idx="minor"/>
        </p:style>
      </p:sp>
      <p:sp>
        <p:nvSpPr>
          <p:cNvPr id="106" name="CustomShape 5"/>
          <p:cNvSpPr/>
          <p:nvPr/>
        </p:nvSpPr>
        <p:spPr>
          <a:xfrm>
            <a:off x="685800" y="0"/>
            <a:ext cx="7772040" cy="1142640"/>
          </a:xfrm>
          <a:prstGeom prst="rect">
            <a:avLst/>
          </a:prstGeom>
          <a:noFill/>
          <a:ln>
            <a:noFill/>
          </a:ln>
        </p:spPr>
        <p:style>
          <a:lnRef idx="0"/>
          <a:fillRef idx="0"/>
          <a:effectRef idx="0"/>
          <a:fontRef idx="minor"/>
        </p:style>
      </p:sp>
      <p:sp>
        <p:nvSpPr>
          <p:cNvPr id="107" name="CustomShape 6"/>
          <p:cNvSpPr/>
          <p:nvPr/>
        </p:nvSpPr>
        <p:spPr>
          <a:xfrm>
            <a:off x="457200" y="1523880"/>
            <a:ext cx="8178480" cy="4171680"/>
          </a:xfrm>
          <a:prstGeom prst="rect">
            <a:avLst/>
          </a:prstGeom>
          <a:noFill/>
          <a:ln>
            <a:noFill/>
          </a:ln>
        </p:spPr>
        <p:style>
          <a:lnRef idx="0"/>
          <a:fillRef idx="0"/>
          <a:effectRef idx="0"/>
          <a:fontRef idx="minor"/>
        </p:style>
      </p:sp>
      <p:sp>
        <p:nvSpPr>
          <p:cNvPr id="108" name="CustomShape 7"/>
          <p:cNvSpPr/>
          <p:nvPr/>
        </p:nvSpPr>
        <p:spPr>
          <a:xfrm>
            <a:off x="2209680" y="304920"/>
            <a:ext cx="5028840" cy="579240"/>
          </a:xfrm>
          <a:prstGeom prst="rect">
            <a:avLst/>
          </a:prstGeom>
          <a:noFill/>
          <a:ln>
            <a:noFill/>
          </a:ln>
        </p:spPr>
        <p:style>
          <a:lnRef idx="0"/>
          <a:fillRef idx="0"/>
          <a:effectRef idx="0"/>
          <a:fontRef idx="minor"/>
        </p:style>
      </p:sp>
      <p:sp>
        <p:nvSpPr>
          <p:cNvPr id="109" name="CustomShape 8"/>
          <p:cNvSpPr/>
          <p:nvPr/>
        </p:nvSpPr>
        <p:spPr>
          <a:xfrm>
            <a:off x="457200" y="1371600"/>
            <a:ext cx="8229240" cy="518760"/>
          </a:xfrm>
          <a:prstGeom prst="rect">
            <a:avLst/>
          </a:prstGeom>
          <a:noFill/>
          <a:ln>
            <a:noFill/>
          </a:ln>
        </p:spPr>
        <p:style>
          <a:lnRef idx="0"/>
          <a:fillRef idx="0"/>
          <a:effectRef idx="0"/>
          <a:fontRef idx="minor"/>
        </p:style>
      </p:sp>
      <p:sp>
        <p:nvSpPr>
          <p:cNvPr id="110" name="CustomShape 9"/>
          <p:cNvSpPr/>
          <p:nvPr/>
        </p:nvSpPr>
        <p:spPr>
          <a:xfrm>
            <a:off x="762120" y="1447920"/>
            <a:ext cx="7619760" cy="456840"/>
          </a:xfrm>
          <a:prstGeom prst="rect">
            <a:avLst/>
          </a:prstGeom>
          <a:noFill/>
          <a:ln>
            <a:noFill/>
          </a:ln>
        </p:spPr>
        <p:style>
          <a:lnRef idx="0"/>
          <a:fillRef idx="0"/>
          <a:effectRef idx="0"/>
          <a:fontRef idx="minor"/>
        </p:style>
      </p:sp>
      <p:sp>
        <p:nvSpPr>
          <p:cNvPr id="111" name="CustomShape 10"/>
          <p:cNvSpPr/>
          <p:nvPr/>
        </p:nvSpPr>
        <p:spPr>
          <a:xfrm>
            <a:off x="872640" y="188640"/>
            <a:ext cx="6479640" cy="83685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Arial"/>
              </a:rPr>
              <a:t>The project Papilio*)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Arial"/>
              </a:rPr>
              <a:t>focuses on the phase before children start school; it is targeted at the teachers and children in child day-care centres, as well as parents. It benefits all children but is particular effective in 3- to 7-year-old children with disadvantages at home who start displaying behavioural problems early on. Papilio is targeted at prevention of substance-related addictions.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Papilio is derived from "children need wings"</a:t>
            </a:r>
            <a:endParaRPr b="0" lang="en-US" sz="1800" spc="-1" strike="noStrike">
              <a:solidFill>
                <a:srgbClr val="000000"/>
              </a:solidFill>
              <a:uFill>
                <a:solidFill>
                  <a:srgbClr val="ffffff"/>
                </a:solidFill>
              </a:uFill>
              <a:latin typeface="Arial"/>
            </a:endParaRPr>
          </a:p>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113"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114" name="Picture 3" descr=""/>
          <p:cNvPicPr/>
          <p:nvPr/>
        </p:nvPicPr>
        <p:blipFill>
          <a:blip r:embed="rId1"/>
          <a:stretch/>
        </p:blipFill>
        <p:spPr>
          <a:xfrm>
            <a:off x="6804000" y="5877000"/>
            <a:ext cx="1980720" cy="755280"/>
          </a:xfrm>
          <a:prstGeom prst="rect">
            <a:avLst/>
          </a:prstGeom>
          <a:ln>
            <a:noFill/>
          </a:ln>
        </p:spPr>
      </p:pic>
      <p:sp>
        <p:nvSpPr>
          <p:cNvPr id="115"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116" name="CustomShape 4"/>
          <p:cNvSpPr/>
          <p:nvPr/>
        </p:nvSpPr>
        <p:spPr>
          <a:xfrm>
            <a:off x="380880" y="6019920"/>
            <a:ext cx="5486040" cy="272880"/>
          </a:xfrm>
          <a:prstGeom prst="rect">
            <a:avLst/>
          </a:prstGeom>
          <a:noFill/>
          <a:ln>
            <a:noFill/>
          </a:ln>
        </p:spPr>
        <p:style>
          <a:lnRef idx="0"/>
          <a:fillRef idx="0"/>
          <a:effectRef idx="0"/>
          <a:fontRef idx="minor"/>
        </p:style>
      </p:sp>
      <p:sp>
        <p:nvSpPr>
          <p:cNvPr id="117" name="CustomShape 5"/>
          <p:cNvSpPr/>
          <p:nvPr/>
        </p:nvSpPr>
        <p:spPr>
          <a:xfrm>
            <a:off x="685800" y="0"/>
            <a:ext cx="7772040" cy="1142640"/>
          </a:xfrm>
          <a:prstGeom prst="rect">
            <a:avLst/>
          </a:prstGeom>
          <a:noFill/>
          <a:ln>
            <a:noFill/>
          </a:ln>
        </p:spPr>
        <p:style>
          <a:lnRef idx="0"/>
          <a:fillRef idx="0"/>
          <a:effectRef idx="0"/>
          <a:fontRef idx="minor"/>
        </p:style>
      </p:sp>
      <p:sp>
        <p:nvSpPr>
          <p:cNvPr id="118" name="CustomShape 6"/>
          <p:cNvSpPr/>
          <p:nvPr/>
        </p:nvSpPr>
        <p:spPr>
          <a:xfrm>
            <a:off x="457200" y="1523880"/>
            <a:ext cx="8178480" cy="4171680"/>
          </a:xfrm>
          <a:prstGeom prst="rect">
            <a:avLst/>
          </a:prstGeom>
          <a:noFill/>
          <a:ln>
            <a:noFill/>
          </a:ln>
        </p:spPr>
        <p:style>
          <a:lnRef idx="0"/>
          <a:fillRef idx="0"/>
          <a:effectRef idx="0"/>
          <a:fontRef idx="minor"/>
        </p:style>
      </p:sp>
      <p:sp>
        <p:nvSpPr>
          <p:cNvPr id="119" name="CustomShape 7"/>
          <p:cNvSpPr/>
          <p:nvPr/>
        </p:nvSpPr>
        <p:spPr>
          <a:xfrm>
            <a:off x="2209680" y="304920"/>
            <a:ext cx="5028840" cy="579240"/>
          </a:xfrm>
          <a:prstGeom prst="rect">
            <a:avLst/>
          </a:prstGeom>
          <a:noFill/>
          <a:ln>
            <a:noFill/>
          </a:ln>
        </p:spPr>
        <p:style>
          <a:lnRef idx="0"/>
          <a:fillRef idx="0"/>
          <a:effectRef idx="0"/>
          <a:fontRef idx="minor"/>
        </p:style>
      </p:sp>
      <p:sp>
        <p:nvSpPr>
          <p:cNvPr id="120" name="CustomShape 8"/>
          <p:cNvSpPr/>
          <p:nvPr/>
        </p:nvSpPr>
        <p:spPr>
          <a:xfrm>
            <a:off x="457200" y="1371600"/>
            <a:ext cx="8229240" cy="518760"/>
          </a:xfrm>
          <a:prstGeom prst="rect">
            <a:avLst/>
          </a:prstGeom>
          <a:noFill/>
          <a:ln>
            <a:noFill/>
          </a:ln>
        </p:spPr>
        <p:style>
          <a:lnRef idx="0"/>
          <a:fillRef idx="0"/>
          <a:effectRef idx="0"/>
          <a:fontRef idx="minor"/>
        </p:style>
      </p:sp>
      <p:sp>
        <p:nvSpPr>
          <p:cNvPr id="121" name="CustomShape 9"/>
          <p:cNvSpPr/>
          <p:nvPr/>
        </p:nvSpPr>
        <p:spPr>
          <a:xfrm>
            <a:off x="762120" y="1447920"/>
            <a:ext cx="7619760" cy="456840"/>
          </a:xfrm>
          <a:prstGeom prst="rect">
            <a:avLst/>
          </a:prstGeom>
          <a:noFill/>
          <a:ln>
            <a:noFill/>
          </a:ln>
        </p:spPr>
        <p:style>
          <a:lnRef idx="0"/>
          <a:fillRef idx="0"/>
          <a:effectRef idx="0"/>
          <a:fontRef idx="minor"/>
        </p:style>
      </p:sp>
      <p:sp>
        <p:nvSpPr>
          <p:cNvPr id="122" name="CustomShape 10"/>
          <p:cNvSpPr/>
          <p:nvPr/>
        </p:nvSpPr>
        <p:spPr>
          <a:xfrm>
            <a:off x="872640" y="1196640"/>
            <a:ext cx="6479640" cy="70902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Arial"/>
              </a:rPr>
              <a:t>The early years are a great opportunity:</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Abilities are developed that make life and learning easier later.</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Children are highly motivated and committed on their own.</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If they are rewarded for efforts, the process will reinforce itself.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Children playfully learn to indicate needs and conditions.</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At the same time, they learn to stay on subject and to develop solutions for negative feelings and experiences.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124"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125" name="Picture 3" descr=""/>
          <p:cNvPicPr/>
          <p:nvPr/>
        </p:nvPicPr>
        <p:blipFill>
          <a:blip r:embed="rId1"/>
          <a:stretch/>
        </p:blipFill>
        <p:spPr>
          <a:xfrm>
            <a:off x="6804000" y="5877000"/>
            <a:ext cx="1980720" cy="755280"/>
          </a:xfrm>
          <a:prstGeom prst="rect">
            <a:avLst/>
          </a:prstGeom>
          <a:ln>
            <a:noFill/>
          </a:ln>
        </p:spPr>
      </p:pic>
      <p:sp>
        <p:nvSpPr>
          <p:cNvPr id="126"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127" name="CustomShape 4"/>
          <p:cNvSpPr/>
          <p:nvPr/>
        </p:nvSpPr>
        <p:spPr>
          <a:xfrm>
            <a:off x="380880" y="6019920"/>
            <a:ext cx="5486040" cy="272880"/>
          </a:xfrm>
          <a:prstGeom prst="rect">
            <a:avLst/>
          </a:prstGeom>
          <a:noFill/>
          <a:ln>
            <a:noFill/>
          </a:ln>
        </p:spPr>
        <p:style>
          <a:lnRef idx="0"/>
          <a:fillRef idx="0"/>
          <a:effectRef idx="0"/>
          <a:fontRef idx="minor"/>
        </p:style>
      </p:sp>
      <p:sp>
        <p:nvSpPr>
          <p:cNvPr id="128" name="CustomShape 5"/>
          <p:cNvSpPr/>
          <p:nvPr/>
        </p:nvSpPr>
        <p:spPr>
          <a:xfrm>
            <a:off x="685800" y="0"/>
            <a:ext cx="7772040" cy="1142640"/>
          </a:xfrm>
          <a:prstGeom prst="rect">
            <a:avLst/>
          </a:prstGeom>
          <a:noFill/>
          <a:ln>
            <a:noFill/>
          </a:ln>
        </p:spPr>
        <p:style>
          <a:lnRef idx="0"/>
          <a:fillRef idx="0"/>
          <a:effectRef idx="0"/>
          <a:fontRef idx="minor"/>
        </p:style>
      </p:sp>
      <p:sp>
        <p:nvSpPr>
          <p:cNvPr id="129" name="CustomShape 6"/>
          <p:cNvSpPr/>
          <p:nvPr/>
        </p:nvSpPr>
        <p:spPr>
          <a:xfrm>
            <a:off x="457200" y="1523880"/>
            <a:ext cx="8178480" cy="4171680"/>
          </a:xfrm>
          <a:prstGeom prst="rect">
            <a:avLst/>
          </a:prstGeom>
          <a:noFill/>
          <a:ln>
            <a:noFill/>
          </a:ln>
        </p:spPr>
        <p:style>
          <a:lnRef idx="0"/>
          <a:fillRef idx="0"/>
          <a:effectRef idx="0"/>
          <a:fontRef idx="minor"/>
        </p:style>
      </p:sp>
      <p:sp>
        <p:nvSpPr>
          <p:cNvPr id="130" name="CustomShape 7"/>
          <p:cNvSpPr/>
          <p:nvPr/>
        </p:nvSpPr>
        <p:spPr>
          <a:xfrm>
            <a:off x="900000" y="304920"/>
            <a:ext cx="7481520" cy="9435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Arial"/>
              </a:rPr>
              <a:t>There are three objectives of preventive action </a:t>
            </a:r>
            <a:r>
              <a:rPr b="0" lang="en-US" sz="2800" spc="-1" strike="noStrike">
                <a:solidFill>
                  <a:srgbClr val="000000"/>
                </a:solidFill>
                <a:uFill>
                  <a:solidFill>
                    <a:srgbClr val="ffffff"/>
                  </a:solidFill>
                </a:uFill>
                <a:latin typeface="Arial"/>
              </a:rPr>
              <a:t>(acc. to beta-Institut):</a:t>
            </a:r>
            <a:endParaRPr b="0" lang="en-US" sz="1800" spc="-1" strike="noStrike">
              <a:solidFill>
                <a:srgbClr val="000000"/>
              </a:solidFill>
              <a:uFill>
                <a:solidFill>
                  <a:srgbClr val="ffffff"/>
                </a:solidFill>
              </a:uFill>
              <a:latin typeface="Arial"/>
            </a:endParaRPr>
          </a:p>
        </p:txBody>
      </p:sp>
      <p:sp>
        <p:nvSpPr>
          <p:cNvPr id="131" name="CustomShape 8"/>
          <p:cNvSpPr/>
          <p:nvPr/>
        </p:nvSpPr>
        <p:spPr>
          <a:xfrm>
            <a:off x="457200" y="1371600"/>
            <a:ext cx="8229240" cy="518760"/>
          </a:xfrm>
          <a:prstGeom prst="rect">
            <a:avLst/>
          </a:prstGeom>
          <a:noFill/>
          <a:ln>
            <a:noFill/>
          </a:ln>
        </p:spPr>
        <p:style>
          <a:lnRef idx="0"/>
          <a:fillRef idx="0"/>
          <a:effectRef idx="0"/>
          <a:fontRef idx="minor"/>
        </p:style>
      </p:sp>
      <p:sp>
        <p:nvSpPr>
          <p:cNvPr id="132" name="CustomShape 9"/>
          <p:cNvSpPr/>
          <p:nvPr/>
        </p:nvSpPr>
        <p:spPr>
          <a:xfrm>
            <a:off x="762120" y="1447920"/>
            <a:ext cx="7619760" cy="456840"/>
          </a:xfrm>
          <a:prstGeom prst="rect">
            <a:avLst/>
          </a:prstGeom>
          <a:noFill/>
          <a:ln>
            <a:noFill/>
          </a:ln>
        </p:spPr>
        <p:style>
          <a:lnRef idx="0"/>
          <a:fillRef idx="0"/>
          <a:effectRef idx="0"/>
          <a:fontRef idx="minor"/>
        </p:style>
      </p:sp>
      <p:sp>
        <p:nvSpPr>
          <p:cNvPr id="133" name="CustomShape 10"/>
          <p:cNvSpPr/>
          <p:nvPr/>
        </p:nvSpPr>
        <p:spPr>
          <a:xfrm>
            <a:off x="900000" y="1413000"/>
            <a:ext cx="6479640" cy="59929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pPr>
            <a:r>
              <a:rPr b="1" lang="en-US" sz="2400" spc="-1" strike="noStrike">
                <a:solidFill>
                  <a:srgbClr val="000000"/>
                </a:solidFill>
                <a:uFill>
                  <a:solidFill>
                    <a:srgbClr val="ffffff"/>
                  </a:solidFill>
                </a:uFill>
                <a:latin typeface="Arial"/>
              </a:rPr>
              <a:t>A </a:t>
            </a:r>
            <a:r>
              <a:rPr b="0"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Risks must be avoided/reduced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2400" spc="-1" strike="noStrike">
                <a:solidFill>
                  <a:srgbClr val="000000"/>
                </a:solidFill>
                <a:uFill>
                  <a:solidFill>
                    <a:srgbClr val="ffffff"/>
                  </a:solidFill>
                </a:uFill>
                <a:latin typeface="Arial"/>
              </a:rPr>
              <a:t>B)  Promoting protective factors and</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"resiliences"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2400" spc="-1" strike="noStrike">
                <a:solidFill>
                  <a:srgbClr val="000000"/>
                </a:solidFill>
                <a:uFill>
                  <a:solidFill>
                    <a:srgbClr val="ffffff"/>
                  </a:solidFill>
                </a:uFill>
                <a:latin typeface="Arial"/>
              </a:rPr>
              <a:t>C) Promoting age-appropriate </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development / supporting development</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tasks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gn="ct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199"/>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3124080" y="6248520"/>
            <a:ext cx="2895120" cy="456840"/>
          </a:xfrm>
          <a:prstGeom prst="rect">
            <a:avLst/>
          </a:prstGeom>
          <a:noFill/>
          <a:ln>
            <a:noFill/>
          </a:ln>
        </p:spPr>
        <p:txBody>
          <a:bodyPr/>
          <a:p>
            <a:pPr algn="ctr">
              <a:lnSpc>
                <a:spcPct val="100000"/>
              </a:lnSpc>
            </a:pPr>
            <a:r>
              <a:rPr b="0" lang="en-US" sz="1400" spc="-1" strike="noStrike">
                <a:solidFill>
                  <a:srgbClr val="000000"/>
                </a:solidFill>
                <a:uFill>
                  <a:solidFill>
                    <a:srgbClr val="ffffff"/>
                  </a:solidFill>
                </a:uFill>
                <a:latin typeface="Times New Roman"/>
              </a:rPr>
              <a:t>Georg Seegers, DiCV Köln</a:t>
            </a:r>
            <a:endParaRPr b="0" lang="en-US" sz="1400" spc="-1" strike="noStrike">
              <a:solidFill>
                <a:srgbClr val="000000"/>
              </a:solidFill>
              <a:uFill>
                <a:solidFill>
                  <a:srgbClr val="ffffff"/>
                </a:solidFill>
              </a:uFill>
              <a:latin typeface="Times New Roman"/>
            </a:endParaRPr>
          </a:p>
        </p:txBody>
      </p:sp>
      <p:sp>
        <p:nvSpPr>
          <p:cNvPr id="135" name="Line 2"/>
          <p:cNvSpPr/>
          <p:nvPr/>
        </p:nvSpPr>
        <p:spPr>
          <a:xfrm>
            <a:off x="609480" y="1143000"/>
            <a:ext cx="8534520" cy="360"/>
          </a:xfrm>
          <a:prstGeom prst="line">
            <a:avLst/>
          </a:prstGeom>
          <a:ln w="28440">
            <a:solidFill>
              <a:srgbClr val="cc0000"/>
            </a:solidFill>
            <a:round/>
          </a:ln>
        </p:spPr>
        <p:style>
          <a:lnRef idx="0"/>
          <a:fillRef idx="0"/>
          <a:effectRef idx="0"/>
          <a:fontRef idx="minor"/>
        </p:style>
      </p:sp>
      <p:pic>
        <p:nvPicPr>
          <p:cNvPr id="136" name="Picture 3" descr=""/>
          <p:cNvPicPr/>
          <p:nvPr/>
        </p:nvPicPr>
        <p:blipFill>
          <a:blip r:embed="rId1"/>
          <a:stretch/>
        </p:blipFill>
        <p:spPr>
          <a:xfrm>
            <a:off x="6804000" y="5877000"/>
            <a:ext cx="1980720" cy="755280"/>
          </a:xfrm>
          <a:prstGeom prst="rect">
            <a:avLst/>
          </a:prstGeom>
          <a:ln>
            <a:noFill/>
          </a:ln>
        </p:spPr>
      </p:pic>
      <p:sp>
        <p:nvSpPr>
          <p:cNvPr id="137" name="Line 3"/>
          <p:cNvSpPr/>
          <p:nvPr/>
        </p:nvSpPr>
        <p:spPr>
          <a:xfrm>
            <a:off x="304560" y="5771880"/>
            <a:ext cx="7772400" cy="360"/>
          </a:xfrm>
          <a:prstGeom prst="line">
            <a:avLst/>
          </a:prstGeom>
          <a:ln w="28440">
            <a:solidFill>
              <a:srgbClr val="cc0000"/>
            </a:solidFill>
            <a:round/>
          </a:ln>
        </p:spPr>
        <p:style>
          <a:lnRef idx="0"/>
          <a:fillRef idx="0"/>
          <a:effectRef idx="0"/>
          <a:fontRef idx="minor"/>
        </p:style>
      </p:sp>
      <p:sp>
        <p:nvSpPr>
          <p:cNvPr id="138" name="CustomShape 4"/>
          <p:cNvSpPr/>
          <p:nvPr/>
        </p:nvSpPr>
        <p:spPr>
          <a:xfrm>
            <a:off x="380880" y="6019920"/>
            <a:ext cx="5486040" cy="272880"/>
          </a:xfrm>
          <a:prstGeom prst="rect">
            <a:avLst/>
          </a:prstGeom>
          <a:noFill/>
          <a:ln>
            <a:noFill/>
          </a:ln>
        </p:spPr>
        <p:style>
          <a:lnRef idx="0"/>
          <a:fillRef idx="0"/>
          <a:effectRef idx="0"/>
          <a:fontRef idx="minor"/>
        </p:style>
      </p:sp>
      <p:sp>
        <p:nvSpPr>
          <p:cNvPr id="139" name="CustomShape 5"/>
          <p:cNvSpPr/>
          <p:nvPr/>
        </p:nvSpPr>
        <p:spPr>
          <a:xfrm>
            <a:off x="685800" y="0"/>
            <a:ext cx="7772040" cy="1142640"/>
          </a:xfrm>
          <a:prstGeom prst="rect">
            <a:avLst/>
          </a:prstGeom>
          <a:noFill/>
          <a:ln>
            <a:noFill/>
          </a:ln>
        </p:spPr>
        <p:style>
          <a:lnRef idx="0"/>
          <a:fillRef idx="0"/>
          <a:effectRef idx="0"/>
          <a:fontRef idx="minor"/>
        </p:style>
      </p:sp>
      <p:sp>
        <p:nvSpPr>
          <p:cNvPr id="140" name="CustomShape 6"/>
          <p:cNvSpPr/>
          <p:nvPr/>
        </p:nvSpPr>
        <p:spPr>
          <a:xfrm>
            <a:off x="457200" y="1523880"/>
            <a:ext cx="8178480" cy="4171680"/>
          </a:xfrm>
          <a:prstGeom prst="rect">
            <a:avLst/>
          </a:prstGeom>
          <a:noFill/>
          <a:ln>
            <a:noFill/>
          </a:ln>
        </p:spPr>
        <p:style>
          <a:lnRef idx="0"/>
          <a:fillRef idx="0"/>
          <a:effectRef idx="0"/>
          <a:fontRef idx="minor"/>
        </p:style>
      </p:sp>
      <p:sp>
        <p:nvSpPr>
          <p:cNvPr id="141" name="CustomShape 7"/>
          <p:cNvSpPr/>
          <p:nvPr/>
        </p:nvSpPr>
        <p:spPr>
          <a:xfrm>
            <a:off x="762120" y="304920"/>
            <a:ext cx="7032240" cy="577800"/>
          </a:xfrm>
          <a:prstGeom prst="rect">
            <a:avLst/>
          </a:prstGeom>
          <a:noFill/>
          <a:ln>
            <a:noFill/>
          </a:ln>
        </p:spPr>
        <p:style>
          <a:lnRef idx="0"/>
          <a:fillRef idx="0"/>
          <a:effectRef idx="0"/>
          <a:fontRef idx="minor"/>
        </p:style>
        <p:txBody>
          <a:bodyPr lIns="90000" rIns="90000" tIns="45000" bIns="45000"/>
          <a:p>
            <a:pPr>
              <a:lnSpc>
                <a:spcPct val="100000"/>
              </a:lnSpc>
              <a:spcBef>
                <a:spcPts val="1599"/>
              </a:spcBef>
            </a:pPr>
            <a:r>
              <a:rPr b="0" lang="en-US" sz="3200" spc="-1" strike="noStrike">
                <a:solidFill>
                  <a:srgbClr val="000000"/>
                </a:solidFill>
                <a:uFill>
                  <a:solidFill>
                    <a:srgbClr val="ffffff"/>
                  </a:solidFill>
                </a:uFill>
                <a:latin typeface="Arial"/>
              </a:rPr>
              <a:t>Basic knowledge II</a:t>
            </a:r>
            <a:endParaRPr b="0" lang="en-US" sz="1800" spc="-1" strike="noStrike">
              <a:solidFill>
                <a:srgbClr val="000000"/>
              </a:solidFill>
              <a:uFill>
                <a:solidFill>
                  <a:srgbClr val="ffffff"/>
                </a:solidFill>
              </a:uFill>
              <a:latin typeface="Arial"/>
            </a:endParaRPr>
          </a:p>
        </p:txBody>
      </p:sp>
      <p:sp>
        <p:nvSpPr>
          <p:cNvPr id="142" name="CustomShape 8"/>
          <p:cNvSpPr/>
          <p:nvPr/>
        </p:nvSpPr>
        <p:spPr>
          <a:xfrm>
            <a:off x="762120" y="1447920"/>
            <a:ext cx="7619760" cy="456840"/>
          </a:xfrm>
          <a:prstGeom prst="rect">
            <a:avLst/>
          </a:prstGeom>
          <a:noFill/>
          <a:ln>
            <a:noFill/>
          </a:ln>
        </p:spPr>
        <p:style>
          <a:lnRef idx="0"/>
          <a:fillRef idx="0"/>
          <a:effectRef idx="0"/>
          <a:fontRef idx="minor"/>
        </p:style>
      </p:sp>
      <p:sp>
        <p:nvSpPr>
          <p:cNvPr id="143" name="CustomShape 9"/>
          <p:cNvSpPr/>
          <p:nvPr/>
        </p:nvSpPr>
        <p:spPr>
          <a:xfrm>
            <a:off x="900000" y="1413000"/>
            <a:ext cx="6479640" cy="3432240"/>
          </a:xfrm>
          <a:prstGeom prst="rect">
            <a:avLst/>
          </a:prstGeom>
          <a:noFill/>
          <a:ln>
            <a:noFill/>
          </a:ln>
        </p:spPr>
        <p:style>
          <a:lnRef idx="0"/>
          <a:fillRef idx="0"/>
          <a:effectRef idx="0"/>
          <a:fontRef idx="minor"/>
        </p:style>
        <p:txBody>
          <a:bodyPr lIns="90000" rIns="90000" tIns="45000" bIns="45000"/>
          <a:p>
            <a:pPr>
              <a:lnSpc>
                <a:spcPct val="100000"/>
              </a:lnSpc>
              <a:spcBef>
                <a:spcPts val="1400"/>
              </a:spcBef>
            </a:pPr>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Studies showed that aggressive, dissocial or delinquent conduct (= behavioural problems) often precede development of addictions (e.g. alcohol).</a:t>
            </a:r>
            <a:endParaRPr b="0" lang="en-US" sz="1800" spc="-1" strike="noStrike">
              <a:solidFill>
                <a:srgbClr val="000000"/>
              </a:solidFill>
              <a:uFill>
                <a:solidFill>
                  <a:srgbClr val="ffffff"/>
                </a:solidFill>
              </a:uFill>
              <a:latin typeface="Arial"/>
            </a:endParaRPr>
          </a:p>
          <a:p>
            <a:pPr>
              <a:lnSpc>
                <a:spcPct val="100000"/>
              </a:lnSpc>
              <a:spcBef>
                <a:spcPts val="1400"/>
              </a:spcBef>
            </a:pPr>
            <a:r>
              <a:rPr b="0" lang="en-US" sz="2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pPr>
              <a:lnSpc>
                <a:spcPct val="100000"/>
              </a:lnSpc>
              <a:spcBef>
                <a:spcPts val="1400"/>
              </a:spcBef>
            </a:pP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blank</Template>
  <TotalTime>0</TotalTime>
  <Application>LibreOffice/5.3.1.2$Windows_X86_64 LibreOffice_project/e80a0e0fd1875e1696614d24c32df0f95f03deb2</Application>
  <Words>1399</Words>
  <Paragraphs>328</Paragraphs>
  <Company>Diözesan-Caritasverband Köln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2012-04-16T12:39:24Z</dcterms:created>
  <dc:creator>Seegers, Georg</dc:creator>
  <dc:description/>
  <dc:language>en-US</dc:language>
  <cp:lastModifiedBy>Seegers, Georg</cp:lastModifiedBy>
  <cp:lastPrinted>2012-04-16T15:42:56Z</cp:lastPrinted>
  <dcterms:modified xsi:type="dcterms:W3CDTF">2012-04-16T15:53:36Z</dcterms:modified>
  <cp:revision>16</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Diözesan-Caritasverband Köln</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36</vt:i4>
  </property>
  <property fmtid="{D5CDD505-2E9C-101B-9397-08002B2CF9AE}" pid="9" name="PresentationFormat">
    <vt:lpwstr>Bildschirmpräsentation (4:3)</vt:lpwstr>
  </property>
  <property fmtid="{D5CDD505-2E9C-101B-9397-08002B2CF9AE}" pid="10" name="ScaleCrop">
    <vt:bool>0</vt:bool>
  </property>
  <property fmtid="{D5CDD505-2E9C-101B-9397-08002B2CF9AE}" pid="11" name="ShareDoc">
    <vt:bool>0</vt:bool>
  </property>
  <property fmtid="{D5CDD505-2E9C-101B-9397-08002B2CF9AE}" pid="12" name="Slides">
    <vt:i4>36</vt:i4>
  </property>
</Properties>
</file>