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256" r:id="rId2"/>
    <p:sldId id="320" r:id="rId3"/>
    <p:sldId id="338" r:id="rId4"/>
    <p:sldId id="340" r:id="rId5"/>
    <p:sldId id="380" r:id="rId6"/>
    <p:sldId id="419" r:id="rId7"/>
    <p:sldId id="414" r:id="rId8"/>
    <p:sldId id="430" r:id="rId9"/>
    <p:sldId id="429" r:id="rId10"/>
    <p:sldId id="386" r:id="rId11"/>
    <p:sldId id="333" r:id="rId12"/>
    <p:sldId id="391" r:id="rId13"/>
    <p:sldId id="392" r:id="rId14"/>
    <p:sldId id="403" r:id="rId15"/>
    <p:sldId id="412" r:id="rId16"/>
    <p:sldId id="390" r:id="rId17"/>
    <p:sldId id="395" r:id="rId18"/>
    <p:sldId id="396" r:id="rId19"/>
    <p:sldId id="397" r:id="rId20"/>
    <p:sldId id="434" r:id="rId21"/>
    <p:sldId id="437" r:id="rId22"/>
    <p:sldId id="435" r:id="rId23"/>
    <p:sldId id="438" r:id="rId24"/>
    <p:sldId id="439" r:id="rId25"/>
    <p:sldId id="416" r:id="rId26"/>
    <p:sldId id="440" r:id="rId27"/>
    <p:sldId id="442" r:id="rId28"/>
    <p:sldId id="443" r:id="rId29"/>
    <p:sldId id="441" r:id="rId30"/>
    <p:sldId id="398" r:id="rId31"/>
    <p:sldId id="401" r:id="rId32"/>
    <p:sldId id="402" r:id="rId33"/>
    <p:sldId id="399" r:id="rId34"/>
    <p:sldId id="400" r:id="rId35"/>
    <p:sldId id="406" r:id="rId36"/>
    <p:sldId id="411" r:id="rId37"/>
    <p:sldId id="407" r:id="rId38"/>
    <p:sldId id="408" r:id="rId39"/>
    <p:sldId id="425" r:id="rId40"/>
    <p:sldId id="409" r:id="rId41"/>
    <p:sldId id="433" r:id="rId42"/>
    <p:sldId id="431" r:id="rId43"/>
    <p:sldId id="348" r:id="rId44"/>
    <p:sldId id="388" r:id="rId45"/>
    <p:sldId id="423" r:id="rId46"/>
    <p:sldId id="420" r:id="rId47"/>
    <p:sldId id="389" r:id="rId48"/>
    <p:sldId id="365" r:id="rId49"/>
    <p:sldId id="421" r:id="rId50"/>
    <p:sldId id="422" r:id="rId51"/>
    <p:sldId id="424" r:id="rId52"/>
    <p:sldId id="432" r:id="rId53"/>
    <p:sldId id="372" r:id="rId54"/>
  </p:sldIdLst>
  <p:sldSz cx="9001125" cy="7200900"/>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283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410" y="66"/>
      </p:cViewPr>
      <p:guideLst>
        <p:guide orient="horz" pos="2268"/>
        <p:guide pos="2835"/>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AU" altLang="en-US" dirty="0"/>
          </a:p>
        </p:txBody>
      </p:sp>
      <p:sp>
        <p:nvSpPr>
          <p:cNvPr id="4096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AU" altLang="en-US" dirty="0"/>
          </a:p>
        </p:txBody>
      </p:sp>
      <p:sp>
        <p:nvSpPr>
          <p:cNvPr id="4096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AU" altLang="en-US" dirty="0"/>
          </a:p>
        </p:txBody>
      </p:sp>
      <p:sp>
        <p:nvSpPr>
          <p:cNvPr id="4096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6E8DCEB-9E10-4300-953F-597666ADE93A}" type="slidenum">
              <a:rPr lang="en-AU" altLang="en-US"/>
              <a:pPr/>
              <a:t>‹#›</a:t>
            </a:fld>
            <a:endParaRPr lang="en-AU" altLang="en-US" dirty="0"/>
          </a:p>
        </p:txBody>
      </p:sp>
    </p:spTree>
    <p:extLst>
      <p:ext uri="{BB962C8B-B14F-4D97-AF65-F5344CB8AC3E}">
        <p14:creationId xmlns:p14="http://schemas.microsoft.com/office/powerpoint/2010/main" val="3829661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AU" altLang="en-US" dirty="0"/>
          </a:p>
        </p:txBody>
      </p:sp>
      <p:sp>
        <p:nvSpPr>
          <p:cNvPr id="112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AU" altLang="en-US" dirty="0"/>
          </a:p>
        </p:txBody>
      </p:sp>
      <p:sp>
        <p:nvSpPr>
          <p:cNvPr id="11268" name="Rectangle 4"/>
          <p:cNvSpPr>
            <a:spLocks noGrp="1" noRot="1" noChangeAspect="1" noChangeArrowheads="1" noTextEdit="1"/>
          </p:cNvSpPr>
          <p:nvPr>
            <p:ph type="sldImg" idx="2"/>
          </p:nvPr>
        </p:nvSpPr>
        <p:spPr bwMode="auto">
          <a:xfrm>
            <a:off x="1285875" y="685800"/>
            <a:ext cx="428625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AU" altLang="en-US" dirty="0"/>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AD06259-92E9-45C8-9E0C-6F0DD5C308E0}" type="slidenum">
              <a:rPr lang="en-AU" altLang="en-US"/>
              <a:pPr/>
              <a:t>‹#›</a:t>
            </a:fld>
            <a:endParaRPr lang="en-AU" altLang="en-US" dirty="0"/>
          </a:p>
        </p:txBody>
      </p:sp>
    </p:spTree>
    <p:extLst>
      <p:ext uri="{BB962C8B-B14F-4D97-AF65-F5344CB8AC3E}">
        <p14:creationId xmlns:p14="http://schemas.microsoft.com/office/powerpoint/2010/main" val="357960644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180964-08A6-4F38-8666-B8ED06A13B74}" type="slidenum">
              <a:rPr lang="en-AU" altLang="en-US"/>
              <a:pPr/>
              <a:t>1</a:t>
            </a:fld>
            <a:endParaRPr lang="en-AU" altLang="en-US" dirty="0"/>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755569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smtClean="0"/>
          </a:p>
          <a:p>
            <a:endParaRPr lang="en-AU" dirty="0" smtClean="0"/>
          </a:p>
          <a:p>
            <a:r>
              <a:rPr lang="en-AU" dirty="0" smtClean="0"/>
              <a:t>I am </a:t>
            </a:r>
            <a:r>
              <a:rPr lang="en-AU" u="sng" dirty="0" smtClean="0"/>
              <a:t>not</a:t>
            </a:r>
            <a:r>
              <a:rPr lang="en-AU" dirty="0" smtClean="0"/>
              <a:t> trying to develop tonight some overarching dynamic model of transport innovation and adoption over time. That’s well beyond the scope of tonight’s presentation. But I am</a:t>
            </a:r>
            <a:r>
              <a:rPr lang="en-AU" baseline="0" dirty="0" smtClean="0"/>
              <a:t> seeking to tease out what is innovation, who brings it about in the transport sphere, what has happened in Brisbane and Queensland over time, and what this might mean as we look over the horizon at the future. </a:t>
            </a:r>
            <a:endParaRPr lang="en-AU" dirty="0"/>
          </a:p>
        </p:txBody>
      </p:sp>
      <p:sp>
        <p:nvSpPr>
          <p:cNvPr id="4" name="Slide Number Placeholder 3"/>
          <p:cNvSpPr>
            <a:spLocks noGrp="1"/>
          </p:cNvSpPr>
          <p:nvPr>
            <p:ph type="sldNum" sz="quarter" idx="10"/>
          </p:nvPr>
        </p:nvSpPr>
        <p:spPr/>
        <p:txBody>
          <a:bodyPr/>
          <a:lstStyle/>
          <a:p>
            <a:fld id="{7AD06259-92E9-45C8-9E0C-6F0DD5C308E0}" type="slidenum">
              <a:rPr lang="en-AU" altLang="en-US" smtClean="0"/>
              <a:pPr/>
              <a:t>2</a:t>
            </a:fld>
            <a:endParaRPr lang="en-AU" altLang="en-US" dirty="0"/>
          </a:p>
        </p:txBody>
      </p:sp>
    </p:spTree>
    <p:extLst>
      <p:ext uri="{BB962C8B-B14F-4D97-AF65-F5344CB8AC3E}">
        <p14:creationId xmlns:p14="http://schemas.microsoft.com/office/powerpoint/2010/main" val="154848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AD06259-92E9-45C8-9E0C-6F0DD5C308E0}" type="slidenum">
              <a:rPr lang="en-AU" altLang="en-US" smtClean="0"/>
              <a:pPr/>
              <a:t>11</a:t>
            </a:fld>
            <a:endParaRPr lang="en-AU" altLang="en-US" dirty="0"/>
          </a:p>
        </p:txBody>
      </p:sp>
    </p:spTree>
    <p:extLst>
      <p:ext uri="{BB962C8B-B14F-4D97-AF65-F5344CB8AC3E}">
        <p14:creationId xmlns:p14="http://schemas.microsoft.com/office/powerpoint/2010/main" val="3943015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7D631302-0817-454B-A92B-EA2DB0DBB678}" type="slidenum">
              <a:rPr lang="en-AU" altLang="en-US" smtClean="0"/>
              <a:pPr eaLnBrk="1" hangingPunct="1">
                <a:spcBef>
                  <a:spcPct val="0"/>
                </a:spcBef>
              </a:pPr>
              <a:t>13</a:t>
            </a:fld>
            <a:endParaRPr lang="en-AU" altLang="en-US" dirty="0" smtClean="0"/>
          </a:p>
        </p:txBody>
      </p:sp>
      <p:sp>
        <p:nvSpPr>
          <p:cNvPr id="83971" name="Rectangle 2"/>
          <p:cNvSpPr>
            <a:spLocks noGrp="1" noRot="1" noChangeAspect="1" noChangeArrowheads="1" noTextEdit="1"/>
          </p:cNvSpPr>
          <p:nvPr>
            <p:ph type="sldImg"/>
          </p:nvPr>
        </p:nvSpPr>
        <p:spPr>
          <a:xfrm>
            <a:off x="1339850" y="706438"/>
            <a:ext cx="4237038" cy="3389312"/>
          </a:xfrm>
          <a:solidFill>
            <a:srgbClr val="FFFFFF"/>
          </a:solidFill>
          <a:ln/>
        </p:spPr>
      </p:sp>
      <p:sp>
        <p:nvSpPr>
          <p:cNvPr id="83972" name="Rectangle 3"/>
          <p:cNvSpPr>
            <a:spLocks noGrp="1" noChangeArrowheads="1"/>
          </p:cNvSpPr>
          <p:nvPr>
            <p:ph type="body" idx="1"/>
          </p:nvPr>
        </p:nvSpPr>
        <p:spPr>
          <a:xfrm>
            <a:off x="931863" y="4378325"/>
            <a:ext cx="4973637" cy="4095750"/>
          </a:xfrm>
          <a:solidFill>
            <a:srgbClr val="FFFFFF"/>
          </a:solidFill>
          <a:ln>
            <a:solidFill>
              <a:srgbClr val="000000"/>
            </a:solidFill>
            <a:miter lim="800000"/>
            <a:headEnd/>
            <a:tailEnd/>
          </a:ln>
        </p:spPr>
        <p:txBody>
          <a:bodyPr/>
          <a:lstStyle/>
          <a:p>
            <a:pPr eaLnBrk="1" hangingPunct="1"/>
            <a:endParaRPr lang="en-US" altLang="en-US" dirty="0" smtClean="0"/>
          </a:p>
        </p:txBody>
      </p:sp>
    </p:spTree>
    <p:extLst>
      <p:ext uri="{BB962C8B-B14F-4D97-AF65-F5344CB8AC3E}">
        <p14:creationId xmlns:p14="http://schemas.microsoft.com/office/powerpoint/2010/main" val="1766417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AD06259-92E9-45C8-9E0C-6F0DD5C308E0}" type="slidenum">
              <a:rPr lang="en-AU" altLang="en-US" smtClean="0"/>
              <a:pPr/>
              <a:t>21</a:t>
            </a:fld>
            <a:endParaRPr lang="en-AU" altLang="en-US" dirty="0"/>
          </a:p>
        </p:txBody>
      </p:sp>
    </p:spTree>
    <p:extLst>
      <p:ext uri="{BB962C8B-B14F-4D97-AF65-F5344CB8AC3E}">
        <p14:creationId xmlns:p14="http://schemas.microsoft.com/office/powerpoint/2010/main" val="1265493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2A628B0-F5AE-4974-B735-95FC4BA34C2B}" type="slidenum">
              <a:rPr lang="en-AU" altLang="en-US" smtClean="0"/>
              <a:pPr eaLnBrk="1" hangingPunct="1"/>
              <a:t>53</a:t>
            </a:fld>
            <a:endParaRPr lang="en-AU" altLang="en-US" dirty="0"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3092123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175" name="Picture 7" descr="griffith-logo-white-standard"/>
          <p:cNvPicPr>
            <a:picLocks noChangeAspect="1" noChangeArrowheads="1"/>
          </p:cNvPicPr>
          <p:nvPr/>
        </p:nvPicPr>
        <p:blipFill>
          <a:blip cstate="screen">
            <a:extLst>
              <a:ext uri="{28A0092B-C50C-407E-A947-70E740481C1C}">
                <a14:useLocalDpi xmlns:a14="http://schemas.microsoft.com/office/drawing/2010/main"/>
              </a:ext>
            </a:extLst>
          </a:blip>
          <a:srcRect/>
          <a:stretch>
            <a:fillRect/>
          </a:stretch>
        </p:blipFill>
        <p:spPr bwMode="auto">
          <a:xfrm>
            <a:off x="1727200" y="215900"/>
            <a:ext cx="1976438" cy="5048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8" name="Line 10"/>
          <p:cNvSpPr>
            <a:spLocks noChangeShapeType="1"/>
          </p:cNvSpPr>
          <p:nvPr/>
        </p:nvSpPr>
        <p:spPr bwMode="auto">
          <a:xfrm>
            <a:off x="1727200" y="6692900"/>
            <a:ext cx="72691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7179" name="Line 11"/>
          <p:cNvSpPr>
            <a:spLocks noChangeShapeType="1"/>
          </p:cNvSpPr>
          <p:nvPr/>
        </p:nvSpPr>
        <p:spPr bwMode="auto">
          <a:xfrm>
            <a:off x="1727200" y="898525"/>
            <a:ext cx="72691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pic>
        <p:nvPicPr>
          <p:cNvPr id="7180" name="Picture 12" descr="southbank-35x40-150dpi"/>
          <p:cNvPicPr>
            <a:picLocks noChangeAspect="1" noChangeArrowheads="1"/>
          </p:cNvPicPr>
          <p:nvPr/>
        </p:nvPicPr>
        <p:blipFill>
          <a:blip cstate="screen">
            <a:extLst>
              <a:ext uri="{28A0092B-C50C-407E-A947-70E740481C1C}">
                <a14:useLocalDpi xmlns:a14="http://schemas.microsoft.com/office/drawing/2010/main"/>
              </a:ext>
            </a:extLst>
          </a:blip>
          <a:srcRect t="285"/>
          <a:stretch>
            <a:fillRect/>
          </a:stretch>
        </p:blipFill>
        <p:spPr bwMode="auto">
          <a:xfrm>
            <a:off x="142875" y="2159000"/>
            <a:ext cx="1439863"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1" name="Picture 13" descr="housing-20x40-150dpi"/>
          <p:cNvPicPr>
            <a:picLocks noChangeAspect="1" noChangeArrowheads="1"/>
          </p:cNvPicPr>
          <p:nvPr/>
        </p:nvPicPr>
        <p:blipFill>
          <a:blip>
            <a:extLst>
              <a:ext uri="{28A0092B-C50C-407E-A947-70E740481C1C}">
                <a14:useLocalDpi xmlns:a14="http://schemas.microsoft.com/office/drawing/2010/main"/>
              </a:ext>
            </a:extLst>
          </a:blip>
          <a:srcRect/>
          <a:stretch>
            <a:fillRect/>
          </a:stretch>
        </p:blipFill>
        <p:spPr bwMode="auto">
          <a:xfrm>
            <a:off x="142875" y="142875"/>
            <a:ext cx="1438275" cy="719138"/>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descr="busway-28x40-150dpi"/>
          <p:cNvPicPr>
            <a:picLocks noChangeAspect="1" noChangeArrowheads="1"/>
          </p:cNvPicPr>
          <p:nvPr/>
        </p:nvPicPr>
        <p:blipFill>
          <a:blip>
            <a:extLst>
              <a:ext uri="{28A0092B-C50C-407E-A947-70E740481C1C}">
                <a14:useLocalDpi xmlns:a14="http://schemas.microsoft.com/office/drawing/2010/main"/>
              </a:ext>
            </a:extLst>
          </a:blip>
          <a:srcRect/>
          <a:stretch>
            <a:fillRect/>
          </a:stretch>
        </p:blipFill>
        <p:spPr bwMode="auto">
          <a:xfrm>
            <a:off x="142875" y="1006475"/>
            <a:ext cx="1438275" cy="1006475"/>
          </a:xfrm>
          <a:prstGeom prst="rect">
            <a:avLst/>
          </a:prstGeom>
          <a:noFill/>
          <a:extLst>
            <a:ext uri="{909E8E84-426E-40DD-AFC4-6F175D3DCCD1}">
              <a14:hiddenFill xmlns:a14="http://schemas.microsoft.com/office/drawing/2010/main">
                <a:solidFill>
                  <a:srgbClr val="FFFFFF"/>
                </a:solidFill>
              </a14:hiddenFill>
            </a:ext>
          </a:extLst>
        </p:spPr>
      </p:pic>
      <p:pic>
        <p:nvPicPr>
          <p:cNvPr id="7183" name="Picture 15" descr="brisbane-50x40-150dpi"/>
          <p:cNvPicPr>
            <a:picLocks noChangeAspect="1" noChangeArrowheads="1"/>
          </p:cNvPicPr>
          <p:nvPr/>
        </p:nvPicPr>
        <p:blipFill>
          <a:blip>
            <a:extLst>
              <a:ext uri="{28A0092B-C50C-407E-A947-70E740481C1C}">
                <a14:useLocalDpi xmlns:a14="http://schemas.microsoft.com/office/drawing/2010/main"/>
              </a:ext>
            </a:extLst>
          </a:blip>
          <a:srcRect/>
          <a:stretch>
            <a:fillRect/>
          </a:stretch>
        </p:blipFill>
        <p:spPr bwMode="auto">
          <a:xfrm>
            <a:off x="142875" y="5253038"/>
            <a:ext cx="1438275" cy="1798637"/>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descr="goldcoast-43x40-150dpi"/>
          <p:cNvPicPr>
            <a:picLocks noChangeAspect="1" noChangeArrowheads="1"/>
          </p:cNvPicPr>
          <p:nvPr/>
        </p:nvPicPr>
        <p:blipFill>
          <a:blip>
            <a:extLst>
              <a:ext uri="{28A0092B-C50C-407E-A947-70E740481C1C}">
                <a14:useLocalDpi xmlns:a14="http://schemas.microsoft.com/office/drawing/2010/main"/>
              </a:ext>
            </a:extLst>
          </a:blip>
          <a:srcRect/>
          <a:stretch>
            <a:fillRect/>
          </a:stretch>
        </p:blipFill>
        <p:spPr bwMode="auto">
          <a:xfrm>
            <a:off x="142875" y="3562350"/>
            <a:ext cx="1438275" cy="1547813"/>
          </a:xfrm>
          <a:prstGeom prst="rect">
            <a:avLst/>
          </a:prstGeom>
          <a:noFill/>
          <a:extLst>
            <a:ext uri="{909E8E84-426E-40DD-AFC4-6F175D3DCCD1}">
              <a14:hiddenFill xmlns:a14="http://schemas.microsoft.com/office/drawing/2010/main">
                <a:solidFill>
                  <a:srgbClr val="FFFFFF"/>
                </a:solidFill>
              </a14:hiddenFill>
            </a:ext>
          </a:extLst>
        </p:spPr>
      </p:pic>
      <p:sp>
        <p:nvSpPr>
          <p:cNvPr id="7170" name="Rectangle 2"/>
          <p:cNvSpPr>
            <a:spLocks noGrp="1" noChangeArrowheads="1"/>
          </p:cNvSpPr>
          <p:nvPr>
            <p:ph type="ctrTitle"/>
          </p:nvPr>
        </p:nvSpPr>
        <p:spPr>
          <a:xfrm>
            <a:off x="1728788" y="1042988"/>
            <a:ext cx="7164387" cy="3311525"/>
          </a:xfrm>
        </p:spPr>
        <p:txBody>
          <a:bodyPr/>
          <a:lstStyle>
            <a:lvl1pPr algn="l">
              <a:defRPr sz="4400"/>
            </a:lvl1pPr>
          </a:lstStyle>
          <a:p>
            <a:pPr lvl="0"/>
            <a:r>
              <a:rPr lang="en-US" altLang="en-US" noProof="0" smtClean="0"/>
              <a:t>Click to edit Master title style</a:t>
            </a:r>
            <a:endParaRPr lang="en-AU" altLang="en-US" noProof="0" smtClean="0"/>
          </a:p>
        </p:txBody>
      </p:sp>
      <p:sp>
        <p:nvSpPr>
          <p:cNvPr id="7171" name="Rectangle 3"/>
          <p:cNvSpPr>
            <a:spLocks noGrp="1" noChangeArrowheads="1"/>
          </p:cNvSpPr>
          <p:nvPr>
            <p:ph type="subTitle" idx="1"/>
          </p:nvPr>
        </p:nvSpPr>
        <p:spPr>
          <a:xfrm>
            <a:off x="1728788" y="4389438"/>
            <a:ext cx="7164387" cy="2159000"/>
          </a:xfrm>
          <a:extLst>
            <a:ext uri="{909E8E84-426E-40DD-AFC4-6F175D3DCCD1}">
              <a14:hiddenFill xmlns:a14="http://schemas.microsoft.com/office/drawing/2010/main">
                <a:solidFill>
                  <a:schemeClr val="accent1"/>
                </a:solidFill>
              </a14:hiddenFill>
            </a:ext>
          </a:extLst>
        </p:spPr>
        <p:txBody>
          <a:bodyPr/>
          <a:lstStyle>
            <a:lvl1pPr marL="0" indent="0">
              <a:buFont typeface="Wingdings" pitchFamily="2" charset="2"/>
              <a:buNone/>
              <a:defRPr sz="2000"/>
            </a:lvl1pPr>
          </a:lstStyle>
          <a:p>
            <a:pPr lvl="0"/>
            <a:r>
              <a:rPr lang="en-US" altLang="en-US" noProof="0" smtClean="0"/>
              <a:t>Click to edit Master subtitle style</a:t>
            </a:r>
            <a:endParaRPr lang="en-AU" altLang="en-US" noProof="0" smtClean="0"/>
          </a:p>
        </p:txBody>
      </p:sp>
      <p:sp>
        <p:nvSpPr>
          <p:cNvPr id="7174" name="Rectangle 6"/>
          <p:cNvSpPr>
            <a:spLocks noGrp="1" noChangeArrowheads="1"/>
          </p:cNvSpPr>
          <p:nvPr>
            <p:ph type="sldNum" sz="quarter" idx="4"/>
          </p:nvPr>
        </p:nvSpPr>
        <p:spPr bwMode="auto">
          <a:xfrm>
            <a:off x="4932363" y="6700838"/>
            <a:ext cx="863600" cy="50006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108000" rIns="36000" bIns="180000" numCol="1" anchor="ctr" anchorCtr="0" compatLnSpc="1">
            <a:prstTxWarp prst="textNoShape">
              <a:avLst/>
            </a:prstTxWarp>
          </a:bodyPr>
          <a:lstStyle>
            <a:lvl1pPr algn="ctr">
              <a:defRPr sz="1200"/>
            </a:lvl1pPr>
          </a:lstStyle>
          <a:p>
            <a:fld id="{C46B13EB-BB8B-4545-A263-1E5DA487C8EE}" type="slidenum">
              <a:rPr lang="en-AU" altLang="en-US"/>
              <a:pPr/>
              <a:t>‹#›</a:t>
            </a:fld>
            <a:endParaRPr lang="en-AU" altLang="en-US" dirty="0"/>
          </a:p>
        </p:txBody>
      </p:sp>
      <p:pic>
        <p:nvPicPr>
          <p:cNvPr id="7189" name="Picture 21" descr="urban-research-program"/>
          <p:cNvPicPr>
            <a:picLocks noChangeAspect="1" noChangeArrowheads="1"/>
          </p:cNvPicPr>
          <p:nvPr/>
        </p:nvPicPr>
        <p:blipFill>
          <a:blip cstate="screen">
            <a:extLst>
              <a:ext uri="{28A0092B-C50C-407E-A947-70E740481C1C}">
                <a14:useLocalDpi xmlns:a14="http://schemas.microsoft.com/office/drawing/2010/main"/>
              </a:ext>
            </a:extLst>
          </a:blip>
          <a:srcRect/>
          <a:stretch>
            <a:fillRect/>
          </a:stretch>
        </p:blipFill>
        <p:spPr bwMode="auto">
          <a:xfrm>
            <a:off x="1584325" y="6694488"/>
            <a:ext cx="2157413" cy="503237"/>
          </a:xfrm>
          <a:prstGeom prst="rect">
            <a:avLst/>
          </a:prstGeom>
          <a:noFill/>
          <a:extLst>
            <a:ext uri="{909E8E84-426E-40DD-AFC4-6F175D3DCCD1}">
              <a14:hiddenFill xmlns:a14="http://schemas.microsoft.com/office/drawing/2010/main">
                <a:solidFill>
                  <a:srgbClr val="FFFFFF"/>
                </a:solidFill>
              </a14:hiddenFill>
            </a:ext>
          </a:extLst>
        </p:spPr>
      </p:pic>
      <p:pic>
        <p:nvPicPr>
          <p:cNvPr id="7190" name="Picture 22" descr="urp-web-address"/>
          <p:cNvPicPr>
            <a:picLocks noChangeAspect="1" noChangeArrowheads="1"/>
          </p:cNvPicPr>
          <p:nvPr/>
        </p:nvPicPr>
        <p:blipFill>
          <a:blip>
            <a:extLst>
              <a:ext uri="{28A0092B-C50C-407E-A947-70E740481C1C}">
                <a14:useLocalDpi xmlns:a14="http://schemas.microsoft.com/office/drawing/2010/main"/>
              </a:ext>
            </a:extLst>
          </a:blip>
          <a:srcRect/>
          <a:stretch>
            <a:fillRect/>
          </a:stretch>
        </p:blipFill>
        <p:spPr bwMode="auto">
          <a:xfrm>
            <a:off x="6837363" y="6694488"/>
            <a:ext cx="2157412" cy="506412"/>
          </a:xfrm>
          <a:prstGeom prst="rect">
            <a:avLst/>
          </a:prstGeom>
          <a:noFill/>
          <a:extLst>
            <a:ext uri="{909E8E84-426E-40DD-AFC4-6F175D3DCCD1}">
              <a14:hiddenFill xmlns:a14="http://schemas.microsoft.com/office/drawing/2010/main">
                <a:solidFill>
                  <a:srgbClr val="FFFFFF"/>
                </a:solidFill>
              </a14:hiddenFill>
            </a:ext>
          </a:extLst>
        </p:spPr>
      </p:pic>
      <p:sp>
        <p:nvSpPr>
          <p:cNvPr id="7191" name="Rectangle 23"/>
          <p:cNvSpPr>
            <a:spLocks noGrp="1" noChangeArrowheads="1"/>
          </p:cNvSpPr>
          <p:nvPr>
            <p:ph type="dt" sz="half" idx="2"/>
          </p:nvPr>
        </p:nvSpPr>
        <p:spPr bwMode="auto">
          <a:xfrm>
            <a:off x="3636963" y="6700838"/>
            <a:ext cx="1295400" cy="50006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108000" rIns="36000" bIns="180000" numCol="1" anchor="ctr" anchorCtr="0" compatLnSpc="1">
            <a:prstTxWarp prst="textNoShape">
              <a:avLst/>
            </a:prstTxWarp>
          </a:bodyPr>
          <a:lstStyle>
            <a:lvl1pPr algn="ctr">
              <a:defRPr sz="1000"/>
            </a:lvl1pPr>
          </a:lstStyle>
          <a:p>
            <a:fld id="{04F89E87-99A0-4BDE-951C-5B02DD58ACC7}" type="datetime1">
              <a:rPr lang="en-AU" altLang="en-US"/>
              <a:pPr/>
              <a:t>23/01/2018</a:t>
            </a:fld>
            <a:endParaRPr lang="en-AU" altLang="en-US" dirty="0"/>
          </a:p>
        </p:txBody>
      </p:sp>
      <p:sp>
        <p:nvSpPr>
          <p:cNvPr id="7192" name="Rectangle 24"/>
          <p:cNvSpPr>
            <a:spLocks noGrp="1" noChangeArrowheads="1"/>
          </p:cNvSpPr>
          <p:nvPr>
            <p:ph type="ftr" sz="quarter" idx="3"/>
          </p:nvPr>
        </p:nvSpPr>
        <p:spPr bwMode="auto">
          <a:xfrm>
            <a:off x="5795963" y="6700838"/>
            <a:ext cx="1152525" cy="50006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108000" rIns="36000" bIns="180000" numCol="1" anchor="ctr" anchorCtr="0" compatLnSpc="1">
            <a:prstTxWarp prst="textNoShape">
              <a:avLst/>
            </a:prstTxWarp>
          </a:bodyPr>
          <a:lstStyle>
            <a:lvl1pPr algn="ctr">
              <a:defRPr sz="1000"/>
            </a:lvl1pPr>
          </a:lstStyle>
          <a:p>
            <a:r>
              <a:rPr lang="en-AU" altLang="en-US" dirty="0"/>
              <a:t>abc</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2784336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5125" y="104775"/>
            <a:ext cx="2178050" cy="68802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179388" y="104775"/>
            <a:ext cx="6383337" cy="6880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4265630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79388" y="104775"/>
            <a:ext cx="8713787" cy="1047750"/>
          </a:xfrm>
        </p:spPr>
        <p:txBody>
          <a:bodyPr/>
          <a:lstStyle/>
          <a:p>
            <a:r>
              <a:rPr lang="en-US" smtClean="0"/>
              <a:t>Click to edit Master title style</a:t>
            </a:r>
            <a:endParaRPr lang="en-AU"/>
          </a:p>
        </p:txBody>
      </p:sp>
      <p:sp>
        <p:nvSpPr>
          <p:cNvPr id="3" name="Content Placeholder 2"/>
          <p:cNvSpPr>
            <a:spLocks noGrp="1"/>
          </p:cNvSpPr>
          <p:nvPr>
            <p:ph sz="quarter" idx="1"/>
          </p:nvPr>
        </p:nvSpPr>
        <p:spPr>
          <a:xfrm>
            <a:off x="179388" y="1368425"/>
            <a:ext cx="4279900" cy="2732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quarter" idx="2"/>
          </p:nvPr>
        </p:nvSpPr>
        <p:spPr>
          <a:xfrm>
            <a:off x="4611688" y="1368425"/>
            <a:ext cx="4281487" cy="2732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half" idx="3"/>
          </p:nvPr>
        </p:nvSpPr>
        <p:spPr>
          <a:xfrm>
            <a:off x="179388" y="4252913"/>
            <a:ext cx="8713787" cy="27320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3924281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79388" y="104775"/>
            <a:ext cx="8713787" cy="6880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359847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9388" y="104775"/>
            <a:ext cx="8713787" cy="1047750"/>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179388" y="1368425"/>
            <a:ext cx="4279900" cy="5616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11688" y="1368425"/>
            <a:ext cx="4281487" cy="5616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3908184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79388" y="104775"/>
            <a:ext cx="8713787" cy="1047750"/>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179388" y="1368425"/>
            <a:ext cx="4279900" cy="5616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lipArt Placeholder 3"/>
          <p:cNvSpPr>
            <a:spLocks noGrp="1"/>
          </p:cNvSpPr>
          <p:nvPr>
            <p:ph type="clipArt" sz="half" idx="2"/>
          </p:nvPr>
        </p:nvSpPr>
        <p:spPr>
          <a:xfrm>
            <a:off x="4611688" y="1368425"/>
            <a:ext cx="4281487" cy="5616575"/>
          </a:xfrm>
        </p:spPr>
        <p:txBody>
          <a:bodyPr/>
          <a:lstStyle/>
          <a:p>
            <a:r>
              <a:rPr lang="en-US" dirty="0" smtClean="0"/>
              <a:t>Click icon to add clip art</a:t>
            </a:r>
            <a:endParaRPr lang="en-AU" dirty="0"/>
          </a:p>
        </p:txBody>
      </p:sp>
    </p:spTree>
    <p:extLst>
      <p:ext uri="{BB962C8B-B14F-4D97-AF65-F5344CB8AC3E}">
        <p14:creationId xmlns:p14="http://schemas.microsoft.com/office/powerpoint/2010/main" val="1323009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3291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1200" y="4627563"/>
            <a:ext cx="7650163" cy="1430337"/>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11200" y="3052763"/>
            <a:ext cx="7650163" cy="15748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42089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179388" y="1368425"/>
            <a:ext cx="4279900"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11688" y="1368425"/>
            <a:ext cx="4281487"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3638574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0850" y="288925"/>
            <a:ext cx="8101013" cy="120015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0850" y="1611313"/>
            <a:ext cx="3976688"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0850" y="2284413"/>
            <a:ext cx="3976688" cy="41481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572000" y="1611313"/>
            <a:ext cx="3979863"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2000" y="2284413"/>
            <a:ext cx="3979863" cy="41481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378557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Tree>
    <p:extLst>
      <p:ext uri="{BB962C8B-B14F-4D97-AF65-F5344CB8AC3E}">
        <p14:creationId xmlns:p14="http://schemas.microsoft.com/office/powerpoint/2010/main" val="1893000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04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0850" y="287338"/>
            <a:ext cx="2960688" cy="121920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19488" y="287338"/>
            <a:ext cx="5032375" cy="61452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0850" y="1506538"/>
            <a:ext cx="2960688" cy="4926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82666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63713" y="5040313"/>
            <a:ext cx="5400675" cy="595312"/>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63713" y="642938"/>
            <a:ext cx="5400675" cy="4321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AU" dirty="0"/>
          </a:p>
        </p:txBody>
      </p:sp>
      <p:sp>
        <p:nvSpPr>
          <p:cNvPr id="4" name="Text Placeholder 3"/>
          <p:cNvSpPr>
            <a:spLocks noGrp="1"/>
          </p:cNvSpPr>
          <p:nvPr>
            <p:ph type="body" sz="half" idx="2"/>
          </p:nvPr>
        </p:nvSpPr>
        <p:spPr>
          <a:xfrm>
            <a:off x="1763713" y="5635625"/>
            <a:ext cx="5400675" cy="8445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3101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9388" y="104775"/>
            <a:ext cx="8713787"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000" tIns="144000" rIns="144000" bIns="144000" numCol="1" anchor="ctr" anchorCtr="0" compatLnSpc="1">
            <a:prstTxWarp prst="textNoShape">
              <a:avLst/>
            </a:prstTxWarp>
          </a:bodyPr>
          <a:lstStyle/>
          <a:p>
            <a:pPr lvl="0"/>
            <a:r>
              <a:rPr lang="en-US" altLang="en-US" smtClean="0"/>
              <a:t>Click to edit Master title style</a:t>
            </a:r>
            <a:endParaRPr lang="en-AU" altLang="en-US" smtClean="0"/>
          </a:p>
        </p:txBody>
      </p:sp>
      <p:sp>
        <p:nvSpPr>
          <p:cNvPr id="1027" name="Rectangle 3"/>
          <p:cNvSpPr>
            <a:spLocks noGrp="1" noChangeArrowheads="1"/>
          </p:cNvSpPr>
          <p:nvPr>
            <p:ph type="body" idx="1"/>
          </p:nvPr>
        </p:nvSpPr>
        <p:spPr bwMode="auto">
          <a:xfrm>
            <a:off x="179388" y="1368425"/>
            <a:ext cx="8713787" cy="56165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000" tIns="144000" rIns="144000" bIns="14400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tx2"/>
        </a:buClr>
        <a:buFont typeface="Wingdings" pitchFamily="2" charset="2"/>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burke@griffith.edu.a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hyperlink" Target="mailto:m.burke@griffith.edu.au"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la.streetsblog.org/wp-content/uploads/sites/2/2013/01/fig-best-gehl.jpg" TargetMode="External"/><Relationship Id="rId3" Type="http://schemas.openxmlformats.org/officeDocument/2006/relationships/hyperlink" Target="https://www.google.com.au/url?q=http://users.soe.ucsc.edu/~karplus/bike/signs/&amp;sa=U&amp;ei=P2mAU_7CEoSUkQXk-YC4Bg&amp;ved=0CDgQ9QEwBQ&amp;usg=AFQjCNHR5Rb6qZTRGXZNY89m3Rz-0IHrtg" TargetMode="External"/><Relationship Id="rId7" Type="http://schemas.openxmlformats.org/officeDocument/2006/relationships/hyperlink" Target="http://www.google.com.au/url?url=http://p2log.net/reduce-shipping-costs-small-business.html&amp;rct=j&amp;frm=1&amp;q=&amp;esrc=s&amp;sa=U&amp;ei=SEoOVZ6VIcyB8gX_jYHADQ&amp;ved=0CBYQ9QEwAA&amp;usg=AFQjCNGISRSjBTlhvd-7sYwZR2jW77ka_Q" TargetMode="External"/><Relationship Id="rId2" Type="http://schemas.openxmlformats.org/officeDocument/2006/relationships/hyperlink" Target="https://www.google.com.au/url?q=http://inhabitat.com/president-obamas-re-election-is-a-victory-for-clean-air-and-clean-energy/clean-air-obama/&amp;sa=U&amp;ei=QVOAU72KL4WfkQWZ6IDIAw&amp;ved=0CDYQ9QEwBA&amp;usg=AFQjCNHiNhfvisV0BaEolp5OPZblPiQo5Q" TargetMode="External"/><Relationship Id="rId1" Type="http://schemas.openxmlformats.org/officeDocument/2006/relationships/slideLayout" Target="../slideLayouts/slideLayout7.xml"/><Relationship Id="rId6" Type="http://schemas.openxmlformats.org/officeDocument/2006/relationships/hyperlink" Target="http://www.google.com.au/url?url=http://www.ingenesist.com/wp-content/uploads/2009/02/&amp;rct=j&amp;frm=1&amp;q=&amp;esrc=s&amp;sa=U&amp;ei=gkkOVY6FI4KE8gWMvoDQDw&amp;ved=0CDIQ9QEwDg&amp;usg=AFQjCNGBtpdWkH1tQeQ5cPf-E8eNCB8nAw" TargetMode="External"/><Relationship Id="rId5" Type="http://schemas.openxmlformats.org/officeDocument/2006/relationships/hyperlink" Target="http://www.google.com.au/url?url=http://www.negotiationlawblog.com/negotiation/negotiating-a-better-health-care-plan-for-your-employees/&amp;rct=j&amp;frm=1&amp;q=&amp;esrc=s&amp;sa=U&amp;ei=yEYOVYiRGIfu8gXFrIHwBA&amp;ved=0CDAQ9QEwDTg8&amp;usg=AFQjCNHe8vjgkL2hYv8rUZVE_CJ3bZANiQ" TargetMode="External"/><Relationship Id="rId4" Type="http://schemas.openxmlformats.org/officeDocument/2006/relationships/hyperlink" Target="https://www.google.com.au/url?url=https://bobcarrblog.wordpress.com/2011/03/23/opposition-to-congestion-pricing/&amp;rct=j&amp;frm=1&amp;q=&amp;esrc=s&amp;sa=U&amp;ei=5UUOVZT-N8_i8AXIj4KADQ&amp;ved=0CBYQ9QEwAA&amp;usg=AFQjCNGtV86H_sY9xTfvkN8ZCmIZKbNx3g"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2" name="Rectangle 54"/>
          <p:cNvSpPr>
            <a:spLocks noGrp="1" noChangeArrowheads="1"/>
          </p:cNvSpPr>
          <p:nvPr>
            <p:ph type="ctrTitle"/>
          </p:nvPr>
        </p:nvSpPr>
        <p:spPr/>
        <p:txBody>
          <a:bodyPr/>
          <a:lstStyle/>
          <a:p>
            <a:r>
              <a:rPr lang="en-US" sz="4000" b="1" dirty="0"/>
              <a:t>Bitumen, buses, </a:t>
            </a:r>
            <a:r>
              <a:rPr lang="en-US" sz="4000" b="1" dirty="0" smtClean="0"/>
              <a:t>                   bikes </a:t>
            </a:r>
            <a:r>
              <a:rPr lang="en-US" sz="4000" b="1" dirty="0"/>
              <a:t>and </a:t>
            </a:r>
            <a:r>
              <a:rPr lang="en-US" sz="4000" b="1" dirty="0" smtClean="0"/>
              <a:t>bodies</a:t>
            </a:r>
            <a:br>
              <a:rPr lang="en-US" sz="4000" b="1" dirty="0" smtClean="0"/>
            </a:br>
            <a:r>
              <a:rPr lang="en-US" sz="2400" b="1" dirty="0" smtClean="0"/>
              <a:t>active </a:t>
            </a:r>
            <a:r>
              <a:rPr lang="en-US" sz="2400" b="1" dirty="0"/>
              <a:t>transport solutions for better cities</a:t>
            </a:r>
            <a:endParaRPr lang="en-AU" altLang="en-US" sz="2400" dirty="0"/>
          </a:p>
        </p:txBody>
      </p:sp>
      <p:sp>
        <p:nvSpPr>
          <p:cNvPr id="2103" name="Rectangle 55"/>
          <p:cNvSpPr>
            <a:spLocks noGrp="1" noChangeArrowheads="1"/>
          </p:cNvSpPr>
          <p:nvPr>
            <p:ph type="subTitle" idx="1"/>
          </p:nvPr>
        </p:nvSpPr>
        <p:spPr/>
        <p:txBody>
          <a:bodyPr/>
          <a:lstStyle/>
          <a:p>
            <a:r>
              <a:rPr lang="en-US" altLang="en-US" dirty="0" smtClean="0">
                <a:latin typeface="Tahoma" charset="0"/>
              </a:rPr>
              <a:t>Associate Professor </a:t>
            </a:r>
            <a:r>
              <a:rPr lang="en-US" altLang="en-US" dirty="0">
                <a:latin typeface="Tahoma" charset="0"/>
              </a:rPr>
              <a:t>Matthew </a:t>
            </a:r>
            <a:r>
              <a:rPr lang="en-US" altLang="en-US" dirty="0" smtClean="0">
                <a:latin typeface="Tahoma" charset="0"/>
              </a:rPr>
              <a:t>Burke</a:t>
            </a:r>
          </a:p>
          <a:p>
            <a:r>
              <a:rPr lang="en-US" altLang="en-US" dirty="0" smtClean="0">
                <a:latin typeface="Tahoma" charset="0"/>
              </a:rPr>
              <a:t>Deputy Director, ARC-Discovery Future Fellow and Senior Research Fellow</a:t>
            </a:r>
          </a:p>
          <a:p>
            <a:r>
              <a:rPr lang="en-US" altLang="en-US" dirty="0" smtClean="0">
                <a:latin typeface="Tahoma" charset="0"/>
              </a:rPr>
              <a:t>Urban Research Program</a:t>
            </a:r>
          </a:p>
          <a:p>
            <a:r>
              <a:rPr lang="en-US" altLang="en-US" sz="1400" dirty="0" smtClean="0">
                <a:latin typeface="Tahoma" charset="0"/>
              </a:rPr>
              <a:t>w. +61 7 3735 7106</a:t>
            </a:r>
            <a:endParaRPr lang="en-US" altLang="en-US" sz="1400" dirty="0">
              <a:latin typeface="Tahoma" charset="0"/>
            </a:endParaRPr>
          </a:p>
          <a:p>
            <a:r>
              <a:rPr lang="en-US" altLang="en-US" sz="1400" dirty="0">
                <a:latin typeface="Tahoma" charset="0"/>
                <a:hlinkClick r:id="rId3"/>
              </a:rPr>
              <a:t>m.burke@griffith.edu.au</a:t>
            </a:r>
            <a:endParaRPr lang="en-US" altLang="en-US" sz="1400" dirty="0">
              <a:latin typeface="Tahoma" charset="0"/>
            </a:endParaRPr>
          </a:p>
          <a:p>
            <a:endParaRPr lang="en-US" altLang="en-US" sz="800" dirty="0">
              <a:latin typeface="Tahoma" charset="0"/>
            </a:endParaRPr>
          </a:p>
          <a:p>
            <a:endParaRPr lang="en-US" altLang="en-US" sz="800" dirty="0">
              <a:latin typeface="Tahoma"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The death and life of active travel</a:t>
            </a:r>
            <a:endParaRPr lang="en-AU" dirty="0"/>
          </a:p>
        </p:txBody>
      </p:sp>
      <p:sp>
        <p:nvSpPr>
          <p:cNvPr id="4" name="Text Placeholder 3"/>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960696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1960s – the car was the future… </a:t>
            </a:r>
            <a:endParaRPr lang="en-AU" dirty="0"/>
          </a:p>
        </p:txBody>
      </p:sp>
      <p:pic>
        <p:nvPicPr>
          <p:cNvPr id="5" name="Content Placeholder 4"/>
          <p:cNvPicPr>
            <a:picLocks noGrp="1" noChangeAspect="1"/>
          </p:cNvPicPr>
          <p:nvPr>
            <p:ph sz="half" idx="2"/>
          </p:nvPr>
        </p:nvPicPr>
        <p:blipFill>
          <a:blip cstate="screen">
            <a:extLst>
              <a:ext uri="{28A0092B-C50C-407E-A947-70E740481C1C}">
                <a14:useLocalDpi xmlns:a14="http://schemas.microsoft.com/office/drawing/2010/main"/>
              </a:ext>
            </a:extLst>
          </a:blip>
          <a:stretch>
            <a:fillRect/>
          </a:stretch>
        </p:blipFill>
        <p:spPr>
          <a:xfrm>
            <a:off x="1188194" y="1440210"/>
            <a:ext cx="6585743" cy="4913581"/>
          </a:xfrm>
        </p:spPr>
      </p:pic>
    </p:spTree>
    <p:extLst>
      <p:ext uri="{BB962C8B-B14F-4D97-AF65-F5344CB8AC3E}">
        <p14:creationId xmlns:p14="http://schemas.microsoft.com/office/powerpoint/2010/main" val="4151881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3628" y="1245156"/>
            <a:ext cx="2212777" cy="3020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6" name="Pictur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067821" y="1230154"/>
            <a:ext cx="2212777" cy="1580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7" name="Picture 4"/>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520033" y="3676436"/>
            <a:ext cx="2212777" cy="1580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47500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4294967295"/>
          </p:nvPr>
        </p:nvSpPr>
        <p:spPr>
          <a:xfrm>
            <a:off x="6450806" y="6557486"/>
            <a:ext cx="2100263" cy="500063"/>
          </a:xfrm>
          <a:prstGeom prst="rect">
            <a:avLst/>
          </a:prstGeom>
          <a:noFill/>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AFBF6068-D333-48A1-A628-7C92B37BE4FA}" type="slidenum">
              <a:rPr lang="en-AU" altLang="en-US" sz="1400" smtClean="0"/>
              <a:pPr eaLnBrk="1" hangingPunct="1">
                <a:spcBef>
                  <a:spcPct val="0"/>
                </a:spcBef>
                <a:buFontTx/>
                <a:buNone/>
              </a:pPr>
              <a:t>13</a:t>
            </a:fld>
            <a:endParaRPr lang="en-AU" altLang="en-US" sz="1400" dirty="0" smtClean="0"/>
          </a:p>
        </p:txBody>
      </p:sp>
      <p:sp>
        <p:nvSpPr>
          <p:cNvPr id="39939" name="Rectangle 3"/>
          <p:cNvSpPr>
            <a:spLocks noGrp="1" noChangeArrowheads="1"/>
          </p:cNvSpPr>
          <p:nvPr>
            <p:ph type="body" idx="4294967295"/>
          </p:nvPr>
        </p:nvSpPr>
        <p:spPr>
          <a:xfrm>
            <a:off x="176585" y="425054"/>
            <a:ext cx="2925366" cy="5040630"/>
          </a:xfrm>
        </p:spPr>
        <p:txBody>
          <a:bodyPr/>
          <a:lstStyle/>
          <a:p>
            <a:pPr eaLnBrk="1" hangingPunct="1"/>
            <a:r>
              <a:rPr lang="en-AU" altLang="en-US" sz="2800" b="1" dirty="0" smtClean="0"/>
              <a:t>House and street design changed</a:t>
            </a:r>
          </a:p>
          <a:p>
            <a:pPr lvl="1" eaLnBrk="1" hangingPunct="1"/>
            <a:endParaRPr lang="en-AU" altLang="en-US" sz="2400" b="1" dirty="0" smtClean="0"/>
          </a:p>
          <a:p>
            <a:pPr lvl="1" eaLnBrk="1" hangingPunct="1"/>
            <a:r>
              <a:rPr lang="en-AU" altLang="en-US" sz="2400" b="1" dirty="0" smtClean="0"/>
              <a:t>Cul-de-sacs</a:t>
            </a:r>
          </a:p>
          <a:p>
            <a:pPr lvl="1" eaLnBrk="1" hangingPunct="1"/>
            <a:r>
              <a:rPr lang="en-AU" altLang="en-US" sz="2400" b="1" dirty="0" smtClean="0"/>
              <a:t>Two-car garaging</a:t>
            </a:r>
          </a:p>
        </p:txBody>
      </p:sp>
      <p:pic>
        <p:nvPicPr>
          <p:cNvPr id="39940"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411365" y="425054"/>
            <a:ext cx="5252218" cy="4373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941" name="Pictur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31317" y="3978831"/>
            <a:ext cx="3173835" cy="2698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8318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p:nvPr>
        </p:nvPicPr>
        <p:blipFill>
          <a:blip>
            <a:extLst>
              <a:ext uri="{28A0092B-C50C-407E-A947-70E740481C1C}">
                <a14:useLocalDpi xmlns:a14="http://schemas.microsoft.com/office/drawing/2010/main" val="0"/>
              </a:ext>
            </a:extLst>
          </a:blip>
          <a:srcRect/>
          <a:stretch>
            <a:fillRect/>
          </a:stretch>
        </p:blipFill>
        <p:spPr bwMode="auto">
          <a:xfrm rot="21420000">
            <a:off x="431800" y="360363"/>
            <a:ext cx="8101013" cy="61436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4108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www.abc.net.au/reslib/200910/r447295_2170404.jpg"/>
          <p:cNvPicPr>
            <a:picLocks noGrp="1" noChangeAspect="1" noChangeArrowheads="1"/>
          </p:cNvPicPr>
          <p:nvPr>
            <p:ph idx="1"/>
          </p:nvPr>
        </p:nvPicPr>
        <p:blipFill>
          <a:blip>
            <a:extLst>
              <a:ext uri="{28A0092B-C50C-407E-A947-70E740481C1C}">
                <a14:useLocalDpi xmlns:a14="http://schemas.microsoft.com/office/drawing/2010/main" val="0"/>
              </a:ext>
            </a:extLst>
          </a:blip>
          <a:srcRect/>
          <a:stretch>
            <a:fillRect/>
          </a:stretch>
        </p:blipFill>
        <p:spPr>
          <a:xfrm rot="552980">
            <a:off x="2268314" y="648122"/>
            <a:ext cx="3744416" cy="5779260"/>
          </a:xfrm>
          <a:noFill/>
          <a:ln w="76200" cmpd="thickThin">
            <a:solidFill>
              <a:schemeClr val="tx1"/>
            </a:solidFill>
          </a:ln>
          <a:extLst>
            <a:ext uri="{909E8E84-426E-40DD-AFC4-6F175D3DCCD1}">
              <a14:hiddenFill xmlns:a14="http://schemas.microsoft.com/office/drawing/2010/main">
                <a:solidFill>
                  <a:srgbClr val="FFFFFF"/>
                </a:solidFill>
              </a14:hiddenFill>
            </a:ext>
          </a:extLst>
        </p:spPr>
      </p:pic>
      <p:sp>
        <p:nvSpPr>
          <p:cNvPr id="4" name="Rectangle 3"/>
          <p:cNvSpPr/>
          <p:nvPr/>
        </p:nvSpPr>
        <p:spPr>
          <a:xfrm rot="607044">
            <a:off x="2229985" y="5654533"/>
            <a:ext cx="2947564" cy="644362"/>
          </a:xfrm>
          <a:prstGeom prst="rect">
            <a:avLst/>
          </a:prstGeom>
          <a:noFill/>
        </p:spPr>
        <p:txBody>
          <a:bodyPr wrap="none" lIns="91440" tIns="45720" rIns="91440" bIns="45720">
            <a:prstTxWarp prst="textTriangle">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Brisbane</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41763094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89" y="104775"/>
            <a:ext cx="8641654" cy="1047750"/>
          </a:xfrm>
        </p:spPr>
        <p:txBody>
          <a:bodyPr/>
          <a:lstStyle/>
          <a:p>
            <a:r>
              <a:rPr lang="en-AU" dirty="0" smtClean="0"/>
              <a:t>But walking and cycling                         are fighting back…</a:t>
            </a:r>
            <a:endParaRPr lang="en-AU" dirty="0"/>
          </a:p>
        </p:txBody>
      </p:sp>
      <p:sp>
        <p:nvSpPr>
          <p:cNvPr id="3" name="Content Placeholder 2"/>
          <p:cNvSpPr>
            <a:spLocks noGrp="1"/>
          </p:cNvSpPr>
          <p:nvPr>
            <p:ph idx="1"/>
          </p:nvPr>
        </p:nvSpPr>
        <p:spPr/>
        <p:txBody>
          <a:bodyPr/>
          <a:lstStyle/>
          <a:p>
            <a:endParaRPr lang="en-AU" dirty="0"/>
          </a:p>
        </p:txBody>
      </p:sp>
    </p:spTree>
    <p:extLst>
      <p:ext uri="{BB962C8B-B14F-4D97-AF65-F5344CB8AC3E}">
        <p14:creationId xmlns:p14="http://schemas.microsoft.com/office/powerpoint/2010/main" val="25278756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a:extLst>
              <a:ext uri="{28A0092B-C50C-407E-A947-70E740481C1C}">
                <a14:useLocalDpi xmlns:a14="http://schemas.microsoft.com/office/drawing/2010/main"/>
              </a:ext>
            </a:extLst>
          </a:blip>
          <a:srcRect/>
          <a:stretch>
            <a:fillRect/>
          </a:stretch>
        </p:blipFill>
        <p:spPr bwMode="auto">
          <a:xfrm>
            <a:off x="504825" y="852488"/>
            <a:ext cx="7991475" cy="549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940722" y="6489608"/>
            <a:ext cx="2555577" cy="646331"/>
          </a:xfrm>
          <a:prstGeom prst="rect">
            <a:avLst/>
          </a:prstGeom>
          <a:noFill/>
        </p:spPr>
        <p:txBody>
          <a:bodyPr wrap="square" rtlCol="0">
            <a:spAutoFit/>
          </a:bodyPr>
          <a:lstStyle/>
          <a:p>
            <a:r>
              <a:rPr lang="en-AU" sz="1200" dirty="0" smtClean="0"/>
              <a:t>Courtesy  of Mark Dorney Queensland Department  of Transport &amp; Main Roads</a:t>
            </a:r>
            <a:endParaRPr lang="en-AU" sz="1200" dirty="0"/>
          </a:p>
        </p:txBody>
      </p:sp>
    </p:spTree>
    <p:extLst>
      <p:ext uri="{BB962C8B-B14F-4D97-AF65-F5344CB8AC3E}">
        <p14:creationId xmlns:p14="http://schemas.microsoft.com/office/powerpoint/2010/main" val="33462283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a:extLst>
              <a:ext uri="{28A0092B-C50C-407E-A947-70E740481C1C}">
                <a14:useLocalDpi xmlns:a14="http://schemas.microsoft.com/office/drawing/2010/main"/>
              </a:ext>
            </a:extLst>
          </a:blip>
          <a:srcRect/>
          <a:stretch>
            <a:fillRect/>
          </a:stretch>
        </p:blipFill>
        <p:spPr bwMode="auto">
          <a:xfrm>
            <a:off x="509588" y="833438"/>
            <a:ext cx="7981950" cy="553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69253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a:extLst>
              <a:ext uri="{28A0092B-C50C-407E-A947-70E740481C1C}">
                <a14:useLocalDpi xmlns:a14="http://schemas.microsoft.com/office/drawing/2010/main"/>
              </a:ext>
            </a:extLst>
          </a:blip>
          <a:srcRect/>
          <a:stretch>
            <a:fillRect/>
          </a:stretch>
        </p:blipFill>
        <p:spPr bwMode="auto">
          <a:xfrm>
            <a:off x="519113" y="838200"/>
            <a:ext cx="7962900" cy="552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2095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AU" altLang="en-US" dirty="0" smtClean="0"/>
              <a:t>Tonight’s itinerary</a:t>
            </a:r>
            <a:endParaRPr lang="en-AU" altLang="en-US" dirty="0"/>
          </a:p>
        </p:txBody>
      </p:sp>
      <p:sp>
        <p:nvSpPr>
          <p:cNvPr id="216067" name="Rectangle 3"/>
          <p:cNvSpPr>
            <a:spLocks noGrp="1" noChangeArrowheads="1"/>
          </p:cNvSpPr>
          <p:nvPr>
            <p:ph sz="half" idx="1"/>
          </p:nvPr>
        </p:nvSpPr>
        <p:spPr>
          <a:xfrm>
            <a:off x="179388" y="1656234"/>
            <a:ext cx="4279900" cy="5328766"/>
          </a:xfrm>
        </p:spPr>
        <p:txBody>
          <a:bodyPr/>
          <a:lstStyle/>
          <a:p>
            <a:r>
              <a:rPr lang="en-AU" altLang="en-US" dirty="0" smtClean="0"/>
              <a:t>Why transport matters</a:t>
            </a:r>
          </a:p>
          <a:p>
            <a:endParaRPr lang="en-AU" altLang="en-US" sz="1800" dirty="0" smtClean="0"/>
          </a:p>
          <a:p>
            <a:r>
              <a:rPr lang="en-AU" altLang="en-US" dirty="0" smtClean="0"/>
              <a:t>Active travel</a:t>
            </a:r>
          </a:p>
          <a:p>
            <a:endParaRPr lang="en-AU" altLang="en-US" sz="1800" dirty="0" smtClean="0"/>
          </a:p>
          <a:p>
            <a:r>
              <a:rPr lang="en-AU" altLang="en-US" dirty="0" smtClean="0"/>
              <a:t>Public transport</a:t>
            </a:r>
          </a:p>
          <a:p>
            <a:pPr marL="0" indent="0">
              <a:buNone/>
            </a:pPr>
            <a:endParaRPr lang="en-AU" altLang="en-US" sz="1800" dirty="0"/>
          </a:p>
          <a:p>
            <a:r>
              <a:rPr lang="en-AU" altLang="en-US" dirty="0" smtClean="0"/>
              <a:t>Ways forward</a:t>
            </a:r>
            <a:endParaRPr lang="en-AU" altLang="en-US" sz="2800" dirty="0"/>
          </a:p>
        </p:txBody>
      </p:sp>
      <p:pic>
        <p:nvPicPr>
          <p:cNvPr id="5122" name="Picture 2" descr="http://psychopyko.com/wp-content/uploads/2010/02/cityrail.png"/>
          <p:cNvPicPr>
            <a:picLocks noGrp="1" noChangeAspect="1" noChangeArrowheads="1"/>
          </p:cNvPicPr>
          <p:nvPr>
            <p:ph sz="half" idx="2"/>
          </p:nvPr>
        </p:nvPicPr>
        <p:blipFill>
          <a:blip>
            <a:extLst>
              <a:ext uri="{28A0092B-C50C-407E-A947-70E740481C1C}">
                <a14:useLocalDpi xmlns:a14="http://schemas.microsoft.com/office/drawing/2010/main" val="0"/>
              </a:ext>
            </a:extLst>
          </a:blip>
          <a:srcRect/>
          <a:stretch>
            <a:fillRect/>
          </a:stretch>
        </p:blipFill>
        <p:spPr bwMode="auto">
          <a:xfrm>
            <a:off x="4572570" y="1728242"/>
            <a:ext cx="4191000" cy="3390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857" y="360090"/>
            <a:ext cx="8713787" cy="1047750"/>
          </a:xfrm>
        </p:spPr>
        <p:txBody>
          <a:bodyPr/>
          <a:lstStyle/>
          <a:p>
            <a:pPr>
              <a:defRPr/>
            </a:pPr>
            <a:r>
              <a:rPr lang="en-AU" b="1" dirty="0" smtClean="0">
                <a:solidFill>
                  <a:schemeClr val="tx1">
                    <a:lumMod val="85000"/>
                    <a:lumOff val="15000"/>
                  </a:schemeClr>
                </a:solidFill>
                <a:latin typeface="Segoe Print" panose="02000600000000000000" pitchFamily="2" charset="0"/>
              </a:rPr>
              <a:t>“Investment in </a:t>
            </a:r>
            <a:r>
              <a:rPr lang="en-AU" b="1" dirty="0">
                <a:solidFill>
                  <a:schemeClr val="tx1">
                    <a:lumMod val="85000"/>
                    <a:lumOff val="15000"/>
                  </a:schemeClr>
                </a:solidFill>
                <a:latin typeface="Segoe Print" panose="02000600000000000000" pitchFamily="2" charset="0"/>
              </a:rPr>
              <a:t>Active </a:t>
            </a:r>
            <a:br>
              <a:rPr lang="en-AU" b="1" dirty="0">
                <a:solidFill>
                  <a:schemeClr val="tx1">
                    <a:lumMod val="85000"/>
                    <a:lumOff val="15000"/>
                  </a:schemeClr>
                </a:solidFill>
                <a:latin typeface="Segoe Print" panose="02000600000000000000" pitchFamily="2" charset="0"/>
              </a:rPr>
            </a:br>
            <a:r>
              <a:rPr lang="en-AU" b="1" dirty="0">
                <a:solidFill>
                  <a:schemeClr val="tx1">
                    <a:lumMod val="85000"/>
                    <a:lumOff val="15000"/>
                  </a:schemeClr>
                </a:solidFill>
                <a:latin typeface="Segoe Print" panose="02000600000000000000" pitchFamily="2" charset="0"/>
              </a:rPr>
              <a:t>Transport </a:t>
            </a:r>
            <a:r>
              <a:rPr lang="en-AU" b="1" dirty="0" smtClean="0">
                <a:solidFill>
                  <a:schemeClr val="tx1">
                    <a:lumMod val="85000"/>
                    <a:lumOff val="15000"/>
                  </a:schemeClr>
                </a:solidFill>
                <a:latin typeface="Segoe Print" panose="02000600000000000000" pitchFamily="2" charset="0"/>
              </a:rPr>
              <a:t>Survey”</a:t>
            </a:r>
            <a:r>
              <a:rPr lang="en-AU" b="1" dirty="0">
                <a:solidFill>
                  <a:schemeClr val="tx1">
                    <a:lumMod val="85000"/>
                    <a:lumOff val="15000"/>
                  </a:schemeClr>
                </a:solidFill>
                <a:latin typeface="Segoe Print" panose="02000600000000000000" pitchFamily="2" charset="0"/>
              </a:rPr>
              <a:t/>
            </a:r>
            <a:br>
              <a:rPr lang="en-AU" b="1" dirty="0">
                <a:solidFill>
                  <a:schemeClr val="tx1">
                    <a:lumMod val="85000"/>
                    <a:lumOff val="15000"/>
                  </a:schemeClr>
                </a:solidFill>
                <a:latin typeface="Segoe Print" panose="02000600000000000000" pitchFamily="2" charset="0"/>
              </a:rPr>
            </a:br>
            <a:r>
              <a:rPr lang="en-AU" sz="2400" dirty="0" smtClean="0"/>
              <a:t>Heart Foundation &amp; Cycling Promotion Fund (2015)</a:t>
            </a:r>
            <a:endParaRPr lang="en-AU" sz="2400" dirty="0"/>
          </a:p>
        </p:txBody>
      </p:sp>
      <p:pic>
        <p:nvPicPr>
          <p:cNvPr id="7170" name="Picture 2"/>
          <p:cNvPicPr>
            <a:picLocks noGrp="1" noChangeAspect="1" noChangeArrowheads="1"/>
          </p:cNvPicPr>
          <p:nvPr>
            <p:ph idx="1"/>
          </p:nvPr>
        </p:nvPicPr>
        <p:blipFill rotWithShape="1">
          <a:blip>
            <a:extLst>
              <a:ext uri="{28A0092B-C50C-407E-A947-70E740481C1C}">
                <a14:useLocalDpi xmlns:a14="http://schemas.microsoft.com/office/drawing/2010/main" val="0"/>
              </a:ext>
            </a:extLst>
          </a:blip>
          <a:srcRect l="45460" t="28567" r="28603" b="10861"/>
          <a:stretch/>
        </p:blipFill>
        <p:spPr bwMode="auto">
          <a:xfrm>
            <a:off x="2556346" y="1872258"/>
            <a:ext cx="3888432" cy="5105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36658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000" dirty="0" smtClean="0"/>
              <a:t>Who is riding bikes?</a:t>
            </a:r>
            <a:endParaRPr lang="en-AU" sz="4800" dirty="0"/>
          </a:p>
        </p:txBody>
      </p:sp>
      <p:sp>
        <p:nvSpPr>
          <p:cNvPr id="3" name="Content Placeholder 2"/>
          <p:cNvSpPr>
            <a:spLocks noGrp="1"/>
          </p:cNvSpPr>
          <p:nvPr>
            <p:ph idx="1"/>
          </p:nvPr>
        </p:nvSpPr>
        <p:spPr/>
        <p:txBody>
          <a:bodyPr/>
          <a:lstStyle/>
          <a:p>
            <a:pPr marL="0" indent="0">
              <a:buNone/>
            </a:pPr>
            <a:r>
              <a:rPr lang="en-AU" sz="2800" dirty="0" smtClean="0"/>
              <a:t>The survey involved </a:t>
            </a:r>
            <a:r>
              <a:rPr lang="en-US" sz="2800" dirty="0"/>
              <a:t>1,006 Australians aged 25 to </a:t>
            </a:r>
            <a:r>
              <a:rPr lang="en-US" sz="2800" dirty="0" smtClean="0"/>
              <a:t>59. </a:t>
            </a:r>
          </a:p>
          <a:p>
            <a:pPr marL="0" indent="0">
              <a:buNone/>
            </a:pPr>
            <a:r>
              <a:rPr lang="en-US" sz="2800" dirty="0" smtClean="0"/>
              <a:t>Cyclists were more likely to be:</a:t>
            </a:r>
            <a:endParaRPr lang="en-AU" sz="2800" dirty="0" smtClean="0"/>
          </a:p>
          <a:p>
            <a:r>
              <a:rPr lang="en-AU" sz="2800" dirty="0" smtClean="0"/>
              <a:t>Men</a:t>
            </a:r>
          </a:p>
          <a:p>
            <a:r>
              <a:rPr lang="en-AU" sz="2800" dirty="0" smtClean="0"/>
              <a:t>Higher income earners</a:t>
            </a:r>
          </a:p>
          <a:p>
            <a:r>
              <a:rPr lang="en-AU" sz="2800" dirty="0" smtClean="0"/>
              <a:t>Recreational riders (“exercise or for fun”) more so than commuters</a:t>
            </a:r>
            <a:endParaRPr lang="en-AU" sz="2800" dirty="0"/>
          </a:p>
        </p:txBody>
      </p:sp>
    </p:spTree>
    <p:extLst>
      <p:ext uri="{BB962C8B-B14F-4D97-AF65-F5344CB8AC3E}">
        <p14:creationId xmlns:p14="http://schemas.microsoft.com/office/powerpoint/2010/main" val="34382630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000" dirty="0" smtClean="0"/>
              <a:t>“When did </a:t>
            </a:r>
            <a:r>
              <a:rPr lang="en-AU" dirty="0" smtClean="0"/>
              <a:t>you</a:t>
            </a:r>
            <a:r>
              <a:rPr lang="en-AU" sz="4000" dirty="0" smtClean="0"/>
              <a:t> last ride a bike?”</a:t>
            </a:r>
            <a:endParaRPr lang="en-AU" sz="4800" dirty="0"/>
          </a:p>
        </p:txBody>
      </p:sp>
      <p:grpSp>
        <p:nvGrpSpPr>
          <p:cNvPr id="5" name="Group 4"/>
          <p:cNvGrpSpPr>
            <a:grpSpLocks noChangeAspect="1"/>
          </p:cNvGrpSpPr>
          <p:nvPr/>
        </p:nvGrpSpPr>
        <p:grpSpPr bwMode="auto">
          <a:xfrm>
            <a:off x="180082" y="1528064"/>
            <a:ext cx="8637890" cy="4104034"/>
            <a:chOff x="340" y="1225"/>
            <a:chExt cx="4582" cy="2177"/>
          </a:xfrm>
        </p:grpSpPr>
        <p:sp>
          <p:nvSpPr>
            <p:cNvPr id="6" name="AutoShape 3"/>
            <p:cNvSpPr>
              <a:spLocks noChangeAspect="1" noChangeArrowheads="1" noTextEdit="1"/>
            </p:cNvSpPr>
            <p:nvPr/>
          </p:nvSpPr>
          <p:spPr bwMode="auto">
            <a:xfrm>
              <a:off x="340" y="1225"/>
              <a:ext cx="4582" cy="2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sz="2000" dirty="0"/>
            </a:p>
          </p:txBody>
        </p:sp>
        <p:sp>
          <p:nvSpPr>
            <p:cNvPr id="8" name="Rectangle 6"/>
            <p:cNvSpPr>
              <a:spLocks noChangeArrowheads="1"/>
            </p:cNvSpPr>
            <p:nvPr/>
          </p:nvSpPr>
          <p:spPr bwMode="auto">
            <a:xfrm>
              <a:off x="376" y="1500"/>
              <a:ext cx="129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effectLst/>
                  <a:latin typeface="Arial" pitchFamily="34" charset="0"/>
                  <a:cs typeface="Arial" pitchFamily="34" charset="0"/>
                </a:rPr>
                <a:t>Within the last week</a:t>
              </a:r>
            </a:p>
          </p:txBody>
        </p:sp>
        <p:sp>
          <p:nvSpPr>
            <p:cNvPr id="9" name="Rectangle 7"/>
            <p:cNvSpPr>
              <a:spLocks noChangeArrowheads="1"/>
            </p:cNvSpPr>
            <p:nvPr/>
          </p:nvSpPr>
          <p:spPr bwMode="auto">
            <a:xfrm>
              <a:off x="4228" y="1500"/>
              <a:ext cx="27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effectLst/>
                  <a:latin typeface="Arial" pitchFamily="34" charset="0"/>
                  <a:cs typeface="Arial" pitchFamily="34" charset="0"/>
                </a:rPr>
                <a:t>17%</a:t>
              </a:r>
            </a:p>
          </p:txBody>
        </p:sp>
        <p:sp>
          <p:nvSpPr>
            <p:cNvPr id="10" name="Rectangle 8"/>
            <p:cNvSpPr>
              <a:spLocks noChangeArrowheads="1"/>
            </p:cNvSpPr>
            <p:nvPr/>
          </p:nvSpPr>
          <p:spPr bwMode="auto">
            <a:xfrm>
              <a:off x="376" y="1739"/>
              <a:ext cx="152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effectLst/>
                  <a:latin typeface="Arial" pitchFamily="34" charset="0"/>
                  <a:cs typeface="Arial" pitchFamily="34" charset="0"/>
                </a:rPr>
                <a:t>Within the last fortnight</a:t>
              </a:r>
            </a:p>
          </p:txBody>
        </p:sp>
        <p:sp>
          <p:nvSpPr>
            <p:cNvPr id="11" name="Rectangle 9"/>
            <p:cNvSpPr>
              <a:spLocks noChangeArrowheads="1"/>
            </p:cNvSpPr>
            <p:nvPr/>
          </p:nvSpPr>
          <p:spPr bwMode="auto">
            <a:xfrm>
              <a:off x="4264" y="1739"/>
              <a:ext cx="19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effectLst/>
                  <a:latin typeface="Arial" pitchFamily="34" charset="0"/>
                  <a:cs typeface="Arial" pitchFamily="34" charset="0"/>
                </a:rPr>
                <a:t>8%</a:t>
              </a:r>
            </a:p>
          </p:txBody>
        </p:sp>
        <p:sp>
          <p:nvSpPr>
            <p:cNvPr id="12" name="Rectangle 10"/>
            <p:cNvSpPr>
              <a:spLocks noChangeArrowheads="1"/>
            </p:cNvSpPr>
            <p:nvPr/>
          </p:nvSpPr>
          <p:spPr bwMode="auto">
            <a:xfrm>
              <a:off x="376" y="1979"/>
              <a:ext cx="138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effectLst/>
                  <a:latin typeface="Arial" pitchFamily="34" charset="0"/>
                  <a:cs typeface="Arial" pitchFamily="34" charset="0"/>
                </a:rPr>
                <a:t>Within the last month</a:t>
              </a:r>
            </a:p>
          </p:txBody>
        </p:sp>
        <p:sp>
          <p:nvSpPr>
            <p:cNvPr id="13" name="Rectangle 11"/>
            <p:cNvSpPr>
              <a:spLocks noChangeArrowheads="1"/>
            </p:cNvSpPr>
            <p:nvPr/>
          </p:nvSpPr>
          <p:spPr bwMode="auto">
            <a:xfrm>
              <a:off x="4264" y="1979"/>
              <a:ext cx="19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effectLst/>
                  <a:latin typeface="Arial" pitchFamily="34" charset="0"/>
                  <a:cs typeface="Arial" pitchFamily="34" charset="0"/>
                </a:rPr>
                <a:t>9%</a:t>
              </a:r>
            </a:p>
          </p:txBody>
        </p:sp>
        <p:sp>
          <p:nvSpPr>
            <p:cNvPr id="14" name="Rectangle 12"/>
            <p:cNvSpPr>
              <a:spLocks noChangeArrowheads="1"/>
            </p:cNvSpPr>
            <p:nvPr/>
          </p:nvSpPr>
          <p:spPr bwMode="auto">
            <a:xfrm>
              <a:off x="376" y="2218"/>
              <a:ext cx="168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pitchFamily="34" charset="0"/>
                  <a:cs typeface="Arial" pitchFamily="34" charset="0"/>
                </a:rPr>
                <a:t>Within the last three months</a:t>
              </a:r>
            </a:p>
          </p:txBody>
        </p:sp>
        <p:sp>
          <p:nvSpPr>
            <p:cNvPr id="15" name="Rectangle 13"/>
            <p:cNvSpPr>
              <a:spLocks noChangeArrowheads="1"/>
            </p:cNvSpPr>
            <p:nvPr/>
          </p:nvSpPr>
          <p:spPr bwMode="auto">
            <a:xfrm>
              <a:off x="4264" y="2218"/>
              <a:ext cx="19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pitchFamily="34" charset="0"/>
                  <a:cs typeface="Arial" pitchFamily="34" charset="0"/>
                </a:rPr>
                <a:t>8%</a:t>
              </a:r>
            </a:p>
          </p:txBody>
        </p:sp>
        <p:sp>
          <p:nvSpPr>
            <p:cNvPr id="16" name="Rectangle 14"/>
            <p:cNvSpPr>
              <a:spLocks noChangeArrowheads="1"/>
            </p:cNvSpPr>
            <p:nvPr/>
          </p:nvSpPr>
          <p:spPr bwMode="auto">
            <a:xfrm>
              <a:off x="376" y="2457"/>
              <a:ext cx="115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pitchFamily="34" charset="0"/>
                  <a:cs typeface="Arial" pitchFamily="34" charset="0"/>
                </a:rPr>
                <a:t>Within the last year</a:t>
              </a:r>
            </a:p>
          </p:txBody>
        </p:sp>
        <p:sp>
          <p:nvSpPr>
            <p:cNvPr id="17" name="Rectangle 15"/>
            <p:cNvSpPr>
              <a:spLocks noChangeArrowheads="1"/>
            </p:cNvSpPr>
            <p:nvPr/>
          </p:nvSpPr>
          <p:spPr bwMode="auto">
            <a:xfrm>
              <a:off x="4228" y="2457"/>
              <a:ext cx="27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pitchFamily="34" charset="0"/>
                  <a:cs typeface="Arial" pitchFamily="34" charset="0"/>
                </a:rPr>
                <a:t>10%</a:t>
              </a:r>
            </a:p>
          </p:txBody>
        </p:sp>
        <p:sp>
          <p:nvSpPr>
            <p:cNvPr id="18" name="Rectangle 16"/>
            <p:cNvSpPr>
              <a:spLocks noChangeArrowheads="1"/>
            </p:cNvSpPr>
            <p:nvPr/>
          </p:nvSpPr>
          <p:spPr bwMode="auto">
            <a:xfrm>
              <a:off x="376" y="2696"/>
              <a:ext cx="129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pitchFamily="34" charset="0"/>
                  <a:cs typeface="Arial" pitchFamily="34" charset="0"/>
                </a:rPr>
                <a:t>More than a year ago</a:t>
              </a:r>
            </a:p>
          </p:txBody>
        </p:sp>
        <p:sp>
          <p:nvSpPr>
            <p:cNvPr id="19" name="Rectangle 17"/>
            <p:cNvSpPr>
              <a:spLocks noChangeArrowheads="1"/>
            </p:cNvSpPr>
            <p:nvPr/>
          </p:nvSpPr>
          <p:spPr bwMode="auto">
            <a:xfrm>
              <a:off x="4228" y="2696"/>
              <a:ext cx="27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pitchFamily="34" charset="0"/>
                  <a:cs typeface="Arial" pitchFamily="34" charset="0"/>
                </a:rPr>
                <a:t>40%</a:t>
              </a:r>
            </a:p>
          </p:txBody>
        </p:sp>
        <p:sp>
          <p:nvSpPr>
            <p:cNvPr id="20" name="Rectangle 18"/>
            <p:cNvSpPr>
              <a:spLocks noChangeArrowheads="1"/>
            </p:cNvSpPr>
            <p:nvPr/>
          </p:nvSpPr>
          <p:spPr bwMode="auto">
            <a:xfrm>
              <a:off x="376" y="2936"/>
              <a:ext cx="36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pitchFamily="34" charset="0"/>
                  <a:cs typeface="Arial" pitchFamily="34" charset="0"/>
                </a:rPr>
                <a:t>Never</a:t>
              </a:r>
            </a:p>
          </p:txBody>
        </p:sp>
        <p:sp>
          <p:nvSpPr>
            <p:cNvPr id="21" name="Rectangle 19"/>
            <p:cNvSpPr>
              <a:spLocks noChangeArrowheads="1"/>
            </p:cNvSpPr>
            <p:nvPr/>
          </p:nvSpPr>
          <p:spPr bwMode="auto">
            <a:xfrm>
              <a:off x="4264" y="2936"/>
              <a:ext cx="19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pitchFamily="34" charset="0"/>
                  <a:cs typeface="Arial" pitchFamily="34" charset="0"/>
                </a:rPr>
                <a:t>7%</a:t>
              </a:r>
            </a:p>
          </p:txBody>
        </p:sp>
        <p:sp>
          <p:nvSpPr>
            <p:cNvPr id="22" name="Rectangle 20"/>
            <p:cNvSpPr>
              <a:spLocks noChangeArrowheads="1"/>
            </p:cNvSpPr>
            <p:nvPr/>
          </p:nvSpPr>
          <p:spPr bwMode="auto">
            <a:xfrm>
              <a:off x="376" y="3175"/>
              <a:ext cx="43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pitchFamily="34" charset="0"/>
                  <a:cs typeface="Arial" pitchFamily="34" charset="0"/>
                </a:rPr>
                <a:t>Unsure</a:t>
              </a:r>
            </a:p>
          </p:txBody>
        </p:sp>
        <p:sp>
          <p:nvSpPr>
            <p:cNvPr id="23" name="Rectangle 21"/>
            <p:cNvSpPr>
              <a:spLocks noChangeArrowheads="1"/>
            </p:cNvSpPr>
            <p:nvPr/>
          </p:nvSpPr>
          <p:spPr bwMode="auto">
            <a:xfrm>
              <a:off x="4264" y="3175"/>
              <a:ext cx="19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pitchFamily="34" charset="0"/>
                  <a:cs typeface="Arial" pitchFamily="34" charset="0"/>
                </a:rPr>
                <a:t>2%</a:t>
              </a:r>
            </a:p>
          </p:txBody>
        </p:sp>
        <p:sp>
          <p:nvSpPr>
            <p:cNvPr id="24" name="Line 22"/>
            <p:cNvSpPr>
              <a:spLocks noChangeShapeType="1"/>
            </p:cNvSpPr>
            <p:nvPr/>
          </p:nvSpPr>
          <p:spPr bwMode="auto">
            <a:xfrm>
              <a:off x="340" y="1464"/>
              <a:ext cx="4570" cy="0"/>
            </a:xfrm>
            <a:prstGeom prst="line">
              <a:avLst/>
            </a:prstGeom>
            <a:noFill/>
            <a:ln w="0">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sz="2000" dirty="0"/>
            </a:p>
          </p:txBody>
        </p:sp>
        <p:sp>
          <p:nvSpPr>
            <p:cNvPr id="25" name="Rectangle 23"/>
            <p:cNvSpPr>
              <a:spLocks noChangeArrowheads="1"/>
            </p:cNvSpPr>
            <p:nvPr/>
          </p:nvSpPr>
          <p:spPr bwMode="auto">
            <a:xfrm>
              <a:off x="340" y="1464"/>
              <a:ext cx="4570" cy="12"/>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sz="2000" dirty="0"/>
            </a:p>
          </p:txBody>
        </p:sp>
        <p:sp>
          <p:nvSpPr>
            <p:cNvPr id="26" name="Line 24"/>
            <p:cNvSpPr>
              <a:spLocks noChangeShapeType="1"/>
            </p:cNvSpPr>
            <p:nvPr/>
          </p:nvSpPr>
          <p:spPr bwMode="auto">
            <a:xfrm>
              <a:off x="340" y="1703"/>
              <a:ext cx="4570" cy="0"/>
            </a:xfrm>
            <a:prstGeom prst="line">
              <a:avLst/>
            </a:prstGeom>
            <a:noFill/>
            <a:ln w="0">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sz="2000" dirty="0"/>
            </a:p>
          </p:txBody>
        </p:sp>
        <p:sp>
          <p:nvSpPr>
            <p:cNvPr id="27" name="Rectangle 25"/>
            <p:cNvSpPr>
              <a:spLocks noChangeArrowheads="1"/>
            </p:cNvSpPr>
            <p:nvPr/>
          </p:nvSpPr>
          <p:spPr bwMode="auto">
            <a:xfrm>
              <a:off x="340" y="1703"/>
              <a:ext cx="4570" cy="12"/>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sz="2000" dirty="0"/>
            </a:p>
          </p:txBody>
        </p:sp>
        <p:sp>
          <p:nvSpPr>
            <p:cNvPr id="28" name="Line 26"/>
            <p:cNvSpPr>
              <a:spLocks noChangeShapeType="1"/>
            </p:cNvSpPr>
            <p:nvPr/>
          </p:nvSpPr>
          <p:spPr bwMode="auto">
            <a:xfrm>
              <a:off x="340" y="1943"/>
              <a:ext cx="4570" cy="0"/>
            </a:xfrm>
            <a:prstGeom prst="line">
              <a:avLst/>
            </a:prstGeom>
            <a:noFill/>
            <a:ln w="0">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sz="2000" dirty="0"/>
            </a:p>
          </p:txBody>
        </p:sp>
        <p:sp>
          <p:nvSpPr>
            <p:cNvPr id="29" name="Rectangle 27"/>
            <p:cNvSpPr>
              <a:spLocks noChangeArrowheads="1"/>
            </p:cNvSpPr>
            <p:nvPr/>
          </p:nvSpPr>
          <p:spPr bwMode="auto">
            <a:xfrm>
              <a:off x="340" y="1943"/>
              <a:ext cx="4570" cy="12"/>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sz="2000" dirty="0"/>
            </a:p>
          </p:txBody>
        </p:sp>
        <p:sp>
          <p:nvSpPr>
            <p:cNvPr id="30" name="Line 28"/>
            <p:cNvSpPr>
              <a:spLocks noChangeShapeType="1"/>
            </p:cNvSpPr>
            <p:nvPr/>
          </p:nvSpPr>
          <p:spPr bwMode="auto">
            <a:xfrm>
              <a:off x="340" y="2182"/>
              <a:ext cx="4570" cy="0"/>
            </a:xfrm>
            <a:prstGeom prst="line">
              <a:avLst/>
            </a:prstGeom>
            <a:noFill/>
            <a:ln w="0">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sz="2000" dirty="0"/>
            </a:p>
          </p:txBody>
        </p:sp>
        <p:sp>
          <p:nvSpPr>
            <p:cNvPr id="31" name="Rectangle 29"/>
            <p:cNvSpPr>
              <a:spLocks noChangeArrowheads="1"/>
            </p:cNvSpPr>
            <p:nvPr/>
          </p:nvSpPr>
          <p:spPr bwMode="auto">
            <a:xfrm>
              <a:off x="340" y="2182"/>
              <a:ext cx="4570" cy="12"/>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sz="2000" dirty="0"/>
            </a:p>
          </p:txBody>
        </p:sp>
        <p:sp>
          <p:nvSpPr>
            <p:cNvPr id="32" name="Line 30"/>
            <p:cNvSpPr>
              <a:spLocks noChangeShapeType="1"/>
            </p:cNvSpPr>
            <p:nvPr/>
          </p:nvSpPr>
          <p:spPr bwMode="auto">
            <a:xfrm>
              <a:off x="340" y="2421"/>
              <a:ext cx="4570" cy="0"/>
            </a:xfrm>
            <a:prstGeom prst="line">
              <a:avLst/>
            </a:prstGeom>
            <a:noFill/>
            <a:ln w="0">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sz="2000" dirty="0"/>
            </a:p>
          </p:txBody>
        </p:sp>
        <p:sp>
          <p:nvSpPr>
            <p:cNvPr id="33" name="Rectangle 31"/>
            <p:cNvSpPr>
              <a:spLocks noChangeArrowheads="1"/>
            </p:cNvSpPr>
            <p:nvPr/>
          </p:nvSpPr>
          <p:spPr bwMode="auto">
            <a:xfrm>
              <a:off x="340" y="2421"/>
              <a:ext cx="4570" cy="12"/>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sz="2000" dirty="0"/>
            </a:p>
          </p:txBody>
        </p:sp>
        <p:sp>
          <p:nvSpPr>
            <p:cNvPr id="34" name="Line 32"/>
            <p:cNvSpPr>
              <a:spLocks noChangeShapeType="1"/>
            </p:cNvSpPr>
            <p:nvPr/>
          </p:nvSpPr>
          <p:spPr bwMode="auto">
            <a:xfrm>
              <a:off x="340" y="2660"/>
              <a:ext cx="4570" cy="0"/>
            </a:xfrm>
            <a:prstGeom prst="line">
              <a:avLst/>
            </a:prstGeom>
            <a:noFill/>
            <a:ln w="0">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sz="2000" dirty="0"/>
            </a:p>
          </p:txBody>
        </p:sp>
        <p:sp>
          <p:nvSpPr>
            <p:cNvPr id="35" name="Rectangle 33"/>
            <p:cNvSpPr>
              <a:spLocks noChangeArrowheads="1"/>
            </p:cNvSpPr>
            <p:nvPr/>
          </p:nvSpPr>
          <p:spPr bwMode="auto">
            <a:xfrm>
              <a:off x="340" y="2660"/>
              <a:ext cx="4570" cy="12"/>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sz="2000" dirty="0"/>
            </a:p>
          </p:txBody>
        </p:sp>
        <p:sp>
          <p:nvSpPr>
            <p:cNvPr id="36" name="Line 34"/>
            <p:cNvSpPr>
              <a:spLocks noChangeShapeType="1"/>
            </p:cNvSpPr>
            <p:nvPr/>
          </p:nvSpPr>
          <p:spPr bwMode="auto">
            <a:xfrm>
              <a:off x="340" y="2900"/>
              <a:ext cx="4570" cy="0"/>
            </a:xfrm>
            <a:prstGeom prst="line">
              <a:avLst/>
            </a:prstGeom>
            <a:noFill/>
            <a:ln w="0">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sz="2000" dirty="0"/>
            </a:p>
          </p:txBody>
        </p:sp>
        <p:sp>
          <p:nvSpPr>
            <p:cNvPr id="37" name="Rectangle 35"/>
            <p:cNvSpPr>
              <a:spLocks noChangeArrowheads="1"/>
            </p:cNvSpPr>
            <p:nvPr/>
          </p:nvSpPr>
          <p:spPr bwMode="auto">
            <a:xfrm>
              <a:off x="340" y="2900"/>
              <a:ext cx="4570" cy="12"/>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sz="2000" dirty="0"/>
            </a:p>
          </p:txBody>
        </p:sp>
        <p:sp>
          <p:nvSpPr>
            <p:cNvPr id="38" name="Line 36"/>
            <p:cNvSpPr>
              <a:spLocks noChangeShapeType="1"/>
            </p:cNvSpPr>
            <p:nvPr/>
          </p:nvSpPr>
          <p:spPr bwMode="auto">
            <a:xfrm>
              <a:off x="340" y="3139"/>
              <a:ext cx="4570" cy="0"/>
            </a:xfrm>
            <a:prstGeom prst="line">
              <a:avLst/>
            </a:prstGeom>
            <a:noFill/>
            <a:ln w="0">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sz="2000" dirty="0"/>
            </a:p>
          </p:txBody>
        </p:sp>
        <p:sp>
          <p:nvSpPr>
            <p:cNvPr id="39" name="Rectangle 37"/>
            <p:cNvSpPr>
              <a:spLocks noChangeArrowheads="1"/>
            </p:cNvSpPr>
            <p:nvPr/>
          </p:nvSpPr>
          <p:spPr bwMode="auto">
            <a:xfrm>
              <a:off x="340" y="3139"/>
              <a:ext cx="4570" cy="12"/>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sz="2000" dirty="0"/>
            </a:p>
          </p:txBody>
        </p:sp>
        <p:sp>
          <p:nvSpPr>
            <p:cNvPr id="40" name="Line 38"/>
            <p:cNvSpPr>
              <a:spLocks noChangeShapeType="1"/>
            </p:cNvSpPr>
            <p:nvPr/>
          </p:nvSpPr>
          <p:spPr bwMode="auto">
            <a:xfrm>
              <a:off x="340" y="3378"/>
              <a:ext cx="4570" cy="0"/>
            </a:xfrm>
            <a:prstGeom prst="line">
              <a:avLst/>
            </a:prstGeom>
            <a:noFill/>
            <a:ln w="0">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sz="2000" dirty="0"/>
            </a:p>
          </p:txBody>
        </p:sp>
        <p:sp>
          <p:nvSpPr>
            <p:cNvPr id="41" name="Rectangle 39"/>
            <p:cNvSpPr>
              <a:spLocks noChangeArrowheads="1"/>
            </p:cNvSpPr>
            <p:nvPr/>
          </p:nvSpPr>
          <p:spPr bwMode="auto">
            <a:xfrm>
              <a:off x="340" y="3378"/>
              <a:ext cx="4570" cy="12"/>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sz="2000" dirty="0"/>
            </a:p>
          </p:txBody>
        </p:sp>
      </p:grpSp>
    </p:spTree>
    <p:extLst>
      <p:ext uri="{BB962C8B-B14F-4D97-AF65-F5344CB8AC3E}">
        <p14:creationId xmlns:p14="http://schemas.microsoft.com/office/powerpoint/2010/main" val="15101739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4775"/>
            <a:ext cx="9001125" cy="1047750"/>
          </a:xfrm>
        </p:spPr>
        <p:txBody>
          <a:bodyPr/>
          <a:lstStyle/>
          <a:p>
            <a:r>
              <a:rPr lang="en-AU" sz="4000" dirty="0" smtClean="0"/>
              <a:t>“When riding, do you mainly ride on...”</a:t>
            </a:r>
            <a:endParaRPr lang="en-AU" sz="4800" dirty="0"/>
          </a:p>
        </p:txBody>
      </p:sp>
      <p:grpSp>
        <p:nvGrpSpPr>
          <p:cNvPr id="4" name="Group 4"/>
          <p:cNvGrpSpPr>
            <a:grpSpLocks noChangeAspect="1"/>
          </p:cNvGrpSpPr>
          <p:nvPr/>
        </p:nvGrpSpPr>
        <p:grpSpPr bwMode="auto">
          <a:xfrm>
            <a:off x="468313" y="1800225"/>
            <a:ext cx="8255000" cy="3052763"/>
            <a:chOff x="295" y="1134"/>
            <a:chExt cx="5200" cy="1923"/>
          </a:xfrm>
        </p:grpSpPr>
        <p:sp>
          <p:nvSpPr>
            <p:cNvPr id="7" name="AutoShape 3"/>
            <p:cNvSpPr>
              <a:spLocks noChangeAspect="1" noChangeArrowheads="1" noTextEdit="1"/>
            </p:cNvSpPr>
            <p:nvPr/>
          </p:nvSpPr>
          <p:spPr bwMode="auto">
            <a:xfrm>
              <a:off x="295" y="1134"/>
              <a:ext cx="5200" cy="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5" name="Rectangle 6"/>
            <p:cNvSpPr>
              <a:spLocks noChangeArrowheads="1"/>
            </p:cNvSpPr>
            <p:nvPr/>
          </p:nvSpPr>
          <p:spPr bwMode="auto">
            <a:xfrm>
              <a:off x="336" y="1445"/>
              <a:ext cx="83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pitchFamily="34" charset="0"/>
                  <a:cs typeface="Arial" pitchFamily="34" charset="0"/>
                </a:rPr>
                <a:t>Quiet roads</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46" name="Rectangle 7"/>
            <p:cNvSpPr>
              <a:spLocks noChangeArrowheads="1"/>
            </p:cNvSpPr>
            <p:nvPr/>
          </p:nvSpPr>
          <p:spPr bwMode="auto">
            <a:xfrm>
              <a:off x="4710" y="1445"/>
              <a:ext cx="32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pitchFamily="34" charset="0"/>
                  <a:cs typeface="Arial" pitchFamily="34" charset="0"/>
                </a:rPr>
                <a:t>76%</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47" name="Rectangle 8"/>
            <p:cNvSpPr>
              <a:spLocks noChangeArrowheads="1"/>
            </p:cNvSpPr>
            <p:nvPr/>
          </p:nvSpPr>
          <p:spPr bwMode="auto">
            <a:xfrm>
              <a:off x="336" y="1716"/>
              <a:ext cx="288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pitchFamily="34" charset="0"/>
                  <a:cs typeface="Arial" pitchFamily="34" charset="0"/>
                </a:rPr>
                <a:t>Shared paths (pedestrians and bicycles)</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48" name="Rectangle 9"/>
            <p:cNvSpPr>
              <a:spLocks noChangeArrowheads="1"/>
            </p:cNvSpPr>
            <p:nvPr/>
          </p:nvSpPr>
          <p:spPr bwMode="auto">
            <a:xfrm>
              <a:off x="4710" y="1716"/>
              <a:ext cx="32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pitchFamily="34" charset="0"/>
                  <a:cs typeface="Arial" pitchFamily="34" charset="0"/>
                </a:rPr>
                <a:t>61%</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49" name="Rectangle 10"/>
            <p:cNvSpPr>
              <a:spLocks noChangeArrowheads="1"/>
            </p:cNvSpPr>
            <p:nvPr/>
          </p:nvSpPr>
          <p:spPr bwMode="auto">
            <a:xfrm>
              <a:off x="336" y="1987"/>
              <a:ext cx="135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pitchFamily="34" charset="0"/>
                  <a:cs typeface="Arial" pitchFamily="34" charset="0"/>
                </a:rPr>
                <a:t>Road bicycle lanes</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50" name="Rectangle 11"/>
            <p:cNvSpPr>
              <a:spLocks noChangeArrowheads="1"/>
            </p:cNvSpPr>
            <p:nvPr/>
          </p:nvSpPr>
          <p:spPr bwMode="auto">
            <a:xfrm>
              <a:off x="4710" y="1987"/>
              <a:ext cx="32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pitchFamily="34" charset="0"/>
                  <a:cs typeface="Arial" pitchFamily="34" charset="0"/>
                </a:rPr>
                <a:t>35%</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51" name="Rectangle 12"/>
            <p:cNvSpPr>
              <a:spLocks noChangeArrowheads="1"/>
            </p:cNvSpPr>
            <p:nvPr/>
          </p:nvSpPr>
          <p:spPr bwMode="auto">
            <a:xfrm>
              <a:off x="336" y="2258"/>
              <a:ext cx="71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pitchFamily="34" charset="0"/>
                  <a:cs typeface="Arial" pitchFamily="34" charset="0"/>
                </a:rPr>
                <a:t>Footpaths</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52" name="Rectangle 13"/>
            <p:cNvSpPr>
              <a:spLocks noChangeArrowheads="1"/>
            </p:cNvSpPr>
            <p:nvPr/>
          </p:nvSpPr>
          <p:spPr bwMode="auto">
            <a:xfrm>
              <a:off x="4710" y="2258"/>
              <a:ext cx="32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pitchFamily="34" charset="0"/>
                  <a:cs typeface="Arial" pitchFamily="34" charset="0"/>
                </a:rPr>
                <a:t>28%</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53" name="Rectangle 14"/>
            <p:cNvSpPr>
              <a:spLocks noChangeArrowheads="1"/>
            </p:cNvSpPr>
            <p:nvPr/>
          </p:nvSpPr>
          <p:spPr bwMode="auto">
            <a:xfrm>
              <a:off x="336" y="2529"/>
              <a:ext cx="88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effectLst/>
                  <a:latin typeface="Arial" pitchFamily="34" charset="0"/>
                  <a:cs typeface="Arial" pitchFamily="34" charset="0"/>
                </a:rPr>
                <a:t>Busy roads</a:t>
              </a:r>
              <a:endParaRPr kumimoji="0" lang="en-US" altLang="en-US" sz="1800" b="1" i="0" u="none" strike="noStrike" cap="none" normalizeH="0" baseline="0" dirty="0" smtClean="0">
                <a:ln>
                  <a:noFill/>
                </a:ln>
                <a:effectLst/>
                <a:latin typeface="Arial" pitchFamily="34" charset="0"/>
                <a:cs typeface="Arial" pitchFamily="34" charset="0"/>
              </a:endParaRPr>
            </a:p>
          </p:txBody>
        </p:sp>
        <p:sp>
          <p:nvSpPr>
            <p:cNvPr id="54" name="Rectangle 15"/>
            <p:cNvSpPr>
              <a:spLocks noChangeArrowheads="1"/>
            </p:cNvSpPr>
            <p:nvPr/>
          </p:nvSpPr>
          <p:spPr bwMode="auto">
            <a:xfrm>
              <a:off x="4710" y="2529"/>
              <a:ext cx="32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effectLst/>
                  <a:latin typeface="Arial" pitchFamily="34" charset="0"/>
                  <a:cs typeface="Arial" pitchFamily="34" charset="0"/>
                </a:rPr>
                <a:t>21%</a:t>
              </a:r>
              <a:endParaRPr kumimoji="0" lang="en-US" altLang="en-US" sz="1800" b="1" i="0" u="none" strike="noStrike" cap="none" normalizeH="0" baseline="0" dirty="0" smtClean="0">
                <a:ln>
                  <a:noFill/>
                </a:ln>
                <a:effectLst/>
                <a:latin typeface="Arial" pitchFamily="34" charset="0"/>
                <a:cs typeface="Arial" pitchFamily="34" charset="0"/>
              </a:endParaRPr>
            </a:p>
          </p:txBody>
        </p:sp>
        <p:sp>
          <p:nvSpPr>
            <p:cNvPr id="55" name="Rectangle 16"/>
            <p:cNvSpPr>
              <a:spLocks noChangeArrowheads="1"/>
            </p:cNvSpPr>
            <p:nvPr/>
          </p:nvSpPr>
          <p:spPr bwMode="auto">
            <a:xfrm>
              <a:off x="336" y="2800"/>
              <a:ext cx="40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1" u="none" strike="noStrike" cap="none" normalizeH="0" baseline="0" dirty="0" smtClean="0">
                  <a:ln>
                    <a:noFill/>
                  </a:ln>
                  <a:effectLst/>
                  <a:latin typeface="Arial" pitchFamily="34" charset="0"/>
                  <a:cs typeface="Arial" pitchFamily="34" charset="0"/>
                </a:rPr>
                <a:t>Other</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56" name="Rectangle 17"/>
            <p:cNvSpPr>
              <a:spLocks noChangeArrowheads="1"/>
            </p:cNvSpPr>
            <p:nvPr/>
          </p:nvSpPr>
          <p:spPr bwMode="auto">
            <a:xfrm>
              <a:off x="4737" y="2800"/>
              <a:ext cx="23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1" u="none" strike="noStrike" cap="none" normalizeH="0" baseline="0" dirty="0" smtClean="0">
                  <a:ln>
                    <a:noFill/>
                  </a:ln>
                  <a:effectLst/>
                  <a:latin typeface="Arial" pitchFamily="34" charset="0"/>
                  <a:cs typeface="Arial" pitchFamily="34" charset="0"/>
                </a:rPr>
                <a:t>3%</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57" name="Line 18"/>
            <p:cNvSpPr>
              <a:spLocks noChangeShapeType="1"/>
            </p:cNvSpPr>
            <p:nvPr/>
          </p:nvSpPr>
          <p:spPr bwMode="auto">
            <a:xfrm>
              <a:off x="295" y="1405"/>
              <a:ext cx="5186" cy="0"/>
            </a:xfrm>
            <a:prstGeom prst="line">
              <a:avLst/>
            </a:prstGeom>
            <a:noFill/>
            <a:ln w="0">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58" name="Rectangle 19"/>
            <p:cNvSpPr>
              <a:spLocks noChangeArrowheads="1"/>
            </p:cNvSpPr>
            <p:nvPr/>
          </p:nvSpPr>
          <p:spPr bwMode="auto">
            <a:xfrm>
              <a:off x="295" y="1405"/>
              <a:ext cx="5186" cy="13"/>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59" name="Line 20"/>
            <p:cNvSpPr>
              <a:spLocks noChangeShapeType="1"/>
            </p:cNvSpPr>
            <p:nvPr/>
          </p:nvSpPr>
          <p:spPr bwMode="auto">
            <a:xfrm>
              <a:off x="295" y="1676"/>
              <a:ext cx="5186" cy="0"/>
            </a:xfrm>
            <a:prstGeom prst="line">
              <a:avLst/>
            </a:prstGeom>
            <a:noFill/>
            <a:ln w="0">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60" name="Rectangle 21"/>
            <p:cNvSpPr>
              <a:spLocks noChangeArrowheads="1"/>
            </p:cNvSpPr>
            <p:nvPr/>
          </p:nvSpPr>
          <p:spPr bwMode="auto">
            <a:xfrm>
              <a:off x="295" y="1676"/>
              <a:ext cx="5186" cy="13"/>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61" name="Line 22"/>
            <p:cNvSpPr>
              <a:spLocks noChangeShapeType="1"/>
            </p:cNvSpPr>
            <p:nvPr/>
          </p:nvSpPr>
          <p:spPr bwMode="auto">
            <a:xfrm>
              <a:off x="295" y="1947"/>
              <a:ext cx="5186" cy="0"/>
            </a:xfrm>
            <a:prstGeom prst="line">
              <a:avLst/>
            </a:prstGeom>
            <a:noFill/>
            <a:ln w="0">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62" name="Rectangle 23"/>
            <p:cNvSpPr>
              <a:spLocks noChangeArrowheads="1"/>
            </p:cNvSpPr>
            <p:nvPr/>
          </p:nvSpPr>
          <p:spPr bwMode="auto">
            <a:xfrm>
              <a:off x="295" y="1947"/>
              <a:ext cx="5186" cy="13"/>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63" name="Line 24"/>
            <p:cNvSpPr>
              <a:spLocks noChangeShapeType="1"/>
            </p:cNvSpPr>
            <p:nvPr/>
          </p:nvSpPr>
          <p:spPr bwMode="auto">
            <a:xfrm>
              <a:off x="295" y="2217"/>
              <a:ext cx="5186" cy="0"/>
            </a:xfrm>
            <a:prstGeom prst="line">
              <a:avLst/>
            </a:prstGeom>
            <a:noFill/>
            <a:ln w="0">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64" name="Rectangle 25"/>
            <p:cNvSpPr>
              <a:spLocks noChangeArrowheads="1"/>
            </p:cNvSpPr>
            <p:nvPr/>
          </p:nvSpPr>
          <p:spPr bwMode="auto">
            <a:xfrm>
              <a:off x="295" y="2217"/>
              <a:ext cx="5186" cy="14"/>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65" name="Line 26"/>
            <p:cNvSpPr>
              <a:spLocks noChangeShapeType="1"/>
            </p:cNvSpPr>
            <p:nvPr/>
          </p:nvSpPr>
          <p:spPr bwMode="auto">
            <a:xfrm>
              <a:off x="295" y="2488"/>
              <a:ext cx="5186" cy="0"/>
            </a:xfrm>
            <a:prstGeom prst="line">
              <a:avLst/>
            </a:prstGeom>
            <a:noFill/>
            <a:ln w="0">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66" name="Rectangle 27"/>
            <p:cNvSpPr>
              <a:spLocks noChangeArrowheads="1"/>
            </p:cNvSpPr>
            <p:nvPr/>
          </p:nvSpPr>
          <p:spPr bwMode="auto">
            <a:xfrm>
              <a:off x="295" y="2488"/>
              <a:ext cx="5186" cy="14"/>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67" name="Line 28"/>
            <p:cNvSpPr>
              <a:spLocks noChangeShapeType="1"/>
            </p:cNvSpPr>
            <p:nvPr/>
          </p:nvSpPr>
          <p:spPr bwMode="auto">
            <a:xfrm>
              <a:off x="295" y="2759"/>
              <a:ext cx="5186" cy="0"/>
            </a:xfrm>
            <a:prstGeom prst="line">
              <a:avLst/>
            </a:prstGeom>
            <a:noFill/>
            <a:ln w="0">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68" name="Rectangle 29"/>
            <p:cNvSpPr>
              <a:spLocks noChangeArrowheads="1"/>
            </p:cNvSpPr>
            <p:nvPr/>
          </p:nvSpPr>
          <p:spPr bwMode="auto">
            <a:xfrm>
              <a:off x="295" y="2759"/>
              <a:ext cx="5186" cy="14"/>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69" name="Line 30"/>
            <p:cNvSpPr>
              <a:spLocks noChangeShapeType="1"/>
            </p:cNvSpPr>
            <p:nvPr/>
          </p:nvSpPr>
          <p:spPr bwMode="auto">
            <a:xfrm>
              <a:off x="295" y="3030"/>
              <a:ext cx="5186" cy="0"/>
            </a:xfrm>
            <a:prstGeom prst="line">
              <a:avLst/>
            </a:prstGeom>
            <a:noFill/>
            <a:ln w="0">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70" name="Rectangle 31"/>
            <p:cNvSpPr>
              <a:spLocks noChangeArrowheads="1"/>
            </p:cNvSpPr>
            <p:nvPr/>
          </p:nvSpPr>
          <p:spPr bwMode="auto">
            <a:xfrm>
              <a:off x="295" y="3030"/>
              <a:ext cx="5186" cy="13"/>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Tree>
    <p:extLst>
      <p:ext uri="{BB962C8B-B14F-4D97-AF65-F5344CB8AC3E}">
        <p14:creationId xmlns:p14="http://schemas.microsoft.com/office/powerpoint/2010/main" val="31165018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Is there sufficient infrastructure in your local area when riding a bike…?</a:t>
            </a:r>
            <a:endParaRPr lang="en-AU" dirty="0"/>
          </a:p>
        </p:txBody>
      </p:sp>
      <p:grpSp>
        <p:nvGrpSpPr>
          <p:cNvPr id="5" name="Group 4"/>
          <p:cNvGrpSpPr>
            <a:grpSpLocks noChangeAspect="1"/>
          </p:cNvGrpSpPr>
          <p:nvPr/>
        </p:nvGrpSpPr>
        <p:grpSpPr bwMode="auto">
          <a:xfrm>
            <a:off x="179388" y="1872258"/>
            <a:ext cx="8586787" cy="2654300"/>
            <a:chOff x="113" y="1361"/>
            <a:chExt cx="5409" cy="1672"/>
          </a:xfrm>
        </p:grpSpPr>
        <p:sp>
          <p:nvSpPr>
            <p:cNvPr id="6" name="AutoShape 3"/>
            <p:cNvSpPr>
              <a:spLocks noChangeAspect="1" noChangeArrowheads="1" noTextEdit="1"/>
            </p:cNvSpPr>
            <p:nvPr/>
          </p:nvSpPr>
          <p:spPr bwMode="auto">
            <a:xfrm>
              <a:off x="113" y="1361"/>
              <a:ext cx="5409" cy="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9" name="Rectangle 7"/>
            <p:cNvSpPr>
              <a:spLocks noChangeArrowheads="1"/>
            </p:cNvSpPr>
            <p:nvPr/>
          </p:nvSpPr>
          <p:spPr bwMode="auto">
            <a:xfrm>
              <a:off x="4088" y="1516"/>
              <a:ext cx="27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effectLst/>
                  <a:latin typeface="Arial" pitchFamily="34" charset="0"/>
                  <a:cs typeface="Arial" pitchFamily="34" charset="0"/>
                </a:rPr>
                <a:t>Yes</a:t>
              </a:r>
              <a:endParaRPr kumimoji="0" lang="en-US" altLang="en-US" b="0" i="0" u="none" strike="noStrike" cap="none" normalizeH="0" baseline="0" dirty="0" smtClean="0">
                <a:ln>
                  <a:noFill/>
                </a:ln>
                <a:effectLst/>
                <a:latin typeface="Arial" pitchFamily="34" charset="0"/>
                <a:cs typeface="Arial" pitchFamily="34" charset="0"/>
              </a:endParaRPr>
            </a:p>
          </p:txBody>
        </p:sp>
        <p:sp>
          <p:nvSpPr>
            <p:cNvPr id="10" name="Rectangle 8"/>
            <p:cNvSpPr>
              <a:spLocks noChangeArrowheads="1"/>
            </p:cNvSpPr>
            <p:nvPr/>
          </p:nvSpPr>
          <p:spPr bwMode="auto">
            <a:xfrm>
              <a:off x="4981" y="1516"/>
              <a:ext cx="21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effectLst/>
                  <a:latin typeface="Arial" pitchFamily="34" charset="0"/>
                  <a:cs typeface="Arial" pitchFamily="34" charset="0"/>
                </a:rPr>
                <a:t>No</a:t>
              </a:r>
              <a:endParaRPr kumimoji="0" lang="en-US" altLang="en-US" b="0" i="0" u="none" strike="noStrike" cap="none" normalizeH="0" baseline="0" dirty="0" smtClean="0">
                <a:ln>
                  <a:noFill/>
                </a:ln>
                <a:effectLst/>
                <a:latin typeface="Arial" pitchFamily="34" charset="0"/>
                <a:cs typeface="Arial" pitchFamily="34" charset="0"/>
              </a:endParaRPr>
            </a:p>
          </p:txBody>
        </p:sp>
        <p:sp>
          <p:nvSpPr>
            <p:cNvPr id="11" name="Rectangle 9"/>
            <p:cNvSpPr>
              <a:spLocks noChangeArrowheads="1"/>
            </p:cNvSpPr>
            <p:nvPr/>
          </p:nvSpPr>
          <p:spPr bwMode="auto">
            <a:xfrm>
              <a:off x="151" y="1923"/>
              <a:ext cx="165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pitchFamily="34" charset="0"/>
                  <a:cs typeface="Arial" pitchFamily="34" charset="0"/>
                </a:rPr>
                <a:t>For exercise/recreation</a:t>
              </a:r>
              <a:endParaRPr kumimoji="0" lang="en-US" altLang="en-US" b="0" i="0" u="none" strike="noStrike" cap="none" normalizeH="0" baseline="0" dirty="0" smtClean="0">
                <a:ln>
                  <a:noFill/>
                </a:ln>
                <a:effectLst/>
                <a:latin typeface="Arial" pitchFamily="34" charset="0"/>
                <a:cs typeface="Arial" pitchFamily="34" charset="0"/>
              </a:endParaRPr>
            </a:p>
          </p:txBody>
        </p:sp>
        <p:sp>
          <p:nvSpPr>
            <p:cNvPr id="12" name="Rectangle 10"/>
            <p:cNvSpPr>
              <a:spLocks noChangeArrowheads="1"/>
            </p:cNvSpPr>
            <p:nvPr/>
          </p:nvSpPr>
          <p:spPr bwMode="auto">
            <a:xfrm>
              <a:off x="4063" y="1923"/>
              <a:ext cx="32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pitchFamily="34" charset="0"/>
                  <a:cs typeface="Arial" pitchFamily="34" charset="0"/>
                </a:rPr>
                <a:t>71%</a:t>
              </a:r>
              <a:endParaRPr kumimoji="0" lang="en-US" altLang="en-US" b="0" i="0" u="none" strike="noStrike" cap="none" normalizeH="0" baseline="0" dirty="0" smtClean="0">
                <a:ln>
                  <a:noFill/>
                </a:ln>
                <a:effectLst/>
                <a:latin typeface="Arial" pitchFamily="34" charset="0"/>
                <a:cs typeface="Arial" pitchFamily="34" charset="0"/>
              </a:endParaRPr>
            </a:p>
          </p:txBody>
        </p:sp>
        <p:sp>
          <p:nvSpPr>
            <p:cNvPr id="13" name="Rectangle 11"/>
            <p:cNvSpPr>
              <a:spLocks noChangeArrowheads="1"/>
            </p:cNvSpPr>
            <p:nvPr/>
          </p:nvSpPr>
          <p:spPr bwMode="auto">
            <a:xfrm>
              <a:off x="4918" y="1923"/>
              <a:ext cx="32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pitchFamily="34" charset="0"/>
                  <a:cs typeface="Arial" pitchFamily="34" charset="0"/>
                </a:rPr>
                <a:t>29%</a:t>
              </a:r>
              <a:endParaRPr kumimoji="0" lang="en-US" altLang="en-US" b="0" i="0" u="none" strike="noStrike" cap="none" normalizeH="0" baseline="0" dirty="0" smtClean="0">
                <a:ln>
                  <a:noFill/>
                </a:ln>
                <a:effectLst/>
                <a:latin typeface="Arial" pitchFamily="34" charset="0"/>
                <a:cs typeface="Arial" pitchFamily="34" charset="0"/>
              </a:endParaRPr>
            </a:p>
          </p:txBody>
        </p:sp>
        <p:sp>
          <p:nvSpPr>
            <p:cNvPr id="14" name="Rectangle 12"/>
            <p:cNvSpPr>
              <a:spLocks noChangeArrowheads="1"/>
            </p:cNvSpPr>
            <p:nvPr/>
          </p:nvSpPr>
          <p:spPr bwMode="auto">
            <a:xfrm>
              <a:off x="151" y="2204"/>
              <a:ext cx="111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effectLst/>
                  <a:latin typeface="Arial" pitchFamily="34" charset="0"/>
                  <a:cs typeface="Arial" pitchFamily="34" charset="0"/>
                </a:rPr>
                <a:t>To/from shops</a:t>
              </a:r>
              <a:endParaRPr kumimoji="0" lang="en-US" altLang="en-US" b="1" i="0" u="none" strike="noStrike" cap="none" normalizeH="0" baseline="0" dirty="0" smtClean="0">
                <a:ln>
                  <a:noFill/>
                </a:ln>
                <a:effectLst/>
                <a:latin typeface="Arial" pitchFamily="34" charset="0"/>
                <a:cs typeface="Arial" pitchFamily="34" charset="0"/>
              </a:endParaRPr>
            </a:p>
          </p:txBody>
        </p:sp>
        <p:sp>
          <p:nvSpPr>
            <p:cNvPr id="15" name="Rectangle 13"/>
            <p:cNvSpPr>
              <a:spLocks noChangeArrowheads="1"/>
            </p:cNvSpPr>
            <p:nvPr/>
          </p:nvSpPr>
          <p:spPr bwMode="auto">
            <a:xfrm>
              <a:off x="4063" y="2204"/>
              <a:ext cx="32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effectLst/>
                  <a:latin typeface="Arial" pitchFamily="34" charset="0"/>
                  <a:cs typeface="Arial" pitchFamily="34" charset="0"/>
                </a:rPr>
                <a:t>55%</a:t>
              </a:r>
              <a:endParaRPr kumimoji="0" lang="en-US" altLang="en-US" b="1" i="0" u="none" strike="noStrike" cap="none" normalizeH="0" baseline="0" dirty="0" smtClean="0">
                <a:ln>
                  <a:noFill/>
                </a:ln>
                <a:effectLst/>
                <a:latin typeface="Arial" pitchFamily="34" charset="0"/>
                <a:cs typeface="Arial" pitchFamily="34" charset="0"/>
              </a:endParaRPr>
            </a:p>
          </p:txBody>
        </p:sp>
        <p:sp>
          <p:nvSpPr>
            <p:cNvPr id="16" name="Rectangle 14"/>
            <p:cNvSpPr>
              <a:spLocks noChangeArrowheads="1"/>
            </p:cNvSpPr>
            <p:nvPr/>
          </p:nvSpPr>
          <p:spPr bwMode="auto">
            <a:xfrm>
              <a:off x="4918" y="2204"/>
              <a:ext cx="32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effectLst/>
                  <a:latin typeface="Arial" pitchFamily="34" charset="0"/>
                  <a:cs typeface="Arial" pitchFamily="34" charset="0"/>
                </a:rPr>
                <a:t>45%</a:t>
              </a:r>
              <a:endParaRPr kumimoji="0" lang="en-US" altLang="en-US" b="1" i="0" u="none" strike="noStrike" cap="none" normalizeH="0" baseline="0" dirty="0" smtClean="0">
                <a:ln>
                  <a:noFill/>
                </a:ln>
                <a:effectLst/>
                <a:latin typeface="Arial" pitchFamily="34" charset="0"/>
                <a:cs typeface="Arial" pitchFamily="34" charset="0"/>
              </a:endParaRPr>
            </a:p>
          </p:txBody>
        </p:sp>
        <p:sp>
          <p:nvSpPr>
            <p:cNvPr id="17" name="Rectangle 15"/>
            <p:cNvSpPr>
              <a:spLocks noChangeArrowheads="1"/>
            </p:cNvSpPr>
            <p:nvPr/>
          </p:nvSpPr>
          <p:spPr bwMode="auto">
            <a:xfrm>
              <a:off x="151" y="2485"/>
              <a:ext cx="186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effectLst/>
                  <a:latin typeface="Arial" pitchFamily="34" charset="0"/>
                  <a:cs typeface="Arial" pitchFamily="34" charset="0"/>
                </a:rPr>
                <a:t>To/from public transport</a:t>
              </a:r>
              <a:endParaRPr kumimoji="0" lang="en-US" altLang="en-US" b="1" i="0" u="none" strike="noStrike" cap="none" normalizeH="0" baseline="0" dirty="0" smtClean="0">
                <a:ln>
                  <a:noFill/>
                </a:ln>
                <a:effectLst/>
                <a:latin typeface="Arial" pitchFamily="34" charset="0"/>
                <a:cs typeface="Arial" pitchFamily="34" charset="0"/>
              </a:endParaRPr>
            </a:p>
          </p:txBody>
        </p:sp>
        <p:sp>
          <p:nvSpPr>
            <p:cNvPr id="18" name="Rectangle 16"/>
            <p:cNvSpPr>
              <a:spLocks noChangeArrowheads="1"/>
            </p:cNvSpPr>
            <p:nvPr/>
          </p:nvSpPr>
          <p:spPr bwMode="auto">
            <a:xfrm>
              <a:off x="4063" y="2485"/>
              <a:ext cx="32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effectLst/>
                  <a:latin typeface="Arial" pitchFamily="34" charset="0"/>
                  <a:cs typeface="Arial" pitchFamily="34" charset="0"/>
                </a:rPr>
                <a:t>49%</a:t>
              </a:r>
              <a:endParaRPr kumimoji="0" lang="en-US" altLang="en-US" b="1" i="0" u="none" strike="noStrike" cap="none" normalizeH="0" baseline="0" dirty="0" smtClean="0">
                <a:ln>
                  <a:noFill/>
                </a:ln>
                <a:effectLst/>
                <a:latin typeface="Arial" pitchFamily="34" charset="0"/>
                <a:cs typeface="Arial" pitchFamily="34" charset="0"/>
              </a:endParaRPr>
            </a:p>
          </p:txBody>
        </p:sp>
        <p:sp>
          <p:nvSpPr>
            <p:cNvPr id="19" name="Rectangle 17"/>
            <p:cNvSpPr>
              <a:spLocks noChangeArrowheads="1"/>
            </p:cNvSpPr>
            <p:nvPr/>
          </p:nvSpPr>
          <p:spPr bwMode="auto">
            <a:xfrm>
              <a:off x="4918" y="2485"/>
              <a:ext cx="32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effectLst/>
                  <a:latin typeface="Arial" pitchFamily="34" charset="0"/>
                  <a:cs typeface="Arial" pitchFamily="34" charset="0"/>
                </a:rPr>
                <a:t>51%</a:t>
              </a:r>
              <a:endParaRPr kumimoji="0" lang="en-US" altLang="en-US" b="1" i="0" u="none" strike="noStrike" cap="none" normalizeH="0" baseline="0" dirty="0" smtClean="0">
                <a:ln>
                  <a:noFill/>
                </a:ln>
                <a:effectLst/>
                <a:latin typeface="Arial" pitchFamily="34" charset="0"/>
                <a:cs typeface="Arial" pitchFamily="34" charset="0"/>
              </a:endParaRPr>
            </a:p>
          </p:txBody>
        </p:sp>
        <p:sp>
          <p:nvSpPr>
            <p:cNvPr id="20" name="Rectangle 18"/>
            <p:cNvSpPr>
              <a:spLocks noChangeArrowheads="1"/>
            </p:cNvSpPr>
            <p:nvPr/>
          </p:nvSpPr>
          <p:spPr bwMode="auto">
            <a:xfrm>
              <a:off x="151" y="2766"/>
              <a:ext cx="101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effectLst/>
                  <a:latin typeface="Arial" pitchFamily="34" charset="0"/>
                  <a:cs typeface="Arial" pitchFamily="34" charset="0"/>
                </a:rPr>
                <a:t>To/from work</a:t>
              </a:r>
              <a:endParaRPr kumimoji="0" lang="en-US" altLang="en-US" b="1" i="0" u="none" strike="noStrike" cap="none" normalizeH="0" baseline="0" dirty="0" smtClean="0">
                <a:ln>
                  <a:noFill/>
                </a:ln>
                <a:effectLst/>
                <a:latin typeface="Arial" pitchFamily="34" charset="0"/>
                <a:cs typeface="Arial" pitchFamily="34" charset="0"/>
              </a:endParaRPr>
            </a:p>
          </p:txBody>
        </p:sp>
        <p:sp>
          <p:nvSpPr>
            <p:cNvPr id="21" name="Rectangle 19"/>
            <p:cNvSpPr>
              <a:spLocks noChangeArrowheads="1"/>
            </p:cNvSpPr>
            <p:nvPr/>
          </p:nvSpPr>
          <p:spPr bwMode="auto">
            <a:xfrm>
              <a:off x="4063" y="2766"/>
              <a:ext cx="32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effectLst/>
                  <a:latin typeface="Arial" pitchFamily="34" charset="0"/>
                  <a:cs typeface="Arial" pitchFamily="34" charset="0"/>
                </a:rPr>
                <a:t>37%</a:t>
              </a:r>
              <a:endParaRPr kumimoji="0" lang="en-US" altLang="en-US" b="1" i="0" u="none" strike="noStrike" cap="none" normalizeH="0" baseline="0" dirty="0" smtClean="0">
                <a:ln>
                  <a:noFill/>
                </a:ln>
                <a:effectLst/>
                <a:latin typeface="Arial" pitchFamily="34" charset="0"/>
                <a:cs typeface="Arial" pitchFamily="34" charset="0"/>
              </a:endParaRPr>
            </a:p>
          </p:txBody>
        </p:sp>
        <p:sp>
          <p:nvSpPr>
            <p:cNvPr id="22" name="Rectangle 20"/>
            <p:cNvSpPr>
              <a:spLocks noChangeArrowheads="1"/>
            </p:cNvSpPr>
            <p:nvPr/>
          </p:nvSpPr>
          <p:spPr bwMode="auto">
            <a:xfrm>
              <a:off x="4918" y="2766"/>
              <a:ext cx="32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effectLst/>
                  <a:latin typeface="Arial" pitchFamily="34" charset="0"/>
                  <a:cs typeface="Arial" pitchFamily="34" charset="0"/>
                </a:rPr>
                <a:t>63%</a:t>
              </a:r>
              <a:endParaRPr kumimoji="0" lang="en-US" altLang="en-US" b="1" i="0" u="none" strike="noStrike" cap="none" normalizeH="0" baseline="0" dirty="0" smtClean="0">
                <a:ln>
                  <a:noFill/>
                </a:ln>
                <a:effectLst/>
                <a:latin typeface="Arial" pitchFamily="34" charset="0"/>
                <a:cs typeface="Arial" pitchFamily="34" charset="0"/>
              </a:endParaRPr>
            </a:p>
          </p:txBody>
        </p:sp>
        <p:sp>
          <p:nvSpPr>
            <p:cNvPr id="23" name="Line 21"/>
            <p:cNvSpPr>
              <a:spLocks noChangeShapeType="1"/>
            </p:cNvSpPr>
            <p:nvPr/>
          </p:nvSpPr>
          <p:spPr bwMode="auto">
            <a:xfrm>
              <a:off x="113" y="1881"/>
              <a:ext cx="5396" cy="0"/>
            </a:xfrm>
            <a:prstGeom prst="line">
              <a:avLst/>
            </a:prstGeom>
            <a:noFill/>
            <a:ln w="0">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24" name="Rectangle 22"/>
            <p:cNvSpPr>
              <a:spLocks noChangeArrowheads="1"/>
            </p:cNvSpPr>
            <p:nvPr/>
          </p:nvSpPr>
          <p:spPr bwMode="auto">
            <a:xfrm>
              <a:off x="113" y="1881"/>
              <a:ext cx="5396" cy="14"/>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5" name="Line 23"/>
            <p:cNvSpPr>
              <a:spLocks noChangeShapeType="1"/>
            </p:cNvSpPr>
            <p:nvPr/>
          </p:nvSpPr>
          <p:spPr bwMode="auto">
            <a:xfrm>
              <a:off x="113" y="2162"/>
              <a:ext cx="5396" cy="0"/>
            </a:xfrm>
            <a:prstGeom prst="line">
              <a:avLst/>
            </a:prstGeom>
            <a:noFill/>
            <a:ln w="0">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26" name="Rectangle 24"/>
            <p:cNvSpPr>
              <a:spLocks noChangeArrowheads="1"/>
            </p:cNvSpPr>
            <p:nvPr/>
          </p:nvSpPr>
          <p:spPr bwMode="auto">
            <a:xfrm>
              <a:off x="113" y="2162"/>
              <a:ext cx="5396" cy="14"/>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7" name="Line 25"/>
            <p:cNvSpPr>
              <a:spLocks noChangeShapeType="1"/>
            </p:cNvSpPr>
            <p:nvPr/>
          </p:nvSpPr>
          <p:spPr bwMode="auto">
            <a:xfrm>
              <a:off x="113" y="2443"/>
              <a:ext cx="5396" cy="0"/>
            </a:xfrm>
            <a:prstGeom prst="line">
              <a:avLst/>
            </a:prstGeom>
            <a:noFill/>
            <a:ln w="0">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28" name="Rectangle 26"/>
            <p:cNvSpPr>
              <a:spLocks noChangeArrowheads="1"/>
            </p:cNvSpPr>
            <p:nvPr/>
          </p:nvSpPr>
          <p:spPr bwMode="auto">
            <a:xfrm>
              <a:off x="113" y="2443"/>
              <a:ext cx="5396" cy="14"/>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9" name="Line 27"/>
            <p:cNvSpPr>
              <a:spLocks noChangeShapeType="1"/>
            </p:cNvSpPr>
            <p:nvPr/>
          </p:nvSpPr>
          <p:spPr bwMode="auto">
            <a:xfrm>
              <a:off x="113" y="2724"/>
              <a:ext cx="5396" cy="0"/>
            </a:xfrm>
            <a:prstGeom prst="line">
              <a:avLst/>
            </a:prstGeom>
            <a:noFill/>
            <a:ln w="0">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30" name="Rectangle 28"/>
            <p:cNvSpPr>
              <a:spLocks noChangeArrowheads="1"/>
            </p:cNvSpPr>
            <p:nvPr/>
          </p:nvSpPr>
          <p:spPr bwMode="auto">
            <a:xfrm>
              <a:off x="113" y="2724"/>
              <a:ext cx="5396" cy="14"/>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 name="Line 29"/>
            <p:cNvSpPr>
              <a:spLocks noChangeShapeType="1"/>
            </p:cNvSpPr>
            <p:nvPr/>
          </p:nvSpPr>
          <p:spPr bwMode="auto">
            <a:xfrm>
              <a:off x="113" y="3005"/>
              <a:ext cx="5396" cy="0"/>
            </a:xfrm>
            <a:prstGeom prst="line">
              <a:avLst/>
            </a:prstGeom>
            <a:noFill/>
            <a:ln w="0">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32" name="Rectangle 30"/>
            <p:cNvSpPr>
              <a:spLocks noChangeArrowheads="1"/>
            </p:cNvSpPr>
            <p:nvPr/>
          </p:nvSpPr>
          <p:spPr bwMode="auto">
            <a:xfrm>
              <a:off x="113" y="3005"/>
              <a:ext cx="5396" cy="14"/>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Tree>
    <p:extLst>
      <p:ext uri="{BB962C8B-B14F-4D97-AF65-F5344CB8AC3E}">
        <p14:creationId xmlns:p14="http://schemas.microsoft.com/office/powerpoint/2010/main" val="37307917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We are yet to generate much ‘effortless’ utilitarian cycling</a:t>
            </a:r>
            <a:endParaRPr lang="en-AU" sz="2800" dirty="0"/>
          </a:p>
        </p:txBody>
      </p:sp>
      <p:sp>
        <p:nvSpPr>
          <p:cNvPr id="5" name="Text Placeholder 4"/>
          <p:cNvSpPr>
            <a:spLocks noGrp="1"/>
          </p:cNvSpPr>
          <p:nvPr>
            <p:ph type="body" idx="1"/>
          </p:nvPr>
        </p:nvSpPr>
        <p:spPr>
          <a:xfrm>
            <a:off x="252090" y="1811546"/>
            <a:ext cx="4320480" cy="673100"/>
          </a:xfrm>
        </p:spPr>
        <p:txBody>
          <a:bodyPr/>
          <a:lstStyle/>
          <a:p>
            <a:r>
              <a:rPr lang="en-AU" sz="2000" dirty="0" smtClean="0"/>
              <a:t>Current Brisbane cyclists</a:t>
            </a:r>
            <a:endParaRPr lang="en-AU" sz="2000" dirty="0"/>
          </a:p>
        </p:txBody>
      </p:sp>
      <p:sp>
        <p:nvSpPr>
          <p:cNvPr id="7" name="Text Placeholder 6"/>
          <p:cNvSpPr>
            <a:spLocks noGrp="1"/>
          </p:cNvSpPr>
          <p:nvPr>
            <p:ph type="body" sz="quarter" idx="3"/>
          </p:nvPr>
        </p:nvSpPr>
        <p:spPr>
          <a:xfrm>
            <a:off x="4572000" y="1811546"/>
            <a:ext cx="3979863" cy="673100"/>
          </a:xfrm>
        </p:spPr>
        <p:txBody>
          <a:bodyPr/>
          <a:lstStyle/>
          <a:p>
            <a:r>
              <a:rPr lang="en-AU" sz="2000" dirty="0" smtClean="0"/>
              <a:t>European cyclists</a:t>
            </a:r>
            <a:endParaRPr lang="en-AU" sz="2000" dirty="0"/>
          </a:p>
        </p:txBody>
      </p:sp>
      <p:pic>
        <p:nvPicPr>
          <p:cNvPr id="11" name="Content Placeholder 10"/>
          <p:cNvPicPr>
            <a:picLocks noGrp="1" noChangeAspect="1"/>
          </p:cNvPicPr>
          <p:nvPr>
            <p:ph sz="quarter" idx="4"/>
          </p:nvPr>
        </p:nvPicPr>
        <p:blipFill>
          <a:blip cstate="screen">
            <a:extLst>
              <a:ext uri="{28A0092B-C50C-407E-A947-70E740481C1C}">
                <a14:useLocalDpi xmlns:a14="http://schemas.microsoft.com/office/drawing/2010/main"/>
              </a:ext>
            </a:extLst>
          </a:blip>
          <a:stretch>
            <a:fillRect/>
          </a:stretch>
        </p:blipFill>
        <p:spPr>
          <a:xfrm>
            <a:off x="4526485" y="2459618"/>
            <a:ext cx="2062309" cy="2880320"/>
          </a:xfrm>
        </p:spPr>
      </p:pic>
      <p:pic>
        <p:nvPicPr>
          <p:cNvPr id="9218" name="Picture 2" descr="http://images.smh.com.au/2013/06/08/4474213/art-741308782-620x349.jpg"/>
          <p:cNvPicPr>
            <a:picLocks noGrp="1" noChangeAspect="1" noChangeArrowheads="1"/>
          </p:cNvPicPr>
          <p:nvPr>
            <p:ph sz="half" idx="2"/>
          </p:nvPr>
        </p:nvPicPr>
        <p:blipFill>
          <a:blip>
            <a:extLst>
              <a:ext uri="{28A0092B-C50C-407E-A947-70E740481C1C}">
                <a14:useLocalDpi xmlns:a14="http://schemas.microsoft.com/office/drawing/2010/main"/>
              </a:ext>
            </a:extLst>
          </a:blip>
          <a:srcRect/>
          <a:stretch>
            <a:fillRect/>
          </a:stretch>
        </p:blipFill>
        <p:spPr bwMode="auto">
          <a:xfrm>
            <a:off x="379858" y="2520330"/>
            <a:ext cx="3976688" cy="223849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cstate="screen">
            <a:extLst>
              <a:ext uri="{28A0092B-C50C-407E-A947-70E740481C1C}">
                <a14:useLocalDpi xmlns:a14="http://schemas.microsoft.com/office/drawing/2010/main"/>
              </a:ext>
            </a:extLst>
          </a:blip>
          <a:stretch>
            <a:fillRect/>
          </a:stretch>
        </p:blipFill>
        <p:spPr>
          <a:xfrm>
            <a:off x="6588794" y="2459618"/>
            <a:ext cx="2199984" cy="2933311"/>
          </a:xfrm>
          <a:prstGeom prst="rect">
            <a:avLst/>
          </a:prstGeom>
        </p:spPr>
      </p:pic>
    </p:spTree>
    <p:extLst>
      <p:ext uri="{BB962C8B-B14F-4D97-AF65-F5344CB8AC3E}">
        <p14:creationId xmlns:p14="http://schemas.microsoft.com/office/powerpoint/2010/main" val="22341530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79388" y="464468"/>
            <a:ext cx="8713787" cy="1047750"/>
          </a:xfrm>
        </p:spPr>
        <p:txBody>
          <a:bodyPr/>
          <a:lstStyle/>
          <a:p>
            <a:r>
              <a:rPr lang="en-AU" dirty="0" smtClean="0"/>
              <a:t>WALKING:</a:t>
            </a:r>
            <a:br>
              <a:rPr lang="en-AU" dirty="0" smtClean="0"/>
            </a:br>
            <a:r>
              <a:rPr lang="en-AU" sz="3200" dirty="0" smtClean="0"/>
              <a:t>Do you think there is sufficient infrastructure in your local area when walking?</a:t>
            </a:r>
            <a:endParaRPr lang="en-AU" sz="3200" dirty="0"/>
          </a:p>
        </p:txBody>
      </p:sp>
      <p:grpSp>
        <p:nvGrpSpPr>
          <p:cNvPr id="10" name="Group 4"/>
          <p:cNvGrpSpPr>
            <a:grpSpLocks noChangeAspect="1"/>
          </p:cNvGrpSpPr>
          <p:nvPr/>
        </p:nvGrpSpPr>
        <p:grpSpPr bwMode="auto">
          <a:xfrm>
            <a:off x="252413" y="2088282"/>
            <a:ext cx="8445500" cy="2827338"/>
            <a:chOff x="159" y="1542"/>
            <a:chExt cx="5320" cy="1781"/>
          </a:xfrm>
        </p:grpSpPr>
        <p:sp>
          <p:nvSpPr>
            <p:cNvPr id="11" name="AutoShape 3"/>
            <p:cNvSpPr>
              <a:spLocks noChangeAspect="1" noChangeArrowheads="1" noTextEdit="1"/>
            </p:cNvSpPr>
            <p:nvPr/>
          </p:nvSpPr>
          <p:spPr bwMode="auto">
            <a:xfrm>
              <a:off x="159" y="1542"/>
              <a:ext cx="5320" cy="1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5" name="Rectangle 8"/>
            <p:cNvSpPr>
              <a:spLocks noChangeArrowheads="1"/>
            </p:cNvSpPr>
            <p:nvPr/>
          </p:nvSpPr>
          <p:spPr bwMode="auto">
            <a:xfrm>
              <a:off x="4142" y="1822"/>
              <a:ext cx="26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1" i="0" u="none" strike="noStrike" cap="none" normalizeH="0" baseline="0" dirty="0" smtClean="0">
                  <a:ln>
                    <a:noFill/>
                  </a:ln>
                  <a:effectLst/>
                  <a:latin typeface="Arial" pitchFamily="34" charset="0"/>
                  <a:cs typeface="Arial" pitchFamily="34" charset="0"/>
                </a:rPr>
                <a:t>Yes</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16" name="Rectangle 9"/>
            <p:cNvSpPr>
              <a:spLocks noChangeArrowheads="1"/>
            </p:cNvSpPr>
            <p:nvPr/>
          </p:nvSpPr>
          <p:spPr bwMode="auto">
            <a:xfrm>
              <a:off x="4985" y="1822"/>
              <a:ext cx="20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1" i="0" u="none" strike="noStrike" cap="none" normalizeH="0" baseline="0" dirty="0" smtClean="0">
                  <a:ln>
                    <a:noFill/>
                  </a:ln>
                  <a:effectLst/>
                  <a:latin typeface="Arial" pitchFamily="34" charset="0"/>
                  <a:cs typeface="Arial" pitchFamily="34" charset="0"/>
                </a:rPr>
                <a:t>No</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17" name="Rectangle 10"/>
            <p:cNvSpPr>
              <a:spLocks noChangeArrowheads="1"/>
            </p:cNvSpPr>
            <p:nvPr/>
          </p:nvSpPr>
          <p:spPr bwMode="auto">
            <a:xfrm>
              <a:off x="186" y="2318"/>
              <a:ext cx="157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smtClean="0">
                  <a:ln>
                    <a:noFill/>
                  </a:ln>
                  <a:effectLst/>
                  <a:latin typeface="Arial" pitchFamily="34" charset="0"/>
                  <a:cs typeface="Arial" pitchFamily="34" charset="0"/>
                </a:rPr>
                <a:t>For exercise/recreation</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18" name="Rectangle 11"/>
            <p:cNvSpPr>
              <a:spLocks noChangeArrowheads="1"/>
            </p:cNvSpPr>
            <p:nvPr/>
          </p:nvSpPr>
          <p:spPr bwMode="auto">
            <a:xfrm>
              <a:off x="4133" y="2318"/>
              <a:ext cx="30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smtClean="0">
                  <a:ln>
                    <a:noFill/>
                  </a:ln>
                  <a:effectLst/>
                  <a:latin typeface="Arial" pitchFamily="34" charset="0"/>
                  <a:cs typeface="Arial" pitchFamily="34" charset="0"/>
                </a:rPr>
                <a:t>79%</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19" name="Rectangle 12"/>
            <p:cNvSpPr>
              <a:spLocks noChangeArrowheads="1"/>
            </p:cNvSpPr>
            <p:nvPr/>
          </p:nvSpPr>
          <p:spPr bwMode="auto">
            <a:xfrm>
              <a:off x="4948" y="2318"/>
              <a:ext cx="30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smtClean="0">
                  <a:ln>
                    <a:noFill/>
                  </a:ln>
                  <a:effectLst/>
                  <a:latin typeface="Arial" pitchFamily="34" charset="0"/>
                  <a:cs typeface="Arial" pitchFamily="34" charset="0"/>
                </a:rPr>
                <a:t>21%</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20" name="Rectangle 13"/>
            <p:cNvSpPr>
              <a:spLocks noChangeArrowheads="1"/>
            </p:cNvSpPr>
            <p:nvPr/>
          </p:nvSpPr>
          <p:spPr bwMode="auto">
            <a:xfrm>
              <a:off x="186" y="2572"/>
              <a:ext cx="96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smtClean="0">
                  <a:ln>
                    <a:noFill/>
                  </a:ln>
                  <a:effectLst/>
                  <a:latin typeface="Arial" pitchFamily="34" charset="0"/>
                  <a:cs typeface="Arial" pitchFamily="34" charset="0"/>
                </a:rPr>
                <a:t>To/from shops</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21" name="Rectangle 14"/>
            <p:cNvSpPr>
              <a:spLocks noChangeArrowheads="1"/>
            </p:cNvSpPr>
            <p:nvPr/>
          </p:nvSpPr>
          <p:spPr bwMode="auto">
            <a:xfrm>
              <a:off x="4133" y="2572"/>
              <a:ext cx="30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smtClean="0">
                  <a:ln>
                    <a:noFill/>
                  </a:ln>
                  <a:effectLst/>
                  <a:latin typeface="Arial" pitchFamily="34" charset="0"/>
                  <a:cs typeface="Arial" pitchFamily="34" charset="0"/>
                </a:rPr>
                <a:t>78%</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22" name="Rectangle 15"/>
            <p:cNvSpPr>
              <a:spLocks noChangeArrowheads="1"/>
            </p:cNvSpPr>
            <p:nvPr/>
          </p:nvSpPr>
          <p:spPr bwMode="auto">
            <a:xfrm>
              <a:off x="4948" y="2572"/>
              <a:ext cx="30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smtClean="0">
                  <a:ln>
                    <a:noFill/>
                  </a:ln>
                  <a:effectLst/>
                  <a:latin typeface="Arial" pitchFamily="34" charset="0"/>
                  <a:cs typeface="Arial" pitchFamily="34" charset="0"/>
                </a:rPr>
                <a:t>22%</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23" name="Rectangle 16"/>
            <p:cNvSpPr>
              <a:spLocks noChangeArrowheads="1"/>
            </p:cNvSpPr>
            <p:nvPr/>
          </p:nvSpPr>
          <p:spPr bwMode="auto">
            <a:xfrm>
              <a:off x="186" y="2827"/>
              <a:ext cx="160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smtClean="0">
                  <a:ln>
                    <a:noFill/>
                  </a:ln>
                  <a:effectLst/>
                  <a:latin typeface="Arial" pitchFamily="34" charset="0"/>
                  <a:cs typeface="Arial" pitchFamily="34" charset="0"/>
                </a:rPr>
                <a:t>To/from public transport</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24" name="Rectangle 17"/>
            <p:cNvSpPr>
              <a:spLocks noChangeArrowheads="1"/>
            </p:cNvSpPr>
            <p:nvPr/>
          </p:nvSpPr>
          <p:spPr bwMode="auto">
            <a:xfrm>
              <a:off x="4133" y="2827"/>
              <a:ext cx="30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smtClean="0">
                  <a:ln>
                    <a:noFill/>
                  </a:ln>
                  <a:effectLst/>
                  <a:latin typeface="Arial" pitchFamily="34" charset="0"/>
                  <a:cs typeface="Arial" pitchFamily="34" charset="0"/>
                </a:rPr>
                <a:t>75%</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25" name="Rectangle 18"/>
            <p:cNvSpPr>
              <a:spLocks noChangeArrowheads="1"/>
            </p:cNvSpPr>
            <p:nvPr/>
          </p:nvSpPr>
          <p:spPr bwMode="auto">
            <a:xfrm>
              <a:off x="4948" y="2827"/>
              <a:ext cx="30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smtClean="0">
                  <a:ln>
                    <a:noFill/>
                  </a:ln>
                  <a:effectLst/>
                  <a:latin typeface="Arial" pitchFamily="34" charset="0"/>
                  <a:cs typeface="Arial" pitchFamily="34" charset="0"/>
                </a:rPr>
                <a:t>25%</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26" name="Rectangle 19"/>
            <p:cNvSpPr>
              <a:spLocks noChangeArrowheads="1"/>
            </p:cNvSpPr>
            <p:nvPr/>
          </p:nvSpPr>
          <p:spPr bwMode="auto">
            <a:xfrm>
              <a:off x="186" y="3081"/>
              <a:ext cx="88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smtClean="0">
                  <a:ln>
                    <a:noFill/>
                  </a:ln>
                  <a:effectLst/>
                  <a:latin typeface="Arial" pitchFamily="34" charset="0"/>
                  <a:cs typeface="Arial" pitchFamily="34" charset="0"/>
                </a:rPr>
                <a:t>To/from work</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27" name="Rectangle 20"/>
            <p:cNvSpPr>
              <a:spLocks noChangeArrowheads="1"/>
            </p:cNvSpPr>
            <p:nvPr/>
          </p:nvSpPr>
          <p:spPr bwMode="auto">
            <a:xfrm>
              <a:off x="4133" y="3081"/>
              <a:ext cx="30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smtClean="0">
                  <a:ln>
                    <a:noFill/>
                  </a:ln>
                  <a:effectLst/>
                  <a:latin typeface="Arial" pitchFamily="34" charset="0"/>
                  <a:cs typeface="Arial" pitchFamily="34" charset="0"/>
                </a:rPr>
                <a:t>63%</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28" name="Rectangle 21"/>
            <p:cNvSpPr>
              <a:spLocks noChangeArrowheads="1"/>
            </p:cNvSpPr>
            <p:nvPr/>
          </p:nvSpPr>
          <p:spPr bwMode="auto">
            <a:xfrm>
              <a:off x="4948" y="3081"/>
              <a:ext cx="30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smtClean="0">
                  <a:ln>
                    <a:noFill/>
                  </a:ln>
                  <a:effectLst/>
                  <a:latin typeface="Arial" pitchFamily="34" charset="0"/>
                  <a:cs typeface="Arial" pitchFamily="34" charset="0"/>
                </a:rPr>
                <a:t>38%</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29" name="Line 22"/>
            <p:cNvSpPr>
              <a:spLocks noChangeShapeType="1"/>
            </p:cNvSpPr>
            <p:nvPr/>
          </p:nvSpPr>
          <p:spPr bwMode="auto">
            <a:xfrm>
              <a:off x="159" y="2280"/>
              <a:ext cx="5311" cy="0"/>
            </a:xfrm>
            <a:prstGeom prst="line">
              <a:avLst/>
            </a:prstGeom>
            <a:noFill/>
            <a:ln w="0">
              <a:solidFill>
                <a:srgbClr val="B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30" name="Rectangle 23"/>
            <p:cNvSpPr>
              <a:spLocks noChangeArrowheads="1"/>
            </p:cNvSpPr>
            <p:nvPr/>
          </p:nvSpPr>
          <p:spPr bwMode="auto">
            <a:xfrm>
              <a:off x="159" y="2280"/>
              <a:ext cx="5311" cy="1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 name="Line 24"/>
            <p:cNvSpPr>
              <a:spLocks noChangeShapeType="1"/>
            </p:cNvSpPr>
            <p:nvPr/>
          </p:nvSpPr>
          <p:spPr bwMode="auto">
            <a:xfrm>
              <a:off x="159" y="2534"/>
              <a:ext cx="5311" cy="0"/>
            </a:xfrm>
            <a:prstGeom prst="line">
              <a:avLst/>
            </a:prstGeom>
            <a:noFill/>
            <a:ln w="0">
              <a:solidFill>
                <a:srgbClr val="B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32" name="Rectangle 25"/>
            <p:cNvSpPr>
              <a:spLocks noChangeArrowheads="1"/>
            </p:cNvSpPr>
            <p:nvPr/>
          </p:nvSpPr>
          <p:spPr bwMode="auto">
            <a:xfrm>
              <a:off x="159" y="2534"/>
              <a:ext cx="5311" cy="13"/>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 name="Line 26"/>
            <p:cNvSpPr>
              <a:spLocks noChangeShapeType="1"/>
            </p:cNvSpPr>
            <p:nvPr/>
          </p:nvSpPr>
          <p:spPr bwMode="auto">
            <a:xfrm>
              <a:off x="159" y="2789"/>
              <a:ext cx="5311" cy="0"/>
            </a:xfrm>
            <a:prstGeom prst="line">
              <a:avLst/>
            </a:prstGeom>
            <a:noFill/>
            <a:ln w="0">
              <a:solidFill>
                <a:srgbClr val="B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34" name="Rectangle 27"/>
            <p:cNvSpPr>
              <a:spLocks noChangeArrowheads="1"/>
            </p:cNvSpPr>
            <p:nvPr/>
          </p:nvSpPr>
          <p:spPr bwMode="auto">
            <a:xfrm>
              <a:off x="159" y="2789"/>
              <a:ext cx="5311" cy="12"/>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5" name="Line 28"/>
            <p:cNvSpPr>
              <a:spLocks noChangeShapeType="1"/>
            </p:cNvSpPr>
            <p:nvPr/>
          </p:nvSpPr>
          <p:spPr bwMode="auto">
            <a:xfrm>
              <a:off x="159" y="3043"/>
              <a:ext cx="5311" cy="0"/>
            </a:xfrm>
            <a:prstGeom prst="line">
              <a:avLst/>
            </a:prstGeom>
            <a:noFill/>
            <a:ln w="0">
              <a:solidFill>
                <a:srgbClr val="B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36" name="Rectangle 29"/>
            <p:cNvSpPr>
              <a:spLocks noChangeArrowheads="1"/>
            </p:cNvSpPr>
            <p:nvPr/>
          </p:nvSpPr>
          <p:spPr bwMode="auto">
            <a:xfrm>
              <a:off x="159" y="3043"/>
              <a:ext cx="5311" cy="13"/>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7" name="Line 30"/>
            <p:cNvSpPr>
              <a:spLocks noChangeShapeType="1"/>
            </p:cNvSpPr>
            <p:nvPr/>
          </p:nvSpPr>
          <p:spPr bwMode="auto">
            <a:xfrm>
              <a:off x="159" y="3298"/>
              <a:ext cx="5311" cy="0"/>
            </a:xfrm>
            <a:prstGeom prst="line">
              <a:avLst/>
            </a:prstGeom>
            <a:noFill/>
            <a:ln w="0">
              <a:solidFill>
                <a:srgbClr val="B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38" name="Rectangle 31"/>
            <p:cNvSpPr>
              <a:spLocks noChangeArrowheads="1"/>
            </p:cNvSpPr>
            <p:nvPr/>
          </p:nvSpPr>
          <p:spPr bwMode="auto">
            <a:xfrm>
              <a:off x="159" y="3298"/>
              <a:ext cx="5311" cy="1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Tree>
    <p:extLst>
      <p:ext uri="{BB962C8B-B14F-4D97-AF65-F5344CB8AC3E}">
        <p14:creationId xmlns:p14="http://schemas.microsoft.com/office/powerpoint/2010/main" val="14101869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88" y="464468"/>
            <a:ext cx="8713787" cy="1047750"/>
          </a:xfrm>
        </p:spPr>
        <p:txBody>
          <a:bodyPr/>
          <a:lstStyle/>
          <a:p>
            <a:r>
              <a:rPr lang="en-AU" dirty="0" smtClean="0"/>
              <a:t>Do you support expanding Government funding to help fund infrastructure for bike riding, walking and public transport</a:t>
            </a:r>
            <a:endParaRPr lang="en-AU" dirty="0"/>
          </a:p>
        </p:txBody>
      </p:sp>
      <p:grpSp>
        <p:nvGrpSpPr>
          <p:cNvPr id="5" name="Group 4"/>
          <p:cNvGrpSpPr>
            <a:grpSpLocks noChangeAspect="1"/>
          </p:cNvGrpSpPr>
          <p:nvPr/>
        </p:nvGrpSpPr>
        <p:grpSpPr bwMode="auto">
          <a:xfrm>
            <a:off x="634503" y="1800250"/>
            <a:ext cx="7610475" cy="2179637"/>
            <a:chOff x="295" y="1497"/>
            <a:chExt cx="4794" cy="1373"/>
          </a:xfrm>
        </p:grpSpPr>
        <p:sp>
          <p:nvSpPr>
            <p:cNvPr id="6" name="AutoShape 3"/>
            <p:cNvSpPr>
              <a:spLocks noChangeAspect="1" noChangeArrowheads="1" noTextEdit="1"/>
            </p:cNvSpPr>
            <p:nvPr/>
          </p:nvSpPr>
          <p:spPr bwMode="auto">
            <a:xfrm>
              <a:off x="295" y="1497"/>
              <a:ext cx="4794"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0" name="Rectangle 8"/>
            <p:cNvSpPr>
              <a:spLocks noChangeArrowheads="1"/>
            </p:cNvSpPr>
            <p:nvPr/>
          </p:nvSpPr>
          <p:spPr bwMode="auto">
            <a:xfrm>
              <a:off x="332" y="2134"/>
              <a:ext cx="26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1" i="0" u="none" strike="noStrike" cap="none" normalizeH="0" baseline="0" dirty="0" smtClean="0">
                  <a:ln>
                    <a:noFill/>
                  </a:ln>
                  <a:effectLst/>
                  <a:latin typeface="Arial" pitchFamily="34" charset="0"/>
                  <a:cs typeface="Arial" pitchFamily="34" charset="0"/>
                </a:rPr>
                <a:t>Yes</a:t>
              </a:r>
              <a:endParaRPr kumimoji="0" lang="en-US" altLang="en-US" sz="1800" b="1" i="0" u="none" strike="noStrike" cap="none" normalizeH="0" baseline="0" dirty="0" smtClean="0">
                <a:ln>
                  <a:noFill/>
                </a:ln>
                <a:effectLst/>
                <a:latin typeface="Arial" pitchFamily="34" charset="0"/>
                <a:cs typeface="Arial" pitchFamily="34" charset="0"/>
              </a:endParaRPr>
            </a:p>
          </p:txBody>
        </p:sp>
        <p:sp>
          <p:nvSpPr>
            <p:cNvPr id="11" name="Rectangle 9"/>
            <p:cNvSpPr>
              <a:spLocks noChangeArrowheads="1"/>
            </p:cNvSpPr>
            <p:nvPr/>
          </p:nvSpPr>
          <p:spPr bwMode="auto">
            <a:xfrm>
              <a:off x="4365" y="2134"/>
              <a:ext cx="30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1" i="0" u="none" strike="noStrike" cap="none" normalizeH="0" baseline="0" dirty="0" smtClean="0">
                  <a:ln>
                    <a:noFill/>
                  </a:ln>
                  <a:effectLst/>
                  <a:latin typeface="Arial" pitchFamily="34" charset="0"/>
                  <a:cs typeface="Arial" pitchFamily="34" charset="0"/>
                </a:rPr>
                <a:t>71%</a:t>
              </a:r>
              <a:endParaRPr kumimoji="0" lang="en-US" altLang="en-US" sz="1800" b="1" i="0" u="none" strike="noStrike" cap="none" normalizeH="0" baseline="0" dirty="0" smtClean="0">
                <a:ln>
                  <a:noFill/>
                </a:ln>
                <a:effectLst/>
                <a:latin typeface="Arial" pitchFamily="34" charset="0"/>
                <a:cs typeface="Arial" pitchFamily="34" charset="0"/>
              </a:endParaRPr>
            </a:p>
          </p:txBody>
        </p:sp>
        <p:sp>
          <p:nvSpPr>
            <p:cNvPr id="12" name="Rectangle 10"/>
            <p:cNvSpPr>
              <a:spLocks noChangeArrowheads="1"/>
            </p:cNvSpPr>
            <p:nvPr/>
          </p:nvSpPr>
          <p:spPr bwMode="auto">
            <a:xfrm>
              <a:off x="332" y="2383"/>
              <a:ext cx="19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smtClean="0">
                  <a:ln>
                    <a:noFill/>
                  </a:ln>
                  <a:effectLst/>
                  <a:latin typeface="Arial" pitchFamily="34" charset="0"/>
                  <a:cs typeface="Arial" pitchFamily="34" charset="0"/>
                </a:rPr>
                <a:t>No</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13" name="Rectangle 11"/>
            <p:cNvSpPr>
              <a:spLocks noChangeArrowheads="1"/>
            </p:cNvSpPr>
            <p:nvPr/>
          </p:nvSpPr>
          <p:spPr bwMode="auto">
            <a:xfrm>
              <a:off x="4365" y="2383"/>
              <a:ext cx="30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smtClean="0">
                  <a:ln>
                    <a:noFill/>
                  </a:ln>
                  <a:effectLst/>
                  <a:latin typeface="Arial" pitchFamily="34" charset="0"/>
                  <a:cs typeface="Arial" pitchFamily="34" charset="0"/>
                </a:rPr>
                <a:t>12%</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14" name="Rectangle 12"/>
            <p:cNvSpPr>
              <a:spLocks noChangeArrowheads="1"/>
            </p:cNvSpPr>
            <p:nvPr/>
          </p:nvSpPr>
          <p:spPr bwMode="auto">
            <a:xfrm>
              <a:off x="332" y="2633"/>
              <a:ext cx="49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smtClean="0">
                  <a:ln>
                    <a:noFill/>
                  </a:ln>
                  <a:effectLst/>
                  <a:latin typeface="Arial" pitchFamily="34" charset="0"/>
                  <a:cs typeface="Arial" pitchFamily="34" charset="0"/>
                </a:rPr>
                <a:t>Unsure</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15" name="Rectangle 13"/>
            <p:cNvSpPr>
              <a:spLocks noChangeArrowheads="1"/>
            </p:cNvSpPr>
            <p:nvPr/>
          </p:nvSpPr>
          <p:spPr bwMode="auto">
            <a:xfrm>
              <a:off x="4365" y="2633"/>
              <a:ext cx="30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smtClean="0">
                  <a:ln>
                    <a:noFill/>
                  </a:ln>
                  <a:effectLst/>
                  <a:latin typeface="Arial" pitchFamily="34" charset="0"/>
                  <a:cs typeface="Arial" pitchFamily="34" charset="0"/>
                </a:rPr>
                <a:t>17%</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16" name="Line 14"/>
            <p:cNvSpPr>
              <a:spLocks noChangeShapeType="1"/>
            </p:cNvSpPr>
            <p:nvPr/>
          </p:nvSpPr>
          <p:spPr bwMode="auto">
            <a:xfrm>
              <a:off x="295" y="2096"/>
              <a:ext cx="4782" cy="0"/>
            </a:xfrm>
            <a:prstGeom prst="line">
              <a:avLst/>
            </a:prstGeom>
            <a:noFill/>
            <a:ln w="0">
              <a:solidFill>
                <a:srgbClr val="B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17" name="Rectangle 15"/>
            <p:cNvSpPr>
              <a:spLocks noChangeArrowheads="1"/>
            </p:cNvSpPr>
            <p:nvPr/>
          </p:nvSpPr>
          <p:spPr bwMode="auto">
            <a:xfrm>
              <a:off x="295" y="2096"/>
              <a:ext cx="4782" cy="1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8" name="Line 16"/>
            <p:cNvSpPr>
              <a:spLocks noChangeShapeType="1"/>
            </p:cNvSpPr>
            <p:nvPr/>
          </p:nvSpPr>
          <p:spPr bwMode="auto">
            <a:xfrm>
              <a:off x="295" y="2346"/>
              <a:ext cx="4782" cy="0"/>
            </a:xfrm>
            <a:prstGeom prst="line">
              <a:avLst/>
            </a:prstGeom>
            <a:noFill/>
            <a:ln w="0">
              <a:solidFill>
                <a:srgbClr val="B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19" name="Rectangle 17"/>
            <p:cNvSpPr>
              <a:spLocks noChangeArrowheads="1"/>
            </p:cNvSpPr>
            <p:nvPr/>
          </p:nvSpPr>
          <p:spPr bwMode="auto">
            <a:xfrm>
              <a:off x="295" y="2346"/>
              <a:ext cx="4782" cy="12"/>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0" name="Line 18"/>
            <p:cNvSpPr>
              <a:spLocks noChangeShapeType="1"/>
            </p:cNvSpPr>
            <p:nvPr/>
          </p:nvSpPr>
          <p:spPr bwMode="auto">
            <a:xfrm>
              <a:off x="295" y="2595"/>
              <a:ext cx="4782" cy="0"/>
            </a:xfrm>
            <a:prstGeom prst="line">
              <a:avLst/>
            </a:prstGeom>
            <a:noFill/>
            <a:ln w="0">
              <a:solidFill>
                <a:srgbClr val="B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21" name="Rectangle 19"/>
            <p:cNvSpPr>
              <a:spLocks noChangeArrowheads="1"/>
            </p:cNvSpPr>
            <p:nvPr/>
          </p:nvSpPr>
          <p:spPr bwMode="auto">
            <a:xfrm>
              <a:off x="295" y="2595"/>
              <a:ext cx="4782" cy="13"/>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2" name="Line 20"/>
            <p:cNvSpPr>
              <a:spLocks noChangeShapeType="1"/>
            </p:cNvSpPr>
            <p:nvPr/>
          </p:nvSpPr>
          <p:spPr bwMode="auto">
            <a:xfrm>
              <a:off x="295" y="2845"/>
              <a:ext cx="4782" cy="0"/>
            </a:xfrm>
            <a:prstGeom prst="line">
              <a:avLst/>
            </a:prstGeom>
            <a:noFill/>
            <a:ln w="0">
              <a:solidFill>
                <a:srgbClr val="B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23" name="Rectangle 21"/>
            <p:cNvSpPr>
              <a:spLocks noChangeArrowheads="1"/>
            </p:cNvSpPr>
            <p:nvPr/>
          </p:nvSpPr>
          <p:spPr bwMode="auto">
            <a:xfrm>
              <a:off x="295" y="2845"/>
              <a:ext cx="4782" cy="1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Tree>
    <p:extLst>
      <p:ext uri="{BB962C8B-B14F-4D97-AF65-F5344CB8AC3E}">
        <p14:creationId xmlns:p14="http://schemas.microsoft.com/office/powerpoint/2010/main" val="16280834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474" y="648122"/>
            <a:ext cx="8713787" cy="1047750"/>
          </a:xfrm>
        </p:spPr>
        <p:txBody>
          <a:bodyPr/>
          <a:lstStyle/>
          <a:p>
            <a:r>
              <a:rPr lang="en-AU" dirty="0" smtClean="0"/>
              <a:t>Should Government be forced to fund walking and cycling infrastructure when building or upgrading urban road infrastructure?</a:t>
            </a:r>
            <a:endParaRPr lang="en-AU" dirty="0"/>
          </a:p>
        </p:txBody>
      </p:sp>
      <p:grpSp>
        <p:nvGrpSpPr>
          <p:cNvPr id="5" name="Group 4"/>
          <p:cNvGrpSpPr>
            <a:grpSpLocks noChangeAspect="1"/>
          </p:cNvGrpSpPr>
          <p:nvPr/>
        </p:nvGrpSpPr>
        <p:grpSpPr bwMode="auto">
          <a:xfrm>
            <a:off x="676545" y="2083594"/>
            <a:ext cx="7589838" cy="2179638"/>
            <a:chOff x="250" y="1270"/>
            <a:chExt cx="4781" cy="1373"/>
          </a:xfrm>
        </p:grpSpPr>
        <p:sp>
          <p:nvSpPr>
            <p:cNvPr id="6" name="AutoShape 3"/>
            <p:cNvSpPr>
              <a:spLocks noChangeAspect="1" noChangeArrowheads="1" noTextEdit="1"/>
            </p:cNvSpPr>
            <p:nvPr/>
          </p:nvSpPr>
          <p:spPr bwMode="auto">
            <a:xfrm>
              <a:off x="250" y="1270"/>
              <a:ext cx="4781"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0" name="Rectangle 8"/>
            <p:cNvSpPr>
              <a:spLocks noChangeArrowheads="1"/>
            </p:cNvSpPr>
            <p:nvPr/>
          </p:nvSpPr>
          <p:spPr bwMode="auto">
            <a:xfrm>
              <a:off x="287" y="1907"/>
              <a:ext cx="26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1" i="0" u="none" strike="noStrike" cap="none" normalizeH="0" baseline="0" dirty="0" smtClean="0">
                  <a:ln>
                    <a:noFill/>
                  </a:ln>
                  <a:effectLst/>
                  <a:latin typeface="Arial" pitchFamily="34" charset="0"/>
                  <a:cs typeface="Arial" pitchFamily="34" charset="0"/>
                </a:rPr>
                <a:t>Yes</a:t>
              </a:r>
              <a:endParaRPr kumimoji="0" lang="en-US" altLang="en-US" sz="1800" b="1" i="0" u="none" strike="noStrike" cap="none" normalizeH="0" baseline="0" dirty="0" smtClean="0">
                <a:ln>
                  <a:noFill/>
                </a:ln>
                <a:effectLst/>
                <a:latin typeface="Arial" pitchFamily="34" charset="0"/>
                <a:cs typeface="Arial" pitchFamily="34" charset="0"/>
              </a:endParaRPr>
            </a:p>
          </p:txBody>
        </p:sp>
        <p:sp>
          <p:nvSpPr>
            <p:cNvPr id="11" name="Rectangle 9"/>
            <p:cNvSpPr>
              <a:spLocks noChangeArrowheads="1"/>
            </p:cNvSpPr>
            <p:nvPr/>
          </p:nvSpPr>
          <p:spPr bwMode="auto">
            <a:xfrm>
              <a:off x="4307" y="1907"/>
              <a:ext cx="30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1" i="0" u="none" strike="noStrike" cap="none" normalizeH="0" baseline="0" dirty="0" smtClean="0">
                  <a:ln>
                    <a:noFill/>
                  </a:ln>
                  <a:effectLst/>
                  <a:latin typeface="Arial" pitchFamily="34" charset="0"/>
                  <a:cs typeface="Arial" pitchFamily="34" charset="0"/>
                </a:rPr>
                <a:t>62%</a:t>
              </a:r>
              <a:endParaRPr kumimoji="0" lang="en-US" altLang="en-US" sz="1800" b="1" i="0" u="none" strike="noStrike" cap="none" normalizeH="0" baseline="0" dirty="0" smtClean="0">
                <a:ln>
                  <a:noFill/>
                </a:ln>
                <a:effectLst/>
                <a:latin typeface="Arial" pitchFamily="34" charset="0"/>
                <a:cs typeface="Arial" pitchFamily="34" charset="0"/>
              </a:endParaRPr>
            </a:p>
          </p:txBody>
        </p:sp>
        <p:sp>
          <p:nvSpPr>
            <p:cNvPr id="12" name="Rectangle 10"/>
            <p:cNvSpPr>
              <a:spLocks noChangeArrowheads="1"/>
            </p:cNvSpPr>
            <p:nvPr/>
          </p:nvSpPr>
          <p:spPr bwMode="auto">
            <a:xfrm>
              <a:off x="287" y="2156"/>
              <a:ext cx="19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smtClean="0">
                  <a:ln>
                    <a:noFill/>
                  </a:ln>
                  <a:effectLst/>
                  <a:latin typeface="Arial" pitchFamily="34" charset="0"/>
                  <a:cs typeface="Arial" pitchFamily="34" charset="0"/>
                </a:rPr>
                <a:t>No</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13" name="Rectangle 11"/>
            <p:cNvSpPr>
              <a:spLocks noChangeArrowheads="1"/>
            </p:cNvSpPr>
            <p:nvPr/>
          </p:nvSpPr>
          <p:spPr bwMode="auto">
            <a:xfrm>
              <a:off x="4307" y="2156"/>
              <a:ext cx="30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smtClean="0">
                  <a:ln>
                    <a:noFill/>
                  </a:ln>
                  <a:effectLst/>
                  <a:latin typeface="Arial" pitchFamily="34" charset="0"/>
                  <a:cs typeface="Arial" pitchFamily="34" charset="0"/>
                </a:rPr>
                <a:t>18%</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14" name="Rectangle 12"/>
            <p:cNvSpPr>
              <a:spLocks noChangeArrowheads="1"/>
            </p:cNvSpPr>
            <p:nvPr/>
          </p:nvSpPr>
          <p:spPr bwMode="auto">
            <a:xfrm>
              <a:off x="287" y="2406"/>
              <a:ext cx="49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smtClean="0">
                  <a:ln>
                    <a:noFill/>
                  </a:ln>
                  <a:effectLst/>
                  <a:latin typeface="Arial" pitchFamily="34" charset="0"/>
                  <a:cs typeface="Arial" pitchFamily="34" charset="0"/>
                </a:rPr>
                <a:t>Unsure</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15" name="Rectangle 13"/>
            <p:cNvSpPr>
              <a:spLocks noChangeArrowheads="1"/>
            </p:cNvSpPr>
            <p:nvPr/>
          </p:nvSpPr>
          <p:spPr bwMode="auto">
            <a:xfrm>
              <a:off x="4307" y="2406"/>
              <a:ext cx="30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smtClean="0">
                  <a:ln>
                    <a:noFill/>
                  </a:ln>
                  <a:effectLst/>
                  <a:latin typeface="Arial" pitchFamily="34" charset="0"/>
                  <a:cs typeface="Arial" pitchFamily="34" charset="0"/>
                </a:rPr>
                <a:t>20%</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16" name="Line 14"/>
            <p:cNvSpPr>
              <a:spLocks noChangeShapeType="1"/>
            </p:cNvSpPr>
            <p:nvPr/>
          </p:nvSpPr>
          <p:spPr bwMode="auto">
            <a:xfrm>
              <a:off x="250" y="1869"/>
              <a:ext cx="4769" cy="0"/>
            </a:xfrm>
            <a:prstGeom prst="line">
              <a:avLst/>
            </a:prstGeom>
            <a:noFill/>
            <a:ln w="0">
              <a:solidFill>
                <a:srgbClr val="B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17" name="Rectangle 15"/>
            <p:cNvSpPr>
              <a:spLocks noChangeArrowheads="1"/>
            </p:cNvSpPr>
            <p:nvPr/>
          </p:nvSpPr>
          <p:spPr bwMode="auto">
            <a:xfrm>
              <a:off x="250" y="1869"/>
              <a:ext cx="4769" cy="1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8" name="Line 16"/>
            <p:cNvSpPr>
              <a:spLocks noChangeShapeType="1"/>
            </p:cNvSpPr>
            <p:nvPr/>
          </p:nvSpPr>
          <p:spPr bwMode="auto">
            <a:xfrm>
              <a:off x="250" y="2119"/>
              <a:ext cx="4769" cy="0"/>
            </a:xfrm>
            <a:prstGeom prst="line">
              <a:avLst/>
            </a:prstGeom>
            <a:noFill/>
            <a:ln w="0">
              <a:solidFill>
                <a:srgbClr val="B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19" name="Rectangle 17"/>
            <p:cNvSpPr>
              <a:spLocks noChangeArrowheads="1"/>
            </p:cNvSpPr>
            <p:nvPr/>
          </p:nvSpPr>
          <p:spPr bwMode="auto">
            <a:xfrm>
              <a:off x="250" y="2119"/>
              <a:ext cx="4769" cy="12"/>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0" name="Line 18"/>
            <p:cNvSpPr>
              <a:spLocks noChangeShapeType="1"/>
            </p:cNvSpPr>
            <p:nvPr/>
          </p:nvSpPr>
          <p:spPr bwMode="auto">
            <a:xfrm>
              <a:off x="250" y="2368"/>
              <a:ext cx="4769" cy="0"/>
            </a:xfrm>
            <a:prstGeom prst="line">
              <a:avLst/>
            </a:prstGeom>
            <a:noFill/>
            <a:ln w="0">
              <a:solidFill>
                <a:srgbClr val="B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21" name="Rectangle 19"/>
            <p:cNvSpPr>
              <a:spLocks noChangeArrowheads="1"/>
            </p:cNvSpPr>
            <p:nvPr/>
          </p:nvSpPr>
          <p:spPr bwMode="auto">
            <a:xfrm>
              <a:off x="250" y="2368"/>
              <a:ext cx="4769" cy="13"/>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2" name="Line 20"/>
            <p:cNvSpPr>
              <a:spLocks noChangeShapeType="1"/>
            </p:cNvSpPr>
            <p:nvPr/>
          </p:nvSpPr>
          <p:spPr bwMode="auto">
            <a:xfrm>
              <a:off x="250" y="2618"/>
              <a:ext cx="4769" cy="0"/>
            </a:xfrm>
            <a:prstGeom prst="line">
              <a:avLst/>
            </a:prstGeom>
            <a:noFill/>
            <a:ln w="0">
              <a:solidFill>
                <a:srgbClr val="B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23" name="Rectangle 21"/>
            <p:cNvSpPr>
              <a:spLocks noChangeArrowheads="1"/>
            </p:cNvSpPr>
            <p:nvPr/>
          </p:nvSpPr>
          <p:spPr bwMode="auto">
            <a:xfrm>
              <a:off x="250" y="2618"/>
              <a:ext cx="4769" cy="1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Tree>
    <p:extLst>
      <p:ext uri="{BB962C8B-B14F-4D97-AF65-F5344CB8AC3E}">
        <p14:creationId xmlns:p14="http://schemas.microsoft.com/office/powerpoint/2010/main" val="22132753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How does your child(ren)                      get to and from school?</a:t>
            </a:r>
            <a:endParaRPr lang="en-AU" dirty="0"/>
          </a:p>
        </p:txBody>
      </p:sp>
      <p:grpSp>
        <p:nvGrpSpPr>
          <p:cNvPr id="5" name="Group 4"/>
          <p:cNvGrpSpPr>
            <a:grpSpLocks noChangeAspect="1"/>
          </p:cNvGrpSpPr>
          <p:nvPr/>
        </p:nvGrpSpPr>
        <p:grpSpPr bwMode="auto">
          <a:xfrm>
            <a:off x="396875" y="1655763"/>
            <a:ext cx="8337550" cy="2886075"/>
            <a:chOff x="250" y="1043"/>
            <a:chExt cx="5252" cy="1818"/>
          </a:xfrm>
        </p:grpSpPr>
        <p:sp>
          <p:nvSpPr>
            <p:cNvPr id="6" name="AutoShape 3"/>
            <p:cNvSpPr>
              <a:spLocks noChangeAspect="1" noChangeArrowheads="1" noTextEdit="1"/>
            </p:cNvSpPr>
            <p:nvPr/>
          </p:nvSpPr>
          <p:spPr bwMode="auto">
            <a:xfrm>
              <a:off x="250" y="1043"/>
              <a:ext cx="5252" cy="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8" name="Rectangle 6"/>
            <p:cNvSpPr>
              <a:spLocks noChangeArrowheads="1"/>
            </p:cNvSpPr>
            <p:nvPr/>
          </p:nvSpPr>
          <p:spPr bwMode="auto">
            <a:xfrm>
              <a:off x="291" y="1386"/>
              <a:ext cx="211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1" i="0" u="none" strike="noStrike" cap="none" normalizeH="0" baseline="0" dirty="0" smtClean="0">
                  <a:ln>
                    <a:noFill/>
                  </a:ln>
                  <a:effectLst/>
                  <a:latin typeface="Arial" pitchFamily="34" charset="0"/>
                  <a:cs typeface="Arial" pitchFamily="34" charset="0"/>
                </a:rPr>
                <a:t>Family vehicle / car-pool </a:t>
              </a:r>
              <a:endParaRPr kumimoji="0" lang="en-US" altLang="en-US" sz="1800" b="1" i="0" u="none" strike="noStrike" cap="none" normalizeH="0" baseline="0" dirty="0" smtClean="0">
                <a:ln>
                  <a:noFill/>
                </a:ln>
                <a:effectLst/>
                <a:latin typeface="Arial" pitchFamily="34" charset="0"/>
                <a:cs typeface="Arial" pitchFamily="34" charset="0"/>
              </a:endParaRPr>
            </a:p>
          </p:txBody>
        </p:sp>
        <p:sp>
          <p:nvSpPr>
            <p:cNvPr id="9" name="Rectangle 7"/>
            <p:cNvSpPr>
              <a:spLocks noChangeArrowheads="1"/>
            </p:cNvSpPr>
            <p:nvPr/>
          </p:nvSpPr>
          <p:spPr bwMode="auto">
            <a:xfrm>
              <a:off x="4707" y="1386"/>
              <a:ext cx="35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1" i="0" u="none" strike="noStrike" cap="none" normalizeH="0" baseline="0" dirty="0" smtClean="0">
                  <a:ln>
                    <a:noFill/>
                  </a:ln>
                  <a:effectLst/>
                  <a:latin typeface="Arial" pitchFamily="34" charset="0"/>
                  <a:cs typeface="Arial" pitchFamily="34" charset="0"/>
                </a:rPr>
                <a:t>62%</a:t>
              </a:r>
              <a:endParaRPr kumimoji="0" lang="en-US" altLang="en-US" sz="1800" b="1" i="0" u="none" strike="noStrike" cap="none" normalizeH="0" baseline="0" dirty="0" smtClean="0">
                <a:ln>
                  <a:noFill/>
                </a:ln>
                <a:effectLst/>
                <a:latin typeface="Arial" pitchFamily="34" charset="0"/>
                <a:cs typeface="Arial" pitchFamily="34" charset="0"/>
              </a:endParaRPr>
            </a:p>
          </p:txBody>
        </p:sp>
        <p:sp>
          <p:nvSpPr>
            <p:cNvPr id="10" name="Rectangle 8"/>
            <p:cNvSpPr>
              <a:spLocks noChangeArrowheads="1"/>
            </p:cNvSpPr>
            <p:nvPr/>
          </p:nvSpPr>
          <p:spPr bwMode="auto">
            <a:xfrm>
              <a:off x="291" y="1684"/>
              <a:ext cx="38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dirty="0" smtClean="0">
                  <a:ln>
                    <a:noFill/>
                  </a:ln>
                  <a:effectLst/>
                  <a:latin typeface="Arial" pitchFamily="34" charset="0"/>
                  <a:cs typeface="Arial" pitchFamily="34" charset="0"/>
                </a:rPr>
                <a:t>Walk</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11" name="Rectangle 9"/>
            <p:cNvSpPr>
              <a:spLocks noChangeArrowheads="1"/>
            </p:cNvSpPr>
            <p:nvPr/>
          </p:nvSpPr>
          <p:spPr bwMode="auto">
            <a:xfrm>
              <a:off x="4707" y="1684"/>
              <a:ext cx="35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dirty="0" smtClean="0">
                  <a:ln>
                    <a:noFill/>
                  </a:ln>
                  <a:effectLst/>
                  <a:latin typeface="Arial" pitchFamily="34" charset="0"/>
                  <a:cs typeface="Arial" pitchFamily="34" charset="0"/>
                </a:rPr>
                <a:t>31%</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12" name="Rectangle 10"/>
            <p:cNvSpPr>
              <a:spLocks noChangeArrowheads="1"/>
            </p:cNvSpPr>
            <p:nvPr/>
          </p:nvSpPr>
          <p:spPr bwMode="auto">
            <a:xfrm>
              <a:off x="291" y="1982"/>
              <a:ext cx="123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dirty="0" smtClean="0">
                  <a:ln>
                    <a:noFill/>
                  </a:ln>
                  <a:effectLst/>
                  <a:latin typeface="Arial" pitchFamily="34" charset="0"/>
                  <a:cs typeface="Arial" pitchFamily="34" charset="0"/>
                </a:rPr>
                <a:t>Public transport</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13" name="Rectangle 11"/>
            <p:cNvSpPr>
              <a:spLocks noChangeArrowheads="1"/>
            </p:cNvSpPr>
            <p:nvPr/>
          </p:nvSpPr>
          <p:spPr bwMode="auto">
            <a:xfrm>
              <a:off x="4707" y="1982"/>
              <a:ext cx="35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dirty="0" smtClean="0">
                  <a:ln>
                    <a:noFill/>
                  </a:ln>
                  <a:effectLst/>
                  <a:latin typeface="Arial" pitchFamily="34" charset="0"/>
                  <a:cs typeface="Arial" pitchFamily="34" charset="0"/>
                </a:rPr>
                <a:t>19%</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14" name="Rectangle 12"/>
            <p:cNvSpPr>
              <a:spLocks noChangeArrowheads="1"/>
            </p:cNvSpPr>
            <p:nvPr/>
          </p:nvSpPr>
          <p:spPr bwMode="auto">
            <a:xfrm>
              <a:off x="291" y="2280"/>
              <a:ext cx="34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dirty="0" smtClean="0">
                  <a:ln>
                    <a:noFill/>
                  </a:ln>
                  <a:effectLst/>
                  <a:latin typeface="Arial" pitchFamily="34" charset="0"/>
                  <a:cs typeface="Arial" pitchFamily="34" charset="0"/>
                </a:rPr>
                <a:t>Bike</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15" name="Rectangle 13"/>
            <p:cNvSpPr>
              <a:spLocks noChangeArrowheads="1"/>
            </p:cNvSpPr>
            <p:nvPr/>
          </p:nvSpPr>
          <p:spPr bwMode="auto">
            <a:xfrm>
              <a:off x="4748" y="2280"/>
              <a:ext cx="25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dirty="0" smtClean="0">
                  <a:ln>
                    <a:noFill/>
                  </a:ln>
                  <a:effectLst/>
                  <a:latin typeface="Arial" pitchFamily="34" charset="0"/>
                  <a:cs typeface="Arial" pitchFamily="34" charset="0"/>
                </a:rPr>
                <a:t>8%</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16" name="Rectangle 14"/>
            <p:cNvSpPr>
              <a:spLocks noChangeArrowheads="1"/>
            </p:cNvSpPr>
            <p:nvPr/>
          </p:nvSpPr>
          <p:spPr bwMode="auto">
            <a:xfrm>
              <a:off x="291" y="2578"/>
              <a:ext cx="44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0" i="1" u="none" strike="noStrike" cap="none" normalizeH="0" baseline="0" dirty="0" smtClean="0">
                  <a:ln>
                    <a:noFill/>
                  </a:ln>
                  <a:effectLst/>
                  <a:latin typeface="Arial" pitchFamily="34" charset="0"/>
                  <a:cs typeface="Arial" pitchFamily="34" charset="0"/>
                </a:rPr>
                <a:t>Other</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17" name="Rectangle 15"/>
            <p:cNvSpPr>
              <a:spLocks noChangeArrowheads="1"/>
            </p:cNvSpPr>
            <p:nvPr/>
          </p:nvSpPr>
          <p:spPr bwMode="auto">
            <a:xfrm>
              <a:off x="4693" y="2578"/>
              <a:ext cx="35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0" i="1" u="none" strike="noStrike" cap="none" normalizeH="0" baseline="0" dirty="0" smtClean="0">
                  <a:ln>
                    <a:noFill/>
                  </a:ln>
                  <a:effectLst/>
                  <a:latin typeface="Arial" pitchFamily="34" charset="0"/>
                  <a:cs typeface="Arial" pitchFamily="34" charset="0"/>
                </a:rPr>
                <a:t>13%</a:t>
              </a:r>
              <a:endParaRPr kumimoji="0" lang="en-US" altLang="en-US" sz="1800" b="0" i="0" u="none" strike="noStrike" cap="none" normalizeH="0" baseline="0" dirty="0" smtClean="0">
                <a:ln>
                  <a:noFill/>
                </a:ln>
                <a:effectLst/>
                <a:latin typeface="Arial" pitchFamily="34" charset="0"/>
                <a:cs typeface="Arial" pitchFamily="34" charset="0"/>
              </a:endParaRPr>
            </a:p>
          </p:txBody>
        </p:sp>
        <p:sp>
          <p:nvSpPr>
            <p:cNvPr id="18" name="Line 16"/>
            <p:cNvSpPr>
              <a:spLocks noChangeShapeType="1"/>
            </p:cNvSpPr>
            <p:nvPr/>
          </p:nvSpPr>
          <p:spPr bwMode="auto">
            <a:xfrm>
              <a:off x="250" y="1341"/>
              <a:ext cx="5238" cy="0"/>
            </a:xfrm>
            <a:prstGeom prst="line">
              <a:avLst/>
            </a:prstGeom>
            <a:noFill/>
            <a:ln w="0">
              <a:solidFill>
                <a:srgbClr val="B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19" name="Rectangle 17"/>
            <p:cNvSpPr>
              <a:spLocks noChangeArrowheads="1"/>
            </p:cNvSpPr>
            <p:nvPr/>
          </p:nvSpPr>
          <p:spPr bwMode="auto">
            <a:xfrm>
              <a:off x="250" y="1341"/>
              <a:ext cx="5238" cy="15"/>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0" name="Line 18"/>
            <p:cNvSpPr>
              <a:spLocks noChangeShapeType="1"/>
            </p:cNvSpPr>
            <p:nvPr/>
          </p:nvSpPr>
          <p:spPr bwMode="auto">
            <a:xfrm>
              <a:off x="250" y="1639"/>
              <a:ext cx="5238" cy="0"/>
            </a:xfrm>
            <a:prstGeom prst="line">
              <a:avLst/>
            </a:prstGeom>
            <a:noFill/>
            <a:ln w="0">
              <a:solidFill>
                <a:srgbClr val="B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21" name="Rectangle 19"/>
            <p:cNvSpPr>
              <a:spLocks noChangeArrowheads="1"/>
            </p:cNvSpPr>
            <p:nvPr/>
          </p:nvSpPr>
          <p:spPr bwMode="auto">
            <a:xfrm>
              <a:off x="250" y="1639"/>
              <a:ext cx="5238" cy="15"/>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2" name="Line 20"/>
            <p:cNvSpPr>
              <a:spLocks noChangeShapeType="1"/>
            </p:cNvSpPr>
            <p:nvPr/>
          </p:nvSpPr>
          <p:spPr bwMode="auto">
            <a:xfrm>
              <a:off x="250" y="1937"/>
              <a:ext cx="5238" cy="0"/>
            </a:xfrm>
            <a:prstGeom prst="line">
              <a:avLst/>
            </a:prstGeom>
            <a:noFill/>
            <a:ln w="0">
              <a:solidFill>
                <a:srgbClr val="B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23" name="Rectangle 21"/>
            <p:cNvSpPr>
              <a:spLocks noChangeArrowheads="1"/>
            </p:cNvSpPr>
            <p:nvPr/>
          </p:nvSpPr>
          <p:spPr bwMode="auto">
            <a:xfrm>
              <a:off x="250" y="1937"/>
              <a:ext cx="5238" cy="15"/>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4" name="Line 22"/>
            <p:cNvSpPr>
              <a:spLocks noChangeShapeType="1"/>
            </p:cNvSpPr>
            <p:nvPr/>
          </p:nvSpPr>
          <p:spPr bwMode="auto">
            <a:xfrm>
              <a:off x="250" y="2235"/>
              <a:ext cx="5238" cy="0"/>
            </a:xfrm>
            <a:prstGeom prst="line">
              <a:avLst/>
            </a:prstGeom>
            <a:noFill/>
            <a:ln w="0">
              <a:solidFill>
                <a:srgbClr val="B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25" name="Rectangle 23"/>
            <p:cNvSpPr>
              <a:spLocks noChangeArrowheads="1"/>
            </p:cNvSpPr>
            <p:nvPr/>
          </p:nvSpPr>
          <p:spPr bwMode="auto">
            <a:xfrm>
              <a:off x="250" y="2235"/>
              <a:ext cx="5238" cy="15"/>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6" name="Line 24"/>
            <p:cNvSpPr>
              <a:spLocks noChangeShapeType="1"/>
            </p:cNvSpPr>
            <p:nvPr/>
          </p:nvSpPr>
          <p:spPr bwMode="auto">
            <a:xfrm>
              <a:off x="250" y="2533"/>
              <a:ext cx="5238" cy="0"/>
            </a:xfrm>
            <a:prstGeom prst="line">
              <a:avLst/>
            </a:prstGeom>
            <a:noFill/>
            <a:ln w="0">
              <a:solidFill>
                <a:srgbClr val="B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27" name="Rectangle 25"/>
            <p:cNvSpPr>
              <a:spLocks noChangeArrowheads="1"/>
            </p:cNvSpPr>
            <p:nvPr/>
          </p:nvSpPr>
          <p:spPr bwMode="auto">
            <a:xfrm>
              <a:off x="250" y="2533"/>
              <a:ext cx="5238" cy="15"/>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8" name="Line 26"/>
            <p:cNvSpPr>
              <a:spLocks noChangeShapeType="1"/>
            </p:cNvSpPr>
            <p:nvPr/>
          </p:nvSpPr>
          <p:spPr bwMode="auto">
            <a:xfrm>
              <a:off x="250" y="2831"/>
              <a:ext cx="5238" cy="0"/>
            </a:xfrm>
            <a:prstGeom prst="line">
              <a:avLst/>
            </a:prstGeom>
            <a:noFill/>
            <a:ln w="0">
              <a:solidFill>
                <a:srgbClr val="B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29" name="Rectangle 27"/>
            <p:cNvSpPr>
              <a:spLocks noChangeArrowheads="1"/>
            </p:cNvSpPr>
            <p:nvPr/>
          </p:nvSpPr>
          <p:spPr bwMode="auto">
            <a:xfrm>
              <a:off x="250" y="2831"/>
              <a:ext cx="5238" cy="15"/>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Tree>
    <p:extLst>
      <p:ext uri="{BB962C8B-B14F-4D97-AF65-F5344CB8AC3E}">
        <p14:creationId xmlns:p14="http://schemas.microsoft.com/office/powerpoint/2010/main" val="13776218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Why transport matters</a:t>
            </a:r>
            <a:endParaRPr lang="en-AU" dirty="0"/>
          </a:p>
        </p:txBody>
      </p:sp>
      <p:sp>
        <p:nvSpPr>
          <p:cNvPr id="6" name="Text Placeholder 5"/>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4550436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altLang="en-US" dirty="0" smtClean="0"/>
              <a:t>What about children: </a:t>
            </a:r>
            <a:br>
              <a:rPr lang="en-AU" altLang="en-US" dirty="0" smtClean="0"/>
            </a:br>
            <a:r>
              <a:rPr lang="en-AU" altLang="en-US" dirty="0" smtClean="0"/>
              <a:t>the iMATCH and CATCH projects</a:t>
            </a:r>
            <a:br>
              <a:rPr lang="en-AU" altLang="en-US" dirty="0" smtClean="0"/>
            </a:br>
            <a:r>
              <a:rPr lang="en-AU" altLang="en-US" sz="2000" dirty="0" smtClean="0">
                <a:solidFill>
                  <a:schemeClr val="tx1"/>
                </a:solidFill>
              </a:rPr>
              <a:t>Burke, Curtis, Duncan, Whitzman, Tranter </a:t>
            </a:r>
            <a:r>
              <a:rPr lang="en-AU" altLang="en-US" sz="1800" dirty="0" smtClean="0">
                <a:solidFill>
                  <a:schemeClr val="tx1"/>
                </a:solidFill>
              </a:rPr>
              <a:t>(2009-2014)</a:t>
            </a:r>
          </a:p>
        </p:txBody>
      </p:sp>
      <p:sp>
        <p:nvSpPr>
          <p:cNvPr id="41987" name="Content Placeholder 2"/>
          <p:cNvSpPr>
            <a:spLocks noGrp="1"/>
          </p:cNvSpPr>
          <p:nvPr>
            <p:ph sz="half" idx="2"/>
          </p:nvPr>
        </p:nvSpPr>
        <p:spPr bwMode="auto">
          <a:xfrm>
            <a:off x="4576763" y="1908175"/>
            <a:ext cx="3975100" cy="4524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altLang="en-US" dirty="0" smtClean="0"/>
              <a:t>Focus on children’s independent mobility</a:t>
            </a:r>
          </a:p>
        </p:txBody>
      </p:sp>
      <p:pic>
        <p:nvPicPr>
          <p:cNvPr id="41988" name="Picture 7" descr="iMATCH"/>
          <p:cNvPicPr>
            <a:picLocks noGrp="1" noChangeAspect="1" noChangeArrowheads="1"/>
          </p:cNvPicPr>
          <p:nvPr>
            <p:ph sz="half" idx="1"/>
          </p:nvPr>
        </p:nvPicPr>
        <p:blipFill>
          <a:blip cstate="screen">
            <a:extLst>
              <a:ext uri="{28A0092B-C50C-407E-A947-70E740481C1C}">
                <a14:useLocalDpi xmlns:a14="http://schemas.microsoft.com/office/drawing/2010/main"/>
              </a:ext>
            </a:extLst>
          </a:blip>
          <a:srcRect/>
          <a:stretch>
            <a:fillRect/>
          </a:stretch>
        </p:blipFill>
        <p:spPr bwMode="auto">
          <a:xfrm>
            <a:off x="1418729" y="1871811"/>
            <a:ext cx="2217737" cy="4752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8321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Just a small part of our findings</a:t>
            </a:r>
            <a:endParaRPr lang="en-AU" dirty="0"/>
          </a:p>
        </p:txBody>
      </p:sp>
      <p:sp>
        <p:nvSpPr>
          <p:cNvPr id="3" name="Content Placeholder 2"/>
          <p:cNvSpPr>
            <a:spLocks noGrp="1"/>
          </p:cNvSpPr>
          <p:nvPr>
            <p:ph sz="half" idx="1"/>
          </p:nvPr>
        </p:nvSpPr>
        <p:spPr/>
        <p:txBody>
          <a:bodyPr/>
          <a:lstStyle/>
          <a:p>
            <a:r>
              <a:rPr lang="en-AU" dirty="0" smtClean="0"/>
              <a:t>Australian children </a:t>
            </a:r>
            <a:r>
              <a:rPr lang="en-AU" u="sng" dirty="0" smtClean="0"/>
              <a:t>crave</a:t>
            </a:r>
            <a:r>
              <a:rPr lang="en-AU" dirty="0" smtClean="0"/>
              <a:t> independent travel</a:t>
            </a:r>
          </a:p>
          <a:p>
            <a:endParaRPr lang="en-AU" sz="1600" dirty="0" smtClean="0"/>
          </a:p>
          <a:p>
            <a:r>
              <a:rPr lang="en-AU" dirty="0" smtClean="0"/>
              <a:t>Parental desires to give ‘licenses’ to their children for this seem to have risen in recent years</a:t>
            </a:r>
          </a:p>
          <a:p>
            <a:pPr lvl="1"/>
            <a:endParaRPr lang="en-AU" sz="1400" dirty="0" smtClean="0"/>
          </a:p>
          <a:p>
            <a:pPr marL="457200" lvl="1" indent="0">
              <a:buNone/>
            </a:pPr>
            <a:r>
              <a:rPr lang="en-AU" dirty="0" smtClean="0"/>
              <a:t>(Significantly higher rates than found in past Australian studies)</a:t>
            </a:r>
          </a:p>
        </p:txBody>
      </p:sp>
      <p:pic>
        <p:nvPicPr>
          <p:cNvPr id="8" name="Content Placeholder 4"/>
          <p:cNvPicPr>
            <a:picLocks noGrp="1" noChangeAspect="1"/>
          </p:cNvPicPr>
          <p:nvPr>
            <p:ph sz="half" idx="2"/>
          </p:nvPr>
        </p:nvPicPr>
        <p:blipFill>
          <a:blip cstate="print">
            <a:extLst>
              <a:ext uri="{28A0092B-C50C-407E-A947-70E740481C1C}">
                <a14:useLocalDpi xmlns:a14="http://schemas.microsoft.com/office/drawing/2010/main" val="0"/>
              </a:ext>
            </a:extLst>
          </a:blip>
          <a:srcRect/>
          <a:stretch>
            <a:fillRect/>
          </a:stretch>
        </p:blipFill>
        <p:spPr bwMode="auto">
          <a:xfrm>
            <a:off x="4500562" y="1584226"/>
            <a:ext cx="4281487" cy="30279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93278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But!</a:t>
            </a:r>
            <a:endParaRPr lang="en-AU" dirty="0"/>
          </a:p>
        </p:txBody>
      </p:sp>
      <p:sp>
        <p:nvSpPr>
          <p:cNvPr id="4" name="Content Placeholder 3"/>
          <p:cNvSpPr>
            <a:spLocks noGrp="1"/>
          </p:cNvSpPr>
          <p:nvPr>
            <p:ph sz="half" idx="2"/>
          </p:nvPr>
        </p:nvSpPr>
        <p:spPr/>
        <p:txBody>
          <a:bodyPr/>
          <a:lstStyle/>
          <a:p>
            <a:r>
              <a:rPr lang="en-AU" dirty="0" smtClean="0"/>
              <a:t>Neighbourhood factors prevent many children from getting this independence</a:t>
            </a:r>
          </a:p>
          <a:p>
            <a:pPr lvl="1"/>
            <a:r>
              <a:rPr lang="en-AU" dirty="0" smtClean="0"/>
              <a:t>Traffic danger</a:t>
            </a:r>
          </a:p>
          <a:p>
            <a:pPr lvl="1"/>
            <a:r>
              <a:rPr lang="en-AU" dirty="0" smtClean="0"/>
              <a:t>Fears of stranger danger</a:t>
            </a:r>
          </a:p>
          <a:p>
            <a:pPr lvl="1"/>
            <a:r>
              <a:rPr lang="en-AU" dirty="0" smtClean="0"/>
              <a:t>Trip distances</a:t>
            </a:r>
          </a:p>
        </p:txBody>
      </p:sp>
      <p:pic>
        <p:nvPicPr>
          <p:cNvPr id="6" name="Picture 2"/>
          <p:cNvPicPr>
            <a:picLocks noGrp="1" noChangeAspect="1" noChangeArrowheads="1"/>
          </p:cNvPicPr>
          <p:nvPr>
            <p:ph sz="half" idx="1"/>
          </p:nvPr>
        </p:nvPicPr>
        <p:blipFill>
          <a:blip>
            <a:extLst>
              <a:ext uri="{28A0092B-C50C-407E-A947-70E740481C1C}">
                <a14:useLocalDpi xmlns:a14="http://schemas.microsoft.com/office/drawing/2010/main" val="0"/>
              </a:ext>
            </a:extLst>
          </a:blip>
          <a:srcRect/>
          <a:stretch>
            <a:fillRect/>
          </a:stretch>
        </p:blipFill>
        <p:spPr bwMode="auto">
          <a:xfrm>
            <a:off x="396106" y="2088282"/>
            <a:ext cx="4412291"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23727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4775"/>
            <a:ext cx="9001125" cy="1047750"/>
          </a:xfrm>
        </p:spPr>
        <p:txBody>
          <a:bodyPr/>
          <a:lstStyle/>
          <a:p>
            <a:r>
              <a:rPr lang="en-AU" sz="2800" dirty="0" smtClean="0"/>
              <a:t>Brisbane’s Active School Travel and </a:t>
            </a:r>
            <a:br>
              <a:rPr lang="en-AU" sz="2800" dirty="0" smtClean="0"/>
            </a:br>
            <a:r>
              <a:rPr lang="en-AU" sz="2800" dirty="0" smtClean="0"/>
              <a:t>Queensland’s Healthy Active School Travel programs</a:t>
            </a:r>
            <a:endParaRPr lang="en-AU" sz="2800" dirty="0"/>
          </a:p>
        </p:txBody>
      </p:sp>
      <p:sp>
        <p:nvSpPr>
          <p:cNvPr id="3" name="Content Placeholder 2"/>
          <p:cNvSpPr>
            <a:spLocks noGrp="1"/>
          </p:cNvSpPr>
          <p:nvPr>
            <p:ph sz="half" idx="1"/>
          </p:nvPr>
        </p:nvSpPr>
        <p:spPr>
          <a:xfrm>
            <a:off x="179388" y="1656234"/>
            <a:ext cx="4537198" cy="5328766"/>
          </a:xfrm>
        </p:spPr>
        <p:txBody>
          <a:bodyPr/>
          <a:lstStyle/>
          <a:p>
            <a:r>
              <a:rPr lang="en-AU" dirty="0" smtClean="0"/>
              <a:t>World-leading programs</a:t>
            </a:r>
          </a:p>
          <a:p>
            <a:r>
              <a:rPr lang="en-AU" dirty="0" smtClean="0"/>
              <a:t>Use gamification</a:t>
            </a:r>
          </a:p>
          <a:p>
            <a:r>
              <a:rPr lang="en-AU" dirty="0" smtClean="0"/>
              <a:t>Adaptive on-the-ground solutions</a:t>
            </a:r>
          </a:p>
          <a:p>
            <a:pPr marL="0" indent="0">
              <a:buNone/>
            </a:pPr>
            <a:endParaRPr lang="en-AU" dirty="0"/>
          </a:p>
        </p:txBody>
      </p:sp>
      <p:pic>
        <p:nvPicPr>
          <p:cNvPr id="5" name="Picture 2" descr="http://www.angelaowentaylor.com.au/Portals/0/Gallery/Album/163/Grand%20Ave%20%20Cr%20O-T.JPG"/>
          <p:cNvPicPr>
            <a:picLocks noGrp="1" noChangeAspect="1" noChangeArrowheads="1"/>
          </p:cNvPicPr>
          <p:nvPr>
            <p:ph sz="half" idx="2"/>
          </p:nvPr>
        </p:nvPicPr>
        <p:blipFill>
          <a:blip>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a:ext>
            </a:extLst>
          </a:blip>
          <a:srcRect/>
          <a:stretch>
            <a:fillRect/>
          </a:stretch>
        </p:blipFill>
        <p:spPr bwMode="auto">
          <a:xfrm>
            <a:off x="4572570" y="1872258"/>
            <a:ext cx="4281487" cy="2847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876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bwMode="auto">
          <a:xfrm>
            <a:off x="215900" y="288925"/>
            <a:ext cx="8605838" cy="1200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altLang="en-US" dirty="0" smtClean="0"/>
              <a:t>SEQ Household Travel Surveys </a:t>
            </a:r>
            <a:br>
              <a:rPr lang="en-AU" altLang="en-US" dirty="0" smtClean="0"/>
            </a:br>
            <a:r>
              <a:rPr lang="en-AU" altLang="en-US" sz="2800" dirty="0" smtClean="0"/>
              <a:t>clear shifts in active travel to school</a:t>
            </a:r>
          </a:p>
        </p:txBody>
      </p:sp>
      <p:pic>
        <p:nvPicPr>
          <p:cNvPr id="43011" name="Picture 2"/>
          <p:cNvPicPr>
            <a:picLocks noChangeAspect="1" noChangeArrowheads="1"/>
          </p:cNvPicPr>
          <p:nvPr/>
        </p:nvPicPr>
        <p:blipFill>
          <a:blip>
            <a:extLst>
              <a:ext uri="{28A0092B-C50C-407E-A947-70E740481C1C}">
                <a14:useLocalDpi xmlns:a14="http://schemas.microsoft.com/office/drawing/2010/main"/>
              </a:ext>
            </a:extLst>
          </a:blip>
          <a:srcRect/>
          <a:stretch>
            <a:fillRect/>
          </a:stretch>
        </p:blipFill>
        <p:spPr bwMode="auto">
          <a:xfrm>
            <a:off x="215900" y="1828800"/>
            <a:ext cx="8605838" cy="461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012" name="Picture 2"/>
          <p:cNvPicPr>
            <a:picLocks noChangeAspect="1" noChangeArrowheads="1"/>
          </p:cNvPicPr>
          <p:nvPr/>
        </p:nvPicPr>
        <p:blipFill>
          <a:blip>
            <a:extLst>
              <a:ext uri="{28A0092B-C50C-407E-A947-70E740481C1C}">
                <a14:useLocalDpi xmlns:a14="http://schemas.microsoft.com/office/drawing/2010/main"/>
              </a:ext>
            </a:extLst>
          </a:blip>
          <a:srcRect/>
          <a:stretch>
            <a:fillRect/>
          </a:stretch>
        </p:blipFill>
        <p:spPr bwMode="auto">
          <a:xfrm>
            <a:off x="8093075" y="1836738"/>
            <a:ext cx="728663" cy="75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82434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21</a:t>
            </a:r>
            <a:r>
              <a:rPr lang="en-AU" baseline="30000" dirty="0" smtClean="0"/>
              <a:t>st</a:t>
            </a:r>
            <a:r>
              <a:rPr lang="en-AU" dirty="0" smtClean="0"/>
              <a:t> Century public transport</a:t>
            </a:r>
            <a:endParaRPr lang="en-AU" dirty="0"/>
          </a:p>
        </p:txBody>
      </p:sp>
      <p:sp>
        <p:nvSpPr>
          <p:cNvPr id="5" name="Text Placeholder 4"/>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516277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21</a:t>
            </a:r>
            <a:r>
              <a:rPr lang="en-AU" baseline="30000" dirty="0" smtClean="0"/>
              <a:t>st</a:t>
            </a:r>
            <a:r>
              <a:rPr lang="en-AU" dirty="0" smtClean="0"/>
              <a:t> Century Light-Rail</a:t>
            </a:r>
            <a:br>
              <a:rPr lang="en-AU" dirty="0" smtClean="0"/>
            </a:br>
            <a:r>
              <a:rPr lang="en-AU" sz="1800" dirty="0" smtClean="0">
                <a:solidFill>
                  <a:schemeClr val="tx1"/>
                </a:solidFill>
              </a:rPr>
              <a:t>Currie &amp; Burke </a:t>
            </a:r>
            <a:r>
              <a:rPr lang="en-AU" sz="1200" dirty="0" smtClean="0">
                <a:solidFill>
                  <a:schemeClr val="tx1"/>
                </a:solidFill>
              </a:rPr>
              <a:t>(2013)</a:t>
            </a:r>
            <a:endParaRPr lang="en-AU" sz="1200" dirty="0">
              <a:solidFill>
                <a:schemeClr val="tx1"/>
              </a:solidFill>
            </a:endParaRPr>
          </a:p>
        </p:txBody>
      </p:sp>
      <p:sp>
        <p:nvSpPr>
          <p:cNvPr id="6" name="Text Placeholder 5"/>
          <p:cNvSpPr>
            <a:spLocks noGrp="1"/>
          </p:cNvSpPr>
          <p:nvPr>
            <p:ph type="body" sz="half" idx="3"/>
          </p:nvPr>
        </p:nvSpPr>
        <p:spPr>
          <a:xfrm>
            <a:off x="287338" y="4032498"/>
            <a:ext cx="8713787" cy="2732087"/>
          </a:xfrm>
        </p:spPr>
        <p:txBody>
          <a:bodyPr/>
          <a:lstStyle/>
          <a:p>
            <a:r>
              <a:rPr lang="en-AU" dirty="0" smtClean="0"/>
              <a:t>Melbourne: </a:t>
            </a:r>
          </a:p>
          <a:p>
            <a:pPr lvl="1"/>
            <a:r>
              <a:rPr lang="en-AU" dirty="0"/>
              <a:t>S</a:t>
            </a:r>
            <a:r>
              <a:rPr lang="en-AU" dirty="0" smtClean="0"/>
              <a:t>lowest operating speed world-wide; Ave. stop spacing 279m</a:t>
            </a:r>
          </a:p>
          <a:p>
            <a:r>
              <a:rPr lang="en-AU" dirty="0" smtClean="0"/>
              <a:t>Gold Coast: </a:t>
            </a:r>
          </a:p>
          <a:p>
            <a:pPr lvl="1"/>
            <a:r>
              <a:rPr lang="en-AU" dirty="0" smtClean="0"/>
              <a:t>99% segregated right-of-way; Ave. stop spacing 812m</a:t>
            </a:r>
          </a:p>
          <a:p>
            <a:pPr lvl="1"/>
            <a:r>
              <a:rPr lang="en-AU" b="1" u="sng" dirty="0" smtClean="0"/>
              <a:t>Exceeding patronage forecasts</a:t>
            </a:r>
            <a:endParaRPr lang="en-AU" b="1" u="sng" dirty="0"/>
          </a:p>
        </p:txBody>
      </p:sp>
      <p:pic>
        <p:nvPicPr>
          <p:cNvPr id="6148" name="Picture 4" descr="http://resources2.news.com.au/images/2014/07/20/1226995/006366-3316e1ee-0f7d-11e4-a315-b9a4afcb14fe.jpg"/>
          <p:cNvPicPr>
            <a:picLocks noGrp="1" noChangeAspect="1" noChangeArrowheads="1"/>
          </p:cNvPicPr>
          <p:nvPr>
            <p:ph sz="quarter" idx="2"/>
          </p:nvPr>
        </p:nvPicPr>
        <p:blipFill>
          <a:blip>
            <a:extLst>
              <a:ext uri="{28A0092B-C50C-407E-A947-70E740481C1C}">
                <a14:useLocalDpi xmlns:a14="http://schemas.microsoft.com/office/drawing/2010/main"/>
              </a:ext>
            </a:extLst>
          </a:blip>
          <a:srcRect/>
          <a:stretch>
            <a:fillRect/>
          </a:stretch>
        </p:blipFill>
        <p:spPr bwMode="auto">
          <a:xfrm>
            <a:off x="4611688" y="1529066"/>
            <a:ext cx="4281487" cy="2410806"/>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images.theage.com.au/2011/07/04/2471502/tram-420x0.jpg"/>
          <p:cNvPicPr>
            <a:picLocks noGrp="1" noChangeAspect="1" noChangeArrowheads="1"/>
          </p:cNvPicPr>
          <p:nvPr>
            <p:ph sz="quarter" idx="1"/>
          </p:nvPr>
        </p:nvPicPr>
        <p:blipFill>
          <a:blip>
            <a:extLst>
              <a:ext uri="{28A0092B-C50C-407E-A947-70E740481C1C}">
                <a14:useLocalDpi xmlns:a14="http://schemas.microsoft.com/office/drawing/2010/main"/>
              </a:ext>
            </a:extLst>
          </a:blip>
          <a:srcRect/>
          <a:stretch>
            <a:fillRect/>
          </a:stretch>
        </p:blipFill>
        <p:spPr bwMode="auto">
          <a:xfrm>
            <a:off x="612130" y="1512217"/>
            <a:ext cx="3704456" cy="2416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573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Bus priority works too…</a:t>
            </a:r>
            <a:endParaRPr lang="en-AU" sz="1600" dirty="0"/>
          </a:p>
        </p:txBody>
      </p:sp>
      <p:sp>
        <p:nvSpPr>
          <p:cNvPr id="3" name="Content Placeholder 2"/>
          <p:cNvSpPr>
            <a:spLocks noGrp="1"/>
          </p:cNvSpPr>
          <p:nvPr>
            <p:ph sz="half" idx="1"/>
          </p:nvPr>
        </p:nvSpPr>
        <p:spPr/>
        <p:txBody>
          <a:bodyPr/>
          <a:lstStyle/>
          <a:p>
            <a:r>
              <a:rPr lang="en-AU" dirty="0" smtClean="0"/>
              <a:t>Brisbane’s busways (est.2000)</a:t>
            </a:r>
          </a:p>
          <a:p>
            <a:pPr lvl="1"/>
            <a:r>
              <a:rPr lang="en-AU" dirty="0" smtClean="0"/>
              <a:t>Laterally and grade separated bus-only corridors</a:t>
            </a:r>
          </a:p>
          <a:p>
            <a:pPr lvl="1"/>
            <a:endParaRPr lang="en-AU" dirty="0" smtClean="0"/>
          </a:p>
        </p:txBody>
      </p:sp>
      <p:pic>
        <p:nvPicPr>
          <p:cNvPr id="3074" name="Picture 2" descr="http://shoroc.com/wp-content/uploads/2012/02/image5.jpeg"/>
          <p:cNvPicPr>
            <a:picLocks noGrp="1" noChangeAspect="1" noChangeArrowheads="1"/>
          </p:cNvPicPr>
          <p:nvPr>
            <p:ph sz="half" idx="2"/>
          </p:nvPr>
        </p:nvPicPr>
        <p:blipFill>
          <a:blip cstate="screen">
            <a:extLst>
              <a:ext uri="{28A0092B-C50C-407E-A947-70E740481C1C}">
                <a14:useLocalDpi xmlns:a14="http://schemas.microsoft.com/office/drawing/2010/main"/>
              </a:ext>
            </a:extLst>
          </a:blip>
          <a:srcRect/>
          <a:stretch>
            <a:fillRect/>
          </a:stretch>
        </p:blipFill>
        <p:spPr bwMode="auto">
          <a:xfrm>
            <a:off x="4110248" y="1728242"/>
            <a:ext cx="4743809" cy="313699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500562" y="4877312"/>
            <a:ext cx="3744416" cy="369332"/>
          </a:xfrm>
          <a:prstGeom prst="rect">
            <a:avLst/>
          </a:prstGeom>
          <a:noFill/>
        </p:spPr>
        <p:txBody>
          <a:bodyPr wrap="square" rtlCol="0">
            <a:spAutoFit/>
          </a:bodyPr>
          <a:lstStyle/>
          <a:p>
            <a:r>
              <a:rPr lang="en-AU" sz="900" dirty="0"/>
              <a:t>http://shoroc.com/much-learnt-for-northern-beaches-brt-from-brisbane-busway-site-visit/</a:t>
            </a:r>
          </a:p>
        </p:txBody>
      </p:sp>
    </p:spTree>
    <p:extLst>
      <p:ext uri="{BB962C8B-B14F-4D97-AF65-F5344CB8AC3E}">
        <p14:creationId xmlns:p14="http://schemas.microsoft.com/office/powerpoint/2010/main" val="19509272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Brisbane’s Busways</a:t>
            </a:r>
            <a:endParaRPr lang="en-AU" dirty="0"/>
          </a:p>
        </p:txBody>
      </p:sp>
      <p:sp>
        <p:nvSpPr>
          <p:cNvPr id="6" name="Content Placeholder 5"/>
          <p:cNvSpPr>
            <a:spLocks noGrp="1"/>
          </p:cNvSpPr>
          <p:nvPr>
            <p:ph sz="half" idx="1"/>
          </p:nvPr>
        </p:nvSpPr>
        <p:spPr/>
        <p:txBody>
          <a:bodyPr/>
          <a:lstStyle/>
          <a:p>
            <a:r>
              <a:rPr lang="en-AU" dirty="0" smtClean="0"/>
              <a:t>Superior operating performance to most world BRT systems</a:t>
            </a:r>
          </a:p>
          <a:p>
            <a:endParaRPr lang="en-AU" dirty="0" smtClean="0"/>
          </a:p>
          <a:p>
            <a:pPr marL="0" indent="0">
              <a:buNone/>
            </a:pPr>
            <a:r>
              <a:rPr lang="en-AU" sz="1600" dirty="0"/>
              <a:t>(Tanko &amp; Burke 2013; 2014)</a:t>
            </a:r>
          </a:p>
        </p:txBody>
      </p:sp>
      <p:pic>
        <p:nvPicPr>
          <p:cNvPr id="5122" name="Picture 2" descr="http://cotteeparker.com.au/wp-content/uploads/2011/04/southeastern_busway2.jpg"/>
          <p:cNvPicPr>
            <a:picLocks noGrp="1" noChangeAspect="1" noChangeArrowheads="1"/>
          </p:cNvPicPr>
          <p:nvPr>
            <p:ph sz="half" idx="2"/>
          </p:nvPr>
        </p:nvPicPr>
        <p:blipFill rotWithShape="1">
          <a:blip cstate="screen">
            <a:extLst>
              <a:ext uri="{28A0092B-C50C-407E-A947-70E740481C1C}">
                <a14:useLocalDpi xmlns:a14="http://schemas.microsoft.com/office/drawing/2010/main"/>
              </a:ext>
            </a:extLst>
          </a:blip>
          <a:srcRect/>
          <a:stretch/>
        </p:blipFill>
        <p:spPr bwMode="auto">
          <a:xfrm>
            <a:off x="4284538" y="1656234"/>
            <a:ext cx="4584367" cy="237626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572570" y="4133106"/>
            <a:ext cx="3744416" cy="230832"/>
          </a:xfrm>
          <a:prstGeom prst="rect">
            <a:avLst/>
          </a:prstGeom>
          <a:noFill/>
        </p:spPr>
        <p:txBody>
          <a:bodyPr wrap="square" rtlCol="0">
            <a:spAutoFit/>
          </a:bodyPr>
          <a:lstStyle/>
          <a:p>
            <a:r>
              <a:rPr lang="en-AU" sz="900" dirty="0"/>
              <a:t>Source: http://cotteeparker.com.au/project/south-east-busway/</a:t>
            </a:r>
          </a:p>
        </p:txBody>
      </p:sp>
    </p:spTree>
    <p:extLst>
      <p:ext uri="{BB962C8B-B14F-4D97-AF65-F5344CB8AC3E}">
        <p14:creationId xmlns:p14="http://schemas.microsoft.com/office/powerpoint/2010/main" val="11739037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245074" y="2736354"/>
            <a:ext cx="5688632" cy="23816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AU" dirty="0" smtClean="0"/>
              <a:t>Better bus networks are effective</a:t>
            </a:r>
            <a:endParaRPr lang="en-AU" dirty="0"/>
          </a:p>
        </p:txBody>
      </p:sp>
      <p:sp>
        <p:nvSpPr>
          <p:cNvPr id="3" name="Content Placeholder 2"/>
          <p:cNvSpPr>
            <a:spLocks noGrp="1"/>
          </p:cNvSpPr>
          <p:nvPr>
            <p:ph sz="half" idx="1"/>
          </p:nvPr>
        </p:nvSpPr>
        <p:spPr>
          <a:xfrm>
            <a:off x="179388" y="1368425"/>
            <a:ext cx="8641654" cy="5616575"/>
          </a:xfrm>
        </p:spPr>
        <p:txBody>
          <a:bodyPr/>
          <a:lstStyle/>
          <a:p>
            <a:r>
              <a:rPr lang="en-AU" dirty="0" smtClean="0"/>
              <a:t>20% patronage gain for new Gold Coast networ</a:t>
            </a:r>
            <a:r>
              <a:rPr lang="en-AU" dirty="0"/>
              <a:t>k</a:t>
            </a:r>
            <a:endParaRPr lang="en-AU" dirty="0" smtClean="0"/>
          </a:p>
          <a:p>
            <a:r>
              <a:rPr lang="en-AU" dirty="0" smtClean="0"/>
              <a:t>2</a:t>
            </a:r>
            <a:r>
              <a:rPr lang="en-AU" baseline="30000" dirty="0" smtClean="0"/>
              <a:t>nd</a:t>
            </a:r>
            <a:r>
              <a:rPr lang="en-AU" dirty="0" smtClean="0"/>
              <a:t> level innovations like Melbourne’s Smart Bus </a:t>
            </a:r>
          </a:p>
        </p:txBody>
      </p:sp>
      <p:pic>
        <p:nvPicPr>
          <p:cNvPr id="2050" name="Picture 2" descr="http://upload.wikimedia.org/wikipedia/commons/6/61/SmartBus_PID.jpg"/>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540122" y="4415268"/>
            <a:ext cx="3414933" cy="19442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encrypted-tbn2.gstatic.com/images?q=tbn:ANd9GcSOh4oltp6sM-OFAWbE0fHVDr7VTy4oKRG1saXdWkeu-ISA9Mo9ig"/>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652690" y="4622559"/>
            <a:ext cx="2903362" cy="1764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484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7" name="Picture 5" descr="http://fc02.deviantart.net/fs71/f/2012/149/0/b/monkey_king_by_shannont-d51inil.jpg"/>
          <p:cNvPicPr>
            <a:picLocks noChangeAspect="1" noChangeArrowheads="1"/>
          </p:cNvPicPr>
          <p:nvPr/>
        </p:nvPicPr>
        <p:blipFill>
          <a:blip cstate="screen">
            <a:extLst>
              <a:ext uri="{28A0092B-C50C-407E-A947-70E740481C1C}">
                <a14:useLocalDpi xmlns:a14="http://schemas.microsoft.com/office/drawing/2010/main"/>
              </a:ext>
            </a:extLst>
          </a:blip>
          <a:srcRect/>
          <a:stretch>
            <a:fillRect/>
          </a:stretch>
        </p:blipFill>
        <p:spPr bwMode="auto">
          <a:xfrm>
            <a:off x="3028950" y="1543050"/>
            <a:ext cx="294322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5604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88" y="576114"/>
            <a:ext cx="8713787" cy="1047750"/>
          </a:xfrm>
        </p:spPr>
        <p:txBody>
          <a:bodyPr/>
          <a:lstStyle/>
          <a:p>
            <a:r>
              <a:rPr lang="en-AU" sz="4000" dirty="0" smtClean="0"/>
              <a:t>Public transport &amp; city building</a:t>
            </a:r>
            <a:br>
              <a:rPr lang="en-AU" sz="4000" dirty="0" smtClean="0"/>
            </a:br>
            <a:r>
              <a:rPr lang="en-AU" sz="1800" dirty="0" smtClean="0">
                <a:solidFill>
                  <a:schemeClr val="tx1"/>
                </a:solidFill>
              </a:rPr>
              <a:t>Burke &amp; Sipe </a:t>
            </a:r>
            <a:r>
              <a:rPr lang="en-AU" sz="1100" dirty="0" smtClean="0">
                <a:solidFill>
                  <a:schemeClr val="tx1"/>
                </a:solidFill>
              </a:rPr>
              <a:t>(2011, 2013)</a:t>
            </a:r>
            <a:r>
              <a:rPr lang="en-AU" sz="2000" dirty="0" smtClean="0">
                <a:solidFill>
                  <a:schemeClr val="tx1"/>
                </a:solidFill>
              </a:rPr>
              <a:t/>
            </a:r>
            <a:br>
              <a:rPr lang="en-AU" sz="2000" dirty="0" smtClean="0">
                <a:solidFill>
                  <a:schemeClr val="tx1"/>
                </a:solidFill>
              </a:rPr>
            </a:br>
            <a:r>
              <a:rPr lang="en-AU" sz="1800" dirty="0" smtClean="0">
                <a:solidFill>
                  <a:schemeClr val="tx1"/>
                </a:solidFill>
              </a:rPr>
              <a:t>Tanko, Burke, Soltani, et al </a:t>
            </a:r>
            <a:r>
              <a:rPr lang="en-AU" sz="1200" dirty="0" smtClean="0">
                <a:solidFill>
                  <a:schemeClr val="tx1"/>
                </a:solidFill>
              </a:rPr>
              <a:t>(Forthcoming)</a:t>
            </a:r>
            <a:endParaRPr lang="en-AU" sz="2000" dirty="0">
              <a:solidFill>
                <a:schemeClr val="tx1"/>
              </a:solidFill>
            </a:endParaRPr>
          </a:p>
        </p:txBody>
      </p:sp>
      <p:sp>
        <p:nvSpPr>
          <p:cNvPr id="3" name="Content Placeholder 2"/>
          <p:cNvSpPr>
            <a:spLocks noGrp="1"/>
          </p:cNvSpPr>
          <p:nvPr>
            <p:ph sz="half" idx="1"/>
          </p:nvPr>
        </p:nvSpPr>
        <p:spPr>
          <a:xfrm>
            <a:off x="180082" y="2232298"/>
            <a:ext cx="4279900" cy="4824710"/>
          </a:xfrm>
        </p:spPr>
        <p:txBody>
          <a:bodyPr/>
          <a:lstStyle/>
          <a:p>
            <a:r>
              <a:rPr lang="en-AU" dirty="0" smtClean="0"/>
              <a:t>Brisbane’s City-Cats (est.1996)</a:t>
            </a:r>
          </a:p>
          <a:p>
            <a:pPr lvl="1"/>
            <a:r>
              <a:rPr lang="en-AU" dirty="0" smtClean="0"/>
              <a:t>A linear (not cross-river) service</a:t>
            </a:r>
          </a:p>
          <a:p>
            <a:pPr lvl="1"/>
            <a:r>
              <a:rPr lang="en-AU" dirty="0" smtClean="0"/>
              <a:t>Higher-speed/ frequency</a:t>
            </a:r>
          </a:p>
          <a:p>
            <a:pPr lvl="1"/>
            <a:endParaRPr lang="en-AU" dirty="0"/>
          </a:p>
        </p:txBody>
      </p:sp>
      <p:pic>
        <p:nvPicPr>
          <p:cNvPr id="5" name="Content Placeholder 4"/>
          <p:cNvPicPr>
            <a:picLocks noGrp="1" noChangeAspect="1"/>
          </p:cNvPicPr>
          <p:nvPr>
            <p:ph sz="half" idx="2"/>
          </p:nvPr>
        </p:nvPicPr>
        <p:blipFill>
          <a:blip cstate="screen">
            <a:extLst>
              <a:ext uri="{28A0092B-C50C-407E-A947-70E740481C1C}">
                <a14:useLocalDpi xmlns:a14="http://schemas.microsoft.com/office/drawing/2010/main"/>
              </a:ext>
            </a:extLst>
          </a:blip>
          <a:stretch>
            <a:fillRect/>
          </a:stretch>
        </p:blipFill>
        <p:spPr>
          <a:xfrm>
            <a:off x="4140522" y="2448322"/>
            <a:ext cx="4695986" cy="3528392"/>
          </a:xfrm>
        </p:spPr>
      </p:pic>
    </p:spTree>
    <p:extLst>
      <p:ext uri="{BB962C8B-B14F-4D97-AF65-F5344CB8AC3E}">
        <p14:creationId xmlns:p14="http://schemas.microsoft.com/office/powerpoint/2010/main" val="12452622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Brisbane ferry terminals                        and property values</a:t>
            </a:r>
            <a:endParaRPr lang="en-AU" dirty="0"/>
          </a:p>
        </p:txBody>
      </p:sp>
      <p:pic>
        <p:nvPicPr>
          <p:cNvPr id="6148" name="Picture 4" descr="https://gm1.ggpht.com/7S0Eio2VBvwLNgYenhVtWZV5HE7dLMktsyVRvda9jgpw4r6eXwjQtqfsUfTx9BL3e_owamdYBUd4DA9UM8QgeIo6Ft435QyB8TB-d4fY3lRc3oq18feQR8sBM_V_fwVv6_aAMcMWg2JqvNxC6LUOGF_bPTSyuXssUIa-6jeNZ1DU1IBHFGWb1T_PtYTdy88WNZH6mEdnphaP0PQdmvENpWPZF6bFqoXWB48rWYYRGdFSwBylVfTRz0Fc6BRE28NVc5eTIcIhK0e-s6RP8d14irCfvvsIPdW7rqM1apwq9bBIdahqRZkKXVwJTYitKxfkUQu--cFEXkcuDkhn4Iv4vWUeJN87aq4_qF1CNncle__3wVAu3vdsM0iyQLUT1NRBhDV1LW1HwUTFazbrf1WZ4PkTKqm2AgVtRGJVDbXTespUneLHK8oIMRg4lvZMARFbC5rBv6hXV4HaJjIGdnHZBxd1yRDcdcmS9l7cUkYE5TnDxyO-6gRWluzT8mgTUfkgVO5baKP4wvpGJGZ-Pmob2m5dJHRJDdDquujXUkjkGfbugmCghH35T3CdQ1zARZcZMimFrUDPpIKyvYRj0bdOl83vryth-BH7xE9ftw=w1342-h501-l75-ft"/>
          <p:cNvPicPr>
            <a:picLocks noGrp="1" noChangeAspect="1" noChangeArrowheads="1"/>
          </p:cNvPicPr>
          <p:nvPr>
            <p:ph idx="1"/>
          </p:nvPr>
        </p:nvPicPr>
        <p:blipFill>
          <a:blip>
            <a:extLst>
              <a:ext uri="{28A0092B-C50C-407E-A947-70E740481C1C}">
                <a14:useLocalDpi xmlns:a14="http://schemas.microsoft.com/office/drawing/2010/main" val="0"/>
              </a:ext>
            </a:extLst>
          </a:blip>
          <a:srcRect/>
          <a:stretch>
            <a:fillRect/>
          </a:stretch>
        </p:blipFill>
        <p:spPr bwMode="auto">
          <a:xfrm>
            <a:off x="612130" y="1440210"/>
            <a:ext cx="7848872" cy="52570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4618" y="6696794"/>
            <a:ext cx="3502177" cy="369332"/>
          </a:xfrm>
          <a:prstGeom prst="rect">
            <a:avLst/>
          </a:prstGeom>
        </p:spPr>
        <p:txBody>
          <a:bodyPr wrap="none">
            <a:spAutoFit/>
          </a:bodyPr>
          <a:lstStyle/>
          <a:p>
            <a:r>
              <a:rPr lang="en-AU" dirty="0"/>
              <a:t>(Tsai, Mulley, Yen &amp; Burke 2014)</a:t>
            </a:r>
          </a:p>
        </p:txBody>
      </p:sp>
    </p:spTree>
    <p:extLst>
      <p:ext uri="{BB962C8B-B14F-4D97-AF65-F5344CB8AC3E}">
        <p14:creationId xmlns:p14="http://schemas.microsoft.com/office/powerpoint/2010/main" val="12307686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Key rail and busway systems are at or approaching theoretical capacity</a:t>
            </a:r>
            <a:endParaRPr lang="en-AU" dirty="0"/>
          </a:p>
        </p:txBody>
      </p:sp>
      <p:sp>
        <p:nvSpPr>
          <p:cNvPr id="5" name="Text Placeholder 4"/>
          <p:cNvSpPr>
            <a:spLocks noGrp="1"/>
          </p:cNvSpPr>
          <p:nvPr>
            <p:ph type="body" sz="half" idx="3"/>
          </p:nvPr>
        </p:nvSpPr>
        <p:spPr/>
        <p:txBody>
          <a:bodyPr/>
          <a:lstStyle/>
          <a:p>
            <a:r>
              <a:rPr lang="en-AU" dirty="0" smtClean="0"/>
              <a:t>Melbourne, Sydney and Brisbane rail</a:t>
            </a:r>
          </a:p>
          <a:p>
            <a:r>
              <a:rPr lang="en-AU" dirty="0" smtClean="0"/>
              <a:t>Brisbane SE Busway</a:t>
            </a:r>
          </a:p>
        </p:txBody>
      </p:sp>
      <p:pic>
        <p:nvPicPr>
          <p:cNvPr id="4098" name="Picture 2" descr="http://img41.imageshack.us/img41/4761/dscf7187.jpg"/>
          <p:cNvPicPr>
            <a:picLocks noGrp="1" noChangeAspect="1" noChangeArrowheads="1"/>
          </p:cNvPicPr>
          <p:nvPr>
            <p:ph sz="quarter" idx="1"/>
          </p:nvPr>
        </p:nvPicPr>
        <p:blipFill>
          <a:blip cstate="print">
            <a:extLst>
              <a:ext uri="{28A0092B-C50C-407E-A947-70E740481C1C}">
                <a14:useLocalDpi xmlns:a14="http://schemas.microsoft.com/office/drawing/2010/main" val="0"/>
              </a:ext>
            </a:extLst>
          </a:blip>
          <a:srcRect/>
          <a:stretch>
            <a:fillRect/>
          </a:stretch>
        </p:blipFill>
        <p:spPr bwMode="auto">
          <a:xfrm>
            <a:off x="497946" y="1368425"/>
            <a:ext cx="3642784" cy="273208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isabellarago.files.wordpress.com/2011/06/1029-crowded-train-big.jpg"/>
          <p:cNvPicPr>
            <a:picLocks noGrp="1" noChangeAspect="1" noChangeArrowheads="1"/>
          </p:cNvPicPr>
          <p:nvPr>
            <p:ph sz="quarter" idx="2"/>
          </p:nvPr>
        </p:nvPicPr>
        <p:blipFill>
          <a:blip cstate="print">
            <a:extLst>
              <a:ext uri="{28A0092B-C50C-407E-A947-70E740481C1C}">
                <a14:useLocalDpi xmlns:a14="http://schemas.microsoft.com/office/drawing/2010/main" val="0"/>
              </a:ext>
            </a:extLst>
          </a:blip>
          <a:srcRect/>
          <a:stretch>
            <a:fillRect/>
          </a:stretch>
        </p:blipFill>
        <p:spPr bwMode="auto">
          <a:xfrm>
            <a:off x="4987958" y="1368425"/>
            <a:ext cx="3528947" cy="273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9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car is changing too</a:t>
            </a:r>
            <a:endParaRPr lang="en-AU" sz="2400" dirty="0">
              <a:solidFill>
                <a:schemeClr val="tx1"/>
              </a:solidFill>
            </a:endParaRPr>
          </a:p>
        </p:txBody>
      </p:sp>
      <p:sp>
        <p:nvSpPr>
          <p:cNvPr id="3" name="Text Placeholder 2"/>
          <p:cNvSpPr>
            <a:spLocks noGrp="1"/>
          </p:cNvSpPr>
          <p:nvPr>
            <p:ph type="body" sz="half" idx="1"/>
          </p:nvPr>
        </p:nvSpPr>
        <p:spPr/>
        <p:txBody>
          <a:bodyPr/>
          <a:lstStyle/>
          <a:p>
            <a:r>
              <a:rPr lang="en-AU" sz="2800" dirty="0" smtClean="0"/>
              <a:t>More electrified</a:t>
            </a:r>
          </a:p>
          <a:p>
            <a:r>
              <a:rPr lang="en-AU" sz="2800" dirty="0" smtClean="0"/>
              <a:t>More autonomous</a:t>
            </a:r>
          </a:p>
          <a:p>
            <a:r>
              <a:rPr lang="en-AU" sz="2800" dirty="0" smtClean="0"/>
              <a:t>More collectivised</a:t>
            </a:r>
          </a:p>
          <a:p>
            <a:r>
              <a:rPr lang="en-AU" sz="2800" dirty="0" smtClean="0"/>
              <a:t>Less km travelled (‘Peak Car’)</a:t>
            </a:r>
          </a:p>
        </p:txBody>
      </p:sp>
      <p:pic>
        <p:nvPicPr>
          <p:cNvPr id="5" name="Content Placeholder 8"/>
          <p:cNvPicPr>
            <a:picLocks noGrp="1" noChangeAspect="1"/>
          </p:cNvPicPr>
          <p:nvPr>
            <p:ph type="clipArt" sz="half" idx="2"/>
          </p:nvPr>
        </p:nvPicPr>
        <p:blipFill>
          <a:blip cstate="screen">
            <a:extLst>
              <a:ext uri="{28A0092B-C50C-407E-A947-70E740481C1C}">
                <a14:useLocalDpi xmlns:a14="http://schemas.microsoft.com/office/drawing/2010/main"/>
              </a:ext>
            </a:extLst>
          </a:blip>
          <a:stretch>
            <a:fillRect/>
          </a:stretch>
        </p:blipFill>
        <p:spPr>
          <a:xfrm>
            <a:off x="4500562" y="1728242"/>
            <a:ext cx="3981796" cy="2984269"/>
          </a:xfrm>
        </p:spPr>
      </p:pic>
      <p:pic>
        <p:nvPicPr>
          <p:cNvPr id="3074"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836266" y="4320530"/>
            <a:ext cx="4286250" cy="242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0325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WAYS Forward</a:t>
            </a:r>
            <a:endParaRPr lang="en-AU" dirty="0"/>
          </a:p>
        </p:txBody>
      </p:sp>
      <p:sp>
        <p:nvSpPr>
          <p:cNvPr id="3" name="Text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0854637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Blueprint for an Active Australia</a:t>
            </a:r>
            <a:br>
              <a:rPr lang="en-AU" dirty="0" smtClean="0"/>
            </a:br>
            <a:r>
              <a:rPr lang="en-AU" sz="2400" dirty="0" smtClean="0"/>
              <a:t>Action Area 4 – Active Travel</a:t>
            </a:r>
            <a:endParaRPr lang="en-AU" dirty="0"/>
          </a:p>
        </p:txBody>
      </p:sp>
      <p:pic>
        <p:nvPicPr>
          <p:cNvPr id="1026" name="Picture 2"/>
          <p:cNvPicPr>
            <a:picLocks noGrp="1" noChangeAspect="1" noChangeArrowheads="1"/>
          </p:cNvPicPr>
          <p:nvPr>
            <p:ph idx="1"/>
          </p:nvPr>
        </p:nvPicPr>
        <p:blipFill rotWithShape="1">
          <a:blip>
            <a:extLst>
              <a:ext uri="{28A0092B-C50C-407E-A947-70E740481C1C}">
                <a14:useLocalDpi xmlns:a14="http://schemas.microsoft.com/office/drawing/2010/main" val="0"/>
              </a:ext>
            </a:extLst>
          </a:blip>
          <a:srcRect l="34768" t="9470" r="36127" b="19745"/>
          <a:stretch/>
        </p:blipFill>
        <p:spPr bwMode="auto">
          <a:xfrm>
            <a:off x="2628354" y="1440210"/>
            <a:ext cx="3816424" cy="5218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481763" y="6779835"/>
            <a:ext cx="7763215" cy="276999"/>
          </a:xfrm>
          <a:prstGeom prst="rect">
            <a:avLst/>
          </a:prstGeom>
          <a:noFill/>
        </p:spPr>
        <p:txBody>
          <a:bodyPr wrap="none" rtlCol="0">
            <a:spAutoFit/>
          </a:bodyPr>
          <a:lstStyle/>
          <a:p>
            <a:r>
              <a:rPr lang="en-AU" sz="1200" dirty="0"/>
              <a:t>http://www.heartfoundation.org.au/SiteCollectionDocuments/Blueprint-for-an-active-Australia-Second-edition.pdf</a:t>
            </a:r>
          </a:p>
        </p:txBody>
      </p:sp>
    </p:spTree>
    <p:extLst>
      <p:ext uri="{BB962C8B-B14F-4D97-AF65-F5344CB8AC3E}">
        <p14:creationId xmlns:p14="http://schemas.microsoft.com/office/powerpoint/2010/main" val="16550567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Missing ingredients</a:t>
            </a:r>
            <a:endParaRPr lang="en-AU" dirty="0"/>
          </a:p>
        </p:txBody>
      </p:sp>
      <p:sp>
        <p:nvSpPr>
          <p:cNvPr id="5" name="Content Placeholder 4"/>
          <p:cNvSpPr>
            <a:spLocks noGrp="1"/>
          </p:cNvSpPr>
          <p:nvPr>
            <p:ph idx="1"/>
          </p:nvPr>
        </p:nvSpPr>
        <p:spPr/>
        <p:txBody>
          <a:bodyPr/>
          <a:lstStyle/>
          <a:p>
            <a:r>
              <a:rPr lang="en-AU" dirty="0" smtClean="0"/>
              <a:t>A national urban policy</a:t>
            </a:r>
            <a:endParaRPr lang="en-AU" dirty="0"/>
          </a:p>
        </p:txBody>
      </p:sp>
      <p:pic>
        <p:nvPicPr>
          <p:cNvPr id="7" name="Picture 6"/>
          <p:cNvPicPr>
            <a:picLocks noChangeAspect="1"/>
          </p:cNvPicPr>
          <p:nvPr/>
        </p:nvPicPr>
        <p:blipFill>
          <a:blip>
            <a:extLst>
              <a:ext uri="{28A0092B-C50C-407E-A947-70E740481C1C}">
                <a14:useLocalDpi xmlns:a14="http://schemas.microsoft.com/office/drawing/2010/main" val="0"/>
              </a:ext>
            </a:extLst>
          </a:blip>
          <a:stretch>
            <a:fillRect/>
          </a:stretch>
        </p:blipFill>
        <p:spPr>
          <a:xfrm>
            <a:off x="612130" y="2308118"/>
            <a:ext cx="2484429" cy="3897143"/>
          </a:xfrm>
          <a:prstGeom prst="rect">
            <a:avLst/>
          </a:prstGeom>
        </p:spPr>
      </p:pic>
      <p:pic>
        <p:nvPicPr>
          <p:cNvPr id="11" name="Picture 10"/>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3204418" y="2308117"/>
            <a:ext cx="2765683" cy="3956629"/>
          </a:xfrm>
          <a:prstGeom prst="rect">
            <a:avLst/>
          </a:prstGeom>
        </p:spPr>
      </p:pic>
      <p:pic>
        <p:nvPicPr>
          <p:cNvPr id="12" name="Picture 11"/>
          <p:cNvPicPr>
            <a:picLocks noChangeAspect="1"/>
          </p:cNvPicPr>
          <p:nvPr/>
        </p:nvPicPr>
        <p:blipFill rotWithShape="1">
          <a:blip r:embed="rId2" cstate="print">
            <a:extLst>
              <a:ext uri="{28A0092B-C50C-407E-A947-70E740481C1C}">
                <a14:useLocalDpi xmlns:a14="http://schemas.microsoft.com/office/drawing/2010/main" val="0"/>
              </a:ext>
            </a:extLst>
          </a:blip>
          <a:srcRect l="36400" r="12980"/>
          <a:stretch/>
        </p:blipFill>
        <p:spPr>
          <a:xfrm>
            <a:off x="6084738" y="2308118"/>
            <a:ext cx="2630306" cy="3897143"/>
          </a:xfrm>
          <a:prstGeom prst="rect">
            <a:avLst/>
          </a:prstGeom>
        </p:spPr>
      </p:pic>
    </p:spTree>
    <p:extLst>
      <p:ext uri="{BB962C8B-B14F-4D97-AF65-F5344CB8AC3E}">
        <p14:creationId xmlns:p14="http://schemas.microsoft.com/office/powerpoint/2010/main" val="32287255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AU" dirty="0" smtClean="0"/>
              <a:t>Missing Ingredients</a:t>
            </a:r>
            <a:endParaRPr lang="en-AU" dirty="0">
              <a:solidFill>
                <a:schemeClr val="tx1"/>
              </a:solidFill>
            </a:endParaRPr>
          </a:p>
        </p:txBody>
      </p:sp>
      <p:sp>
        <p:nvSpPr>
          <p:cNvPr id="9" name="Content Placeholder 8"/>
          <p:cNvSpPr>
            <a:spLocks noGrp="1"/>
          </p:cNvSpPr>
          <p:nvPr>
            <p:ph sz="half" idx="1"/>
          </p:nvPr>
        </p:nvSpPr>
        <p:spPr>
          <a:xfrm>
            <a:off x="179388" y="1368425"/>
            <a:ext cx="8425630" cy="5616575"/>
          </a:xfrm>
        </p:spPr>
        <p:txBody>
          <a:bodyPr/>
          <a:lstStyle/>
          <a:p>
            <a:r>
              <a:rPr lang="en-AU" dirty="0" smtClean="0"/>
              <a:t>Replacing fuel excise as a funding source</a:t>
            </a:r>
          </a:p>
          <a:p>
            <a:endParaRPr lang="en-AU" dirty="0" smtClean="0"/>
          </a:p>
          <a:p>
            <a:endParaRPr lang="en-AU" dirty="0"/>
          </a:p>
          <a:p>
            <a:endParaRPr lang="en-AU" dirty="0" smtClean="0"/>
          </a:p>
          <a:p>
            <a:endParaRPr lang="en-AU" dirty="0" smtClean="0"/>
          </a:p>
          <a:p>
            <a:endParaRPr lang="en-AU" dirty="0"/>
          </a:p>
          <a:p>
            <a:endParaRPr lang="en-AU" dirty="0"/>
          </a:p>
          <a:p>
            <a:pPr lvl="1"/>
            <a:r>
              <a:rPr lang="en-AU" dirty="0" smtClean="0"/>
              <a:t>Can we build constituencies for new instruments? </a:t>
            </a:r>
            <a:r>
              <a:rPr lang="en-AU" sz="1050" dirty="0" smtClean="0"/>
              <a:t>(Perl </a:t>
            </a:r>
            <a:r>
              <a:rPr lang="en-AU" sz="1050" dirty="0"/>
              <a:t>&amp; Burke 2015)</a:t>
            </a:r>
            <a:endParaRPr lang="en-AU" sz="1050" dirty="0" smtClean="0"/>
          </a:p>
        </p:txBody>
      </p:sp>
      <p:pic>
        <p:nvPicPr>
          <p:cNvPr id="13" name="Content Placeholder 12"/>
          <p:cNvPicPr>
            <a:picLocks noGrp="1" noChangeAspect="1"/>
          </p:cNvPicPr>
          <p:nvPr>
            <p:ph sz="half" idx="2"/>
          </p:nvPr>
        </p:nvPicPr>
        <p:blipFill>
          <a:blip>
            <a:extLst>
              <a:ext uri="{28A0092B-C50C-407E-A947-70E740481C1C}">
                <a14:useLocalDpi xmlns:a14="http://schemas.microsoft.com/office/drawing/2010/main" val="0"/>
              </a:ext>
            </a:extLst>
          </a:blip>
          <a:stretch>
            <a:fillRect/>
          </a:stretch>
        </p:blipFill>
        <p:spPr>
          <a:xfrm>
            <a:off x="2700362" y="2304306"/>
            <a:ext cx="3467100" cy="2225040"/>
          </a:xfrm>
        </p:spPr>
      </p:pic>
    </p:spTree>
    <p:extLst>
      <p:ext uri="{BB962C8B-B14F-4D97-AF65-F5344CB8AC3E}">
        <p14:creationId xmlns:p14="http://schemas.microsoft.com/office/powerpoint/2010/main" val="12146740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Missing ingredients</a:t>
            </a:r>
            <a:endParaRPr lang="en-AU" dirty="0"/>
          </a:p>
        </p:txBody>
      </p:sp>
      <p:sp>
        <p:nvSpPr>
          <p:cNvPr id="3" name="Text Placeholder 2"/>
          <p:cNvSpPr>
            <a:spLocks noGrp="1"/>
          </p:cNvSpPr>
          <p:nvPr>
            <p:ph type="body" sz="half" idx="1"/>
          </p:nvPr>
        </p:nvSpPr>
        <p:spPr>
          <a:xfrm>
            <a:off x="179388" y="1368425"/>
            <a:ext cx="4681214" cy="5616575"/>
          </a:xfrm>
        </p:spPr>
        <p:txBody>
          <a:bodyPr/>
          <a:lstStyle/>
          <a:p>
            <a:r>
              <a:rPr lang="en-AU" sz="3200" dirty="0" smtClean="0"/>
              <a:t>Distance-based pricing /user-charges</a:t>
            </a:r>
          </a:p>
          <a:p>
            <a:r>
              <a:rPr lang="en-AU" sz="3200" dirty="0" smtClean="0"/>
              <a:t>Dynamic pricing</a:t>
            </a:r>
          </a:p>
          <a:p>
            <a:pPr lvl="1"/>
            <a:r>
              <a:rPr lang="en-AU" sz="3000" dirty="0" smtClean="0"/>
              <a:t>Roads</a:t>
            </a:r>
          </a:p>
          <a:p>
            <a:pPr lvl="1"/>
            <a:r>
              <a:rPr lang="en-AU" sz="3000" dirty="0" smtClean="0"/>
              <a:t>Car parking</a:t>
            </a:r>
          </a:p>
          <a:p>
            <a:pPr marL="914400" lvl="2" indent="0">
              <a:buNone/>
            </a:pPr>
            <a:r>
              <a:rPr lang="en-AU" dirty="0" smtClean="0"/>
              <a:t>(See San Francisco’s efforts)</a:t>
            </a:r>
          </a:p>
          <a:p>
            <a:r>
              <a:rPr lang="en-AU" sz="3200" dirty="0" smtClean="0"/>
              <a:t>Congestion pricing</a:t>
            </a:r>
          </a:p>
          <a:p>
            <a:r>
              <a:rPr lang="en-AU" sz="3200" dirty="0" smtClean="0"/>
              <a:t>Property value capture financing</a:t>
            </a:r>
          </a:p>
          <a:p>
            <a:endParaRPr lang="en-AU" sz="3200" dirty="0" smtClean="0"/>
          </a:p>
          <a:p>
            <a:endParaRPr lang="en-AU" sz="2800" dirty="0"/>
          </a:p>
        </p:txBody>
      </p:sp>
      <p:pic>
        <p:nvPicPr>
          <p:cNvPr id="5" name="Content Placeholder 9"/>
          <p:cNvPicPr>
            <a:picLocks noGrp="1" noChangeAspect="1"/>
          </p:cNvPicPr>
          <p:nvPr>
            <p:ph type="clipArt" sz="half" idx="2"/>
          </p:nvPr>
        </p:nvPicPr>
        <p:blipFill>
          <a:blip>
            <a:extLst>
              <a:ext uri="{28A0092B-C50C-407E-A947-70E740481C1C}">
                <a14:useLocalDpi xmlns:a14="http://schemas.microsoft.com/office/drawing/2010/main"/>
              </a:ext>
            </a:extLst>
          </a:blip>
          <a:srcRect/>
          <a:stretch>
            <a:fillRect/>
          </a:stretch>
        </p:blipFill>
        <p:spPr bwMode="auto">
          <a:xfrm>
            <a:off x="5148634" y="1584226"/>
            <a:ext cx="2808312" cy="374441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44681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Missing ingredients</a:t>
            </a:r>
            <a:endParaRPr lang="en-AU" dirty="0"/>
          </a:p>
        </p:txBody>
      </p:sp>
      <p:sp>
        <p:nvSpPr>
          <p:cNvPr id="3" name="Content Placeholder 2"/>
          <p:cNvSpPr>
            <a:spLocks noGrp="1"/>
          </p:cNvSpPr>
          <p:nvPr>
            <p:ph sz="half" idx="1"/>
          </p:nvPr>
        </p:nvSpPr>
        <p:spPr>
          <a:xfrm>
            <a:off x="179388" y="1224187"/>
            <a:ext cx="8281614" cy="5760814"/>
          </a:xfrm>
        </p:spPr>
        <p:txBody>
          <a:bodyPr/>
          <a:lstStyle/>
          <a:p>
            <a:r>
              <a:rPr lang="en-AU" dirty="0" smtClean="0"/>
              <a:t>Commonwealth funding for  public transport</a:t>
            </a:r>
            <a:endParaRPr lang="en-AU" dirty="0"/>
          </a:p>
        </p:txBody>
      </p:sp>
      <p:pic>
        <p:nvPicPr>
          <p:cNvPr id="5" name="Content Placeholder 4"/>
          <p:cNvPicPr>
            <a:picLocks noGrp="1" noChangeAspect="1"/>
          </p:cNvPicPr>
          <p:nvPr>
            <p:ph sz="half" idx="2"/>
          </p:nvPr>
        </p:nvPicPr>
        <p:blipFill>
          <a:blip cstate="print">
            <a:extLst>
              <a:ext uri="{28A0092B-C50C-407E-A947-70E740481C1C}">
                <a14:useLocalDpi xmlns:a14="http://schemas.microsoft.com/office/drawing/2010/main" val="0"/>
              </a:ext>
            </a:extLst>
          </a:blip>
          <a:stretch>
            <a:fillRect/>
          </a:stretch>
        </p:blipFill>
        <p:spPr>
          <a:xfrm>
            <a:off x="1476226" y="2016274"/>
            <a:ext cx="6048797" cy="4536597"/>
          </a:xfrm>
        </p:spPr>
      </p:pic>
    </p:spTree>
    <p:extLst>
      <p:ext uri="{BB962C8B-B14F-4D97-AF65-F5344CB8AC3E}">
        <p14:creationId xmlns:p14="http://schemas.microsoft.com/office/powerpoint/2010/main" val="994174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p:nvPr>
        </p:nvPicPr>
        <p:blipFill>
          <a:blip>
            <a:extLst>
              <a:ext uri="{28A0092B-C50C-407E-A947-70E740481C1C}">
                <a14:useLocalDpi xmlns:a14="http://schemas.microsoft.com/office/drawing/2010/main"/>
              </a:ext>
            </a:extLst>
          </a:blip>
          <a:stretch>
            <a:fillRect/>
          </a:stretch>
        </p:blipFill>
        <p:spPr>
          <a:xfrm>
            <a:off x="1153001" y="1004887"/>
            <a:ext cx="6766560" cy="5080000"/>
          </a:xfrm>
        </p:spPr>
      </p:pic>
    </p:spTree>
    <p:extLst>
      <p:ext uri="{BB962C8B-B14F-4D97-AF65-F5344CB8AC3E}">
        <p14:creationId xmlns:p14="http://schemas.microsoft.com/office/powerpoint/2010/main" val="21468006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Missing ingredients</a:t>
            </a:r>
            <a:endParaRPr lang="en-AU" dirty="0"/>
          </a:p>
        </p:txBody>
      </p:sp>
      <p:sp>
        <p:nvSpPr>
          <p:cNvPr id="6" name="Content Placeholder 5"/>
          <p:cNvSpPr>
            <a:spLocks noGrp="1"/>
          </p:cNvSpPr>
          <p:nvPr>
            <p:ph sz="half" idx="2"/>
          </p:nvPr>
        </p:nvSpPr>
        <p:spPr>
          <a:xfrm>
            <a:off x="180082" y="1368425"/>
            <a:ext cx="8713093" cy="5616575"/>
          </a:xfrm>
        </p:spPr>
        <p:txBody>
          <a:bodyPr/>
          <a:lstStyle/>
          <a:p>
            <a:r>
              <a:rPr lang="en-AU" dirty="0" smtClean="0"/>
              <a:t>A national physical activity action plan</a:t>
            </a:r>
          </a:p>
        </p:txBody>
      </p:sp>
      <p:pic>
        <p:nvPicPr>
          <p:cNvPr id="10" name="Picture 9"/>
          <p:cNvPicPr>
            <a:picLocks noChangeAspect="1" noChangeArrowheads="1"/>
          </p:cNvPicPr>
          <p:nvPr/>
        </p:nvPicPr>
        <p:blipFill>
          <a:blip/>
          <a:stretch>
            <a:fillRect/>
          </a:stretch>
        </p:blipFill>
        <p:spPr bwMode="auto">
          <a:xfrm>
            <a:off x="4356546" y="2215344"/>
            <a:ext cx="4087812" cy="39655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8" name="Picture 7"/>
          <p:cNvPicPr>
            <a:picLocks noChangeAspect="1"/>
          </p:cNvPicPr>
          <p:nvPr/>
        </p:nvPicPr>
        <p:blipFill>
          <a:blip>
            <a:extLst>
              <a:ext uri="{28A0092B-C50C-407E-A947-70E740481C1C}">
                <a14:useLocalDpi xmlns:a14="http://schemas.microsoft.com/office/drawing/2010/main" val="0"/>
              </a:ext>
            </a:extLst>
          </a:blip>
          <a:stretch>
            <a:fillRect/>
          </a:stretch>
        </p:blipFill>
        <p:spPr>
          <a:xfrm>
            <a:off x="656283" y="3096394"/>
            <a:ext cx="4324025" cy="1101738"/>
          </a:xfrm>
          <a:prstGeom prst="rect">
            <a:avLst/>
          </a:prstGeom>
        </p:spPr>
      </p:pic>
    </p:spTree>
    <p:extLst>
      <p:ext uri="{BB962C8B-B14F-4D97-AF65-F5344CB8AC3E}">
        <p14:creationId xmlns:p14="http://schemas.microsoft.com/office/powerpoint/2010/main" val="29958263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4500562" y="3744466"/>
            <a:ext cx="3828488" cy="2871366"/>
          </a:xfrm>
          <a:prstGeom prst="rect">
            <a:avLst/>
          </a:prstGeom>
        </p:spPr>
      </p:pic>
      <p:sp>
        <p:nvSpPr>
          <p:cNvPr id="2" name="Title 1"/>
          <p:cNvSpPr>
            <a:spLocks noGrp="1"/>
          </p:cNvSpPr>
          <p:nvPr>
            <p:ph type="title"/>
          </p:nvPr>
        </p:nvSpPr>
        <p:spPr/>
        <p:txBody>
          <a:bodyPr/>
          <a:lstStyle/>
          <a:p>
            <a:r>
              <a:rPr lang="en-AU" dirty="0" smtClean="0"/>
              <a:t>Missing ingredients</a:t>
            </a:r>
            <a:endParaRPr lang="en-AU" dirty="0"/>
          </a:p>
        </p:txBody>
      </p:sp>
      <p:sp>
        <p:nvSpPr>
          <p:cNvPr id="3" name="Content Placeholder 2"/>
          <p:cNvSpPr>
            <a:spLocks noGrp="1"/>
          </p:cNvSpPr>
          <p:nvPr>
            <p:ph sz="half" idx="1"/>
          </p:nvPr>
        </p:nvSpPr>
        <p:spPr/>
        <p:txBody>
          <a:bodyPr/>
          <a:lstStyle/>
          <a:p>
            <a:r>
              <a:rPr lang="en-AU" dirty="0" smtClean="0"/>
              <a:t>Next steps in active transport policy</a:t>
            </a:r>
            <a:endParaRPr lang="en-AU" dirty="0"/>
          </a:p>
        </p:txBody>
      </p:sp>
      <p:pic>
        <p:nvPicPr>
          <p:cNvPr id="5" name="Content Placeholder 4"/>
          <p:cNvPicPr>
            <a:picLocks noGrp="1" noChangeAspect="1"/>
          </p:cNvPicPr>
          <p:nvPr>
            <p:ph sz="half" idx="2"/>
          </p:nvPr>
        </p:nvPicPr>
        <p:blipFill>
          <a:blip cstate="print">
            <a:extLst>
              <a:ext uri="{28A0092B-C50C-407E-A947-70E740481C1C}">
                <a14:useLocalDpi xmlns:a14="http://schemas.microsoft.com/office/drawing/2010/main" val="0"/>
              </a:ext>
            </a:extLst>
          </a:blip>
          <a:stretch>
            <a:fillRect/>
          </a:stretch>
        </p:blipFill>
        <p:spPr>
          <a:xfrm>
            <a:off x="4500562" y="1440210"/>
            <a:ext cx="2245984" cy="2613252"/>
          </a:xfrm>
        </p:spPr>
      </p:pic>
      <p:pic>
        <p:nvPicPr>
          <p:cNvPr id="6" name="Picture 5"/>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1476226" y="3096394"/>
            <a:ext cx="3186493" cy="3170561"/>
          </a:xfrm>
          <a:prstGeom prst="rect">
            <a:avLst/>
          </a:prstGeom>
        </p:spPr>
      </p:pic>
    </p:spTree>
    <p:extLst>
      <p:ext uri="{BB962C8B-B14F-4D97-AF65-F5344CB8AC3E}">
        <p14:creationId xmlns:p14="http://schemas.microsoft.com/office/powerpoint/2010/main" val="17884862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7" name="Picture 5" descr="http://fc02.deviantart.net/fs71/f/2012/149/0/b/monkey_king_by_shannont-d51inil.jpg"/>
          <p:cNvPicPr>
            <a:picLocks noChangeAspect="1" noChangeArrowheads="1"/>
          </p:cNvPicPr>
          <p:nvPr/>
        </p:nvPicPr>
        <p:blipFill>
          <a:blip cstate="screen">
            <a:extLst>
              <a:ext uri="{28A0092B-C50C-407E-A947-70E740481C1C}">
                <a14:useLocalDpi xmlns:a14="http://schemas.microsoft.com/office/drawing/2010/main"/>
              </a:ext>
            </a:extLst>
          </a:blip>
          <a:srcRect/>
          <a:stretch>
            <a:fillRect/>
          </a:stretch>
        </p:blipFill>
        <p:spPr bwMode="auto">
          <a:xfrm>
            <a:off x="3028950" y="1543050"/>
            <a:ext cx="294322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3727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AU" altLang="en-US" dirty="0" smtClean="0"/>
              <a:t>Any questions</a:t>
            </a:r>
          </a:p>
        </p:txBody>
      </p:sp>
      <p:sp>
        <p:nvSpPr>
          <p:cNvPr id="49155" name="Rectangle 3"/>
          <p:cNvSpPr>
            <a:spLocks noGrp="1" noChangeArrowheads="1"/>
          </p:cNvSpPr>
          <p:nvPr>
            <p:ph type="body" idx="1"/>
          </p:nvPr>
        </p:nvSpPr>
        <p:spPr>
          <a:xfrm>
            <a:off x="2016125" y="1800225"/>
            <a:ext cx="6877050" cy="4787900"/>
          </a:xfrm>
        </p:spPr>
        <p:txBody>
          <a:bodyPr/>
          <a:lstStyle/>
          <a:p>
            <a:pPr eaLnBrk="1" hangingPunct="1"/>
            <a:r>
              <a:rPr lang="en-AU" altLang="en-US" dirty="0" smtClean="0"/>
              <a:t>Associate Professor Matthew Burke</a:t>
            </a:r>
            <a:br>
              <a:rPr lang="en-AU" altLang="en-US" dirty="0" smtClean="0"/>
            </a:br>
            <a:r>
              <a:rPr lang="en-AU" altLang="en-US" dirty="0" smtClean="0"/>
              <a:t>Deputy Director</a:t>
            </a:r>
            <a:br>
              <a:rPr lang="en-AU" altLang="en-US" dirty="0" smtClean="0"/>
            </a:br>
            <a:r>
              <a:rPr lang="en-AU" altLang="en-US" dirty="0" smtClean="0"/>
              <a:t>Urban Research Program</a:t>
            </a:r>
            <a:br>
              <a:rPr lang="en-AU" altLang="en-US" dirty="0" smtClean="0"/>
            </a:br>
            <a:r>
              <a:rPr lang="en-AU" altLang="en-US" dirty="0" smtClean="0"/>
              <a:t>Griffith University</a:t>
            </a:r>
            <a:br>
              <a:rPr lang="en-AU" altLang="en-US" dirty="0" smtClean="0"/>
            </a:br>
            <a:r>
              <a:rPr lang="en-AU" altLang="en-US" dirty="0" smtClean="0"/>
              <a:t>NATHAN  QLD  4111</a:t>
            </a:r>
            <a:br>
              <a:rPr lang="en-AU" altLang="en-US" dirty="0" smtClean="0"/>
            </a:br>
            <a:r>
              <a:rPr lang="en-AU" altLang="en-US" dirty="0" smtClean="0">
                <a:hlinkClick r:id="rId3"/>
              </a:rPr>
              <a:t>m.burke@griffith.edu.au</a:t>
            </a:r>
            <a:r>
              <a:rPr lang="en-AU" altLang="en-US" dirty="0" smtClean="0"/>
              <a:t/>
            </a:r>
            <a:br>
              <a:rPr lang="en-AU" altLang="en-US" dirty="0" smtClean="0"/>
            </a:br>
            <a:r>
              <a:rPr lang="en-AU" altLang="en-US" dirty="0" smtClean="0"/>
              <a:t>Ph. 07 3735 7106</a:t>
            </a:r>
          </a:p>
        </p:txBody>
      </p:sp>
    </p:spTree>
    <p:extLst>
      <p:ext uri="{BB962C8B-B14F-4D97-AF65-F5344CB8AC3E}">
        <p14:creationId xmlns:p14="http://schemas.microsoft.com/office/powerpoint/2010/main" val="1106574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sz="quarter" idx="4294967295"/>
          </p:nvPr>
        </p:nvSpPr>
        <p:spPr>
          <a:xfrm>
            <a:off x="3295725" y="3384426"/>
            <a:ext cx="2764408" cy="605076"/>
          </a:xfrm>
        </p:spPr>
        <p:txBody>
          <a:bodyPr rtlCol="0">
            <a:normAutofit fontScale="90000"/>
          </a:bodyPr>
          <a:lstStyle/>
          <a:p>
            <a:pPr fontAlgn="auto">
              <a:spcAft>
                <a:spcPts val="0"/>
              </a:spcAft>
              <a:defRPr/>
            </a:pPr>
            <a:r>
              <a:rPr lang="en-US" altLang="en-US" sz="2000" dirty="0" smtClean="0"/>
              <a:t/>
            </a:r>
            <a:br>
              <a:rPr lang="en-US" altLang="en-US" sz="2000" dirty="0" smtClean="0"/>
            </a:br>
            <a:r>
              <a:rPr lang="en-US" altLang="en-US" sz="2400" dirty="0" smtClean="0"/>
              <a:t>Co-benefits</a:t>
            </a:r>
            <a:r>
              <a:rPr lang="en-US" altLang="en-US" sz="2000" dirty="0" smtClean="0"/>
              <a:t> of </a:t>
            </a:r>
            <a:br>
              <a:rPr lang="en-US" altLang="en-US" sz="2000" dirty="0" smtClean="0"/>
            </a:br>
            <a:r>
              <a:rPr lang="en-US" altLang="en-US" sz="2000" dirty="0" smtClean="0"/>
              <a:t>investment in physical activity </a:t>
            </a:r>
            <a:endParaRPr lang="en-AU" altLang="en-US" sz="3200" dirty="0" smtClean="0"/>
          </a:p>
        </p:txBody>
      </p:sp>
      <p:sp>
        <p:nvSpPr>
          <p:cNvPr id="7171" name="Text Box 6"/>
          <p:cNvSpPr txBox="1">
            <a:spLocks noChangeArrowheads="1"/>
          </p:cNvSpPr>
          <p:nvPr/>
        </p:nvSpPr>
        <p:spPr bwMode="auto">
          <a:xfrm>
            <a:off x="6719405" y="4885611"/>
            <a:ext cx="204575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r">
              <a:spcBef>
                <a:spcPct val="0"/>
              </a:spcBef>
              <a:buFontTx/>
              <a:buNone/>
            </a:pPr>
            <a:r>
              <a:rPr lang="en-US" altLang="en-US" sz="1400" dirty="0">
                <a:latin typeface="Arial" charset="0"/>
              </a:rPr>
              <a:t>Increased social capital</a:t>
            </a:r>
            <a:endParaRPr lang="en-AU" altLang="en-US" sz="1400" dirty="0">
              <a:latin typeface="Arial" charset="0"/>
            </a:endParaRPr>
          </a:p>
        </p:txBody>
      </p:sp>
      <p:sp>
        <p:nvSpPr>
          <p:cNvPr id="7172" name="Text Box 7"/>
          <p:cNvSpPr txBox="1">
            <a:spLocks noChangeArrowheads="1"/>
          </p:cNvSpPr>
          <p:nvPr/>
        </p:nvSpPr>
        <p:spPr bwMode="auto">
          <a:xfrm>
            <a:off x="6965673" y="3147061"/>
            <a:ext cx="13580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1400" dirty="0">
                <a:latin typeface="Arial" charset="0"/>
              </a:rPr>
              <a:t>Fitter kids</a:t>
            </a:r>
          </a:p>
          <a:p>
            <a:pPr algn="ctr">
              <a:spcBef>
                <a:spcPct val="0"/>
              </a:spcBef>
              <a:buFontTx/>
              <a:buNone/>
            </a:pPr>
            <a:r>
              <a:rPr lang="en-US" altLang="en-US" sz="1400" dirty="0">
                <a:latin typeface="Arial" charset="0"/>
              </a:rPr>
              <a:t>Better learners</a:t>
            </a:r>
            <a:endParaRPr lang="en-AU" altLang="en-US" sz="1400" dirty="0">
              <a:latin typeface="Arial" charset="0"/>
            </a:endParaRPr>
          </a:p>
        </p:txBody>
      </p:sp>
      <p:sp>
        <p:nvSpPr>
          <p:cNvPr id="7173" name="Text Box 8"/>
          <p:cNvSpPr txBox="1">
            <a:spLocks noChangeArrowheads="1"/>
          </p:cNvSpPr>
          <p:nvPr/>
        </p:nvSpPr>
        <p:spPr bwMode="auto">
          <a:xfrm>
            <a:off x="486890" y="4507230"/>
            <a:ext cx="181652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r">
              <a:spcBef>
                <a:spcPct val="0"/>
              </a:spcBef>
              <a:buFontTx/>
              <a:buNone/>
            </a:pPr>
            <a:r>
              <a:rPr lang="en-US" altLang="en-US" sz="1400" dirty="0">
                <a:latin typeface="Arial" charset="0"/>
              </a:rPr>
              <a:t>Reduced congestion</a:t>
            </a:r>
            <a:endParaRPr lang="en-AU" altLang="en-US" sz="1400" dirty="0">
              <a:latin typeface="Arial" charset="0"/>
            </a:endParaRPr>
          </a:p>
        </p:txBody>
      </p:sp>
      <p:sp>
        <p:nvSpPr>
          <p:cNvPr id="7174" name="Text Box 10"/>
          <p:cNvSpPr txBox="1">
            <a:spLocks noChangeArrowheads="1"/>
          </p:cNvSpPr>
          <p:nvPr/>
        </p:nvSpPr>
        <p:spPr bwMode="auto">
          <a:xfrm>
            <a:off x="340935" y="2315291"/>
            <a:ext cx="19656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r">
              <a:spcBef>
                <a:spcPct val="0"/>
              </a:spcBef>
              <a:buFontTx/>
              <a:buNone/>
            </a:pPr>
            <a:r>
              <a:rPr lang="en-US" altLang="en-US" sz="1400" dirty="0">
                <a:latin typeface="Arial" charset="0"/>
              </a:rPr>
              <a:t>Increased productivity</a:t>
            </a:r>
          </a:p>
          <a:p>
            <a:pPr algn="r">
              <a:spcBef>
                <a:spcPct val="0"/>
              </a:spcBef>
              <a:buFontTx/>
              <a:buNone/>
            </a:pPr>
            <a:r>
              <a:rPr lang="en-US" altLang="en-US" sz="1400" dirty="0">
                <a:latin typeface="Arial" charset="0"/>
              </a:rPr>
              <a:t>Reduced absenteeism</a:t>
            </a:r>
            <a:endParaRPr lang="en-AU" altLang="en-US" sz="1400" dirty="0">
              <a:latin typeface="Arial" charset="0"/>
            </a:endParaRPr>
          </a:p>
        </p:txBody>
      </p:sp>
      <p:sp>
        <p:nvSpPr>
          <p:cNvPr id="7175" name="AutoShape 14"/>
          <p:cNvSpPr>
            <a:spLocks noChangeArrowheads="1"/>
          </p:cNvSpPr>
          <p:nvPr/>
        </p:nvSpPr>
        <p:spPr bwMode="auto">
          <a:xfrm rot="2243662">
            <a:off x="3083199" y="2466975"/>
            <a:ext cx="495374" cy="510064"/>
          </a:xfrm>
          <a:prstGeom prst="leftArrow">
            <a:avLst>
              <a:gd name="adj1" fmla="val 50000"/>
              <a:gd name="adj2" fmla="val 25899"/>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endParaRPr lang="en-AU" altLang="en-US" sz="1400" dirty="0">
              <a:latin typeface="Arial" charset="0"/>
            </a:endParaRPr>
          </a:p>
        </p:txBody>
      </p:sp>
      <p:sp>
        <p:nvSpPr>
          <p:cNvPr id="7176" name="AutoShape 15"/>
          <p:cNvSpPr>
            <a:spLocks noChangeArrowheads="1"/>
          </p:cNvSpPr>
          <p:nvPr/>
        </p:nvSpPr>
        <p:spPr bwMode="auto">
          <a:xfrm>
            <a:off x="2870672" y="3373755"/>
            <a:ext cx="567258" cy="510064"/>
          </a:xfrm>
          <a:prstGeom prst="leftArrow">
            <a:avLst>
              <a:gd name="adj1" fmla="val 50000"/>
              <a:gd name="adj2" fmla="val 2965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endParaRPr lang="en-AU" altLang="en-US" sz="1400" dirty="0">
              <a:latin typeface="Arial" charset="0"/>
            </a:endParaRPr>
          </a:p>
        </p:txBody>
      </p:sp>
      <p:sp>
        <p:nvSpPr>
          <p:cNvPr id="7177" name="AutoShape 16"/>
          <p:cNvSpPr>
            <a:spLocks noChangeArrowheads="1"/>
          </p:cNvSpPr>
          <p:nvPr/>
        </p:nvSpPr>
        <p:spPr bwMode="auto">
          <a:xfrm rot="5400000">
            <a:off x="4262096" y="2492916"/>
            <a:ext cx="530066" cy="478185"/>
          </a:xfrm>
          <a:prstGeom prst="leftArrow">
            <a:avLst>
              <a:gd name="adj1" fmla="val 50000"/>
              <a:gd name="adj2" fmla="val 2598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endParaRPr lang="en-AU" altLang="en-US" sz="1400" dirty="0">
              <a:latin typeface="Arial" charset="0"/>
            </a:endParaRPr>
          </a:p>
        </p:txBody>
      </p:sp>
      <p:sp>
        <p:nvSpPr>
          <p:cNvPr id="7178" name="AutoShape 17"/>
          <p:cNvSpPr>
            <a:spLocks noChangeArrowheads="1"/>
          </p:cNvSpPr>
          <p:nvPr/>
        </p:nvSpPr>
        <p:spPr bwMode="auto">
          <a:xfrm rot="-9402253">
            <a:off x="5917928" y="3978832"/>
            <a:ext cx="676647" cy="510064"/>
          </a:xfrm>
          <a:prstGeom prst="leftArrow">
            <a:avLst>
              <a:gd name="adj1" fmla="val 50000"/>
              <a:gd name="adj2" fmla="val 35376"/>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endParaRPr lang="en-AU" altLang="en-US" sz="1400" dirty="0">
              <a:latin typeface="Arial" charset="0"/>
            </a:endParaRPr>
          </a:p>
        </p:txBody>
      </p:sp>
      <p:sp>
        <p:nvSpPr>
          <p:cNvPr id="7179" name="AutoShape 18"/>
          <p:cNvSpPr>
            <a:spLocks noChangeArrowheads="1"/>
          </p:cNvSpPr>
          <p:nvPr/>
        </p:nvSpPr>
        <p:spPr bwMode="auto">
          <a:xfrm rot="8538102">
            <a:off x="5422553" y="2466975"/>
            <a:ext cx="606326" cy="510064"/>
          </a:xfrm>
          <a:prstGeom prst="leftArrow">
            <a:avLst>
              <a:gd name="adj1" fmla="val 50000"/>
              <a:gd name="adj2" fmla="val 31699"/>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endParaRPr lang="en-AU" altLang="en-US" sz="1400" dirty="0">
              <a:latin typeface="Arial" charset="0"/>
            </a:endParaRPr>
          </a:p>
        </p:txBody>
      </p:sp>
      <p:sp>
        <p:nvSpPr>
          <p:cNvPr id="7180" name="Text Box 6"/>
          <p:cNvSpPr txBox="1">
            <a:spLocks noChangeArrowheads="1"/>
          </p:cNvSpPr>
          <p:nvPr/>
        </p:nvSpPr>
        <p:spPr bwMode="auto">
          <a:xfrm>
            <a:off x="5325267" y="6624161"/>
            <a:ext cx="10599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r">
              <a:spcBef>
                <a:spcPct val="0"/>
              </a:spcBef>
              <a:buFontTx/>
              <a:buNone/>
            </a:pPr>
            <a:r>
              <a:rPr lang="en-US" altLang="en-US" sz="1400" dirty="0">
                <a:latin typeface="Arial" charset="0"/>
              </a:rPr>
              <a:t>Cleaner air</a:t>
            </a:r>
            <a:endParaRPr lang="en-AU" altLang="en-US" sz="1400" dirty="0">
              <a:latin typeface="Arial" charset="0"/>
            </a:endParaRPr>
          </a:p>
        </p:txBody>
      </p:sp>
      <p:pic>
        <p:nvPicPr>
          <p:cNvPr id="7181" name="Picture 26" descr="ANd9GcTXtfUTzB69NgQBOOH4u48g1-hXKl8YINL8UOypD0KlwXW-W_Zo-GGQGMzt">
            <a:hlinkClick r:id="rId2"/>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280349" y="5188983"/>
            <a:ext cx="1347043" cy="1355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2" name="AutoShape 16"/>
          <p:cNvSpPr>
            <a:spLocks noChangeArrowheads="1"/>
          </p:cNvSpPr>
          <p:nvPr/>
        </p:nvSpPr>
        <p:spPr bwMode="auto">
          <a:xfrm rot="-3160914">
            <a:off x="3340106" y="4609847"/>
            <a:ext cx="530066" cy="478185"/>
          </a:xfrm>
          <a:prstGeom prst="leftArrow">
            <a:avLst>
              <a:gd name="adj1" fmla="val 50000"/>
              <a:gd name="adj2" fmla="val 2598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endParaRPr lang="en-AU" altLang="en-US" sz="1400" dirty="0">
              <a:latin typeface="Arial" charset="0"/>
            </a:endParaRPr>
          </a:p>
        </p:txBody>
      </p:sp>
      <p:pic>
        <p:nvPicPr>
          <p:cNvPr id="7183" name="Picture 29" descr="ANd9GcTDyA6wbIA_O1zGvHYNW1DRVJDPg904_v2gA1zZzGOF9XFdCHAocFwY_Dg">
            <a:hlinkClick r:id="rId3"/>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743844" y="4885611"/>
            <a:ext cx="1347043" cy="1413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4" name="AutoShape 16"/>
          <p:cNvSpPr>
            <a:spLocks noChangeArrowheads="1"/>
          </p:cNvSpPr>
          <p:nvPr/>
        </p:nvSpPr>
        <p:spPr bwMode="auto">
          <a:xfrm rot="-7847699">
            <a:off x="5041881" y="4609847"/>
            <a:ext cx="530066" cy="478185"/>
          </a:xfrm>
          <a:prstGeom prst="leftArrow">
            <a:avLst>
              <a:gd name="adj1" fmla="val 50000"/>
              <a:gd name="adj2" fmla="val 2598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endParaRPr lang="en-AU" altLang="en-US" sz="1400" dirty="0">
              <a:latin typeface="Arial" charset="0"/>
            </a:endParaRPr>
          </a:p>
        </p:txBody>
      </p:sp>
      <p:sp>
        <p:nvSpPr>
          <p:cNvPr id="7185" name="Text Box 6"/>
          <p:cNvSpPr txBox="1">
            <a:spLocks noChangeArrowheads="1"/>
          </p:cNvSpPr>
          <p:nvPr/>
        </p:nvSpPr>
        <p:spPr bwMode="auto">
          <a:xfrm>
            <a:off x="860405" y="6322458"/>
            <a:ext cx="10695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r">
              <a:spcBef>
                <a:spcPct val="0"/>
              </a:spcBef>
              <a:buFontTx/>
              <a:buNone/>
            </a:pPr>
            <a:r>
              <a:rPr lang="en-US" altLang="en-US" sz="1400" dirty="0">
                <a:latin typeface="Arial" charset="0"/>
              </a:rPr>
              <a:t>Improved </a:t>
            </a:r>
          </a:p>
          <a:p>
            <a:pPr algn="r">
              <a:spcBef>
                <a:spcPct val="0"/>
              </a:spcBef>
              <a:buFontTx/>
              <a:buNone/>
            </a:pPr>
            <a:r>
              <a:rPr lang="en-US" altLang="en-US" sz="1400" dirty="0">
                <a:latin typeface="Arial" charset="0"/>
              </a:rPr>
              <a:t>road safety</a:t>
            </a:r>
            <a:endParaRPr lang="en-AU" altLang="en-US" sz="1400" dirty="0">
              <a:latin typeface="Arial" charset="0"/>
            </a:endParaRPr>
          </a:p>
        </p:txBody>
      </p:sp>
      <p:pic>
        <p:nvPicPr>
          <p:cNvPr id="7186" name="Picture 25" descr="ANd9GcQ7_2EOWC9OlGS5fnYY9m2H6r24HpDommlK-O9RufrrwraSqpGiOXpUHa8">
            <a:hlinkClick r:id="rId4"/>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89112" y="2995375"/>
            <a:ext cx="1984623" cy="138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7" name="Picture 27" descr="ANd9GcTWzIPv_q34u0X89fuSxudkMxpLP3HxnMxYcW9oEJqJ9XbqtG4A1pryDMM">
            <a:hlinkClick r:id="rId5"/>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090886" y="198359"/>
            <a:ext cx="1914302" cy="136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8" name="Picture 11" descr="Neil Smart 1"/>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358358" y="198359"/>
            <a:ext cx="1772096" cy="1416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9" name="Text Box 9"/>
          <p:cNvSpPr txBox="1">
            <a:spLocks noChangeArrowheads="1"/>
          </p:cNvSpPr>
          <p:nvPr/>
        </p:nvSpPr>
        <p:spPr bwMode="auto">
          <a:xfrm>
            <a:off x="2487032" y="1785224"/>
            <a:ext cx="1199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r">
              <a:spcBef>
                <a:spcPct val="0"/>
              </a:spcBef>
              <a:buFontTx/>
              <a:buNone/>
            </a:pPr>
            <a:r>
              <a:rPr lang="en-US" altLang="en-US" sz="1400" dirty="0">
                <a:latin typeface="Arial" charset="0"/>
              </a:rPr>
              <a:t>Better health</a:t>
            </a:r>
            <a:endParaRPr lang="en-AU" altLang="en-US" sz="1400" dirty="0">
              <a:latin typeface="Arial" charset="0"/>
            </a:endParaRPr>
          </a:p>
        </p:txBody>
      </p:sp>
      <p:sp>
        <p:nvSpPr>
          <p:cNvPr id="7190" name="Text Box 9"/>
          <p:cNvSpPr txBox="1">
            <a:spLocks noChangeArrowheads="1"/>
          </p:cNvSpPr>
          <p:nvPr/>
        </p:nvSpPr>
        <p:spPr bwMode="auto">
          <a:xfrm>
            <a:off x="4358358" y="1785224"/>
            <a:ext cx="14033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1400" dirty="0">
                <a:latin typeface="Arial" charset="0"/>
              </a:rPr>
              <a:t>Reduced</a:t>
            </a:r>
          </a:p>
          <a:p>
            <a:pPr algn="ctr">
              <a:spcBef>
                <a:spcPct val="0"/>
              </a:spcBef>
              <a:buFontTx/>
              <a:buNone/>
            </a:pPr>
            <a:r>
              <a:rPr lang="en-US" altLang="en-US" sz="1400" dirty="0">
                <a:latin typeface="Arial" charset="0"/>
              </a:rPr>
              <a:t>disease burden</a:t>
            </a:r>
            <a:endParaRPr lang="en-AU" altLang="en-US" sz="1400" dirty="0">
              <a:latin typeface="Arial" charset="0"/>
            </a:endParaRPr>
          </a:p>
        </p:txBody>
      </p:sp>
      <p:pic>
        <p:nvPicPr>
          <p:cNvPr id="7191" name="Picture 17" descr="exercise-over-65"/>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910239" y="5188982"/>
            <a:ext cx="1878360" cy="13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2" name="Text Box 6"/>
          <p:cNvSpPr txBox="1">
            <a:spLocks noChangeArrowheads="1"/>
          </p:cNvSpPr>
          <p:nvPr/>
        </p:nvSpPr>
        <p:spPr bwMode="auto">
          <a:xfrm>
            <a:off x="6307038" y="6474143"/>
            <a:ext cx="24016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400" dirty="0" smtClean="0">
                <a:latin typeface="Arial" charset="0"/>
              </a:rPr>
              <a:t>                    Active </a:t>
            </a:r>
            <a:r>
              <a:rPr lang="en-US" altLang="en-US" sz="1400" dirty="0">
                <a:latin typeface="Arial" charset="0"/>
              </a:rPr>
              <a:t>and </a:t>
            </a:r>
          </a:p>
          <a:p>
            <a:pPr>
              <a:spcBef>
                <a:spcPct val="0"/>
              </a:spcBef>
              <a:buFontTx/>
              <a:buNone/>
            </a:pPr>
            <a:r>
              <a:rPr lang="en-US" altLang="en-US" sz="1400" dirty="0">
                <a:latin typeface="Arial" charset="0"/>
              </a:rPr>
              <a:t>             independent ageing</a:t>
            </a:r>
            <a:endParaRPr lang="en-AU" altLang="en-US" sz="1400" dirty="0">
              <a:latin typeface="Arial" charset="0"/>
            </a:endParaRPr>
          </a:p>
        </p:txBody>
      </p:sp>
      <p:pic>
        <p:nvPicPr>
          <p:cNvPr id="7193" name="Picture 27" descr="header_JRFH_AnnaBay_813a_heade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485186" y="1861900"/>
            <a:ext cx="2197150" cy="133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4"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31317" y="273368"/>
            <a:ext cx="1339230" cy="2041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5" name="Text Box 6"/>
          <p:cNvSpPr txBox="1">
            <a:spLocks noChangeArrowheads="1"/>
          </p:cNvSpPr>
          <p:nvPr/>
        </p:nvSpPr>
        <p:spPr bwMode="auto">
          <a:xfrm>
            <a:off x="3048285" y="6624161"/>
            <a:ext cx="14382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r">
              <a:spcBef>
                <a:spcPct val="0"/>
              </a:spcBef>
              <a:buFontTx/>
              <a:buNone/>
            </a:pPr>
            <a:r>
              <a:rPr lang="en-US" altLang="en-US" sz="1400" dirty="0">
                <a:latin typeface="Arial" charset="0"/>
              </a:rPr>
              <a:t>Liveable streets</a:t>
            </a:r>
            <a:endParaRPr lang="en-AU" altLang="en-US" sz="1400" dirty="0">
              <a:latin typeface="Arial" charset="0"/>
            </a:endParaRPr>
          </a:p>
        </p:txBody>
      </p:sp>
      <p:pic>
        <p:nvPicPr>
          <p:cNvPr id="7196" name="Picture 38" descr="ANd9GcQXWUgqIiyuX84vz1EGd5xi-O9qBNJzqzyRUA6hjMlpYJ4ltdDCrh385Yw">
            <a:hlinkClick r:id="rId6"/>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910238" y="3675460"/>
            <a:ext cx="1700213" cy="1208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7" name="Picture 41" descr="ANd9GcRJuio1QKob4w6ECorIa-1oDkFz-I7CxBJN-JXM9coaGXLMxUxeH2qgFUE">
            <a:hlinkClick r:id="rId7"/>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555508" y="198358"/>
            <a:ext cx="2126828" cy="1393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8" name="Text Box 9"/>
          <p:cNvSpPr txBox="1">
            <a:spLocks noChangeArrowheads="1"/>
          </p:cNvSpPr>
          <p:nvPr/>
        </p:nvSpPr>
        <p:spPr bwMode="auto">
          <a:xfrm>
            <a:off x="5989812" y="1483519"/>
            <a:ext cx="2550319" cy="32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r">
              <a:spcBef>
                <a:spcPct val="0"/>
              </a:spcBef>
              <a:buFontTx/>
              <a:buNone/>
            </a:pPr>
            <a:r>
              <a:rPr lang="en-US" altLang="en-US" sz="1400" dirty="0">
                <a:latin typeface="Arial" charset="0"/>
              </a:rPr>
              <a:t>Reduced financial costs</a:t>
            </a:r>
            <a:endParaRPr lang="en-AU" altLang="en-US" sz="1400" dirty="0">
              <a:latin typeface="Arial" charset="0"/>
            </a:endParaRPr>
          </a:p>
        </p:txBody>
      </p:sp>
      <p:pic>
        <p:nvPicPr>
          <p:cNvPr id="7199" name="Picture 44" descr="fig-best-gehl">
            <a:hlinkClick r:id="rId8"/>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373735" y="5263992"/>
            <a:ext cx="2662833" cy="1285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37975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Transport matters for business</a:t>
            </a:r>
            <a:endParaRPr lang="en-AU" dirty="0"/>
          </a:p>
        </p:txBody>
      </p:sp>
      <p:sp>
        <p:nvSpPr>
          <p:cNvPr id="4" name="Content Placeholder 3"/>
          <p:cNvSpPr>
            <a:spLocks noGrp="1"/>
          </p:cNvSpPr>
          <p:nvPr>
            <p:ph sz="half" idx="1"/>
          </p:nvPr>
        </p:nvSpPr>
        <p:spPr>
          <a:xfrm>
            <a:off x="180082" y="1368202"/>
            <a:ext cx="4279900" cy="5616575"/>
          </a:xfrm>
        </p:spPr>
        <p:txBody>
          <a:bodyPr/>
          <a:lstStyle/>
          <a:p>
            <a:r>
              <a:rPr lang="en-AU" dirty="0" smtClean="0"/>
              <a:t>We recently surveyed 40 restaurateurs versus 300 customers</a:t>
            </a:r>
            <a:endParaRPr lang="en-AU" dirty="0"/>
          </a:p>
          <a:p>
            <a:pPr lvl="1"/>
            <a:r>
              <a:rPr lang="en-AU" dirty="0" smtClean="0"/>
              <a:t>How do customers get there?</a:t>
            </a:r>
          </a:p>
          <a:p>
            <a:pPr lvl="1"/>
            <a:r>
              <a:rPr lang="en-AU" dirty="0" smtClean="0"/>
              <a:t>Who spends more money?</a:t>
            </a:r>
          </a:p>
          <a:p>
            <a:pPr marL="457200" lvl="1" indent="0">
              <a:buNone/>
            </a:pPr>
            <a:endParaRPr lang="en-AU" dirty="0" smtClean="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356546" y="1440210"/>
            <a:ext cx="4281487" cy="4596688"/>
          </a:xfrm>
          <a:prstGeom prst="rect">
            <a:avLst/>
          </a:prstGeom>
        </p:spPr>
      </p:pic>
      <p:sp>
        <p:nvSpPr>
          <p:cNvPr id="3" name="TextBox 2"/>
          <p:cNvSpPr txBox="1"/>
          <p:nvPr/>
        </p:nvSpPr>
        <p:spPr>
          <a:xfrm>
            <a:off x="4932610" y="6013588"/>
            <a:ext cx="3198696" cy="646331"/>
          </a:xfrm>
          <a:prstGeom prst="rect">
            <a:avLst/>
          </a:prstGeom>
          <a:noFill/>
        </p:spPr>
        <p:txBody>
          <a:bodyPr wrap="none" rtlCol="0">
            <a:spAutoFit/>
          </a:bodyPr>
          <a:lstStyle/>
          <a:p>
            <a:pPr marL="0" indent="0">
              <a:buNone/>
            </a:pPr>
            <a:r>
              <a:rPr lang="en-AU" dirty="0" smtClean="0"/>
              <a:t>(</a:t>
            </a:r>
            <a:r>
              <a:rPr lang="en-AU" dirty="0"/>
              <a:t>Ghafoor, Yen &amp; Burke, 2015)</a:t>
            </a:r>
          </a:p>
          <a:p>
            <a:endParaRPr lang="en-AU" dirty="0"/>
          </a:p>
        </p:txBody>
      </p:sp>
    </p:spTree>
    <p:extLst>
      <p:ext uri="{BB962C8B-B14F-4D97-AF65-F5344CB8AC3E}">
        <p14:creationId xmlns:p14="http://schemas.microsoft.com/office/powerpoint/2010/main" val="3586009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52" y="704136"/>
            <a:ext cx="8843606" cy="5942724"/>
          </a:xfrm>
        </p:spPr>
      </p:pic>
    </p:spTree>
    <p:extLst>
      <p:ext uri="{BB962C8B-B14F-4D97-AF65-F5344CB8AC3E}">
        <p14:creationId xmlns:p14="http://schemas.microsoft.com/office/powerpoint/2010/main" val="483137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590" y="740666"/>
            <a:ext cx="8844167" cy="5867388"/>
          </a:xfrm>
        </p:spPr>
      </p:pic>
    </p:spTree>
    <p:extLst>
      <p:ext uri="{BB962C8B-B14F-4D97-AF65-F5344CB8AC3E}">
        <p14:creationId xmlns:p14="http://schemas.microsoft.com/office/powerpoint/2010/main" val="3096064550"/>
      </p:ext>
    </p:extLst>
  </p:cSld>
  <p:clrMapOvr>
    <a:masterClrMapping/>
  </p:clrMapOvr>
  <p:timing>
    <p:tnLst>
      <p:par>
        <p:cTn id="1" dur="indefinite" restart="never" nodeType="tmRoot"/>
      </p:par>
    </p:tnLst>
  </p:timing>
</p:sld>
</file>

<file path=ppt/theme/theme1.xml><?xml version="1.0" encoding="utf-8"?>
<a:theme xmlns:a="http://schemas.openxmlformats.org/drawingml/2006/main" name="Burke_BicycleDataWorkshop2011_09_22">
  <a:themeElements>
    <a:clrScheme name="URP2009template 16">
      <a:dk1>
        <a:srgbClr val="C0C0C0"/>
      </a:dk1>
      <a:lt1>
        <a:srgbClr val="FFFFFF"/>
      </a:lt1>
      <a:dk2>
        <a:srgbClr val="000000"/>
      </a:dk2>
      <a:lt2>
        <a:srgbClr val="FF9900"/>
      </a:lt2>
      <a:accent1>
        <a:srgbClr val="1E3042"/>
      </a:accent1>
      <a:accent2>
        <a:srgbClr val="B31919"/>
      </a:accent2>
      <a:accent3>
        <a:srgbClr val="AAAAAA"/>
      </a:accent3>
      <a:accent4>
        <a:srgbClr val="DADADA"/>
      </a:accent4>
      <a:accent5>
        <a:srgbClr val="ABADB0"/>
      </a:accent5>
      <a:accent6>
        <a:srgbClr val="A21616"/>
      </a:accent6>
      <a:hlink>
        <a:srgbClr val="1966B3"/>
      </a:hlink>
      <a:folHlink>
        <a:srgbClr val="19B319"/>
      </a:folHlink>
    </a:clrScheme>
    <a:fontScheme name="URP2009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RP2009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RP2009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RP2009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RP2009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RP2009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RP2009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RP2009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RP2009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RP2009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RP2009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RP2009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RP2009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URP2009template 13">
        <a:dk1>
          <a:srgbClr val="336699"/>
        </a:dk1>
        <a:lt1>
          <a:srgbClr val="FFFFFF"/>
        </a:lt1>
        <a:dk2>
          <a:srgbClr val="000000"/>
        </a:dk2>
        <a:lt2>
          <a:srgbClr val="FF9900"/>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RP2009template 14">
        <a:dk1>
          <a:srgbClr val="C0C0C0"/>
        </a:dk1>
        <a:lt1>
          <a:srgbClr val="FFFFFF"/>
        </a:lt1>
        <a:dk2>
          <a:srgbClr val="000000"/>
        </a:dk2>
        <a:lt2>
          <a:srgbClr val="FF9900"/>
        </a:lt2>
        <a:accent1>
          <a:srgbClr val="336499"/>
        </a:accent1>
        <a:accent2>
          <a:srgbClr val="CC0000"/>
        </a:accent2>
        <a:accent3>
          <a:srgbClr val="AAAAAA"/>
        </a:accent3>
        <a:accent4>
          <a:srgbClr val="DADADA"/>
        </a:accent4>
        <a:accent5>
          <a:srgbClr val="ADB8CA"/>
        </a:accent5>
        <a:accent6>
          <a:srgbClr val="B90000"/>
        </a:accent6>
        <a:hlink>
          <a:srgbClr val="0066CC"/>
        </a:hlink>
        <a:folHlink>
          <a:srgbClr val="00CC00"/>
        </a:folHlink>
      </a:clrScheme>
      <a:clrMap bg1="dk2" tx1="lt1" bg2="dk1" tx2="lt2" accent1="accent1" accent2="accent2" accent3="accent3" accent4="accent4" accent5="accent5" accent6="accent6" hlink="hlink" folHlink="folHlink"/>
    </a:extraClrScheme>
    <a:extraClrScheme>
      <a:clrScheme name="URP2009template 15">
        <a:dk1>
          <a:srgbClr val="C0C0C0"/>
        </a:dk1>
        <a:lt1>
          <a:srgbClr val="FFFFFF"/>
        </a:lt1>
        <a:dk2>
          <a:srgbClr val="000000"/>
        </a:dk2>
        <a:lt2>
          <a:srgbClr val="FF9900"/>
        </a:lt2>
        <a:accent1>
          <a:srgbClr val="336499"/>
        </a:accent1>
        <a:accent2>
          <a:srgbClr val="B31919"/>
        </a:accent2>
        <a:accent3>
          <a:srgbClr val="AAAAAA"/>
        </a:accent3>
        <a:accent4>
          <a:srgbClr val="DADADA"/>
        </a:accent4>
        <a:accent5>
          <a:srgbClr val="ADB8CA"/>
        </a:accent5>
        <a:accent6>
          <a:srgbClr val="A21616"/>
        </a:accent6>
        <a:hlink>
          <a:srgbClr val="1966B3"/>
        </a:hlink>
        <a:folHlink>
          <a:srgbClr val="19B319"/>
        </a:folHlink>
      </a:clrScheme>
      <a:clrMap bg1="dk2" tx1="lt1" bg2="dk1" tx2="lt2" accent1="accent1" accent2="accent2" accent3="accent3" accent4="accent4" accent5="accent5" accent6="accent6" hlink="hlink" folHlink="folHlink"/>
    </a:extraClrScheme>
    <a:extraClrScheme>
      <a:clrScheme name="URP2009template 16">
        <a:dk1>
          <a:srgbClr val="C0C0C0"/>
        </a:dk1>
        <a:lt1>
          <a:srgbClr val="FFFFFF"/>
        </a:lt1>
        <a:dk2>
          <a:srgbClr val="000000"/>
        </a:dk2>
        <a:lt2>
          <a:srgbClr val="FF9900"/>
        </a:lt2>
        <a:accent1>
          <a:srgbClr val="1E3042"/>
        </a:accent1>
        <a:accent2>
          <a:srgbClr val="B31919"/>
        </a:accent2>
        <a:accent3>
          <a:srgbClr val="AAAAAA"/>
        </a:accent3>
        <a:accent4>
          <a:srgbClr val="DADADA"/>
        </a:accent4>
        <a:accent5>
          <a:srgbClr val="ABADB0"/>
        </a:accent5>
        <a:accent6>
          <a:srgbClr val="A21616"/>
        </a:accent6>
        <a:hlink>
          <a:srgbClr val="1966B3"/>
        </a:hlink>
        <a:folHlink>
          <a:srgbClr val="19B31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888</Words>
  <Application>Microsoft Office PowerPoint</Application>
  <PresentationFormat>Custom</PresentationFormat>
  <Paragraphs>232</Paragraphs>
  <Slides>53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Segoe Print</vt:lpstr>
      <vt:lpstr>Tahoma</vt:lpstr>
      <vt:lpstr>Times New Roman</vt:lpstr>
      <vt:lpstr>Wingdings</vt:lpstr>
      <vt:lpstr>Burke_BicycleDataWorkshop2011_09_22</vt:lpstr>
      <vt:lpstr>Bitumen, buses,                    bikes and bodies active transport solutions for better cities</vt:lpstr>
      <vt:lpstr>Tonight’s itinerary</vt:lpstr>
      <vt:lpstr>Why transport matters</vt:lpstr>
      <vt:lpstr>PowerPoint Presentation</vt:lpstr>
      <vt:lpstr>PowerPoint Presentation</vt:lpstr>
      <vt:lpstr> Co-benefits of  investment in physical activity </vt:lpstr>
      <vt:lpstr>Transport matters for business</vt:lpstr>
      <vt:lpstr>PowerPoint Presentation</vt:lpstr>
      <vt:lpstr>PowerPoint Presentation</vt:lpstr>
      <vt:lpstr>The death and life of active travel</vt:lpstr>
      <vt:lpstr>1960s – the car was the future… </vt:lpstr>
      <vt:lpstr>PowerPoint Presentation</vt:lpstr>
      <vt:lpstr>PowerPoint Presentation</vt:lpstr>
      <vt:lpstr>PowerPoint Presentation</vt:lpstr>
      <vt:lpstr>PowerPoint Presentation</vt:lpstr>
      <vt:lpstr>But walking and cycling                         are fighting back…</vt:lpstr>
      <vt:lpstr>PowerPoint Presentation</vt:lpstr>
      <vt:lpstr>PowerPoint Presentation</vt:lpstr>
      <vt:lpstr>PowerPoint Presentation</vt:lpstr>
      <vt:lpstr>“Investment in Active  Transport Survey” Heart Foundation &amp; Cycling Promotion Fund (2015)</vt:lpstr>
      <vt:lpstr>Who is riding bikes?</vt:lpstr>
      <vt:lpstr>“When did you last ride a bike?”</vt:lpstr>
      <vt:lpstr>“When riding, do you mainly ride on...”</vt:lpstr>
      <vt:lpstr>Is there sufficient infrastructure in your local area when riding a bike…?</vt:lpstr>
      <vt:lpstr>We are yet to generate much ‘effortless’ utilitarian cycling</vt:lpstr>
      <vt:lpstr>WALKING: Do you think there is sufficient infrastructure in your local area when walking?</vt:lpstr>
      <vt:lpstr>Do you support expanding Government funding to help fund infrastructure for bike riding, walking and public transport</vt:lpstr>
      <vt:lpstr>Should Government be forced to fund walking and cycling infrastructure when building or upgrading urban road infrastructure?</vt:lpstr>
      <vt:lpstr>How does your child(ren)                      get to and from school?</vt:lpstr>
      <vt:lpstr>What about children:  the iMATCH and CATCH projects Burke, Curtis, Duncan, Whitzman, Tranter (2009-2014)</vt:lpstr>
      <vt:lpstr>Just a small part of our findings</vt:lpstr>
      <vt:lpstr>But!</vt:lpstr>
      <vt:lpstr>Brisbane’s Active School Travel and  Queensland’s Healthy Active School Travel programs</vt:lpstr>
      <vt:lpstr>SEQ Household Travel Surveys  clear shifts in active travel to school</vt:lpstr>
      <vt:lpstr>21st Century public transport</vt:lpstr>
      <vt:lpstr>21st Century Light-Rail Currie &amp; Burke (2013)</vt:lpstr>
      <vt:lpstr>Bus priority works too…</vt:lpstr>
      <vt:lpstr>Brisbane’s Busways</vt:lpstr>
      <vt:lpstr>Better bus networks are effective</vt:lpstr>
      <vt:lpstr>Public transport &amp; city building Burke &amp; Sipe (2011, 2013) Tanko, Burke, Soltani, et al (Forthcoming)</vt:lpstr>
      <vt:lpstr>Brisbane ferry terminals                        and property values</vt:lpstr>
      <vt:lpstr>Key rail and busway systems are at or approaching theoretical capacity</vt:lpstr>
      <vt:lpstr>The car is changing too</vt:lpstr>
      <vt:lpstr>WAYS Forward</vt:lpstr>
      <vt:lpstr>Blueprint for an Active Australia Action Area 4 – Active Travel</vt:lpstr>
      <vt:lpstr>Missing ingredients</vt:lpstr>
      <vt:lpstr>Missing Ingredients</vt:lpstr>
      <vt:lpstr>Missing ingredients</vt:lpstr>
      <vt:lpstr>Missing ingredients</vt:lpstr>
      <vt:lpstr>Missing ingredients</vt:lpstr>
      <vt:lpstr>Missing ingredients</vt:lpstr>
      <vt:lpstr>PowerPoint Presentation</vt:lpstr>
      <vt:lpstr>Any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Bitumen, buses,                    bikes and bodies active transport solutions for better cities</dc:title>
  <dc:creator>Ania</dc:creator>
  <cp:lastModifiedBy>Ania Labijak</cp:lastModifiedBy>
  <cp:revision>1</cp:revision>
  <dcterms:modified xsi:type="dcterms:W3CDTF">2018-01-23T08:08:53Z</dcterms:modified>
</cp:coreProperties>
</file>