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60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de-AT"/>
    </a:defPPr>
    <a:lvl1pPr algn="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HelveticaNeueLT Std L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28D8567C-3587-4700-9305-3AA226058F0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78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9CA4640A-4B2C-4141-9A1E-C60E7127982D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3328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0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0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0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3790" y="1047750"/>
            <a:ext cx="2390195" cy="58102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3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2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6"/>
            <a:ext cx="2401950" cy="583882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3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6"/>
            <a:ext cx="2417623" cy="58769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4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5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5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5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011" y="933450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6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6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6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6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0279" y="933451"/>
            <a:ext cx="2437215" cy="592454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7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7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7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7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9282" y="934109"/>
            <a:ext cx="2436673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8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8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8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8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27052" y="923926"/>
            <a:ext cx="2441133" cy="593407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9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9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9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C:\Dokumente und Einstellungen\mitterhuemer\Desktop\BIF_Julia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43790" y="1047750"/>
            <a:ext cx="2390195" cy="58102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9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2" cy="5923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2-gras-natur.jpg"/>
          <p:cNvPicPr>
            <a:picLocks noChangeAspect="1" noChangeArrowheads="1"/>
          </p:cNvPicPr>
          <p:nvPr userDrawn="1"/>
        </p:nvPicPr>
        <p:blipFill>
          <a:blip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Julia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46643" y="1019175"/>
            <a:ext cx="2401950" cy="58388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roline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38807" y="981075"/>
            <a:ext cx="2417623" cy="58769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Kasp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5093" y="914400"/>
            <a:ext cx="2445052" cy="5943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pic>
        <p:nvPicPr>
          <p:cNvPr id="9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6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erchen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011" y="933450"/>
            <a:ext cx="2437215" cy="592454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kumente und Einstellungen\mitterhuemer\Desktop\BIF_Paula-kleiner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0279" y="933450"/>
            <a:ext cx="2437215" cy="59245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Dokumente und Einstellungen\mitterhuemer\Desktop\BIF_Paula2-gras-natur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9282" y="934109"/>
            <a:ext cx="2436673" cy="592323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2800"/>
            <a:ext cx="8497887" cy="47520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59200"/>
            <a:ext cx="8497887" cy="10080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2133600"/>
            <a:ext cx="417195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4173537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kumente und Einstellungen\mitterhuemer\Desktop\BIF_Valerie-grösser-gras-natur-jpg.jpg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6527052" y="923925"/>
            <a:ext cx="2441133" cy="59340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191" Type="http://schemas.openxmlformats.org/officeDocument/2006/relationships/slideLayout" Target="../slideLayouts/slideLayout191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199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79" Type="http://schemas.openxmlformats.org/officeDocument/2006/relationships/slideLayout" Target="../slideLayouts/slideLayout179.xml"/><Relationship Id="rId195" Type="http://schemas.openxmlformats.org/officeDocument/2006/relationships/slideLayout" Target="../slideLayouts/slideLayout195.xml"/><Relationship Id="rId190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slideLayout" Target="../slideLayouts/slideLayout169.xml"/><Relationship Id="rId18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80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052513"/>
            <a:ext cx="84978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Titelmasterformat durch Klicken bearbeiten</a:t>
            </a:r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468313" y="0"/>
            <a:ext cx="0" cy="6669088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AT"/>
          </a:p>
        </p:txBody>
      </p:sp>
      <p:sp>
        <p:nvSpPr>
          <p:cNvPr id="1032" name="Rectangle 22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95288" y="2133600"/>
            <a:ext cx="8497887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Textmasterformate durch Klicken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395288" y="6308725"/>
            <a:ext cx="4608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Lebende Fremdsprachen AHS</a:t>
            </a:r>
            <a:r>
              <a:rPr lang="de-DE" baseline="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</a:rPr>
              <a:t>BIFIE, Dezember</a:t>
            </a:r>
            <a:r>
              <a:rPr lang="de-DE" baseline="0" dirty="0" smtClean="0">
                <a:solidFill>
                  <a:schemeClr val="bg1"/>
                </a:solidFill>
              </a:rPr>
              <a:t> 2013</a:t>
            </a:r>
            <a:endParaRPr lang="de-DE" dirty="0" smtClean="0">
              <a:solidFill>
                <a:schemeClr val="bg1"/>
              </a:solidFill>
            </a:endParaRPr>
          </a:p>
        </p:txBody>
      </p:sp>
      <p:grpSp>
        <p:nvGrpSpPr>
          <p:cNvPr id="10" name="Gruppieren 8"/>
          <p:cNvGrpSpPr/>
          <p:nvPr userDrawn="1"/>
        </p:nvGrpSpPr>
        <p:grpSpPr>
          <a:xfrm>
            <a:off x="0" y="5076000"/>
            <a:ext cx="9144000" cy="1782000"/>
            <a:chOff x="0" y="5076000"/>
            <a:chExt cx="9144000" cy="1782000"/>
          </a:xfrm>
        </p:grpSpPr>
        <p:pic>
          <p:nvPicPr>
            <p:cNvPr id="11" name="Picture 4" descr="C:\Dokumente und Einstellungen\mitterhuemer\Desktop\wiese.jpg"/>
            <p:cNvPicPr>
              <a:picLocks noChangeAspect="1" noChangeArrowheads="1"/>
            </p:cNvPicPr>
            <p:nvPr userDrawn="1"/>
          </p:nvPicPr>
          <p:blipFill>
            <a:blip r:embed="rId202"/>
            <a:srcRect/>
            <a:stretch>
              <a:fillRect/>
            </a:stretch>
          </p:blipFill>
          <p:spPr bwMode="auto">
            <a:xfrm>
              <a:off x="4363165" y="5076000"/>
              <a:ext cx="4780835" cy="1782000"/>
            </a:xfrm>
            <a:prstGeom prst="rect">
              <a:avLst/>
            </a:prstGeom>
            <a:noFill/>
          </p:spPr>
        </p:pic>
        <p:pic>
          <p:nvPicPr>
            <p:cNvPr id="12" name="Picture 4" descr="C:\Dokumente und Einstellungen\mitterhuemer\Desktop\wiese.jpg"/>
            <p:cNvPicPr>
              <a:picLocks noChangeAspect="1" noChangeArrowheads="1"/>
            </p:cNvPicPr>
            <p:nvPr userDrawn="1"/>
          </p:nvPicPr>
          <p:blipFill>
            <a:blip r:embed="rId202"/>
            <a:srcRect/>
            <a:stretch>
              <a:fillRect/>
            </a:stretch>
          </p:blipFill>
          <p:spPr bwMode="auto">
            <a:xfrm>
              <a:off x="0" y="5076000"/>
              <a:ext cx="4780835" cy="1782000"/>
            </a:xfrm>
            <a:prstGeom prst="rect">
              <a:avLst/>
            </a:prstGeom>
            <a:noFill/>
          </p:spPr>
        </p:pic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395288" y="6308725"/>
            <a:ext cx="46085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400" baseline="0" dirty="0" smtClean="0">
                <a:solidFill>
                  <a:schemeClr val="bg1"/>
                </a:solidFill>
              </a:rPr>
              <a:t>Dezember 2013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16" name="Bild 15" descr="bmukk.png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63" y="373988"/>
            <a:ext cx="1676288" cy="530317"/>
          </a:xfrm>
          <a:prstGeom prst="rect">
            <a:avLst/>
          </a:prstGeom>
        </p:spPr>
      </p:pic>
      <p:pic>
        <p:nvPicPr>
          <p:cNvPr id="19" name="Bild 18" descr="bsvlogo.png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46" y="76402"/>
            <a:ext cx="1150401" cy="827903"/>
          </a:xfrm>
          <a:prstGeom prst="rect">
            <a:avLst/>
          </a:prstGeom>
        </p:spPr>
      </p:pic>
      <p:pic>
        <p:nvPicPr>
          <p:cNvPr id="20" name="Bild 19"/>
          <p:cNvPicPr/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30" y="373988"/>
            <a:ext cx="1367653" cy="535605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817" r:id="rId59"/>
    <p:sldLayoutId id="2147483818" r:id="rId60"/>
    <p:sldLayoutId id="2147483819" r:id="rId61"/>
    <p:sldLayoutId id="2147483820" r:id="rId62"/>
    <p:sldLayoutId id="2147483821" r:id="rId63"/>
    <p:sldLayoutId id="2147483822" r:id="rId64"/>
    <p:sldLayoutId id="2147483823" r:id="rId65"/>
    <p:sldLayoutId id="2147483824" r:id="rId66"/>
    <p:sldLayoutId id="2147483825" r:id="rId67"/>
    <p:sldLayoutId id="2147483826" r:id="rId68"/>
    <p:sldLayoutId id="2147483827" r:id="rId69"/>
    <p:sldLayoutId id="2147483828" r:id="rId70"/>
    <p:sldLayoutId id="2147483829" r:id="rId71"/>
    <p:sldLayoutId id="2147483830" r:id="rId72"/>
    <p:sldLayoutId id="2147483831" r:id="rId73"/>
    <p:sldLayoutId id="2147483832" r:id="rId74"/>
    <p:sldLayoutId id="2147483833" r:id="rId75"/>
    <p:sldLayoutId id="2147483834" r:id="rId76"/>
    <p:sldLayoutId id="2147483835" r:id="rId77"/>
    <p:sldLayoutId id="2147483836" r:id="rId78"/>
    <p:sldLayoutId id="2147483837" r:id="rId79"/>
    <p:sldLayoutId id="2147483838" r:id="rId80"/>
    <p:sldLayoutId id="2147483839" r:id="rId81"/>
    <p:sldLayoutId id="2147483840" r:id="rId82"/>
    <p:sldLayoutId id="2147483841" r:id="rId83"/>
    <p:sldLayoutId id="2147483842" r:id="rId84"/>
    <p:sldLayoutId id="2147483843" r:id="rId85"/>
    <p:sldLayoutId id="2147483844" r:id="rId86"/>
    <p:sldLayoutId id="2147483845" r:id="rId87"/>
    <p:sldLayoutId id="2147483846" r:id="rId88"/>
    <p:sldLayoutId id="2147483847" r:id="rId89"/>
    <p:sldLayoutId id="2147483848" r:id="rId90"/>
    <p:sldLayoutId id="2147483849" r:id="rId91"/>
    <p:sldLayoutId id="2147483850" r:id="rId92"/>
    <p:sldLayoutId id="2147483851" r:id="rId93"/>
    <p:sldLayoutId id="2147483852" r:id="rId94"/>
    <p:sldLayoutId id="2147483853" r:id="rId95"/>
    <p:sldLayoutId id="2147483854" r:id="rId96"/>
    <p:sldLayoutId id="2147483855" r:id="rId97"/>
    <p:sldLayoutId id="2147483856" r:id="rId98"/>
    <p:sldLayoutId id="2147483857" r:id="rId99"/>
    <p:sldLayoutId id="2147483858" r:id="rId100"/>
    <p:sldLayoutId id="2147483859" r:id="rId101"/>
    <p:sldLayoutId id="2147483860" r:id="rId102"/>
    <p:sldLayoutId id="2147483861" r:id="rId103"/>
    <p:sldLayoutId id="2147483862" r:id="rId104"/>
    <p:sldLayoutId id="2147483863" r:id="rId105"/>
    <p:sldLayoutId id="2147483864" r:id="rId106"/>
    <p:sldLayoutId id="2147483865" r:id="rId107"/>
    <p:sldLayoutId id="2147483866" r:id="rId108"/>
    <p:sldLayoutId id="2147483867" r:id="rId109"/>
    <p:sldLayoutId id="2147483868" r:id="rId110"/>
    <p:sldLayoutId id="2147483869" r:id="rId111"/>
    <p:sldLayoutId id="2147483870" r:id="rId112"/>
    <p:sldLayoutId id="2147483871" r:id="rId113"/>
    <p:sldLayoutId id="2147483872" r:id="rId114"/>
    <p:sldLayoutId id="2147483873" r:id="rId115"/>
    <p:sldLayoutId id="2147483874" r:id="rId116"/>
    <p:sldLayoutId id="2147483875" r:id="rId117"/>
    <p:sldLayoutId id="2147483876" r:id="rId118"/>
    <p:sldLayoutId id="2147483877" r:id="rId119"/>
    <p:sldLayoutId id="2147483878" r:id="rId120"/>
    <p:sldLayoutId id="2147483879" r:id="rId121"/>
    <p:sldLayoutId id="2147483880" r:id="rId122"/>
    <p:sldLayoutId id="2147483881" r:id="rId123"/>
    <p:sldLayoutId id="2147483882" r:id="rId124"/>
    <p:sldLayoutId id="2147483883" r:id="rId125"/>
    <p:sldLayoutId id="2147483884" r:id="rId126"/>
    <p:sldLayoutId id="2147483885" r:id="rId127"/>
    <p:sldLayoutId id="2147483886" r:id="rId128"/>
    <p:sldLayoutId id="2147483887" r:id="rId129"/>
    <p:sldLayoutId id="2147483888" r:id="rId130"/>
    <p:sldLayoutId id="2147483889" r:id="rId131"/>
    <p:sldLayoutId id="2147483890" r:id="rId132"/>
    <p:sldLayoutId id="2147483891" r:id="rId133"/>
    <p:sldLayoutId id="2147483892" r:id="rId134"/>
    <p:sldLayoutId id="2147483893" r:id="rId135"/>
    <p:sldLayoutId id="2147483894" r:id="rId136"/>
    <p:sldLayoutId id="2147483895" r:id="rId137"/>
    <p:sldLayoutId id="2147483896" r:id="rId138"/>
    <p:sldLayoutId id="2147483897" r:id="rId139"/>
    <p:sldLayoutId id="2147483898" r:id="rId140"/>
    <p:sldLayoutId id="2147483899" r:id="rId141"/>
    <p:sldLayoutId id="2147483900" r:id="rId142"/>
    <p:sldLayoutId id="2147483901" r:id="rId143"/>
    <p:sldLayoutId id="2147483902" r:id="rId144"/>
    <p:sldLayoutId id="2147483903" r:id="rId145"/>
    <p:sldLayoutId id="2147483904" r:id="rId146"/>
    <p:sldLayoutId id="2147483905" r:id="rId147"/>
    <p:sldLayoutId id="2147483906" r:id="rId148"/>
    <p:sldLayoutId id="2147483907" r:id="rId149"/>
    <p:sldLayoutId id="2147483908" r:id="rId150"/>
    <p:sldLayoutId id="2147483909" r:id="rId151"/>
    <p:sldLayoutId id="2147483910" r:id="rId152"/>
    <p:sldLayoutId id="2147483911" r:id="rId153"/>
    <p:sldLayoutId id="2147483912" r:id="rId154"/>
    <p:sldLayoutId id="2147483913" r:id="rId155"/>
    <p:sldLayoutId id="2147483914" r:id="rId156"/>
    <p:sldLayoutId id="2147483915" r:id="rId157"/>
    <p:sldLayoutId id="2147483916" r:id="rId158"/>
    <p:sldLayoutId id="2147483917" r:id="rId159"/>
    <p:sldLayoutId id="2147483918" r:id="rId160"/>
    <p:sldLayoutId id="2147483919" r:id="rId161"/>
    <p:sldLayoutId id="2147483920" r:id="rId162"/>
    <p:sldLayoutId id="2147483921" r:id="rId163"/>
    <p:sldLayoutId id="2147483922" r:id="rId164"/>
    <p:sldLayoutId id="2147483923" r:id="rId165"/>
    <p:sldLayoutId id="2147483924" r:id="rId166"/>
    <p:sldLayoutId id="2147483925" r:id="rId167"/>
    <p:sldLayoutId id="2147483926" r:id="rId168"/>
    <p:sldLayoutId id="2147483927" r:id="rId169"/>
    <p:sldLayoutId id="2147483928" r:id="rId170"/>
    <p:sldLayoutId id="2147483929" r:id="rId171"/>
    <p:sldLayoutId id="2147483930" r:id="rId172"/>
    <p:sldLayoutId id="2147483931" r:id="rId173"/>
    <p:sldLayoutId id="2147483932" r:id="rId174"/>
    <p:sldLayoutId id="2147483933" r:id="rId175"/>
    <p:sldLayoutId id="2147483934" r:id="rId176"/>
    <p:sldLayoutId id="2147483935" r:id="rId177"/>
    <p:sldLayoutId id="2147483936" r:id="rId178"/>
    <p:sldLayoutId id="2147483937" r:id="rId179"/>
    <p:sldLayoutId id="2147483938" r:id="rId180"/>
    <p:sldLayoutId id="2147483939" r:id="rId181"/>
    <p:sldLayoutId id="2147483940" r:id="rId182"/>
    <p:sldLayoutId id="2147483941" r:id="rId183"/>
    <p:sldLayoutId id="2147483942" r:id="rId184"/>
    <p:sldLayoutId id="2147483943" r:id="rId185"/>
    <p:sldLayoutId id="2147483944" r:id="rId186"/>
    <p:sldLayoutId id="2147483945" r:id="rId187"/>
    <p:sldLayoutId id="2147483946" r:id="rId188"/>
    <p:sldLayoutId id="2147483947" r:id="rId189"/>
    <p:sldLayoutId id="2147483948" r:id="rId190"/>
    <p:sldLayoutId id="2147483949" r:id="rId191"/>
    <p:sldLayoutId id="2147483950" r:id="rId192"/>
    <p:sldLayoutId id="2147483951" r:id="rId193"/>
    <p:sldLayoutId id="2147483952" r:id="rId194"/>
    <p:sldLayoutId id="2147483953" r:id="rId195"/>
    <p:sldLayoutId id="2147483954" r:id="rId196"/>
    <p:sldLayoutId id="2147483955" r:id="rId197"/>
    <p:sldLayoutId id="2147483956" r:id="rId198"/>
    <p:sldLayoutId id="2147483957" r:id="rId199"/>
    <p:sldLayoutId id="2147483958" r:id="rId20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99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rgbClr val="B4CD2D"/>
          </a:solidFill>
          <a:latin typeface="HelveticaNeueLT Std Med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NeueLT Std L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HelveticaNeueLT Std L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HelveticaNeueLT Std L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HelveticaNeueLT Std L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HelveticaNeueLT Std L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HelveticaNeueLT Std Lt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fie.at/node/7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2502958"/>
            <a:ext cx="7772400" cy="1470025"/>
          </a:xfrm>
        </p:spPr>
        <p:txBody>
          <a:bodyPr/>
          <a:lstStyle/>
          <a:p>
            <a:pPr algn="ctr"/>
            <a:r>
              <a:rPr lang="de-AT" dirty="0" smtClean="0"/>
              <a:t>Die standardisierte schriftliche Reifeprüfung</a:t>
            </a:r>
            <a:br>
              <a:rPr lang="de-AT" dirty="0" smtClean="0"/>
            </a:br>
            <a:r>
              <a:rPr lang="de-AT" dirty="0" smtClean="0"/>
              <a:t>Lebende Fremdsprachen AHS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DE" dirty="0" smtClean="0">
                <a:solidFill>
                  <a:schemeClr val="tx1"/>
                </a:solidFill>
              </a:rPr>
              <a:t>Informationen </a:t>
            </a:r>
            <a:r>
              <a:rPr lang="de-DE" dirty="0">
                <a:solidFill>
                  <a:schemeClr val="tx1"/>
                </a:solidFill>
              </a:rPr>
              <a:t>unter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rgbClr val="000000"/>
                </a:solidFill>
                <a:hlinkClick r:id="rId2"/>
              </a:rPr>
              <a:t>https://www.bifie.at/</a:t>
            </a:r>
            <a:r>
              <a:rPr lang="de-DE" dirty="0" err="1">
                <a:solidFill>
                  <a:srgbClr val="000000"/>
                </a:solidFill>
                <a:hlinkClick r:id="rId2"/>
              </a:rPr>
              <a:t>node</a:t>
            </a:r>
            <a:r>
              <a:rPr lang="de-DE" dirty="0" smtClean="0">
                <a:solidFill>
                  <a:srgbClr val="000000"/>
                </a:solidFill>
                <a:hlinkClick r:id="rId2"/>
              </a:rPr>
              <a:t>/78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>
                <a:solidFill>
                  <a:srgbClr val="000000"/>
                </a:solidFill>
              </a:rPr>
              <a:t>Korrektur und Beurteilung der rezeptiven Fertigkeiten erfolgen anhand von vorgegebenen Lösungsschlüsseln.</a:t>
            </a:r>
          </a:p>
          <a:p>
            <a:pPr lvl="0">
              <a:spcBef>
                <a:spcPts val="6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>
                <a:solidFill>
                  <a:srgbClr val="000000"/>
                </a:solidFill>
              </a:rPr>
              <a:t>In Zweifelsfällen stehen eine elektronische sowie eine telefonische Hotline zur Verfügung.</a:t>
            </a:r>
          </a:p>
          <a:p>
            <a:pPr lvl="0">
              <a:spcBef>
                <a:spcPts val="6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>
                <a:solidFill>
                  <a:srgbClr val="000000"/>
                </a:solidFill>
              </a:rPr>
              <a:t>Korrektur und Beurteilung der Schreibaufträge erfolgen anhand eines vorgegebenen Beurteilungsrasters.</a:t>
            </a:r>
            <a:r>
              <a:rPr lang="de-DE" dirty="0"/>
              <a:t> </a:t>
            </a:r>
          </a:p>
          <a:p>
            <a:pPr>
              <a:spcBef>
                <a:spcPts val="6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DE" dirty="0">
                <a:solidFill>
                  <a:srgbClr val="000000"/>
                </a:solidFill>
              </a:rPr>
              <a:t>Für eine positive Gesamtbeurteilung müssen sowohl der rezeptive Teil (</a:t>
            </a:r>
            <a:r>
              <a:rPr lang="de-DE" i="1" dirty="0">
                <a:solidFill>
                  <a:srgbClr val="000000"/>
                </a:solidFill>
              </a:rPr>
              <a:t>Lesen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i="1" dirty="0">
                <a:solidFill>
                  <a:srgbClr val="000000"/>
                </a:solidFill>
              </a:rPr>
              <a:t>Hören</a:t>
            </a:r>
            <a:r>
              <a:rPr lang="de-DE" dirty="0">
                <a:solidFill>
                  <a:srgbClr val="000000"/>
                </a:solidFill>
              </a:rPr>
              <a:t>) als auch der produktive Teil (</a:t>
            </a:r>
            <a:r>
              <a:rPr lang="de-DE" i="1" dirty="0">
                <a:solidFill>
                  <a:srgbClr val="000000"/>
                </a:solidFill>
              </a:rPr>
              <a:t>Sprachverwendung im Kontext </a:t>
            </a:r>
            <a:r>
              <a:rPr lang="de-DE" dirty="0">
                <a:solidFill>
                  <a:srgbClr val="000000"/>
                </a:solidFill>
              </a:rPr>
              <a:t>und </a:t>
            </a:r>
            <a:r>
              <a:rPr lang="de-DE" i="1" dirty="0">
                <a:solidFill>
                  <a:srgbClr val="000000"/>
                </a:solidFill>
              </a:rPr>
              <a:t>Schreiben</a:t>
            </a:r>
            <a:r>
              <a:rPr lang="de-DE" dirty="0">
                <a:solidFill>
                  <a:srgbClr val="000000"/>
                </a:solidFill>
              </a:rPr>
              <a:t>) positiv sein.</a:t>
            </a:r>
          </a:p>
          <a:p>
            <a:endParaRPr lang="de-AT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95288" y="390738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Aufgabenmodell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SRP</a:t>
            </a:r>
            <a:r>
              <a:rPr lang="de-AT" dirty="0">
                <a:solidFill>
                  <a:srgbClr val="A6A6A6"/>
                </a:solidFill>
              </a:rPr>
              <a:t/>
            </a:r>
            <a:br>
              <a:rPr lang="de-AT" dirty="0">
                <a:solidFill>
                  <a:srgbClr val="A6A6A6"/>
                </a:solidFill>
              </a:rPr>
            </a:br>
            <a:endParaRPr lang="de-AT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3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3-Säulen-Modell </a:t>
            </a:r>
            <a:br>
              <a:rPr lang="de-AT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AHS</a:t>
            </a:r>
            <a:endParaRPr lang="de-A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2" y="1343025"/>
            <a:ext cx="5699385" cy="414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2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Konzept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DE" sz="2500" dirty="0" smtClean="0">
                <a:cs typeface="Calibri" pitchFamily="34" charset="0"/>
              </a:rPr>
              <a:t>Maturantinnen und Maturanten sollen elementare kommunikative Anforderungen des gesellschaftlichen und beruflichen Lebens in Englisch erfüllen können.</a:t>
            </a:r>
          </a:p>
          <a:p>
            <a:pPr>
              <a:spcBef>
                <a:spcPts val="12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DE" sz="2500" dirty="0" smtClean="0">
                <a:cs typeface="Calibri" pitchFamily="34" charset="0"/>
              </a:rPr>
              <a:t>Die Grundlage bildet der Gemeinsame Europäische Referenzrahmen für Sprachen (GERS).</a:t>
            </a:r>
          </a:p>
          <a:p>
            <a:pPr>
              <a:spcBef>
                <a:spcPts val="12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DE" sz="2500" dirty="0" smtClean="0">
                <a:cs typeface="Calibri" pitchFamily="34" charset="0"/>
              </a:rPr>
              <a:t>In Abstimmung mit dem Lehrplan ist das Kompetenzniveau für Englisch mit B2 definiert, das </a:t>
            </a:r>
            <a:r>
              <a:rPr lang="de-DE" sz="2500" dirty="0">
                <a:cs typeface="Calibri" pitchFamily="34" charset="0"/>
              </a:rPr>
              <a:t>Kompetenzniveau für </a:t>
            </a:r>
            <a:r>
              <a:rPr lang="de-DE" sz="2500" dirty="0" smtClean="0">
                <a:cs typeface="Calibri" pitchFamily="34" charset="0"/>
              </a:rPr>
              <a:t>2. LFS </a:t>
            </a:r>
            <a:r>
              <a:rPr lang="de-DE" sz="2500" dirty="0">
                <a:cs typeface="Calibri" pitchFamily="34" charset="0"/>
              </a:rPr>
              <a:t>mit </a:t>
            </a:r>
            <a:r>
              <a:rPr lang="de-DE" sz="2500" dirty="0" smtClean="0">
                <a:cs typeface="Calibri" pitchFamily="34" charset="0"/>
              </a:rPr>
              <a:t>B1 (außer Lesen B2 für 6-jährige Formen)</a:t>
            </a:r>
          </a:p>
          <a:p>
            <a:pPr marL="285750" indent="-285750">
              <a:spcBef>
                <a:spcPts val="1200"/>
              </a:spcBef>
              <a:buClr>
                <a:srgbClr val="B4CD2D"/>
              </a:buClr>
              <a:buFont typeface="Wingdings" pitchFamily="2" charset="2"/>
              <a:buChar char="Ø"/>
            </a:pPr>
            <a:endParaRPr lang="de-DE" sz="2500" dirty="0" smtClean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424300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Konzept </a:t>
            </a:r>
            <a:r>
              <a:rPr lang="de-AT" dirty="0" smtClean="0">
                <a:solidFill>
                  <a:srgbClr val="A6A6A6"/>
                </a:solidFill>
              </a:rPr>
              <a:t>– </a:t>
            </a:r>
            <a:r>
              <a:rPr lang="de-AT" dirty="0">
                <a:solidFill>
                  <a:srgbClr val="A6A6A6"/>
                </a:solidFill>
              </a:rPr>
              <a:t>Englisch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AHS</a:t>
            </a:r>
            <a:r>
              <a:rPr lang="de-AT" dirty="0">
                <a:solidFill>
                  <a:srgbClr val="A6A6A6"/>
                </a:solidFill>
              </a:rPr>
              <a:t/>
            </a:r>
            <a:br>
              <a:rPr lang="de-AT" dirty="0">
                <a:solidFill>
                  <a:srgbClr val="A6A6A6"/>
                </a:solidFill>
              </a:rPr>
            </a:br>
            <a:endParaRPr lang="de-AT" dirty="0">
              <a:solidFill>
                <a:srgbClr val="A6A6A6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6" y="1432362"/>
            <a:ext cx="8199831" cy="363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99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43234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Konzept 2. lebende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Fremdsprache </a:t>
            </a:r>
            <a:r>
              <a:rPr lang="de-AT" dirty="0">
                <a:solidFill>
                  <a:srgbClr val="A6A6A6"/>
                </a:solidFill>
              </a:rPr>
              <a:t>AHS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1" y="1660962"/>
            <a:ext cx="8218120" cy="367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68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390738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Aufgabenmodell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SRP</a:t>
            </a:r>
            <a:r>
              <a:rPr lang="de-AT" dirty="0">
                <a:solidFill>
                  <a:srgbClr val="A6A6A6"/>
                </a:solidFill>
              </a:rPr>
              <a:t/>
            </a:r>
            <a:br>
              <a:rPr lang="de-AT" dirty="0">
                <a:solidFill>
                  <a:srgbClr val="A6A6A6"/>
                </a:solidFill>
              </a:rPr>
            </a:br>
            <a:endParaRPr lang="de-AT" dirty="0">
              <a:solidFill>
                <a:srgbClr val="A6A6A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de-AT" b="1" dirty="0"/>
              <a:t>Leseverständnis</a:t>
            </a:r>
            <a:r>
              <a:rPr lang="de-AT" dirty="0"/>
              <a:t> (Arbeitszeit: 60 Min)</a:t>
            </a:r>
            <a:endParaRPr lang="de-AT" sz="900" dirty="0"/>
          </a:p>
          <a:p>
            <a:pPr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de-AT" b="1" dirty="0"/>
              <a:t>	4 Aufgabenstellungen</a:t>
            </a:r>
            <a:r>
              <a:rPr lang="de-AT" dirty="0"/>
              <a:t>: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4 unterschiedliche Lesetexte</a:t>
            </a:r>
          </a:p>
          <a:p>
            <a:pPr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Mögliche </a:t>
            </a:r>
            <a:r>
              <a:rPr lang="de-DE" dirty="0"/>
              <a:t>Testformate:</a:t>
            </a:r>
          </a:p>
          <a:p>
            <a:endParaRPr lang="de-AT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636963"/>
            <a:ext cx="6205537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2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de-AT" b="1" dirty="0"/>
              <a:t>Hörverständnis</a:t>
            </a:r>
            <a:r>
              <a:rPr lang="de-AT" dirty="0"/>
              <a:t> (Arbeitszeit: 40-45 Min)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de-AT" b="1" dirty="0"/>
              <a:t>	4 Aufgabenstellungen</a:t>
            </a:r>
            <a:r>
              <a:rPr lang="de-AT" dirty="0"/>
              <a:t>:</a:t>
            </a:r>
          </a:p>
          <a:p>
            <a:pPr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4 unterschiedliche </a:t>
            </a:r>
            <a:r>
              <a:rPr lang="de-AT" dirty="0" err="1"/>
              <a:t>Hörtexte</a:t>
            </a:r>
            <a:endParaRPr lang="de-AT" dirty="0"/>
          </a:p>
          <a:p>
            <a:pPr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2 x Anhören</a:t>
            </a:r>
          </a:p>
          <a:p>
            <a:pPr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Mögliche </a:t>
            </a:r>
            <a:r>
              <a:rPr lang="de-DE" dirty="0"/>
              <a:t>Testformate:</a:t>
            </a:r>
          </a:p>
          <a:p>
            <a:endParaRPr lang="de-A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3946525"/>
            <a:ext cx="529113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390738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Aufgabenmodell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SRP</a:t>
            </a:r>
            <a:r>
              <a:rPr lang="de-AT" dirty="0">
                <a:solidFill>
                  <a:srgbClr val="A6A6A6"/>
                </a:solidFill>
              </a:rPr>
              <a:t/>
            </a:r>
            <a:br>
              <a:rPr lang="de-AT" dirty="0">
                <a:solidFill>
                  <a:srgbClr val="A6A6A6"/>
                </a:solidFill>
              </a:rPr>
            </a:br>
            <a:endParaRPr lang="de-AT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de-AT" b="1" dirty="0"/>
              <a:t>Sprachverwendung im Kontext</a:t>
            </a:r>
            <a:r>
              <a:rPr lang="de-AT" dirty="0"/>
              <a:t> (Arbeitszeit: 45 Min)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de-AT" b="1" dirty="0"/>
              <a:t>	4 Aufgabenstellungen</a:t>
            </a:r>
            <a:r>
              <a:rPr lang="de-AT" dirty="0"/>
              <a:t>:</a:t>
            </a:r>
          </a:p>
          <a:p>
            <a:pPr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4 unterschiedliche Lesetexte</a:t>
            </a:r>
          </a:p>
          <a:p>
            <a:pPr>
              <a:spcAft>
                <a:spcPts val="1200"/>
              </a:spcAft>
              <a:buClr>
                <a:srgbClr val="B4CD2D"/>
              </a:buClr>
              <a:buFont typeface="Wingdings" pitchFamily="2" charset="2"/>
              <a:buChar char="ü"/>
            </a:pPr>
            <a:r>
              <a:rPr lang="de-DE" dirty="0">
                <a:cs typeface="Calibri" pitchFamily="34" charset="0"/>
              </a:rPr>
              <a:t>Mögliche Testformate: </a:t>
            </a:r>
          </a:p>
          <a:p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7" y="3578225"/>
            <a:ext cx="55594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390738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Aufgabenmodell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SRP</a:t>
            </a:r>
            <a:r>
              <a:rPr lang="de-AT" dirty="0">
                <a:solidFill>
                  <a:srgbClr val="A6A6A6"/>
                </a:solidFill>
              </a:rPr>
              <a:t/>
            </a:r>
            <a:br>
              <a:rPr lang="de-AT" dirty="0">
                <a:solidFill>
                  <a:srgbClr val="A6A6A6"/>
                </a:solidFill>
              </a:rPr>
            </a:br>
            <a:endParaRPr lang="de-AT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de-AT" b="1" dirty="0"/>
              <a:t>Schreibkompetenz</a:t>
            </a:r>
            <a:r>
              <a:rPr lang="de-AT" dirty="0"/>
              <a:t> (Arbeitszeit: 120-125 Min)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de-AT" b="1" dirty="0"/>
              <a:t>	2 Aufgabenstellungen</a:t>
            </a:r>
            <a:r>
              <a:rPr lang="de-AT" dirty="0"/>
              <a:t>:</a:t>
            </a:r>
            <a:endParaRPr lang="de-AT" sz="2100" dirty="0">
              <a:latin typeface="HelveticaNeueLT Std Med" pitchFamily="34" charset="0"/>
            </a:endParaRPr>
          </a:p>
          <a:p>
            <a:pPr>
              <a:spcBef>
                <a:spcPts val="6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2 unterschiedliche Textproduktionen</a:t>
            </a:r>
          </a:p>
          <a:p>
            <a:pPr>
              <a:spcBef>
                <a:spcPts val="600"/>
              </a:spcBef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/>
              <a:t>Mögliche Textsorten: </a:t>
            </a:r>
            <a:r>
              <a:rPr lang="de-AT" i="1" dirty="0"/>
              <a:t>Essay (B2), Artikel, E-Mail, Bericht </a:t>
            </a:r>
          </a:p>
          <a:p>
            <a:pPr marL="0" indent="0">
              <a:buClr>
                <a:srgbClr val="B4CD2D"/>
              </a:buClr>
            </a:pPr>
            <a:r>
              <a:rPr lang="de-AT" sz="2200" i="1" dirty="0"/>
              <a:t>	</a:t>
            </a:r>
            <a:r>
              <a:rPr lang="de-AT" dirty="0"/>
              <a:t>neu ab SV 14/15 </a:t>
            </a:r>
            <a:r>
              <a:rPr lang="de-AT" i="1" dirty="0"/>
              <a:t>Blog</a:t>
            </a:r>
          </a:p>
          <a:p>
            <a:pPr>
              <a:buClr>
                <a:srgbClr val="B4CD2D"/>
              </a:buClr>
              <a:buFont typeface="Wingdings" pitchFamily="2" charset="2"/>
              <a:buChar char="ü"/>
            </a:pPr>
            <a:endParaRPr lang="de-AT" sz="800" i="1" dirty="0"/>
          </a:p>
          <a:p>
            <a:pPr lvl="0"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>
                <a:solidFill>
                  <a:srgbClr val="000000"/>
                </a:solidFill>
              </a:rPr>
              <a:t>Durchführung handschriftlich oder mit Hilfe eines elektronischen Arbeitsmittels</a:t>
            </a:r>
          </a:p>
          <a:p>
            <a:pPr lvl="0">
              <a:buClr>
                <a:srgbClr val="B4CD2D"/>
              </a:buClr>
              <a:buFont typeface="Wingdings" pitchFamily="2" charset="2"/>
              <a:buChar char="ü"/>
            </a:pPr>
            <a:endParaRPr lang="de-AT" sz="800" dirty="0">
              <a:solidFill>
                <a:srgbClr val="000000"/>
              </a:solidFill>
            </a:endParaRPr>
          </a:p>
          <a:p>
            <a:pPr lvl="0">
              <a:buClr>
                <a:srgbClr val="B4CD2D"/>
              </a:buClr>
              <a:buFont typeface="Wingdings" pitchFamily="2" charset="2"/>
              <a:buChar char="ü"/>
            </a:pPr>
            <a:r>
              <a:rPr lang="de-AT" dirty="0">
                <a:solidFill>
                  <a:srgbClr val="000000"/>
                </a:solidFill>
              </a:rPr>
              <a:t>Die Verwendung von Wörterbüchern ist nicht gestattet.</a:t>
            </a:r>
          </a:p>
          <a:p>
            <a:pPr>
              <a:buFont typeface="Wingdings" pitchFamily="2" charset="2"/>
              <a:buChar char="§"/>
            </a:pPr>
            <a:endParaRPr lang="de-AT" sz="2100" dirty="0"/>
          </a:p>
          <a:p>
            <a:endParaRPr lang="de-AT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95288" y="390738"/>
            <a:ext cx="8497887" cy="1008062"/>
          </a:xfrm>
        </p:spPr>
        <p:txBody>
          <a:bodyPr/>
          <a:lstStyle/>
          <a:p>
            <a:r>
              <a:rPr lang="de-AT" dirty="0">
                <a:solidFill>
                  <a:srgbClr val="A6A6A6"/>
                </a:solidFill>
              </a:rPr>
              <a:t>Aufgabenmodell </a:t>
            </a:r>
            <a:r>
              <a:rPr lang="de-AT" dirty="0" smtClean="0">
                <a:solidFill>
                  <a:srgbClr val="A6A6A6"/>
                </a:solidFill>
              </a:rPr>
              <a:t/>
            </a:r>
            <a:br>
              <a:rPr lang="de-AT" dirty="0" smtClean="0">
                <a:solidFill>
                  <a:srgbClr val="A6A6A6"/>
                </a:solidFill>
              </a:rPr>
            </a:br>
            <a:r>
              <a:rPr lang="de-AT" dirty="0" smtClean="0">
                <a:solidFill>
                  <a:srgbClr val="A6A6A6"/>
                </a:solidFill>
              </a:rPr>
              <a:t>SRP</a:t>
            </a:r>
            <a:r>
              <a:rPr lang="de-AT" dirty="0">
                <a:solidFill>
                  <a:srgbClr val="A6A6A6"/>
                </a:solidFill>
              </a:rPr>
              <a:t/>
            </a:r>
            <a:br>
              <a:rPr lang="de-AT" dirty="0">
                <a:solidFill>
                  <a:srgbClr val="A6A6A6"/>
                </a:solidFill>
              </a:rPr>
            </a:br>
            <a:endParaRPr lang="de-AT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40911"/>
      </p:ext>
    </p:extLst>
  </p:cSld>
  <p:clrMapOvr>
    <a:masterClrMapping/>
  </p:clrMapOvr>
</p:sld>
</file>

<file path=ppt/theme/theme1.xml><?xml version="1.0" encoding="utf-8"?>
<a:theme xmlns:a="http://schemas.openxmlformats.org/drawingml/2006/main" name="1_Präsentation_vorlage_Julia2">
  <a:themeElements>
    <a:clrScheme name="Präsentation_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äsentation_vorlage">
      <a:majorFont>
        <a:latin typeface="HelveticaNeueLT Std Med"/>
        <a:ea typeface=""/>
        <a:cs typeface=""/>
      </a:majorFont>
      <a:minorFont>
        <a:latin typeface="HelveticaNeueLT Std M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NeueLT Std L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NeueLT Std Lt" pitchFamily="34" charset="0"/>
          </a:defRPr>
        </a:defPPr>
      </a:lstStyle>
    </a:lnDef>
  </a:objectDefaults>
  <a:extraClrSchemeLst>
    <a:extraClrScheme>
      <a:clrScheme name="Präsentation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HelveticaNeueLT Std Lt</vt:lpstr>
      <vt:lpstr>HelveticaNeueLT Std Med</vt:lpstr>
      <vt:lpstr>Wingdings</vt:lpstr>
      <vt:lpstr>1_Präsentation_vorlage_Julia2</vt:lpstr>
      <vt:lpstr>Die standardisierte schriftliche Reifeprüfung Lebende Fremdsprachen AHS  Informationen unter  https://www.bifie.at/node/78</vt:lpstr>
      <vt:lpstr>3-Säulen-Modell  AHS</vt:lpstr>
      <vt:lpstr>Konzept</vt:lpstr>
      <vt:lpstr>Konzept – Englisch  AHS </vt:lpstr>
      <vt:lpstr>Konzept 2. lebende  Fremdsprache AHS</vt:lpstr>
      <vt:lpstr>Aufgabenmodell  SRP </vt:lpstr>
      <vt:lpstr>Aufgabenmodell  SRP </vt:lpstr>
      <vt:lpstr>Aufgabenmodell  SRP </vt:lpstr>
      <vt:lpstr>Aufgabenmodell  SRP </vt:lpstr>
      <vt:lpstr>Aufgabenmodell  SRP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standardisierte schriftliche Reifeprüfung Lebende Fremdsprachen AHS  Informationen unter  https://www.bifie.at/node/78</dc:title>
  <dc:creator>Ania</dc:creator>
  <cp:lastModifiedBy>Ania Labijak</cp:lastModifiedBy>
  <cp:revision>1</cp:revision>
  <dcterms:modified xsi:type="dcterms:W3CDTF">2018-01-23T08:07:35Z</dcterms:modified>
</cp:coreProperties>
</file>