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6" r:id="rId2"/>
    <p:sldId id="290" r:id="rId3"/>
    <p:sldId id="256" r:id="rId4"/>
    <p:sldId id="289" r:id="rId5"/>
    <p:sldId id="259" r:id="rId6"/>
    <p:sldId id="295" r:id="rId7"/>
    <p:sldId id="257" r:id="rId8"/>
    <p:sldId id="291" r:id="rId9"/>
    <p:sldId id="292" r:id="rId10"/>
    <p:sldId id="260" r:id="rId11"/>
    <p:sldId id="269" r:id="rId12"/>
    <p:sldId id="271" r:id="rId13"/>
    <p:sldId id="272" r:id="rId14"/>
    <p:sldId id="273" r:id="rId15"/>
    <p:sldId id="274" r:id="rId16"/>
    <p:sldId id="275" r:id="rId17"/>
    <p:sldId id="278" r:id="rId18"/>
    <p:sldId id="279" r:id="rId19"/>
    <p:sldId id="280" r:id="rId20"/>
    <p:sldId id="281" r:id="rId21"/>
    <p:sldId id="282" r:id="rId22"/>
    <p:sldId id="283" r:id="rId23"/>
    <p:sldId id="284" r:id="rId24"/>
    <p:sldId id="285" r:id="rId25"/>
    <p:sldId id="286" r:id="rId26"/>
    <p:sldId id="300" r:id="rId27"/>
    <p:sldId id="287" r:id="rId28"/>
    <p:sldId id="288" r:id="rId29"/>
    <p:sldId id="297" r:id="rId30"/>
    <p:sldId id="298" r:id="rId31"/>
    <p:sldId id="299" r:id="rId3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726E186-64BE-E54A-966B-C0C889ED0EEF}" type="datetimeFigureOut">
              <a:rPr lang="ru-RU" smtClean="0"/>
              <a:pPr/>
              <a:t>23.01.2018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7985DC8-32C7-2F40-83EE-9B0F3D1E5AE2}" type="slidenum">
              <a:rPr lang="ru-RU" smtClean="0"/>
              <a:pPr/>
              <a:t>‹#›</a:t>
            </a:fld>
            <a:endParaRPr lang="ru-RU"/>
          </a:p>
        </p:txBody>
      </p:sp>
    </p:spTree>
    <p:extLst>
      <p:ext uri="{BB962C8B-B14F-4D97-AF65-F5344CB8AC3E}">
        <p14:creationId xmlns:p14="http://schemas.microsoft.com/office/powerpoint/2010/main" val="1499657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726E186-64BE-E54A-966B-C0C889ED0EEF}" type="datetimeFigureOut">
              <a:rPr lang="ru-RU" smtClean="0"/>
              <a:pPr/>
              <a:t>23.01.2018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7985DC8-32C7-2F40-83EE-9B0F3D1E5AE2}" type="slidenum">
              <a:rPr lang="ru-RU" smtClean="0"/>
              <a:pPr/>
              <a:t>‹#›</a:t>
            </a:fld>
            <a:endParaRPr lang="ru-RU"/>
          </a:p>
        </p:txBody>
      </p:sp>
    </p:spTree>
    <p:extLst>
      <p:ext uri="{BB962C8B-B14F-4D97-AF65-F5344CB8AC3E}">
        <p14:creationId xmlns:p14="http://schemas.microsoft.com/office/powerpoint/2010/main" val="1872853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 загол.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726E186-64BE-E54A-966B-C0C889ED0EEF}" type="datetimeFigureOut">
              <a:rPr lang="ru-RU" smtClean="0"/>
              <a:pPr/>
              <a:t>23.01.2018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7985DC8-32C7-2F40-83EE-9B0F3D1E5AE2}" type="slidenum">
              <a:rPr lang="ru-RU" smtClean="0"/>
              <a:pPr/>
              <a:t>‹#›</a:t>
            </a:fld>
            <a:endParaRPr lang="ru-RU"/>
          </a:p>
        </p:txBody>
      </p:sp>
    </p:spTree>
    <p:extLst>
      <p:ext uri="{BB962C8B-B14F-4D97-AF65-F5344CB8AC3E}">
        <p14:creationId xmlns:p14="http://schemas.microsoft.com/office/powerpoint/2010/main" val="1387498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726E186-64BE-E54A-966B-C0C889ED0EEF}" type="datetimeFigureOut">
              <a:rPr lang="ru-RU" smtClean="0"/>
              <a:pPr/>
              <a:t>23.01.2018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7985DC8-32C7-2F40-83EE-9B0F3D1E5AE2}" type="slidenum">
              <a:rPr lang="ru-RU" smtClean="0"/>
              <a:pPr/>
              <a:t>‹#›</a:t>
            </a:fld>
            <a:endParaRPr lang="ru-RU"/>
          </a:p>
        </p:txBody>
      </p:sp>
    </p:spTree>
    <p:extLst>
      <p:ext uri="{BB962C8B-B14F-4D97-AF65-F5344CB8AC3E}">
        <p14:creationId xmlns:p14="http://schemas.microsoft.com/office/powerpoint/2010/main" val="2055662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726E186-64BE-E54A-966B-C0C889ED0EEF}" type="datetimeFigureOut">
              <a:rPr lang="ru-RU" smtClean="0"/>
              <a:pPr/>
              <a:t>23.01.2018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7985DC8-32C7-2F40-83EE-9B0F3D1E5AE2}" type="slidenum">
              <a:rPr lang="ru-RU" smtClean="0"/>
              <a:pPr/>
              <a:t>‹#›</a:t>
            </a:fld>
            <a:endParaRPr lang="ru-RU"/>
          </a:p>
        </p:txBody>
      </p:sp>
    </p:spTree>
    <p:extLst>
      <p:ext uri="{BB962C8B-B14F-4D97-AF65-F5344CB8AC3E}">
        <p14:creationId xmlns:p14="http://schemas.microsoft.com/office/powerpoint/2010/main" val="365856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726E186-64BE-E54A-966B-C0C889ED0EEF}" type="datetimeFigureOut">
              <a:rPr lang="ru-RU" smtClean="0"/>
              <a:pPr/>
              <a:t>23.01.2018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7985DC8-32C7-2F40-83EE-9B0F3D1E5AE2}" type="slidenum">
              <a:rPr lang="ru-RU" smtClean="0"/>
              <a:pPr/>
              <a:t>‹#›</a:t>
            </a:fld>
            <a:endParaRPr lang="ru-RU"/>
          </a:p>
        </p:txBody>
      </p:sp>
    </p:spTree>
    <p:extLst>
      <p:ext uri="{BB962C8B-B14F-4D97-AF65-F5344CB8AC3E}">
        <p14:creationId xmlns:p14="http://schemas.microsoft.com/office/powerpoint/2010/main" val="712816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726E186-64BE-E54A-966B-C0C889ED0EEF}" type="datetimeFigureOut">
              <a:rPr lang="ru-RU" smtClean="0"/>
              <a:pPr/>
              <a:t>23.01.2018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7985DC8-32C7-2F40-83EE-9B0F3D1E5AE2}" type="slidenum">
              <a:rPr lang="ru-RU" smtClean="0"/>
              <a:pPr/>
              <a:t>‹#›</a:t>
            </a:fld>
            <a:endParaRPr lang="ru-RU"/>
          </a:p>
        </p:txBody>
      </p:sp>
    </p:spTree>
    <p:extLst>
      <p:ext uri="{BB962C8B-B14F-4D97-AF65-F5344CB8AC3E}">
        <p14:creationId xmlns:p14="http://schemas.microsoft.com/office/powerpoint/2010/main" val="164812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726E186-64BE-E54A-966B-C0C889ED0EEF}" type="datetimeFigureOut">
              <a:rPr lang="ru-RU" smtClean="0"/>
              <a:pPr/>
              <a:t>23.01.2018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7985DC8-32C7-2F40-83EE-9B0F3D1E5AE2}" type="slidenum">
              <a:rPr lang="ru-RU" smtClean="0"/>
              <a:pPr/>
              <a:t>‹#›</a:t>
            </a:fld>
            <a:endParaRPr lang="ru-RU"/>
          </a:p>
        </p:txBody>
      </p:sp>
    </p:spTree>
    <p:extLst>
      <p:ext uri="{BB962C8B-B14F-4D97-AF65-F5344CB8AC3E}">
        <p14:creationId xmlns:p14="http://schemas.microsoft.com/office/powerpoint/2010/main" val="1779568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726E186-64BE-E54A-966B-C0C889ED0EEF}" type="datetimeFigureOut">
              <a:rPr lang="ru-RU" smtClean="0"/>
              <a:pPr/>
              <a:t>23.01.2018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7985DC8-32C7-2F40-83EE-9B0F3D1E5AE2}" type="slidenum">
              <a:rPr lang="ru-RU" smtClean="0"/>
              <a:pPr/>
              <a:t>‹#›</a:t>
            </a:fld>
            <a:endParaRPr lang="ru-RU"/>
          </a:p>
        </p:txBody>
      </p:sp>
    </p:spTree>
    <p:extLst>
      <p:ext uri="{BB962C8B-B14F-4D97-AF65-F5344CB8AC3E}">
        <p14:creationId xmlns:p14="http://schemas.microsoft.com/office/powerpoint/2010/main" val="1209498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F726E186-64BE-E54A-966B-C0C889ED0EEF}" type="datetimeFigureOut">
              <a:rPr lang="ru-RU" smtClean="0"/>
              <a:pPr/>
              <a:t>23.01.2018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7985DC8-32C7-2F40-83EE-9B0F3D1E5AE2}" type="slidenum">
              <a:rPr lang="ru-RU" smtClean="0"/>
              <a:pPr/>
              <a:t>‹#›</a:t>
            </a:fld>
            <a:endParaRPr lang="ru-RU"/>
          </a:p>
        </p:txBody>
      </p:sp>
    </p:spTree>
    <p:extLst>
      <p:ext uri="{BB962C8B-B14F-4D97-AF65-F5344CB8AC3E}">
        <p14:creationId xmlns:p14="http://schemas.microsoft.com/office/powerpoint/2010/main" val="210732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F726E186-64BE-E54A-966B-C0C889ED0EEF}" type="datetimeFigureOut">
              <a:rPr lang="ru-RU" smtClean="0"/>
              <a:pPr/>
              <a:t>23.01.2018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7985DC8-32C7-2F40-83EE-9B0F3D1E5AE2}" type="slidenum">
              <a:rPr lang="ru-RU" smtClean="0"/>
              <a:pPr/>
              <a:t>‹#›</a:t>
            </a:fld>
            <a:endParaRPr lang="ru-RU"/>
          </a:p>
        </p:txBody>
      </p:sp>
    </p:spTree>
    <p:extLst>
      <p:ext uri="{BB962C8B-B14F-4D97-AF65-F5344CB8AC3E}">
        <p14:creationId xmlns:p14="http://schemas.microsoft.com/office/powerpoint/2010/main" val="1543355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6E186-64BE-E54A-966B-C0C889ED0EEF}" type="datetimeFigureOut">
              <a:rPr lang="ru-RU" smtClean="0"/>
              <a:pPr/>
              <a:t>23.01.2018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85DC8-32C7-2F40-83EE-9B0F3D1E5AE2}" type="slidenum">
              <a:rPr lang="ru-RU" smtClean="0"/>
              <a:pPr/>
              <a:t>‹#›</a:t>
            </a:fld>
            <a:endParaRPr lang="ru-RU"/>
          </a:p>
        </p:txBody>
      </p:sp>
    </p:spTree>
    <p:extLst>
      <p:ext uri="{BB962C8B-B14F-4D97-AF65-F5344CB8AC3E}">
        <p14:creationId xmlns:p14="http://schemas.microsoft.com/office/powerpoint/2010/main" val="1264532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eusalt.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danubecommission.org/index.php/ru_RU/porty-na-duna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21328" y="2374034"/>
            <a:ext cx="10515600" cy="1325563"/>
          </a:xfrm>
        </p:spPr>
        <p:txBody>
          <a:bodyPr/>
          <a:lstStyle/>
          <a:p>
            <a:pPr algn="ctr"/>
            <a:r>
              <a:rPr lang="en-GB" b="1" dirty="0" smtClean="0">
                <a:latin typeface="Century Gothic" charset="0"/>
                <a:ea typeface="Century Gothic" charset="0"/>
                <a:cs typeface="Century Gothic" charset="0"/>
              </a:rPr>
              <a:t>General Information</a:t>
            </a:r>
            <a:endParaRPr lang="ru-RU" b="1" dirty="0">
              <a:latin typeface="Century Gothic" charset="0"/>
              <a:ea typeface="Century Gothic" charset="0"/>
              <a:cs typeface="Century Gothic" charset="0"/>
            </a:endParaRPr>
          </a:p>
        </p:txBody>
      </p:sp>
    </p:spTree>
    <p:extLst>
      <p:ext uri="{BB962C8B-B14F-4D97-AF65-F5344CB8AC3E}">
        <p14:creationId xmlns:p14="http://schemas.microsoft.com/office/powerpoint/2010/main" val="376870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87820"/>
          </a:xfrm>
        </p:spPr>
        <p:txBody>
          <a:bodyPr>
            <a:normAutofit/>
          </a:bodyPr>
          <a:lstStyle/>
          <a:p>
            <a:r>
              <a:rPr lang="en-US" sz="3200" b="1">
                <a:latin typeface="Century Gothic" charset="0"/>
                <a:ea typeface="Century Gothic" charset="0"/>
                <a:cs typeface="Century Gothic" charset="0"/>
              </a:rPr>
              <a:t>Food-grade </a:t>
            </a:r>
            <a:r>
              <a:rPr lang="en-US" sz="3200" b="1" smtClean="0">
                <a:latin typeface="Century Gothic" charset="0"/>
                <a:ea typeface="Century Gothic" charset="0"/>
                <a:cs typeface="Century Gothic" charset="0"/>
              </a:rPr>
              <a:t>Salt</a:t>
            </a:r>
            <a:endParaRPr lang="ru-RU" sz="3200" b="1">
              <a:latin typeface="Century Gothic" charset="0"/>
              <a:ea typeface="Century Gothic" charset="0"/>
              <a:cs typeface="Century Gothic" charset="0"/>
            </a:endParaRPr>
          </a:p>
        </p:txBody>
      </p:sp>
      <p:sp>
        <p:nvSpPr>
          <p:cNvPr id="3" name="Объект 2"/>
          <p:cNvSpPr>
            <a:spLocks noGrp="1"/>
          </p:cNvSpPr>
          <p:nvPr>
            <p:ph idx="1"/>
          </p:nvPr>
        </p:nvSpPr>
        <p:spPr>
          <a:xfrm>
            <a:off x="838200" y="1163782"/>
            <a:ext cx="10515600" cy="5124018"/>
          </a:xfrm>
        </p:spPr>
        <p:txBody>
          <a:bodyPr/>
          <a:lstStyle/>
          <a:p>
            <a:r>
              <a:rPr lang="en-US">
                <a:latin typeface="Century Gothic" charset="0"/>
                <a:ea typeface="Century Gothic" charset="0"/>
                <a:cs typeface="Century Gothic" charset="0"/>
              </a:rPr>
              <a:t>Salt is an essential component of human nutrition. That is why it also plays an important role in food production and processing, especially as a spice and preservative. </a:t>
            </a:r>
          </a:p>
          <a:p>
            <a:r>
              <a:rPr lang="en-US">
                <a:latin typeface="Century Gothic" charset="0"/>
                <a:ea typeface="Century Gothic" charset="0"/>
                <a:cs typeface="Century Gothic" charset="0"/>
              </a:rPr>
              <a:t>A certified and guaranteed quality is indispensable today. Food-grade salt can be supplemented with numerous active substances, for example iodine or fluoride. Herbs, other spices and </a:t>
            </a:r>
            <a:r>
              <a:rPr lang="en-US" err="1">
                <a:latin typeface="Century Gothic" charset="0"/>
                <a:ea typeface="Century Gothic" charset="0"/>
                <a:cs typeface="Century Gothic" charset="0"/>
              </a:rPr>
              <a:t>flavourings</a:t>
            </a:r>
            <a:r>
              <a:rPr lang="en-US">
                <a:latin typeface="Century Gothic" charset="0"/>
                <a:ea typeface="Century Gothic" charset="0"/>
                <a:cs typeface="Century Gothic" charset="0"/>
              </a:rPr>
              <a:t> can easily be added to salt.</a:t>
            </a:r>
          </a:p>
          <a:p>
            <a:r>
              <a:rPr lang="en-US" err="1">
                <a:latin typeface="Century Gothic" charset="0"/>
                <a:ea typeface="Century Gothic" charset="0"/>
                <a:cs typeface="Century Gothic" charset="0"/>
              </a:rPr>
              <a:t>esco</a:t>
            </a:r>
            <a:r>
              <a:rPr lang="en-US">
                <a:latin typeface="Century Gothic" charset="0"/>
                <a:ea typeface="Century Gothic" charset="0"/>
                <a:cs typeface="Century Gothic" charset="0"/>
              </a:rPr>
              <a:t> offers the food industry numerous rock salt and vacuum salt products</a:t>
            </a:r>
            <a:r>
              <a:rPr lang="en-US" smtClean="0">
                <a:latin typeface="Century Gothic" charset="0"/>
                <a:ea typeface="Century Gothic" charset="0"/>
                <a:cs typeface="Century Gothic" charset="0"/>
              </a:rPr>
              <a:t>.</a:t>
            </a:r>
            <a:endParaRPr lang="en-US">
              <a:latin typeface="Century Gothic" charset="0"/>
              <a:ea typeface="Century Gothic" charset="0"/>
              <a:cs typeface="Century Gothic" charset="0"/>
            </a:endParaRPr>
          </a:p>
        </p:txBody>
      </p:sp>
    </p:spTree>
    <p:extLst>
      <p:ext uri="{BB962C8B-B14F-4D97-AF65-F5344CB8AC3E}">
        <p14:creationId xmlns:p14="http://schemas.microsoft.com/office/powerpoint/2010/main" val="1888982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04693"/>
          </a:xfrm>
        </p:spPr>
        <p:txBody>
          <a:bodyPr>
            <a:normAutofit/>
          </a:bodyPr>
          <a:lstStyle/>
          <a:p>
            <a:r>
              <a:rPr lang="en-US" sz="3200" b="1">
                <a:latin typeface="Century Gothic" charset="0"/>
                <a:ea typeface="Century Gothic" charset="0"/>
                <a:cs typeface="Century Gothic" charset="0"/>
              </a:rPr>
              <a:t>Animal </a:t>
            </a:r>
            <a:r>
              <a:rPr lang="en-US" sz="3200" b="1" smtClean="0">
                <a:latin typeface="Century Gothic" charset="0"/>
                <a:ea typeface="Century Gothic" charset="0"/>
                <a:cs typeface="Century Gothic" charset="0"/>
              </a:rPr>
              <a:t>Nutrition</a:t>
            </a:r>
            <a:endParaRPr lang="ru-RU" sz="3200">
              <a:latin typeface="Century Gothic" charset="0"/>
              <a:ea typeface="Century Gothic" charset="0"/>
              <a:cs typeface="Century Gothic" charset="0"/>
            </a:endParaRPr>
          </a:p>
        </p:txBody>
      </p:sp>
      <p:sp>
        <p:nvSpPr>
          <p:cNvPr id="3" name="Объект 2"/>
          <p:cNvSpPr>
            <a:spLocks noGrp="1"/>
          </p:cNvSpPr>
          <p:nvPr>
            <p:ph idx="1"/>
          </p:nvPr>
        </p:nvSpPr>
        <p:spPr>
          <a:xfrm>
            <a:off x="658091" y="858982"/>
            <a:ext cx="4274127" cy="5040890"/>
          </a:xfrm>
        </p:spPr>
        <p:txBody>
          <a:bodyPr>
            <a:noAutofit/>
          </a:bodyPr>
          <a:lstStyle/>
          <a:p>
            <a:pPr algn="just"/>
            <a:r>
              <a:rPr lang="en-GB" sz="2000" b="1" smtClean="0">
                <a:latin typeface="Century Gothic" charset="0"/>
                <a:ea typeface="Century Gothic" charset="0"/>
                <a:cs typeface="Century Gothic" charset="0"/>
              </a:rPr>
              <a:t> </a:t>
            </a:r>
            <a:r>
              <a:rPr lang="en-GB" sz="1800">
                <a:latin typeface="Century Gothic" charset="0"/>
                <a:ea typeface="Century Gothic" charset="0"/>
                <a:cs typeface="Century Gothic" charset="0"/>
              </a:rPr>
              <a:t>Animal nutrition salt is used as raw material for industrially produced feed mixes or as ready-to-use nutritional supplement in breeding. It represents the basis for health and fertility and supports performance and stamina of the animals.</a:t>
            </a:r>
          </a:p>
          <a:p>
            <a:pPr algn="just"/>
            <a:r>
              <a:rPr lang="en-GB" sz="1800">
                <a:latin typeface="Century Gothic" charset="0"/>
                <a:ea typeface="Century Gothic" charset="0"/>
                <a:cs typeface="Century Gothic" charset="0"/>
              </a:rPr>
              <a:t>The </a:t>
            </a:r>
            <a:r>
              <a:rPr lang="en-GB" sz="1800" err="1">
                <a:latin typeface="Century Gothic" charset="0"/>
                <a:ea typeface="Century Gothic" charset="0"/>
                <a:cs typeface="Century Gothic" charset="0"/>
              </a:rPr>
              <a:t>esco</a:t>
            </a:r>
            <a:r>
              <a:rPr lang="en-GB" sz="1800">
                <a:latin typeface="Century Gothic" charset="0"/>
                <a:ea typeface="Century Gothic" charset="0"/>
                <a:cs typeface="Century Gothic" charset="0"/>
              </a:rPr>
              <a:t> nutrition salts fulfil high standards and are manufactured according to high quality standards and strict safety and animal health aspects. They are suitable both for conventional and biological agriculture.</a:t>
            </a:r>
          </a:p>
          <a:p>
            <a:pPr algn="just"/>
            <a:r>
              <a:rPr lang="en-GB" sz="1800">
                <a:latin typeface="Century Gothic" charset="0"/>
                <a:ea typeface="Century Gothic" charset="0"/>
                <a:cs typeface="Century Gothic" charset="0"/>
              </a:rPr>
              <a:t>From summer 2015 on, </a:t>
            </a:r>
            <a:r>
              <a:rPr lang="en-GB" sz="1800" err="1">
                <a:latin typeface="Century Gothic" charset="0"/>
                <a:ea typeface="Century Gothic" charset="0"/>
                <a:cs typeface="Century Gothic" charset="0"/>
              </a:rPr>
              <a:t>esco</a:t>
            </a:r>
            <a:r>
              <a:rPr lang="en-GB" sz="1800">
                <a:latin typeface="Century Gothic" charset="0"/>
                <a:ea typeface="Century Gothic" charset="0"/>
                <a:cs typeface="Century Gothic" charset="0"/>
              </a:rPr>
              <a:t> offers the </a:t>
            </a:r>
            <a:r>
              <a:rPr lang="en-GB" sz="1800" b="1">
                <a:latin typeface="Century Gothic" charset="0"/>
                <a:ea typeface="Century Gothic" charset="0"/>
                <a:cs typeface="Century Gothic" charset="0"/>
              </a:rPr>
              <a:t>seamless GMP+ certification for feedstuffs,</a:t>
            </a:r>
            <a:r>
              <a:rPr lang="en-GB" sz="1800">
                <a:latin typeface="Century Gothic" charset="0"/>
                <a:ea typeface="Century Gothic" charset="0"/>
                <a:cs typeface="Century Gothic" charset="0"/>
              </a:rPr>
              <a:t> from extraction through production and storage to subsequent transport by ship - transport by road or rail are included in the </a:t>
            </a:r>
            <a:r>
              <a:rPr lang="en-GB" sz="1800" smtClean="0">
                <a:latin typeface="Century Gothic" charset="0"/>
                <a:ea typeface="Century Gothic" charset="0"/>
                <a:cs typeface="Century Gothic" charset="0"/>
              </a:rPr>
              <a:t>certificate</a:t>
            </a:r>
            <a:endParaRPr lang="en-GB" sz="1800">
              <a:latin typeface="Century Gothic" charset="0"/>
              <a:ea typeface="Century Gothic" charset="0"/>
              <a:cs typeface="Century Gothic" charset="0"/>
            </a:endParaRPr>
          </a:p>
          <a:p>
            <a:pPr algn="just"/>
            <a:endParaRPr lang="ru-RU" sz="1800" b="1">
              <a:latin typeface="Century Gothic" charset="0"/>
              <a:ea typeface="Century Gothic" charset="0"/>
              <a:cs typeface="Century Gothic" charset="0"/>
            </a:endParaRPr>
          </a:p>
        </p:txBody>
      </p:sp>
      <p:pic>
        <p:nvPicPr>
          <p:cNvPr id="5" name="Изображение 4"/>
          <p:cNvPicPr>
            <a:picLocks noChangeAspect="1"/>
          </p:cNvPicPr>
          <p:nvPr/>
        </p:nvPicPr>
        <p:blipFill>
          <a:blip/>
          <a:stretch>
            <a:fillRect/>
          </a:stretch>
        </p:blipFill>
        <p:spPr>
          <a:xfrm>
            <a:off x="4955309" y="969818"/>
            <a:ext cx="6578600" cy="3200400"/>
          </a:xfrm>
          <a:prstGeom prst="rect">
            <a:avLst/>
          </a:prstGeom>
        </p:spPr>
      </p:pic>
      <p:pic>
        <p:nvPicPr>
          <p:cNvPr id="6" name="Изображение 5"/>
          <p:cNvPicPr>
            <a:picLocks noChangeAspect="1"/>
          </p:cNvPicPr>
          <p:nvPr/>
        </p:nvPicPr>
        <p:blipFill>
          <a:blip/>
          <a:stretch>
            <a:fillRect/>
          </a:stretch>
        </p:blipFill>
        <p:spPr>
          <a:xfrm>
            <a:off x="4955309" y="4253345"/>
            <a:ext cx="6705600" cy="1219200"/>
          </a:xfrm>
          <a:prstGeom prst="rect">
            <a:avLst/>
          </a:prstGeom>
        </p:spPr>
      </p:pic>
    </p:spTree>
    <p:extLst>
      <p:ext uri="{BB962C8B-B14F-4D97-AF65-F5344CB8AC3E}">
        <p14:creationId xmlns:p14="http://schemas.microsoft.com/office/powerpoint/2010/main" val="154586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32401"/>
          </a:xfrm>
        </p:spPr>
        <p:txBody>
          <a:bodyPr>
            <a:normAutofit/>
          </a:bodyPr>
          <a:lstStyle/>
          <a:p>
            <a:r>
              <a:rPr lang="en-US" sz="3200" b="1">
                <a:latin typeface="Century Gothic" charset="0"/>
                <a:ea typeface="Century Gothic" charset="0"/>
                <a:cs typeface="Century Gothic" charset="0"/>
              </a:rPr>
              <a:t>Feed </a:t>
            </a:r>
            <a:r>
              <a:rPr lang="en-US" sz="3200" b="1" smtClean="0">
                <a:latin typeface="Century Gothic" charset="0"/>
                <a:ea typeface="Century Gothic" charset="0"/>
                <a:cs typeface="Century Gothic" charset="0"/>
              </a:rPr>
              <a:t>salt</a:t>
            </a:r>
            <a:endParaRPr lang="ru-RU" sz="3200">
              <a:latin typeface="Century Gothic" charset="0"/>
              <a:ea typeface="Century Gothic" charset="0"/>
              <a:cs typeface="Century Gothic" charset="0"/>
            </a:endParaRPr>
          </a:p>
        </p:txBody>
      </p:sp>
      <p:sp>
        <p:nvSpPr>
          <p:cNvPr id="3" name="Объект 2"/>
          <p:cNvSpPr>
            <a:spLocks noGrp="1"/>
          </p:cNvSpPr>
          <p:nvPr>
            <p:ph idx="1"/>
          </p:nvPr>
        </p:nvSpPr>
        <p:spPr>
          <a:xfrm>
            <a:off x="644236" y="997527"/>
            <a:ext cx="4214922" cy="3061855"/>
          </a:xfrm>
        </p:spPr>
        <p:txBody>
          <a:bodyPr>
            <a:normAutofit fontScale="92500" lnSpcReduction="10000"/>
          </a:bodyPr>
          <a:lstStyle/>
          <a:p>
            <a:pPr algn="just"/>
            <a:r>
              <a:rPr lang="en-US" sz="2000">
                <a:latin typeface="Century Gothic" charset="0"/>
                <a:ea typeface="Century Gothic" charset="0"/>
                <a:cs typeface="Century Gothic" charset="0"/>
              </a:rPr>
              <a:t>Animals in the wild look for their salt sources in nature and take care of the balance in their sodium retention themselves. Breeding animals need sodium to balance a lack due to insufficient sodium content of the usual fodder plants. Feed salt helps digestion, physical development and well-being of the animals</a:t>
            </a:r>
            <a:r>
              <a:rPr lang="en-US" sz="2000" smtClean="0">
                <a:latin typeface="Century Gothic" charset="0"/>
                <a:ea typeface="Century Gothic" charset="0"/>
                <a:cs typeface="Century Gothic" charset="0"/>
              </a:rPr>
              <a:t>.</a:t>
            </a:r>
            <a:br>
              <a:rPr lang="en-US" sz="2000" smtClean="0">
                <a:latin typeface="Century Gothic" charset="0"/>
                <a:ea typeface="Century Gothic" charset="0"/>
                <a:cs typeface="Century Gothic" charset="0"/>
              </a:rPr>
            </a:br>
            <a:endParaRPr lang="ru-RU" sz="2000">
              <a:latin typeface="Century Gothic" charset="0"/>
              <a:ea typeface="Century Gothic" charset="0"/>
              <a:cs typeface="Century Gothic" charset="0"/>
            </a:endParaRPr>
          </a:p>
        </p:txBody>
      </p:sp>
      <p:pic>
        <p:nvPicPr>
          <p:cNvPr id="5" name="Изображение 4"/>
          <p:cNvPicPr>
            <a:picLocks noChangeAspect="1"/>
          </p:cNvPicPr>
          <p:nvPr/>
        </p:nvPicPr>
        <p:blipFill>
          <a:blip/>
          <a:stretch>
            <a:fillRect/>
          </a:stretch>
        </p:blipFill>
        <p:spPr>
          <a:xfrm>
            <a:off x="7980219" y="889144"/>
            <a:ext cx="2519379" cy="5234709"/>
          </a:xfrm>
          <a:prstGeom prst="rect">
            <a:avLst/>
          </a:prstGeom>
        </p:spPr>
      </p:pic>
      <p:pic>
        <p:nvPicPr>
          <p:cNvPr id="6" name="Изображение 5"/>
          <p:cNvPicPr>
            <a:picLocks noChangeAspect="1"/>
          </p:cNvPicPr>
          <p:nvPr/>
        </p:nvPicPr>
        <p:blipFill>
          <a:blip/>
          <a:stretch>
            <a:fillRect/>
          </a:stretch>
        </p:blipFill>
        <p:spPr>
          <a:xfrm>
            <a:off x="5368060" y="889144"/>
            <a:ext cx="2279073" cy="3099114"/>
          </a:xfrm>
          <a:prstGeom prst="rect">
            <a:avLst/>
          </a:prstGeom>
        </p:spPr>
      </p:pic>
    </p:spTree>
    <p:extLst>
      <p:ext uri="{BB962C8B-B14F-4D97-AF65-F5344CB8AC3E}">
        <p14:creationId xmlns:p14="http://schemas.microsoft.com/office/powerpoint/2010/main" val="512554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90839"/>
          </a:xfrm>
        </p:spPr>
        <p:txBody>
          <a:bodyPr>
            <a:normAutofit/>
          </a:bodyPr>
          <a:lstStyle/>
          <a:p>
            <a:r>
              <a:rPr lang="en-US" sz="3200" b="1">
                <a:latin typeface="Century Gothic" charset="0"/>
                <a:ea typeface="Century Gothic" charset="0"/>
                <a:cs typeface="Century Gothic" charset="0"/>
              </a:rPr>
              <a:t>Water </a:t>
            </a:r>
            <a:r>
              <a:rPr lang="en-US" sz="3200" b="1" smtClean="0">
                <a:latin typeface="Century Gothic" charset="0"/>
                <a:ea typeface="Century Gothic" charset="0"/>
                <a:cs typeface="Century Gothic" charset="0"/>
              </a:rPr>
              <a:t>Softening</a:t>
            </a:r>
            <a:endParaRPr lang="ru-RU" sz="3200">
              <a:latin typeface="Century Gothic" charset="0"/>
              <a:ea typeface="Century Gothic" charset="0"/>
              <a:cs typeface="Century Gothic" charset="0"/>
            </a:endParaRPr>
          </a:p>
        </p:txBody>
      </p:sp>
      <p:sp>
        <p:nvSpPr>
          <p:cNvPr id="3" name="Объект 2"/>
          <p:cNvSpPr>
            <a:spLocks noGrp="1"/>
          </p:cNvSpPr>
          <p:nvPr>
            <p:ph idx="1"/>
          </p:nvPr>
        </p:nvSpPr>
        <p:spPr>
          <a:xfrm>
            <a:off x="838200" y="1080655"/>
            <a:ext cx="4204855" cy="5096308"/>
          </a:xfrm>
        </p:spPr>
        <p:txBody>
          <a:bodyPr>
            <a:normAutofit/>
          </a:bodyPr>
          <a:lstStyle/>
          <a:p>
            <a:pPr algn="just"/>
            <a:r>
              <a:rPr lang="en-US" sz="2000">
                <a:latin typeface="Century Gothic" charset="0"/>
                <a:ea typeface="Century Gothic" charset="0"/>
                <a:cs typeface="Century Gothic" charset="0"/>
              </a:rPr>
              <a:t>Soft water is necessary for numerous industrial processes, but also in private households. Water hardness varies from region to region, so that special treatment is necessary to obtain soft water.</a:t>
            </a:r>
          </a:p>
          <a:p>
            <a:pPr algn="just"/>
            <a:r>
              <a:rPr lang="en-US" sz="2000">
                <a:latin typeface="Century Gothic" charset="0"/>
                <a:ea typeface="Century Gothic" charset="0"/>
                <a:cs typeface="Century Gothic" charset="0"/>
              </a:rPr>
              <a:t>The principle of water softening has proven to be increasingly successful over the past years and achieves hygienic results for the highest water demands. The hardness components calcium and magnesium are removed from the water by the ion exchange method.</a:t>
            </a:r>
          </a:p>
          <a:p>
            <a:pPr algn="just"/>
            <a:endParaRPr lang="ru-RU" sz="2000">
              <a:latin typeface="Century Gothic" charset="0"/>
              <a:ea typeface="Century Gothic" charset="0"/>
              <a:cs typeface="Century Gothic" charset="0"/>
            </a:endParaRPr>
          </a:p>
        </p:txBody>
      </p:sp>
      <p:pic>
        <p:nvPicPr>
          <p:cNvPr id="6" name="Изображение 5"/>
          <p:cNvPicPr>
            <a:picLocks noChangeAspect="1"/>
          </p:cNvPicPr>
          <p:nvPr/>
        </p:nvPicPr>
        <p:blipFill>
          <a:blip/>
          <a:stretch>
            <a:fillRect/>
          </a:stretch>
        </p:blipFill>
        <p:spPr>
          <a:xfrm>
            <a:off x="5264727" y="955964"/>
            <a:ext cx="2908300" cy="3340100"/>
          </a:xfrm>
          <a:prstGeom prst="rect">
            <a:avLst/>
          </a:prstGeom>
        </p:spPr>
      </p:pic>
      <p:pic>
        <p:nvPicPr>
          <p:cNvPr id="7" name="Изображение 6"/>
          <p:cNvPicPr>
            <a:picLocks noChangeAspect="1"/>
          </p:cNvPicPr>
          <p:nvPr/>
        </p:nvPicPr>
        <p:blipFill>
          <a:blip/>
          <a:stretch>
            <a:fillRect/>
          </a:stretch>
        </p:blipFill>
        <p:spPr>
          <a:xfrm>
            <a:off x="8394700" y="4015823"/>
            <a:ext cx="2959100" cy="2161140"/>
          </a:xfrm>
          <a:prstGeom prst="rect">
            <a:avLst/>
          </a:prstGeom>
        </p:spPr>
      </p:pic>
    </p:spTree>
    <p:extLst>
      <p:ext uri="{BB962C8B-B14F-4D97-AF65-F5344CB8AC3E}">
        <p14:creationId xmlns:p14="http://schemas.microsoft.com/office/powerpoint/2010/main" val="160134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32401"/>
          </a:xfrm>
        </p:spPr>
        <p:txBody>
          <a:bodyPr>
            <a:normAutofit/>
          </a:bodyPr>
          <a:lstStyle/>
          <a:p>
            <a:r>
              <a:rPr lang="en-US" sz="3200" b="1">
                <a:latin typeface="Century Gothic" charset="0"/>
                <a:ea typeface="Century Gothic" charset="0"/>
                <a:cs typeface="Century Gothic" charset="0"/>
              </a:rPr>
              <a:t>Swimming </a:t>
            </a:r>
            <a:r>
              <a:rPr lang="en-US" sz="3200" b="1" smtClean="0">
                <a:latin typeface="Century Gothic" charset="0"/>
                <a:ea typeface="Century Gothic" charset="0"/>
                <a:cs typeface="Century Gothic" charset="0"/>
              </a:rPr>
              <a:t>Pools</a:t>
            </a:r>
            <a:endParaRPr lang="ru-RU" sz="3200">
              <a:latin typeface="Century Gothic" charset="0"/>
              <a:ea typeface="Century Gothic" charset="0"/>
              <a:cs typeface="Century Gothic" charset="0"/>
            </a:endParaRPr>
          </a:p>
        </p:txBody>
      </p:sp>
      <p:sp>
        <p:nvSpPr>
          <p:cNvPr id="3" name="Объект 2"/>
          <p:cNvSpPr>
            <a:spLocks noGrp="1"/>
          </p:cNvSpPr>
          <p:nvPr>
            <p:ph idx="1"/>
          </p:nvPr>
        </p:nvSpPr>
        <p:spPr>
          <a:xfrm>
            <a:off x="838200" y="997527"/>
            <a:ext cx="3858491" cy="2909455"/>
          </a:xfrm>
        </p:spPr>
        <p:txBody>
          <a:bodyPr/>
          <a:lstStyle/>
          <a:p>
            <a:pPr algn="just"/>
            <a:r>
              <a:rPr lang="en-US" sz="2000">
                <a:latin typeface="Century Gothic" charset="0"/>
                <a:ea typeface="Century Gothic" charset="0"/>
                <a:cs typeface="Century Gothic" charset="0"/>
              </a:rPr>
              <a:t>Drinking water treatment and disinfection of water in swimming pools have gained in importance. Salt is used for electrolysis (chlorination) in public swimming pools, wellness facilities and private pools to disinfect the water and to prepare pool brines.</a:t>
            </a:r>
            <a:endParaRPr lang="ru-RU" sz="2000">
              <a:latin typeface="Century Gothic" charset="0"/>
              <a:ea typeface="Century Gothic" charset="0"/>
              <a:cs typeface="Century Gothic" charset="0"/>
            </a:endParaRPr>
          </a:p>
        </p:txBody>
      </p:sp>
      <p:pic>
        <p:nvPicPr>
          <p:cNvPr id="4" name="Изображение 3"/>
          <p:cNvPicPr>
            <a:picLocks noChangeAspect="1"/>
          </p:cNvPicPr>
          <p:nvPr/>
        </p:nvPicPr>
        <p:blipFill>
          <a:blip r:embed="rId2"/>
          <a:stretch>
            <a:fillRect/>
          </a:stretch>
        </p:blipFill>
        <p:spPr>
          <a:xfrm>
            <a:off x="4909982" y="695181"/>
            <a:ext cx="2992635" cy="3950278"/>
          </a:xfrm>
          <a:prstGeom prst="rect">
            <a:avLst/>
          </a:prstGeom>
        </p:spPr>
      </p:pic>
      <p:pic>
        <p:nvPicPr>
          <p:cNvPr id="5" name="Изображение 4"/>
          <p:cNvPicPr>
            <a:picLocks noChangeAspect="1"/>
          </p:cNvPicPr>
          <p:nvPr/>
        </p:nvPicPr>
        <p:blipFill>
          <a:blip r:embed="rId3"/>
          <a:stretch>
            <a:fillRect/>
          </a:stretch>
        </p:blipFill>
        <p:spPr>
          <a:xfrm>
            <a:off x="8247580" y="3476337"/>
            <a:ext cx="2977862" cy="2736414"/>
          </a:xfrm>
          <a:prstGeom prst="rect">
            <a:avLst/>
          </a:prstGeom>
        </p:spPr>
      </p:pic>
    </p:spTree>
    <p:extLst>
      <p:ext uri="{BB962C8B-B14F-4D97-AF65-F5344CB8AC3E}">
        <p14:creationId xmlns:p14="http://schemas.microsoft.com/office/powerpoint/2010/main" val="881296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04693"/>
          </a:xfrm>
        </p:spPr>
        <p:txBody>
          <a:bodyPr>
            <a:normAutofit/>
          </a:bodyPr>
          <a:lstStyle/>
          <a:p>
            <a:r>
              <a:rPr lang="en-US" sz="3200" b="1">
                <a:latin typeface="Century Gothic" charset="0"/>
                <a:ea typeface="Century Gothic" charset="0"/>
                <a:cs typeface="Century Gothic" charset="0"/>
              </a:rPr>
              <a:t>Dishwasher </a:t>
            </a:r>
            <a:r>
              <a:rPr lang="en-US" sz="3200" b="1" smtClean="0">
                <a:latin typeface="Century Gothic" charset="0"/>
                <a:ea typeface="Century Gothic" charset="0"/>
                <a:cs typeface="Century Gothic" charset="0"/>
              </a:rPr>
              <a:t>Salt</a:t>
            </a:r>
            <a:endParaRPr lang="ru-RU" sz="3200">
              <a:latin typeface="Century Gothic" charset="0"/>
              <a:ea typeface="Century Gothic" charset="0"/>
              <a:cs typeface="Century Gothic" charset="0"/>
            </a:endParaRPr>
          </a:p>
        </p:txBody>
      </p:sp>
      <p:sp>
        <p:nvSpPr>
          <p:cNvPr id="3" name="Объект 2"/>
          <p:cNvSpPr>
            <a:spLocks noGrp="1"/>
          </p:cNvSpPr>
          <p:nvPr>
            <p:ph idx="1"/>
          </p:nvPr>
        </p:nvSpPr>
        <p:spPr>
          <a:xfrm>
            <a:off x="713509" y="969818"/>
            <a:ext cx="4786745" cy="3532909"/>
          </a:xfrm>
        </p:spPr>
        <p:txBody>
          <a:bodyPr>
            <a:normAutofit/>
          </a:bodyPr>
          <a:lstStyle/>
          <a:p>
            <a:pPr algn="just"/>
            <a:r>
              <a:rPr lang="en-US" sz="2000">
                <a:latin typeface="Century Gothic" charset="0"/>
                <a:ea typeface="Century Gothic" charset="0"/>
                <a:cs typeface="Century Gothic" charset="0"/>
              </a:rPr>
              <a:t>Dishwasher salt is a compacted vacuum salt. It is used in dishwashers. Filled into the provided container, this product, which is also called regeneration salt, is required so that the ion exchanger of the machine can soften the water. This increases the cleaning efficiency, which in turn provides shiny results for the wash and protects the dishwasher against calcium deposits.</a:t>
            </a:r>
            <a:endParaRPr lang="ru-RU" sz="2000">
              <a:latin typeface="Century Gothic" charset="0"/>
              <a:ea typeface="Century Gothic" charset="0"/>
              <a:cs typeface="Century Gothic" charset="0"/>
            </a:endParaRPr>
          </a:p>
        </p:txBody>
      </p:sp>
      <p:pic>
        <p:nvPicPr>
          <p:cNvPr id="4" name="Изображение 3"/>
          <p:cNvPicPr>
            <a:picLocks noChangeAspect="1"/>
          </p:cNvPicPr>
          <p:nvPr/>
        </p:nvPicPr>
        <p:blipFill>
          <a:blip r:embed="rId2"/>
          <a:stretch>
            <a:fillRect/>
          </a:stretch>
        </p:blipFill>
        <p:spPr>
          <a:xfrm>
            <a:off x="5624945" y="826655"/>
            <a:ext cx="2755900" cy="3403600"/>
          </a:xfrm>
          <a:prstGeom prst="rect">
            <a:avLst/>
          </a:prstGeom>
        </p:spPr>
      </p:pic>
      <p:pic>
        <p:nvPicPr>
          <p:cNvPr id="5" name="Изображение 4"/>
          <p:cNvPicPr>
            <a:picLocks noChangeAspect="1"/>
          </p:cNvPicPr>
          <p:nvPr/>
        </p:nvPicPr>
        <p:blipFill>
          <a:blip r:embed="rId3"/>
          <a:stretch>
            <a:fillRect/>
          </a:stretch>
        </p:blipFill>
        <p:spPr>
          <a:xfrm>
            <a:off x="8547098" y="826655"/>
            <a:ext cx="2806701" cy="4923230"/>
          </a:xfrm>
          <a:prstGeom prst="rect">
            <a:avLst/>
          </a:prstGeom>
        </p:spPr>
      </p:pic>
    </p:spTree>
    <p:extLst>
      <p:ext uri="{BB962C8B-B14F-4D97-AF65-F5344CB8AC3E}">
        <p14:creationId xmlns:p14="http://schemas.microsoft.com/office/powerpoint/2010/main" val="1139673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73966"/>
          </a:xfrm>
        </p:spPr>
        <p:txBody>
          <a:bodyPr>
            <a:normAutofit/>
          </a:bodyPr>
          <a:lstStyle/>
          <a:p>
            <a:r>
              <a:rPr lang="en-US" sz="3200" b="1">
                <a:latin typeface="Century Gothic" charset="0"/>
                <a:ea typeface="Century Gothic" charset="0"/>
                <a:cs typeface="Century Gothic" charset="0"/>
              </a:rPr>
              <a:t>Pharma </a:t>
            </a:r>
            <a:r>
              <a:rPr lang="en-US" sz="3200" b="1" smtClean="0">
                <a:latin typeface="Century Gothic" charset="0"/>
                <a:ea typeface="Century Gothic" charset="0"/>
                <a:cs typeface="Century Gothic" charset="0"/>
              </a:rPr>
              <a:t>Salt</a:t>
            </a:r>
            <a:endParaRPr lang="ru-RU" sz="3200">
              <a:latin typeface="Century Gothic" charset="0"/>
              <a:ea typeface="Century Gothic" charset="0"/>
              <a:cs typeface="Century Gothic" charset="0"/>
            </a:endParaRPr>
          </a:p>
        </p:txBody>
      </p:sp>
      <p:sp>
        <p:nvSpPr>
          <p:cNvPr id="3" name="Объект 2"/>
          <p:cNvSpPr>
            <a:spLocks noGrp="1"/>
          </p:cNvSpPr>
          <p:nvPr>
            <p:ph idx="1"/>
          </p:nvPr>
        </p:nvSpPr>
        <p:spPr>
          <a:xfrm>
            <a:off x="838200" y="1039092"/>
            <a:ext cx="4592782" cy="4985472"/>
          </a:xfrm>
        </p:spPr>
        <p:txBody>
          <a:bodyPr>
            <a:normAutofit/>
          </a:bodyPr>
          <a:lstStyle/>
          <a:p>
            <a:pPr algn="just"/>
            <a:r>
              <a:rPr lang="en-US" sz="2000">
                <a:latin typeface="Century Gothic" charset="0"/>
                <a:ea typeface="Century Gothic" charset="0"/>
                <a:cs typeface="Century Gothic" charset="0"/>
              </a:rPr>
              <a:t>Pharma salt is an important basic material in the pharmaceutical and medical industry. With the help of pharma salt, numerous medications, dietetic food as well as cosmetics, care and wellness products are produced, in addition to dialysis and infusion solutions.</a:t>
            </a:r>
          </a:p>
          <a:p>
            <a:pPr algn="just"/>
            <a:r>
              <a:rPr lang="en-US" sz="2000">
                <a:latin typeface="Century Gothic" charset="0"/>
                <a:ea typeface="Century Gothic" charset="0"/>
                <a:cs typeface="Century Gothic" charset="0"/>
              </a:rPr>
              <a:t>From the pharmaceutical and chemical point of view, pharma salt has a particularly high, very pure quality. </a:t>
            </a:r>
            <a:r>
              <a:rPr lang="en-US" sz="2000" err="1">
                <a:latin typeface="Century Gothic" charset="0"/>
                <a:ea typeface="Century Gothic" charset="0"/>
                <a:cs typeface="Century Gothic" charset="0"/>
              </a:rPr>
              <a:t>esco</a:t>
            </a:r>
            <a:r>
              <a:rPr lang="en-US" sz="2000">
                <a:latin typeface="Century Gothic" charset="0"/>
                <a:ea typeface="Century Gothic" charset="0"/>
                <a:cs typeface="Century Gothic" charset="0"/>
              </a:rPr>
              <a:t> produces pharma salt from high-purity vacuum salt without additives.</a:t>
            </a:r>
          </a:p>
          <a:p>
            <a:endParaRPr lang="ru-RU"/>
          </a:p>
        </p:txBody>
      </p:sp>
      <p:sp>
        <p:nvSpPr>
          <p:cNvPr id="4" name="Прямоугольник 3"/>
          <p:cNvSpPr/>
          <p:nvPr/>
        </p:nvSpPr>
        <p:spPr>
          <a:xfrm>
            <a:off x="5430982" y="1422113"/>
            <a:ext cx="6096000" cy="3724096"/>
          </a:xfrm>
          <a:prstGeom prst="rect">
            <a:avLst/>
          </a:prstGeom>
        </p:spPr>
        <p:txBody>
          <a:bodyPr>
            <a:spAutoFit/>
          </a:bodyPr>
          <a:lstStyle/>
          <a:p>
            <a:pPr algn="just"/>
            <a:r>
              <a:rPr lang="en-GB" sz="2000" b="0" i="0" smtClean="0">
                <a:effectLst/>
                <a:latin typeface="Century Gothic" charset="0"/>
                <a:ea typeface="Century Gothic" charset="0"/>
                <a:cs typeface="Century Gothic" charset="0"/>
              </a:rPr>
              <a:t>Pharma salt is a sodium chloride, which, from the medical-pharmaceutical and chemical point of view has a particularly high, very pure quality. In the pharmaceutical and medical industry, pharma salt is an essential base substance. It is used for the production of cosmetic, care and wellness products, enteral and parenteral infusion solutions, dialysis solutions, medication, dietetic food as well as for other pharmaceutical applications. </a:t>
            </a:r>
            <a:r>
              <a:rPr lang="en-GB" sz="2000" b="0" i="0" smtClean="0">
                <a:solidFill>
                  <a:srgbClr val="000000"/>
                </a:solidFill>
                <a:effectLst/>
                <a:latin typeface="Century Gothic" charset="0"/>
                <a:ea typeface="Century Gothic" charset="0"/>
                <a:cs typeface="Century Gothic" charset="0"/>
              </a:rPr>
              <a:t> </a:t>
            </a:r>
          </a:p>
          <a:p>
            <a:r>
              <a:rPr lang="en-GB" smtClean="0"/>
              <a:t/>
            </a:r>
            <a:br>
              <a:rPr lang="en-GB" smtClean="0"/>
            </a:br>
            <a:endParaRPr lang="ru-RU"/>
          </a:p>
        </p:txBody>
      </p:sp>
    </p:spTree>
    <p:extLst>
      <p:ext uri="{BB962C8B-B14F-4D97-AF65-F5344CB8AC3E}">
        <p14:creationId xmlns:p14="http://schemas.microsoft.com/office/powerpoint/2010/main" val="272225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46257"/>
          </a:xfrm>
        </p:spPr>
        <p:txBody>
          <a:bodyPr>
            <a:normAutofit/>
          </a:bodyPr>
          <a:lstStyle/>
          <a:p>
            <a:r>
              <a:rPr lang="en-US" sz="3200" b="1">
                <a:latin typeface="Century Gothic" charset="0"/>
                <a:ea typeface="Century Gothic" charset="0"/>
                <a:cs typeface="Century Gothic" charset="0"/>
              </a:rPr>
              <a:t>Industrial </a:t>
            </a:r>
            <a:r>
              <a:rPr lang="en-US" sz="3200" b="1" smtClean="0">
                <a:latin typeface="Century Gothic" charset="0"/>
                <a:ea typeface="Century Gothic" charset="0"/>
                <a:cs typeface="Century Gothic" charset="0"/>
              </a:rPr>
              <a:t>Salt</a:t>
            </a:r>
            <a:endParaRPr lang="ru-RU" sz="3200">
              <a:latin typeface="Century Gothic" charset="0"/>
              <a:ea typeface="Century Gothic" charset="0"/>
              <a:cs typeface="Century Gothic" charset="0"/>
            </a:endParaRPr>
          </a:p>
        </p:txBody>
      </p:sp>
      <p:sp>
        <p:nvSpPr>
          <p:cNvPr id="3" name="Объект 2"/>
          <p:cNvSpPr>
            <a:spLocks noGrp="1"/>
          </p:cNvSpPr>
          <p:nvPr>
            <p:ph idx="1"/>
          </p:nvPr>
        </p:nvSpPr>
        <p:spPr>
          <a:xfrm>
            <a:off x="685800" y="1011382"/>
            <a:ext cx="3816927" cy="4488873"/>
          </a:xfrm>
        </p:spPr>
        <p:txBody>
          <a:bodyPr>
            <a:normAutofit fontScale="62500" lnSpcReduction="20000"/>
          </a:bodyPr>
          <a:lstStyle/>
          <a:p>
            <a:pPr algn="just"/>
            <a:r>
              <a:rPr lang="en-US">
                <a:latin typeface="Century Gothic" charset="0"/>
                <a:ea typeface="Century Gothic" charset="0"/>
                <a:cs typeface="Century Gothic" charset="0"/>
              </a:rPr>
              <a:t>Industrial salt is used in numerous areas of industry and trade, for example in the production of paints, leather processing or the production of textiles. </a:t>
            </a:r>
            <a:r>
              <a:rPr lang="en-US" err="1">
                <a:latin typeface="Century Gothic" charset="0"/>
                <a:ea typeface="Century Gothic" charset="0"/>
                <a:cs typeface="Century Gothic" charset="0"/>
              </a:rPr>
              <a:t>esco</a:t>
            </a:r>
            <a:r>
              <a:rPr lang="en-US">
                <a:latin typeface="Century Gothic" charset="0"/>
                <a:ea typeface="Century Gothic" charset="0"/>
                <a:cs typeface="Century Gothic" charset="0"/>
              </a:rPr>
              <a:t> offers a comprehensive range of industrial salts made of rock or vacuum salt for the various applications.</a:t>
            </a:r>
          </a:p>
          <a:p>
            <a:pPr algn="just"/>
            <a:r>
              <a:rPr lang="en-US" err="1">
                <a:latin typeface="Century Gothic" charset="0"/>
                <a:ea typeface="Century Gothic" charset="0"/>
                <a:cs typeface="Century Gothic" charset="0"/>
              </a:rPr>
              <a:t>esco</a:t>
            </a:r>
            <a:r>
              <a:rPr lang="en-US">
                <a:latin typeface="Century Gothic" charset="0"/>
                <a:ea typeface="Century Gothic" charset="0"/>
                <a:cs typeface="Century Gothic" charset="0"/>
              </a:rPr>
              <a:t> industrial vacuum salt is a product of extremely high purity that is completely soluble. In the crystalline form it is available in the usual grain sizes from extra fine to coarse.</a:t>
            </a:r>
          </a:p>
          <a:p>
            <a:pPr algn="just"/>
            <a:r>
              <a:rPr lang="en-US" err="1">
                <a:latin typeface="Century Gothic" charset="0"/>
                <a:ea typeface="Century Gothic" charset="0"/>
                <a:cs typeface="Century Gothic" charset="0"/>
              </a:rPr>
              <a:t>esco</a:t>
            </a:r>
            <a:r>
              <a:rPr lang="en-US">
                <a:latin typeface="Century Gothic" charset="0"/>
                <a:ea typeface="Century Gothic" charset="0"/>
                <a:cs typeface="Century Gothic" charset="0"/>
              </a:rPr>
              <a:t> industrial rock salt offers a broad spectrum of granulation and grain sizes which are tailored to customer’s needs.</a:t>
            </a:r>
          </a:p>
          <a:p>
            <a:endParaRPr lang="ru-RU">
              <a:latin typeface="Century Gothic" charset="0"/>
              <a:ea typeface="Century Gothic" charset="0"/>
              <a:cs typeface="Century Gothic" charset="0"/>
            </a:endParaRPr>
          </a:p>
        </p:txBody>
      </p:sp>
      <p:pic>
        <p:nvPicPr>
          <p:cNvPr id="4" name="Изображение 3"/>
          <p:cNvPicPr>
            <a:picLocks noChangeAspect="1"/>
          </p:cNvPicPr>
          <p:nvPr/>
        </p:nvPicPr>
        <p:blipFill>
          <a:blip/>
          <a:stretch>
            <a:fillRect/>
          </a:stretch>
        </p:blipFill>
        <p:spPr>
          <a:xfrm>
            <a:off x="4883727" y="604872"/>
            <a:ext cx="2424546" cy="2840435"/>
          </a:xfrm>
          <a:prstGeom prst="rect">
            <a:avLst/>
          </a:prstGeom>
        </p:spPr>
      </p:pic>
      <p:pic>
        <p:nvPicPr>
          <p:cNvPr id="5" name="Изображение 4"/>
          <p:cNvPicPr>
            <a:picLocks noChangeAspect="1"/>
          </p:cNvPicPr>
          <p:nvPr/>
        </p:nvPicPr>
        <p:blipFill>
          <a:blip/>
          <a:stretch>
            <a:fillRect/>
          </a:stretch>
        </p:blipFill>
        <p:spPr>
          <a:xfrm>
            <a:off x="7857782" y="418921"/>
            <a:ext cx="2795876" cy="6052773"/>
          </a:xfrm>
          <a:prstGeom prst="rect">
            <a:avLst/>
          </a:prstGeom>
        </p:spPr>
      </p:pic>
    </p:spTree>
    <p:extLst>
      <p:ext uri="{BB962C8B-B14F-4D97-AF65-F5344CB8AC3E}">
        <p14:creationId xmlns:p14="http://schemas.microsoft.com/office/powerpoint/2010/main" val="836577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73966"/>
          </a:xfrm>
        </p:spPr>
        <p:txBody>
          <a:bodyPr>
            <a:normAutofit/>
          </a:bodyPr>
          <a:lstStyle/>
          <a:p>
            <a:r>
              <a:rPr lang="en-US" sz="3200" b="1">
                <a:latin typeface="Century Gothic" charset="0"/>
                <a:ea typeface="Century Gothic" charset="0"/>
                <a:cs typeface="Century Gothic" charset="0"/>
              </a:rPr>
              <a:t>Fishery </a:t>
            </a:r>
            <a:r>
              <a:rPr lang="en-US" sz="3200" b="1" smtClean="0">
                <a:latin typeface="Century Gothic" charset="0"/>
                <a:ea typeface="Century Gothic" charset="0"/>
                <a:cs typeface="Century Gothic" charset="0"/>
              </a:rPr>
              <a:t>Salt</a:t>
            </a:r>
            <a:endParaRPr lang="ru-RU" sz="3200">
              <a:latin typeface="Century Gothic" charset="0"/>
              <a:ea typeface="Century Gothic" charset="0"/>
              <a:cs typeface="Century Gothic" charset="0"/>
            </a:endParaRPr>
          </a:p>
        </p:txBody>
      </p:sp>
      <p:sp>
        <p:nvSpPr>
          <p:cNvPr id="3" name="Объект 2"/>
          <p:cNvSpPr>
            <a:spLocks noGrp="1"/>
          </p:cNvSpPr>
          <p:nvPr>
            <p:ph idx="1"/>
          </p:nvPr>
        </p:nvSpPr>
        <p:spPr>
          <a:xfrm>
            <a:off x="658091" y="1039092"/>
            <a:ext cx="3941618" cy="4957763"/>
          </a:xfrm>
        </p:spPr>
        <p:txBody>
          <a:bodyPr>
            <a:normAutofit fontScale="92500"/>
          </a:bodyPr>
          <a:lstStyle/>
          <a:p>
            <a:pPr algn="just"/>
            <a:r>
              <a:rPr lang="en-US" sz="2200">
                <a:latin typeface="Century Gothic" charset="0"/>
                <a:ea typeface="Century Gothic" charset="0"/>
                <a:cs typeface="Century Gothic" charset="0"/>
              </a:rPr>
              <a:t>The history of salt is closely linked to the development of fisheries and fish processing. The probably most well-known connection to salt is the dried cod. What is considered a delicacy these days used to be a reliable and durable basic food in past centuries.</a:t>
            </a:r>
          </a:p>
          <a:p>
            <a:pPr algn="just"/>
            <a:r>
              <a:rPr lang="en-US" sz="2200">
                <a:latin typeface="Century Gothic" charset="0"/>
                <a:ea typeface="Century Gothic" charset="0"/>
                <a:cs typeface="Century Gothic" charset="0"/>
              </a:rPr>
              <a:t>Even today, salt is an indispensable preservative by dry as well as wet salting, and an important spice in marinades and fish processing.</a:t>
            </a:r>
          </a:p>
          <a:p>
            <a:endParaRPr lang="ru-RU"/>
          </a:p>
        </p:txBody>
      </p:sp>
      <p:pic>
        <p:nvPicPr>
          <p:cNvPr id="4" name="Изображение 3"/>
          <p:cNvPicPr>
            <a:picLocks noChangeAspect="1"/>
          </p:cNvPicPr>
          <p:nvPr/>
        </p:nvPicPr>
        <p:blipFill>
          <a:blip/>
          <a:stretch>
            <a:fillRect/>
          </a:stretch>
        </p:blipFill>
        <p:spPr>
          <a:xfrm>
            <a:off x="5043054" y="1039092"/>
            <a:ext cx="2773448" cy="3334038"/>
          </a:xfrm>
          <a:prstGeom prst="rect">
            <a:avLst/>
          </a:prstGeom>
        </p:spPr>
      </p:pic>
      <p:pic>
        <p:nvPicPr>
          <p:cNvPr id="5" name="Изображение 4"/>
          <p:cNvPicPr>
            <a:picLocks noChangeAspect="1"/>
          </p:cNvPicPr>
          <p:nvPr/>
        </p:nvPicPr>
        <p:blipFill>
          <a:blip/>
          <a:stretch>
            <a:fillRect/>
          </a:stretch>
        </p:blipFill>
        <p:spPr>
          <a:xfrm>
            <a:off x="8103984" y="2379559"/>
            <a:ext cx="2962334" cy="3987141"/>
          </a:xfrm>
          <a:prstGeom prst="rect">
            <a:avLst/>
          </a:prstGeom>
        </p:spPr>
      </p:pic>
    </p:spTree>
    <p:extLst>
      <p:ext uri="{BB962C8B-B14F-4D97-AF65-F5344CB8AC3E}">
        <p14:creationId xmlns:p14="http://schemas.microsoft.com/office/powerpoint/2010/main" val="359258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73966"/>
          </a:xfrm>
        </p:spPr>
        <p:txBody>
          <a:bodyPr>
            <a:normAutofit/>
          </a:bodyPr>
          <a:lstStyle/>
          <a:p>
            <a:r>
              <a:rPr lang="en-US" sz="3200" b="1">
                <a:latin typeface="Century Gothic" charset="0"/>
                <a:ea typeface="Century Gothic" charset="0"/>
                <a:cs typeface="Century Gothic" charset="0"/>
              </a:rPr>
              <a:t>Salt for Sausage </a:t>
            </a:r>
            <a:r>
              <a:rPr lang="en-US" sz="3200" b="1" smtClean="0">
                <a:latin typeface="Century Gothic" charset="0"/>
                <a:ea typeface="Century Gothic" charset="0"/>
                <a:cs typeface="Century Gothic" charset="0"/>
              </a:rPr>
              <a:t>Casings</a:t>
            </a:r>
            <a:endParaRPr lang="ru-RU" sz="3200">
              <a:latin typeface="Century Gothic" charset="0"/>
              <a:ea typeface="Century Gothic" charset="0"/>
              <a:cs typeface="Century Gothic" charset="0"/>
            </a:endParaRPr>
          </a:p>
        </p:txBody>
      </p:sp>
      <p:sp>
        <p:nvSpPr>
          <p:cNvPr id="3" name="Объект 2"/>
          <p:cNvSpPr>
            <a:spLocks noGrp="1"/>
          </p:cNvSpPr>
          <p:nvPr>
            <p:ph idx="1"/>
          </p:nvPr>
        </p:nvSpPr>
        <p:spPr>
          <a:xfrm>
            <a:off x="741218" y="1039092"/>
            <a:ext cx="4301836" cy="3629890"/>
          </a:xfrm>
        </p:spPr>
        <p:txBody>
          <a:bodyPr>
            <a:normAutofit/>
          </a:bodyPr>
          <a:lstStyle/>
          <a:p>
            <a:pPr algn="just"/>
            <a:r>
              <a:rPr lang="en-US" sz="2000">
                <a:latin typeface="Century Gothic" charset="0"/>
                <a:ea typeface="Century Gothic" charset="0"/>
                <a:cs typeface="Century Gothic" charset="0"/>
              </a:rPr>
              <a:t>Salt plays a major role in the first treatment of animal casings for the meat processing industry. Fresh animal casings need to be processed with a high-quality, pure salt to prepare them optimally for further processing.</a:t>
            </a:r>
          </a:p>
          <a:p>
            <a:pPr algn="just"/>
            <a:r>
              <a:rPr lang="en-US" sz="2000">
                <a:latin typeface="Century Gothic" charset="0"/>
                <a:ea typeface="Century Gothic" charset="0"/>
                <a:cs typeface="Century Gothic" charset="0"/>
              </a:rPr>
              <a:t>Rock salt is mainly used for the preservation of animal casings because it liquefies more slowly than vacuum salt.</a:t>
            </a:r>
          </a:p>
          <a:p>
            <a:endParaRPr lang="ru-RU"/>
          </a:p>
        </p:txBody>
      </p:sp>
      <p:pic>
        <p:nvPicPr>
          <p:cNvPr id="4" name="Изображение 3"/>
          <p:cNvPicPr>
            <a:picLocks noChangeAspect="1"/>
          </p:cNvPicPr>
          <p:nvPr/>
        </p:nvPicPr>
        <p:blipFill>
          <a:blip/>
          <a:stretch>
            <a:fillRect/>
          </a:stretch>
        </p:blipFill>
        <p:spPr>
          <a:xfrm>
            <a:off x="6096000" y="591273"/>
            <a:ext cx="2700482" cy="5609764"/>
          </a:xfrm>
          <a:prstGeom prst="rect">
            <a:avLst/>
          </a:prstGeom>
        </p:spPr>
      </p:pic>
    </p:spTree>
    <p:extLst>
      <p:ext uri="{BB962C8B-B14F-4D97-AF65-F5344CB8AC3E}">
        <p14:creationId xmlns:p14="http://schemas.microsoft.com/office/powerpoint/2010/main" val="1453091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87820"/>
          </a:xfrm>
        </p:spPr>
        <p:txBody>
          <a:bodyPr>
            <a:normAutofit/>
          </a:bodyPr>
          <a:lstStyle/>
          <a:p>
            <a:r>
              <a:rPr lang="en-GB" sz="3200" b="1" dirty="0" smtClean="0">
                <a:latin typeface="Century Gothic" charset="0"/>
                <a:ea typeface="Century Gothic" charset="0"/>
                <a:cs typeface="Century Gothic" charset="0"/>
              </a:rPr>
              <a:t>Global trends </a:t>
            </a:r>
            <a:endParaRPr lang="ru-RU" sz="3200" b="1" dirty="0">
              <a:latin typeface="Century Gothic" charset="0"/>
              <a:ea typeface="Century Gothic" charset="0"/>
              <a:cs typeface="Century Gothic" charset="0"/>
            </a:endParaRPr>
          </a:p>
        </p:txBody>
      </p:sp>
      <p:sp>
        <p:nvSpPr>
          <p:cNvPr id="3" name="Объект 2"/>
          <p:cNvSpPr>
            <a:spLocks noGrp="1"/>
          </p:cNvSpPr>
          <p:nvPr>
            <p:ph idx="1"/>
          </p:nvPr>
        </p:nvSpPr>
        <p:spPr>
          <a:xfrm>
            <a:off x="838200" y="1313007"/>
            <a:ext cx="10515600" cy="4351338"/>
          </a:xfrm>
        </p:spPr>
        <p:txBody>
          <a:bodyPr/>
          <a:lstStyle/>
          <a:p>
            <a:r>
              <a:rPr lang="en-GB" dirty="0"/>
              <a:t>Global demand for salt is forecast to climb 1.5 percent annually to 325 million metric tons in 2018, valued at $13.4 billion. The dominant Asia/Pacific region will be the fastest growing market. Trends in the production of </a:t>
            </a:r>
            <a:r>
              <a:rPr lang="en-GB" dirty="0" err="1"/>
              <a:t>chlor</a:t>
            </a:r>
            <a:r>
              <a:rPr lang="en-GB"/>
              <a:t>-alkali chemicals will continue to have the most significant effect on regional salt demand.</a:t>
            </a:r>
            <a:endParaRPr lang="ru-RU"/>
          </a:p>
          <a:p>
            <a:endParaRPr lang="ru-RU"/>
          </a:p>
        </p:txBody>
      </p:sp>
    </p:spTree>
    <p:extLst>
      <p:ext uri="{BB962C8B-B14F-4D97-AF65-F5344CB8AC3E}">
        <p14:creationId xmlns:p14="http://schemas.microsoft.com/office/powerpoint/2010/main" val="1069567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3238"/>
          </a:xfrm>
        </p:spPr>
        <p:txBody>
          <a:bodyPr>
            <a:normAutofit/>
          </a:bodyPr>
          <a:lstStyle/>
          <a:p>
            <a:r>
              <a:rPr lang="en-US" sz="3200" b="1">
                <a:latin typeface="Century Gothic" charset="0"/>
                <a:ea typeface="Century Gothic" charset="0"/>
                <a:cs typeface="Century Gothic" charset="0"/>
              </a:rPr>
              <a:t>Special Hide </a:t>
            </a:r>
            <a:r>
              <a:rPr lang="en-US" sz="3200" b="1" smtClean="0">
                <a:latin typeface="Century Gothic" charset="0"/>
                <a:ea typeface="Century Gothic" charset="0"/>
                <a:cs typeface="Century Gothic" charset="0"/>
              </a:rPr>
              <a:t>Salt</a:t>
            </a:r>
            <a:endParaRPr lang="ru-RU" sz="3200">
              <a:latin typeface="Century Gothic" charset="0"/>
              <a:ea typeface="Century Gothic" charset="0"/>
              <a:cs typeface="Century Gothic" charset="0"/>
            </a:endParaRPr>
          </a:p>
        </p:txBody>
      </p:sp>
      <p:sp>
        <p:nvSpPr>
          <p:cNvPr id="3" name="Объект 2"/>
          <p:cNvSpPr>
            <a:spLocks noGrp="1"/>
          </p:cNvSpPr>
          <p:nvPr>
            <p:ph idx="1"/>
          </p:nvPr>
        </p:nvSpPr>
        <p:spPr>
          <a:xfrm>
            <a:off x="838200" y="1108364"/>
            <a:ext cx="4149436" cy="5068599"/>
          </a:xfrm>
        </p:spPr>
        <p:txBody>
          <a:bodyPr>
            <a:normAutofit/>
          </a:bodyPr>
          <a:lstStyle/>
          <a:p>
            <a:pPr algn="just"/>
            <a:r>
              <a:rPr lang="en-US" sz="2200">
                <a:latin typeface="Century Gothic" charset="0"/>
                <a:ea typeface="Century Gothic" charset="0"/>
                <a:cs typeface="Century Gothic" charset="0"/>
              </a:rPr>
              <a:t>Special hide salt is used for the first treatment of animal hides and skins as well as when tanning leather. Sodium chloride preserves freshly skinned pelts, dehydrates them, inhibits any bacterial growth and prevents decay reliably. It also prepares the valuable material for further processing.</a:t>
            </a:r>
          </a:p>
          <a:p>
            <a:r>
              <a:rPr lang="en-US" smtClean="0"/>
              <a:t/>
            </a:r>
            <a:br>
              <a:rPr lang="en-US" smtClean="0"/>
            </a:br>
            <a:endParaRPr lang="ru-RU"/>
          </a:p>
        </p:txBody>
      </p:sp>
      <p:pic>
        <p:nvPicPr>
          <p:cNvPr id="4" name="Изображение 3"/>
          <p:cNvPicPr>
            <a:picLocks noChangeAspect="1"/>
          </p:cNvPicPr>
          <p:nvPr/>
        </p:nvPicPr>
        <p:blipFill>
          <a:blip/>
          <a:stretch>
            <a:fillRect/>
          </a:stretch>
        </p:blipFill>
        <p:spPr>
          <a:xfrm>
            <a:off x="5133686" y="635577"/>
            <a:ext cx="2755900" cy="4229100"/>
          </a:xfrm>
          <a:prstGeom prst="rect">
            <a:avLst/>
          </a:prstGeom>
        </p:spPr>
      </p:pic>
      <p:pic>
        <p:nvPicPr>
          <p:cNvPr id="6" name="Изображение 5"/>
          <p:cNvPicPr>
            <a:picLocks noChangeAspect="1"/>
          </p:cNvPicPr>
          <p:nvPr/>
        </p:nvPicPr>
        <p:blipFill>
          <a:blip/>
          <a:stretch>
            <a:fillRect/>
          </a:stretch>
        </p:blipFill>
        <p:spPr>
          <a:xfrm>
            <a:off x="8108372" y="635576"/>
            <a:ext cx="3245428" cy="4754113"/>
          </a:xfrm>
          <a:prstGeom prst="rect">
            <a:avLst/>
          </a:prstGeom>
        </p:spPr>
      </p:pic>
    </p:spTree>
    <p:extLst>
      <p:ext uri="{BB962C8B-B14F-4D97-AF65-F5344CB8AC3E}">
        <p14:creationId xmlns:p14="http://schemas.microsoft.com/office/powerpoint/2010/main" val="752636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563130"/>
          </a:xfrm>
        </p:spPr>
        <p:txBody>
          <a:bodyPr>
            <a:normAutofit/>
          </a:bodyPr>
          <a:lstStyle/>
          <a:p>
            <a:r>
              <a:rPr lang="en-US" sz="3200" b="1">
                <a:latin typeface="Century Gothic" charset="0"/>
                <a:ea typeface="Century Gothic" charset="0"/>
                <a:cs typeface="Century Gothic" charset="0"/>
              </a:rPr>
              <a:t>Industrial Salt as Dye-enhancer for </a:t>
            </a:r>
            <a:r>
              <a:rPr lang="en-US" sz="3200" b="1" smtClean="0">
                <a:latin typeface="Century Gothic" charset="0"/>
                <a:ea typeface="Century Gothic" charset="0"/>
                <a:cs typeface="Century Gothic" charset="0"/>
              </a:rPr>
              <a:t>Textiles</a:t>
            </a:r>
            <a:endParaRPr lang="ru-RU" sz="3200">
              <a:latin typeface="Century Gothic" charset="0"/>
              <a:ea typeface="Century Gothic" charset="0"/>
              <a:cs typeface="Century Gothic" charset="0"/>
            </a:endParaRPr>
          </a:p>
        </p:txBody>
      </p:sp>
      <p:sp>
        <p:nvSpPr>
          <p:cNvPr id="3" name="Объект 2"/>
          <p:cNvSpPr>
            <a:spLocks noGrp="1"/>
          </p:cNvSpPr>
          <p:nvPr>
            <p:ph idx="1"/>
          </p:nvPr>
        </p:nvSpPr>
        <p:spPr>
          <a:xfrm>
            <a:off x="962891" y="2466110"/>
            <a:ext cx="5334277" cy="2978725"/>
          </a:xfrm>
        </p:spPr>
        <p:txBody>
          <a:bodyPr>
            <a:normAutofit/>
          </a:bodyPr>
          <a:lstStyle/>
          <a:p>
            <a:pPr algn="just"/>
            <a:r>
              <a:rPr lang="en-US" sz="2000">
                <a:latin typeface="Century Gothic" charset="0"/>
                <a:ea typeface="Century Gothic" charset="0"/>
                <a:cs typeface="Century Gothic" charset="0"/>
              </a:rPr>
              <a:t>In the textile industry, industrial salt as dye-enhancer for textiles is used during the manufacture, processing and refining of fabrics and materials, such as for example, dying cotton or the printing of materials. Industrial salt as dye-enhancer for fabrics ensures that the </a:t>
            </a:r>
            <a:r>
              <a:rPr lang="en-US" sz="2000" err="1">
                <a:latin typeface="Century Gothic" charset="0"/>
                <a:ea typeface="Century Gothic" charset="0"/>
                <a:cs typeface="Century Gothic" charset="0"/>
              </a:rPr>
              <a:t>colour</a:t>
            </a:r>
            <a:r>
              <a:rPr lang="en-US" sz="2000">
                <a:latin typeface="Century Gothic" charset="0"/>
                <a:ea typeface="Century Gothic" charset="0"/>
                <a:cs typeface="Century Gothic" charset="0"/>
              </a:rPr>
              <a:t> fully penetrates the fabric and is better bound and looks after the corresponding dyeing process.</a:t>
            </a:r>
            <a:endParaRPr lang="ru-RU" sz="2000">
              <a:latin typeface="Century Gothic" charset="0"/>
              <a:ea typeface="Century Gothic" charset="0"/>
              <a:cs typeface="Century Gothic" charset="0"/>
            </a:endParaRPr>
          </a:p>
        </p:txBody>
      </p:sp>
      <p:pic>
        <p:nvPicPr>
          <p:cNvPr id="4" name="Изображение 3"/>
          <p:cNvPicPr>
            <a:picLocks noChangeAspect="1"/>
          </p:cNvPicPr>
          <p:nvPr/>
        </p:nvPicPr>
        <p:blipFill>
          <a:blip/>
          <a:stretch>
            <a:fillRect/>
          </a:stretch>
        </p:blipFill>
        <p:spPr>
          <a:xfrm>
            <a:off x="6538008" y="928256"/>
            <a:ext cx="2716828" cy="5202910"/>
          </a:xfrm>
          <a:prstGeom prst="rect">
            <a:avLst/>
          </a:prstGeom>
        </p:spPr>
      </p:pic>
      <p:pic>
        <p:nvPicPr>
          <p:cNvPr id="5" name="Изображение 4"/>
          <p:cNvPicPr>
            <a:picLocks noChangeAspect="1"/>
          </p:cNvPicPr>
          <p:nvPr/>
        </p:nvPicPr>
        <p:blipFill>
          <a:blip/>
          <a:stretch>
            <a:fillRect/>
          </a:stretch>
        </p:blipFill>
        <p:spPr>
          <a:xfrm>
            <a:off x="962891" y="928256"/>
            <a:ext cx="5334277" cy="1316180"/>
          </a:xfrm>
          <a:prstGeom prst="rect">
            <a:avLst/>
          </a:prstGeom>
        </p:spPr>
      </p:pic>
    </p:spTree>
    <p:extLst>
      <p:ext uri="{BB962C8B-B14F-4D97-AF65-F5344CB8AC3E}">
        <p14:creationId xmlns:p14="http://schemas.microsoft.com/office/powerpoint/2010/main" val="1094921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18548"/>
          </a:xfrm>
        </p:spPr>
        <p:txBody>
          <a:bodyPr>
            <a:normAutofit/>
          </a:bodyPr>
          <a:lstStyle/>
          <a:p>
            <a:r>
              <a:rPr lang="en-US" sz="3200" b="1">
                <a:latin typeface="Century Gothic" charset="0"/>
                <a:ea typeface="Century Gothic" charset="0"/>
                <a:cs typeface="Century Gothic" charset="0"/>
              </a:rPr>
              <a:t>Industrial Salt for Drilling </a:t>
            </a:r>
            <a:r>
              <a:rPr lang="en-US" sz="3200" b="1" smtClean="0">
                <a:latin typeface="Century Gothic" charset="0"/>
                <a:ea typeface="Century Gothic" charset="0"/>
                <a:cs typeface="Century Gothic" charset="0"/>
              </a:rPr>
              <a:t>Fluids</a:t>
            </a:r>
            <a:endParaRPr lang="ru-RU" sz="3200">
              <a:latin typeface="Century Gothic" charset="0"/>
              <a:ea typeface="Century Gothic" charset="0"/>
              <a:cs typeface="Century Gothic" charset="0"/>
            </a:endParaRPr>
          </a:p>
        </p:txBody>
      </p:sp>
      <p:sp>
        <p:nvSpPr>
          <p:cNvPr id="3" name="Объект 2"/>
          <p:cNvSpPr>
            <a:spLocks noGrp="1"/>
          </p:cNvSpPr>
          <p:nvPr>
            <p:ph idx="1"/>
          </p:nvPr>
        </p:nvSpPr>
        <p:spPr>
          <a:xfrm>
            <a:off x="838200" y="983675"/>
            <a:ext cx="4010891" cy="3588326"/>
          </a:xfrm>
        </p:spPr>
        <p:txBody>
          <a:bodyPr>
            <a:normAutofit/>
          </a:bodyPr>
          <a:lstStyle/>
          <a:p>
            <a:pPr algn="just"/>
            <a:r>
              <a:rPr lang="en-US" sz="2000">
                <a:latin typeface="Century Gothic" charset="0"/>
                <a:ea typeface="Century Gothic" charset="0"/>
                <a:cs typeface="Century Gothic" charset="0"/>
              </a:rPr>
              <a:t>Salt is an important basic material which is used when drilling for other natural basic materials such as crude oil and natural gas, for example, in the drilling muds. The requirements of the drilling industry are high and very specific so that, depending on demand, either rock or vacuum salt in various qualities is used</a:t>
            </a:r>
            <a:r>
              <a:rPr lang="en-US" sz="2000" smtClean="0">
                <a:latin typeface="Century Gothic" charset="0"/>
                <a:ea typeface="Century Gothic" charset="0"/>
                <a:cs typeface="Century Gothic" charset="0"/>
              </a:rPr>
              <a:t>.</a:t>
            </a:r>
            <a:endParaRPr lang="ru-RU" sz="2000">
              <a:latin typeface="Century Gothic" charset="0"/>
              <a:ea typeface="Century Gothic" charset="0"/>
              <a:cs typeface="Century Gothic" charset="0"/>
            </a:endParaRPr>
          </a:p>
        </p:txBody>
      </p:sp>
      <p:pic>
        <p:nvPicPr>
          <p:cNvPr id="5" name="Изображение 4"/>
          <p:cNvPicPr>
            <a:picLocks noChangeAspect="1"/>
          </p:cNvPicPr>
          <p:nvPr/>
        </p:nvPicPr>
        <p:blipFill>
          <a:blip/>
          <a:stretch>
            <a:fillRect/>
          </a:stretch>
        </p:blipFill>
        <p:spPr>
          <a:xfrm>
            <a:off x="5116944" y="983673"/>
            <a:ext cx="2670271" cy="4946071"/>
          </a:xfrm>
          <a:prstGeom prst="rect">
            <a:avLst/>
          </a:prstGeom>
        </p:spPr>
      </p:pic>
      <p:pic>
        <p:nvPicPr>
          <p:cNvPr id="6" name="Изображение 5"/>
          <p:cNvPicPr>
            <a:picLocks noChangeAspect="1"/>
          </p:cNvPicPr>
          <p:nvPr/>
        </p:nvPicPr>
        <p:blipFill>
          <a:blip/>
          <a:stretch>
            <a:fillRect/>
          </a:stretch>
        </p:blipFill>
        <p:spPr>
          <a:xfrm>
            <a:off x="8055068" y="983673"/>
            <a:ext cx="2668350" cy="5470118"/>
          </a:xfrm>
          <a:prstGeom prst="rect">
            <a:avLst/>
          </a:prstGeom>
        </p:spPr>
      </p:pic>
    </p:spTree>
    <p:extLst>
      <p:ext uri="{BB962C8B-B14F-4D97-AF65-F5344CB8AC3E}">
        <p14:creationId xmlns:p14="http://schemas.microsoft.com/office/powerpoint/2010/main" val="1590951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18548"/>
          </a:xfrm>
        </p:spPr>
        <p:txBody>
          <a:bodyPr>
            <a:normAutofit/>
          </a:bodyPr>
          <a:lstStyle/>
          <a:p>
            <a:r>
              <a:rPr lang="en-US" sz="3200" b="1">
                <a:latin typeface="Century Gothic" charset="0"/>
                <a:ea typeface="Century Gothic" charset="0"/>
                <a:cs typeface="Century Gothic" charset="0"/>
              </a:rPr>
              <a:t>Pond </a:t>
            </a:r>
            <a:r>
              <a:rPr lang="en-US" sz="3200" b="1" smtClean="0">
                <a:latin typeface="Century Gothic" charset="0"/>
                <a:ea typeface="Century Gothic" charset="0"/>
                <a:cs typeface="Century Gothic" charset="0"/>
              </a:rPr>
              <a:t>Salt</a:t>
            </a:r>
            <a:endParaRPr lang="ru-RU" sz="3200">
              <a:latin typeface="Century Gothic" charset="0"/>
              <a:ea typeface="Century Gothic" charset="0"/>
              <a:cs typeface="Century Gothic" charset="0"/>
            </a:endParaRPr>
          </a:p>
        </p:txBody>
      </p:sp>
      <p:sp>
        <p:nvSpPr>
          <p:cNvPr id="3" name="Объект 2"/>
          <p:cNvSpPr>
            <a:spLocks noGrp="1"/>
          </p:cNvSpPr>
          <p:nvPr>
            <p:ph idx="1"/>
          </p:nvPr>
        </p:nvSpPr>
        <p:spPr>
          <a:xfrm>
            <a:off x="2819400" y="1108365"/>
            <a:ext cx="8111836" cy="1939635"/>
          </a:xfrm>
        </p:spPr>
        <p:txBody>
          <a:bodyPr>
            <a:normAutofit/>
          </a:bodyPr>
          <a:lstStyle/>
          <a:p>
            <a:pPr algn="just"/>
            <a:r>
              <a:rPr lang="en-US" sz="2000" smtClean="0">
                <a:latin typeface="Century Gothic" charset="0"/>
                <a:ea typeface="Century Gothic" charset="0"/>
                <a:cs typeface="Century Gothic" charset="0"/>
              </a:rPr>
              <a:t>pond </a:t>
            </a:r>
            <a:r>
              <a:rPr lang="en-US" sz="2000">
                <a:latin typeface="Century Gothic" charset="0"/>
                <a:ea typeface="Century Gothic" charset="0"/>
                <a:cs typeface="Century Gothic" charset="0"/>
              </a:rPr>
              <a:t>salt is a high quality, very pure rock salt in a special grain size which is particularly suitable for the application in fresh water and ornamental fish ponds as well as in ornamental fish aquariums</a:t>
            </a:r>
            <a:r>
              <a:rPr lang="en-US" sz="2000" smtClean="0">
                <a:latin typeface="Century Gothic" charset="0"/>
                <a:ea typeface="Century Gothic" charset="0"/>
                <a:cs typeface="Century Gothic" charset="0"/>
              </a:rPr>
              <a:t>.</a:t>
            </a:r>
            <a:endParaRPr lang="ru-RU" sz="2000">
              <a:latin typeface="Century Gothic" charset="0"/>
              <a:ea typeface="Century Gothic" charset="0"/>
              <a:cs typeface="Century Gothic" charset="0"/>
            </a:endParaRPr>
          </a:p>
        </p:txBody>
      </p:sp>
      <p:pic>
        <p:nvPicPr>
          <p:cNvPr id="2050" name="Picture 2" descr="https://www.esco-salt.com/fileadmin/files/pikto/pikto_teichsalz.jpg"/>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838199" y="1108364"/>
            <a:ext cx="1877292" cy="1693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718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18548"/>
          </a:xfrm>
        </p:spPr>
        <p:txBody>
          <a:bodyPr>
            <a:normAutofit/>
          </a:bodyPr>
          <a:lstStyle/>
          <a:p>
            <a:r>
              <a:rPr lang="en-US" sz="3200" b="1" smtClean="0">
                <a:latin typeface="Century Gothic" charset="0"/>
                <a:ea typeface="Century Gothic" charset="0"/>
                <a:cs typeface="Century Gothic" charset="0"/>
              </a:rPr>
              <a:t>Electrolysis</a:t>
            </a:r>
            <a:endParaRPr lang="ru-RU" sz="3200">
              <a:latin typeface="Century Gothic" charset="0"/>
              <a:ea typeface="Century Gothic" charset="0"/>
              <a:cs typeface="Century Gothic" charset="0"/>
            </a:endParaRPr>
          </a:p>
        </p:txBody>
      </p:sp>
      <p:sp>
        <p:nvSpPr>
          <p:cNvPr id="3" name="Объект 2"/>
          <p:cNvSpPr>
            <a:spLocks noGrp="1"/>
          </p:cNvSpPr>
          <p:nvPr>
            <p:ph idx="1"/>
          </p:nvPr>
        </p:nvSpPr>
        <p:spPr>
          <a:xfrm>
            <a:off x="2992582" y="1186872"/>
            <a:ext cx="8700653" cy="3422073"/>
          </a:xfrm>
        </p:spPr>
        <p:txBody>
          <a:bodyPr>
            <a:normAutofit/>
          </a:bodyPr>
          <a:lstStyle/>
          <a:p>
            <a:pPr algn="just"/>
            <a:r>
              <a:rPr lang="en-US" sz="2000">
                <a:latin typeface="Century Gothic" charset="0"/>
                <a:ea typeface="Century Gothic" charset="0"/>
                <a:cs typeface="Century Gothic" charset="0"/>
              </a:rPr>
              <a:t>During the </a:t>
            </a:r>
            <a:r>
              <a:rPr lang="en-US" sz="2000" err="1">
                <a:latin typeface="Century Gothic" charset="0"/>
                <a:ea typeface="Century Gothic" charset="0"/>
                <a:cs typeface="Century Gothic" charset="0"/>
              </a:rPr>
              <a:t>chlor</a:t>
            </a:r>
            <a:r>
              <a:rPr lang="en-US" sz="2000">
                <a:latin typeface="Century Gothic" charset="0"/>
                <a:ea typeface="Century Gothic" charset="0"/>
                <a:cs typeface="Century Gothic" charset="0"/>
              </a:rPr>
              <a:t>-alkali electrolysis, salt (sodium chloride - </a:t>
            </a:r>
            <a:r>
              <a:rPr lang="en-US" sz="2000" err="1">
                <a:latin typeface="Century Gothic" charset="0"/>
                <a:ea typeface="Century Gothic" charset="0"/>
                <a:cs typeface="Century Gothic" charset="0"/>
              </a:rPr>
              <a:t>NaCl</a:t>
            </a:r>
            <a:r>
              <a:rPr lang="en-US" sz="2000">
                <a:latin typeface="Century Gothic" charset="0"/>
                <a:ea typeface="Century Gothic" charset="0"/>
                <a:cs typeface="Century Gothic" charset="0"/>
              </a:rPr>
              <a:t>) is separated into its components chlorine and sodium.</a:t>
            </a:r>
          </a:p>
          <a:p>
            <a:pPr algn="just"/>
            <a:r>
              <a:rPr lang="en-US" sz="2000">
                <a:latin typeface="Century Gothic" charset="0"/>
                <a:ea typeface="Century Gothic" charset="0"/>
                <a:cs typeface="Century Gothic" charset="0"/>
              </a:rPr>
              <a:t>The sodium part is further processed in various derivatives, for example as soda lye or caustic soda, as well as sodium hypochlorite. Chlorine is used in many applications. Its largest application area is the manufacture of plastics such as polyvinylchloride (PVC), polycarbonate or as intermediate product isocyanate (MDI) in polyurethane synthesis.</a:t>
            </a:r>
          </a:p>
          <a:p>
            <a:pPr algn="just"/>
            <a:r>
              <a:rPr lang="en-US" sz="2000">
                <a:latin typeface="Century Gothic" charset="0"/>
                <a:ea typeface="Century Gothic" charset="0"/>
                <a:cs typeface="Century Gothic" charset="0"/>
              </a:rPr>
              <a:t>For the highest requirements of the various electrolysis technologies, </a:t>
            </a:r>
            <a:r>
              <a:rPr lang="en-US" sz="2000" err="1">
                <a:latin typeface="Century Gothic" charset="0"/>
                <a:ea typeface="Century Gothic" charset="0"/>
                <a:cs typeface="Century Gothic" charset="0"/>
              </a:rPr>
              <a:t>esco</a:t>
            </a:r>
            <a:r>
              <a:rPr lang="en-US" sz="2000">
                <a:latin typeface="Century Gothic" charset="0"/>
                <a:ea typeface="Century Gothic" charset="0"/>
                <a:cs typeface="Century Gothic" charset="0"/>
              </a:rPr>
              <a:t> offers a great number of rock and vacuum salt qualities.</a:t>
            </a:r>
          </a:p>
          <a:p>
            <a:pPr algn="just"/>
            <a:endParaRPr lang="ru-RU" sz="2000">
              <a:latin typeface="Century Gothic" charset="0"/>
              <a:ea typeface="Century Gothic" charset="0"/>
              <a:cs typeface="Century Gothic" charset="0"/>
            </a:endParaRPr>
          </a:p>
        </p:txBody>
      </p:sp>
      <p:pic>
        <p:nvPicPr>
          <p:cNvPr id="4" name="Изображение 3"/>
          <p:cNvPicPr>
            <a:picLocks noChangeAspect="1"/>
          </p:cNvPicPr>
          <p:nvPr/>
        </p:nvPicPr>
        <p:blipFill>
          <a:blip/>
          <a:stretch>
            <a:fillRect/>
          </a:stretch>
        </p:blipFill>
        <p:spPr>
          <a:xfrm>
            <a:off x="1129146" y="1246909"/>
            <a:ext cx="1651000" cy="1651000"/>
          </a:xfrm>
          <a:prstGeom prst="rect">
            <a:avLst/>
          </a:prstGeom>
        </p:spPr>
      </p:pic>
    </p:spTree>
    <p:extLst>
      <p:ext uri="{BB962C8B-B14F-4D97-AF65-F5344CB8AC3E}">
        <p14:creationId xmlns:p14="http://schemas.microsoft.com/office/powerpoint/2010/main" val="1006548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49275"/>
          </a:xfrm>
        </p:spPr>
        <p:txBody>
          <a:bodyPr>
            <a:normAutofit/>
          </a:bodyPr>
          <a:lstStyle/>
          <a:p>
            <a:r>
              <a:rPr lang="en-US" sz="3200" b="1" smtClean="0">
                <a:latin typeface="Century Gothic" charset="0"/>
                <a:ea typeface="Century Gothic" charset="0"/>
                <a:cs typeface="Century Gothic" charset="0"/>
              </a:rPr>
              <a:t>Brine</a:t>
            </a:r>
            <a:endParaRPr lang="ru-RU" sz="3200">
              <a:latin typeface="Century Gothic" charset="0"/>
              <a:ea typeface="Century Gothic" charset="0"/>
              <a:cs typeface="Century Gothic" charset="0"/>
            </a:endParaRPr>
          </a:p>
        </p:txBody>
      </p:sp>
      <p:sp>
        <p:nvSpPr>
          <p:cNvPr id="3" name="Объект 2"/>
          <p:cNvSpPr>
            <a:spLocks noGrp="1"/>
          </p:cNvSpPr>
          <p:nvPr>
            <p:ph idx="1"/>
          </p:nvPr>
        </p:nvSpPr>
        <p:spPr>
          <a:xfrm>
            <a:off x="2944091" y="914400"/>
            <a:ext cx="8513618" cy="2410691"/>
          </a:xfrm>
        </p:spPr>
        <p:txBody>
          <a:bodyPr/>
          <a:lstStyle/>
          <a:p>
            <a:pPr algn="just"/>
            <a:r>
              <a:rPr lang="en-US"/>
              <a:t>Brine is either a natural salt water spring or a solution produced from salt dissolved in water. Brine is used in various concentrations for numerous applications, for example as de-icing agent, in the chemical industry in water softening, in swimming pools, aquariums and </a:t>
            </a:r>
            <a:r>
              <a:rPr lang="en-US" smtClean="0"/>
              <a:t>delphiniums.</a:t>
            </a:r>
            <a:endParaRPr lang="ru-RU"/>
          </a:p>
        </p:txBody>
      </p:sp>
      <p:pic>
        <p:nvPicPr>
          <p:cNvPr id="4" name="Изображение 3"/>
          <p:cNvPicPr>
            <a:picLocks noChangeAspect="1"/>
          </p:cNvPicPr>
          <p:nvPr/>
        </p:nvPicPr>
        <p:blipFill>
          <a:blip/>
          <a:stretch>
            <a:fillRect/>
          </a:stretch>
        </p:blipFill>
        <p:spPr>
          <a:xfrm>
            <a:off x="838199" y="1024081"/>
            <a:ext cx="1988127" cy="1988127"/>
          </a:xfrm>
          <a:prstGeom prst="rect">
            <a:avLst/>
          </a:prstGeom>
        </p:spPr>
      </p:pic>
    </p:spTree>
    <p:extLst>
      <p:ext uri="{BB962C8B-B14F-4D97-AF65-F5344CB8AC3E}">
        <p14:creationId xmlns:p14="http://schemas.microsoft.com/office/powerpoint/2010/main" val="1983124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58091" y="2415598"/>
            <a:ext cx="10515600" cy="1325563"/>
          </a:xfrm>
        </p:spPr>
        <p:txBody>
          <a:bodyPr/>
          <a:lstStyle/>
          <a:p>
            <a:pPr algn="ctr"/>
            <a:r>
              <a:rPr lang="en-US" b="1" dirty="0" smtClean="0">
                <a:latin typeface="Century Gothic" charset="0"/>
                <a:ea typeface="Century Gothic" charset="0"/>
                <a:cs typeface="Century Gothic" charset="0"/>
              </a:rPr>
              <a:t>ARTYOMSALT</a:t>
            </a:r>
            <a:endParaRPr lang="ru-RU" b="1" dirty="0">
              <a:latin typeface="Century Gothic" charset="0"/>
              <a:ea typeface="Century Gothic" charset="0"/>
              <a:cs typeface="Century Gothic" charset="0"/>
            </a:endParaRPr>
          </a:p>
        </p:txBody>
      </p:sp>
    </p:spTree>
    <p:extLst>
      <p:ext uri="{BB962C8B-B14F-4D97-AF65-F5344CB8AC3E}">
        <p14:creationId xmlns:p14="http://schemas.microsoft.com/office/powerpoint/2010/main" val="200236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563129"/>
          </a:xfrm>
        </p:spPr>
        <p:txBody>
          <a:bodyPr>
            <a:normAutofit/>
          </a:bodyPr>
          <a:lstStyle/>
          <a:p>
            <a:r>
              <a:rPr lang="en-GB" sz="3200" b="1" smtClean="0">
                <a:latin typeface="Century Gothic" charset="0"/>
                <a:ea typeface="Century Gothic" charset="0"/>
                <a:cs typeface="Century Gothic" charset="0"/>
              </a:rPr>
              <a:t>AS certificates</a:t>
            </a:r>
            <a:endParaRPr lang="ru-RU" sz="3200" b="1">
              <a:latin typeface="Century Gothic" charset="0"/>
              <a:ea typeface="Century Gothic" charset="0"/>
              <a:cs typeface="Century Gothic" charset="0"/>
            </a:endParaRPr>
          </a:p>
        </p:txBody>
      </p:sp>
      <p:pic>
        <p:nvPicPr>
          <p:cNvPr id="4" name="Изображение 3"/>
          <p:cNvPicPr>
            <a:picLocks noChangeAspect="1"/>
          </p:cNvPicPr>
          <p:nvPr/>
        </p:nvPicPr>
        <p:blipFill>
          <a:blip/>
          <a:stretch>
            <a:fillRect/>
          </a:stretch>
        </p:blipFill>
        <p:spPr>
          <a:xfrm>
            <a:off x="1547522" y="928255"/>
            <a:ext cx="3675641" cy="5373358"/>
          </a:xfrm>
          <a:prstGeom prst="rect">
            <a:avLst/>
          </a:prstGeom>
        </p:spPr>
      </p:pic>
      <p:pic>
        <p:nvPicPr>
          <p:cNvPr id="5" name="Изображение 4"/>
          <p:cNvPicPr>
            <a:picLocks noChangeAspect="1"/>
          </p:cNvPicPr>
          <p:nvPr/>
        </p:nvPicPr>
        <p:blipFill>
          <a:blip/>
          <a:stretch>
            <a:fillRect/>
          </a:stretch>
        </p:blipFill>
        <p:spPr>
          <a:xfrm>
            <a:off x="6294852" y="928255"/>
            <a:ext cx="3661420" cy="5373358"/>
          </a:xfrm>
          <a:prstGeom prst="rect">
            <a:avLst/>
          </a:prstGeom>
        </p:spPr>
      </p:pic>
    </p:spTree>
    <p:extLst>
      <p:ext uri="{BB962C8B-B14F-4D97-AF65-F5344CB8AC3E}">
        <p14:creationId xmlns:p14="http://schemas.microsoft.com/office/powerpoint/2010/main" val="2131756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92835"/>
            <a:ext cx="10515600" cy="590838"/>
          </a:xfrm>
        </p:spPr>
        <p:txBody>
          <a:bodyPr>
            <a:normAutofit/>
          </a:bodyPr>
          <a:lstStyle/>
          <a:p>
            <a:r>
              <a:rPr lang="en-GB" sz="3200" b="1" smtClean="0">
                <a:latin typeface="Century Gothic" charset="0"/>
                <a:ea typeface="Century Gothic" charset="0"/>
                <a:cs typeface="Century Gothic" charset="0"/>
              </a:rPr>
              <a:t>AS </a:t>
            </a:r>
            <a:r>
              <a:rPr lang="en-GB" sz="3200" b="1">
                <a:latin typeface="Century Gothic" charset="0"/>
                <a:ea typeface="Century Gothic" charset="0"/>
                <a:cs typeface="Century Gothic" charset="0"/>
              </a:rPr>
              <a:t>p</a:t>
            </a:r>
            <a:r>
              <a:rPr lang="en-GB" sz="3200" b="1" smtClean="0">
                <a:latin typeface="Century Gothic" charset="0"/>
                <a:ea typeface="Century Gothic" charset="0"/>
                <a:cs typeface="Century Gothic" charset="0"/>
              </a:rPr>
              <a:t>rices as on </a:t>
            </a:r>
            <a:r>
              <a:rPr lang="hr-HR" sz="3200" b="1" smtClean="0">
                <a:latin typeface="Century Gothic" charset="0"/>
                <a:ea typeface="Century Gothic" charset="0"/>
                <a:cs typeface="Century Gothic" charset="0"/>
              </a:rPr>
              <a:t>23.04.2015 </a:t>
            </a:r>
            <a:endParaRPr lang="ru-RU" sz="3200" b="1">
              <a:latin typeface="Century Gothic" charset="0"/>
              <a:ea typeface="Century Gothic" charset="0"/>
              <a:cs typeface="Century Gothic" charset="0"/>
            </a:endParaRPr>
          </a:p>
        </p:txBody>
      </p:sp>
      <p:pic>
        <p:nvPicPr>
          <p:cNvPr id="4" name="Изображение 3"/>
          <p:cNvPicPr>
            <a:picLocks noChangeAspect="1"/>
          </p:cNvPicPr>
          <p:nvPr/>
        </p:nvPicPr>
        <p:blipFill>
          <a:blip/>
          <a:stretch>
            <a:fillRect/>
          </a:stretch>
        </p:blipFill>
        <p:spPr>
          <a:xfrm>
            <a:off x="146050" y="1151659"/>
            <a:ext cx="11899900" cy="4914900"/>
          </a:xfrm>
          <a:prstGeom prst="rect">
            <a:avLst/>
          </a:prstGeom>
        </p:spPr>
      </p:pic>
      <p:sp>
        <p:nvSpPr>
          <p:cNvPr id="5" name="Прямоугольник 4"/>
          <p:cNvSpPr/>
          <p:nvPr/>
        </p:nvSpPr>
        <p:spPr>
          <a:xfrm>
            <a:off x="146050" y="6234545"/>
            <a:ext cx="11899900" cy="276999"/>
          </a:xfrm>
          <a:prstGeom prst="rect">
            <a:avLst/>
          </a:prstGeom>
        </p:spPr>
        <p:txBody>
          <a:bodyPr wrap="square">
            <a:spAutoFit/>
          </a:bodyPr>
          <a:lstStyle/>
          <a:p>
            <a:r>
              <a:rPr lang="en-GB" sz="1200" b="1" dirty="0" smtClean="0"/>
              <a:t>Note</a:t>
            </a:r>
            <a:r>
              <a:rPr lang="en-GB" sz="1200" dirty="0" smtClean="0"/>
              <a:t>: </a:t>
            </a:r>
            <a:r>
              <a:rPr lang="ru-RU" sz="1200" dirty="0" smtClean="0"/>
              <a:t>Ціна на </a:t>
            </a:r>
            <a:r>
              <a:rPr lang="ru-RU" sz="1200" dirty="0" err="1" smtClean="0"/>
              <a:t>продукцію</a:t>
            </a:r>
            <a:r>
              <a:rPr lang="ru-RU" sz="1200" dirty="0" smtClean="0"/>
              <a:t> ДП "</a:t>
            </a:r>
            <a:r>
              <a:rPr lang="ru-RU" sz="1200" dirty="0" err="1" smtClean="0"/>
              <a:t>Артемсіль</a:t>
            </a:r>
            <a:r>
              <a:rPr lang="ru-RU" sz="1200" dirty="0" smtClean="0"/>
              <a:t>", </a:t>
            </a:r>
            <a:r>
              <a:rPr lang="ru-RU" sz="1200" dirty="0" err="1" smtClean="0"/>
              <a:t>що</a:t>
            </a:r>
            <a:r>
              <a:rPr lang="ru-RU" sz="1200" dirty="0" smtClean="0"/>
              <a:t> </a:t>
            </a:r>
            <a:r>
              <a:rPr lang="ru-RU" sz="1200" dirty="0" err="1" smtClean="0"/>
              <a:t>відвантажується</a:t>
            </a:r>
            <a:r>
              <a:rPr lang="ru-RU" sz="1200" dirty="0" smtClean="0"/>
              <a:t>  </a:t>
            </a:r>
            <a:r>
              <a:rPr lang="ru-RU" sz="1200" dirty="0" err="1" smtClean="0"/>
              <a:t>споживачам</a:t>
            </a:r>
            <a:r>
              <a:rPr lang="ru-RU" sz="1200" dirty="0" smtClean="0"/>
              <a:t>  </a:t>
            </a:r>
            <a:r>
              <a:rPr lang="ru-RU" sz="1200" dirty="0" err="1" smtClean="0"/>
              <a:t>Австрії</a:t>
            </a:r>
            <a:r>
              <a:rPr lang="ru-RU" sz="1200" dirty="0" smtClean="0"/>
              <a:t>, </a:t>
            </a:r>
            <a:r>
              <a:rPr lang="ru-RU" sz="1200" dirty="0" err="1" smtClean="0"/>
              <a:t>Німеччини</a:t>
            </a:r>
            <a:r>
              <a:rPr lang="ru-RU" sz="1200" dirty="0" smtClean="0"/>
              <a:t>, </a:t>
            </a:r>
            <a:r>
              <a:rPr lang="ru-RU" sz="1200" dirty="0" err="1" smtClean="0"/>
              <a:t>Скандинавії</a:t>
            </a:r>
            <a:r>
              <a:rPr lang="ru-RU" sz="1200" dirty="0" smtClean="0"/>
              <a:t>, </a:t>
            </a:r>
            <a:r>
              <a:rPr lang="ru-RU" sz="1200" dirty="0" err="1" smtClean="0"/>
              <a:t>Чехії</a:t>
            </a:r>
            <a:r>
              <a:rPr lang="ru-RU" sz="1200" dirty="0" smtClean="0"/>
              <a:t> та </a:t>
            </a:r>
            <a:r>
              <a:rPr lang="ru-RU" sz="1200" dirty="0" err="1" smtClean="0"/>
              <a:t>Словаччини</a:t>
            </a:r>
            <a:r>
              <a:rPr lang="ru-RU" sz="1200" dirty="0" smtClean="0"/>
              <a:t>, </a:t>
            </a:r>
            <a:r>
              <a:rPr lang="ru-RU" sz="1200" dirty="0" err="1" smtClean="0"/>
              <a:t>Польщі</a:t>
            </a:r>
            <a:r>
              <a:rPr lang="ru-RU" sz="1200" dirty="0" smtClean="0"/>
              <a:t>, </a:t>
            </a:r>
            <a:r>
              <a:rPr lang="ru-RU" sz="1200" dirty="0" err="1" smtClean="0"/>
              <a:t>Угорщини</a:t>
            </a:r>
            <a:r>
              <a:rPr lang="ru-RU" sz="1200" dirty="0" smtClean="0"/>
              <a:t>, </a:t>
            </a:r>
            <a:r>
              <a:rPr lang="ru-RU" sz="1200" dirty="0" err="1" smtClean="0"/>
              <a:t>Болгарії</a:t>
            </a:r>
            <a:r>
              <a:rPr lang="ru-RU" sz="1200" dirty="0" smtClean="0"/>
              <a:t> на </a:t>
            </a:r>
            <a:r>
              <a:rPr lang="ru-RU" sz="1200" dirty="0" err="1" smtClean="0"/>
              <a:t>умовах</a:t>
            </a:r>
            <a:r>
              <a:rPr lang="ru-RU" sz="1200" dirty="0" smtClean="0"/>
              <a:t>  DAF, CPT</a:t>
            </a:r>
            <a:endParaRPr lang="ru-RU" sz="1200" dirty="0"/>
          </a:p>
        </p:txBody>
      </p:sp>
    </p:spTree>
    <p:extLst>
      <p:ext uri="{BB962C8B-B14F-4D97-AF65-F5344CB8AC3E}">
        <p14:creationId xmlns:p14="http://schemas.microsoft.com/office/powerpoint/2010/main" val="350789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32402"/>
          </a:xfrm>
        </p:spPr>
        <p:txBody>
          <a:bodyPr>
            <a:normAutofit/>
          </a:bodyPr>
          <a:lstStyle/>
          <a:p>
            <a:r>
              <a:rPr lang="en-GB" sz="3200" b="1" dirty="0" smtClean="0">
                <a:latin typeface="Century Gothic" charset="0"/>
                <a:ea typeface="Century Gothic" charset="0"/>
                <a:cs typeface="Century Gothic" charset="0"/>
              </a:rPr>
              <a:t>Top 10 regular countries</a:t>
            </a:r>
            <a:r>
              <a:rPr lang="en-GB" sz="3200" dirty="0" smtClean="0">
                <a:latin typeface="Century Gothic" charset="0"/>
                <a:ea typeface="Century Gothic" charset="0"/>
                <a:cs typeface="Century Gothic" charset="0"/>
              </a:rPr>
              <a:t>-</a:t>
            </a:r>
            <a:r>
              <a:rPr lang="en-GB" sz="3200" b="1" dirty="0" smtClean="0">
                <a:latin typeface="Century Gothic" charset="0"/>
                <a:ea typeface="Century Gothic" charset="0"/>
                <a:cs typeface="Century Gothic" charset="0"/>
              </a:rPr>
              <a:t>consumers of AS’s salt</a:t>
            </a:r>
            <a:endParaRPr lang="ru-RU" sz="3200" dirty="0">
              <a:latin typeface="Century Gothic" charset="0"/>
              <a:ea typeface="Century Gothic" charset="0"/>
              <a:cs typeface="Century Gothic" charset="0"/>
            </a:endParaRPr>
          </a:p>
        </p:txBody>
      </p:sp>
      <p:pic>
        <p:nvPicPr>
          <p:cNvPr id="4" name="Изображение 3"/>
          <p:cNvPicPr>
            <a:picLocks noChangeAspect="1"/>
          </p:cNvPicPr>
          <p:nvPr/>
        </p:nvPicPr>
        <p:blipFill>
          <a:blip/>
          <a:stretch>
            <a:fillRect/>
          </a:stretch>
        </p:blipFill>
        <p:spPr>
          <a:xfrm>
            <a:off x="1040992" y="997528"/>
            <a:ext cx="10110016" cy="5461577"/>
          </a:xfrm>
          <a:prstGeom prst="rect">
            <a:avLst/>
          </a:prstGeom>
        </p:spPr>
      </p:pic>
    </p:spTree>
    <p:extLst>
      <p:ext uri="{BB962C8B-B14F-4D97-AF65-F5344CB8AC3E}">
        <p14:creationId xmlns:p14="http://schemas.microsoft.com/office/powerpoint/2010/main" val="1783328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92726" y="388072"/>
            <a:ext cx="9144000" cy="623310"/>
          </a:xfrm>
        </p:spPr>
        <p:txBody>
          <a:bodyPr>
            <a:normAutofit/>
          </a:bodyPr>
          <a:lstStyle/>
          <a:p>
            <a:pPr algn="l"/>
            <a:r>
              <a:rPr lang="en-GB" sz="3200" b="1" smtClean="0">
                <a:latin typeface="Century Gothic" charset="0"/>
                <a:ea typeface="Century Gothic" charset="0"/>
                <a:cs typeface="Century Gothic" charset="0"/>
              </a:rPr>
              <a:t>Global salt production, %</a:t>
            </a:r>
            <a:endParaRPr lang="ru-RU" sz="3200" b="1">
              <a:latin typeface="Century Gothic" charset="0"/>
              <a:ea typeface="Century Gothic" charset="0"/>
              <a:cs typeface="Century Gothic" charset="0"/>
            </a:endParaRPr>
          </a:p>
        </p:txBody>
      </p:sp>
      <p:pic>
        <p:nvPicPr>
          <p:cNvPr id="4" name="Изображение 3"/>
          <p:cNvPicPr>
            <a:picLocks noChangeAspect="1"/>
          </p:cNvPicPr>
          <p:nvPr/>
        </p:nvPicPr>
        <p:blipFill>
          <a:blip/>
          <a:stretch>
            <a:fillRect/>
          </a:stretch>
        </p:blipFill>
        <p:spPr>
          <a:xfrm>
            <a:off x="2595419" y="1254990"/>
            <a:ext cx="6964218" cy="4969919"/>
          </a:xfrm>
          <a:prstGeom prst="rect">
            <a:avLst/>
          </a:prstGeom>
        </p:spPr>
      </p:pic>
    </p:spTree>
    <p:extLst>
      <p:ext uri="{BB962C8B-B14F-4D97-AF65-F5344CB8AC3E}">
        <p14:creationId xmlns:p14="http://schemas.microsoft.com/office/powerpoint/2010/main" val="1877706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521566"/>
          </a:xfrm>
        </p:spPr>
        <p:txBody>
          <a:bodyPr>
            <a:normAutofit fontScale="90000"/>
          </a:bodyPr>
          <a:lstStyle/>
          <a:p>
            <a:r>
              <a:rPr lang="en-US" sz="3200" b="1" dirty="0" smtClean="0">
                <a:latin typeface="Century Gothic" charset="0"/>
                <a:ea typeface="Century Gothic" charset="0"/>
                <a:cs typeface="Century Gothic" charset="0"/>
              </a:rPr>
              <a:t>Irregular countries consumers of AS's salt</a:t>
            </a:r>
            <a:endParaRPr lang="ru-RU" sz="3200" b="1" dirty="0">
              <a:latin typeface="Century Gothic" charset="0"/>
              <a:ea typeface="Century Gothic" charset="0"/>
              <a:cs typeface="Century Gothic" charset="0"/>
            </a:endParaRPr>
          </a:p>
        </p:txBody>
      </p:sp>
      <p:pic>
        <p:nvPicPr>
          <p:cNvPr id="4" name="Изображение 3"/>
          <p:cNvPicPr>
            <a:picLocks noChangeAspect="1"/>
          </p:cNvPicPr>
          <p:nvPr/>
        </p:nvPicPr>
        <p:blipFill>
          <a:blip/>
          <a:stretch>
            <a:fillRect/>
          </a:stretch>
        </p:blipFill>
        <p:spPr>
          <a:xfrm>
            <a:off x="624633" y="886692"/>
            <a:ext cx="10930058" cy="5474519"/>
          </a:xfrm>
          <a:prstGeom prst="rect">
            <a:avLst/>
          </a:prstGeom>
        </p:spPr>
      </p:pic>
    </p:spTree>
    <p:extLst>
      <p:ext uri="{BB962C8B-B14F-4D97-AF65-F5344CB8AC3E}">
        <p14:creationId xmlns:p14="http://schemas.microsoft.com/office/powerpoint/2010/main" val="978793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70948"/>
          </a:xfrm>
        </p:spPr>
        <p:txBody>
          <a:bodyPr>
            <a:normAutofit/>
          </a:bodyPr>
          <a:lstStyle/>
          <a:p>
            <a:r>
              <a:rPr lang="en-GB" sz="3200" b="1" dirty="0" smtClean="0">
                <a:latin typeface="Century Gothic" charset="0"/>
                <a:ea typeface="Century Gothic" charset="0"/>
                <a:cs typeface="Century Gothic" charset="0"/>
              </a:rPr>
              <a:t>Top 10 countries-consumers during the years </a:t>
            </a:r>
            <a:endParaRPr lang="ru-RU" sz="3200" dirty="0">
              <a:latin typeface="Century Gothic" charset="0"/>
              <a:ea typeface="Century Gothic" charset="0"/>
              <a:cs typeface="Century Gothic" charset="0"/>
            </a:endParaRPr>
          </a:p>
        </p:txBody>
      </p:sp>
      <p:pic>
        <p:nvPicPr>
          <p:cNvPr id="4" name="Изображение 3"/>
          <p:cNvPicPr>
            <a:picLocks noChangeAspect="1"/>
          </p:cNvPicPr>
          <p:nvPr/>
        </p:nvPicPr>
        <p:blipFill>
          <a:blip r:embed="rId2"/>
          <a:stretch>
            <a:fillRect/>
          </a:stretch>
        </p:blipFill>
        <p:spPr>
          <a:xfrm>
            <a:off x="838200" y="1551709"/>
            <a:ext cx="5098380" cy="4211782"/>
          </a:xfrm>
          <a:prstGeom prst="rect">
            <a:avLst/>
          </a:prstGeom>
        </p:spPr>
      </p:pic>
      <p:pic>
        <p:nvPicPr>
          <p:cNvPr id="5" name="Изображение 4"/>
          <p:cNvPicPr>
            <a:picLocks noChangeAspect="1"/>
          </p:cNvPicPr>
          <p:nvPr/>
        </p:nvPicPr>
        <p:blipFill>
          <a:blip/>
          <a:stretch>
            <a:fillRect/>
          </a:stretch>
        </p:blipFill>
        <p:spPr>
          <a:xfrm>
            <a:off x="6435977" y="1662547"/>
            <a:ext cx="5257260" cy="4100944"/>
          </a:xfrm>
          <a:prstGeom prst="rect">
            <a:avLst/>
          </a:prstGeom>
        </p:spPr>
      </p:pic>
    </p:spTree>
    <p:extLst>
      <p:ext uri="{BB962C8B-B14F-4D97-AF65-F5344CB8AC3E}">
        <p14:creationId xmlns:p14="http://schemas.microsoft.com/office/powerpoint/2010/main" val="1733545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79763" y="171162"/>
            <a:ext cx="10515600" cy="549275"/>
          </a:xfrm>
        </p:spPr>
        <p:txBody>
          <a:bodyPr>
            <a:normAutofit/>
          </a:bodyPr>
          <a:lstStyle/>
          <a:p>
            <a:r>
              <a:rPr lang="en-GB" sz="3200" b="1" smtClean="0">
                <a:latin typeface="Century Gothic" charset="0"/>
                <a:ea typeface="Century Gothic" charset="0"/>
                <a:cs typeface="Century Gothic" charset="0"/>
              </a:rPr>
              <a:t>Production sites of Europe </a:t>
            </a:r>
            <a:endParaRPr lang="ru-RU" sz="3200" b="1">
              <a:latin typeface="Century Gothic" charset="0"/>
              <a:ea typeface="Century Gothic" charset="0"/>
              <a:cs typeface="Century Gothic" charset="0"/>
            </a:endParaRPr>
          </a:p>
        </p:txBody>
      </p:sp>
      <p:pic>
        <p:nvPicPr>
          <p:cNvPr id="4" name="Изображение 3"/>
          <p:cNvPicPr>
            <a:picLocks noChangeAspect="1"/>
          </p:cNvPicPr>
          <p:nvPr/>
        </p:nvPicPr>
        <p:blipFill>
          <a:blip/>
          <a:stretch>
            <a:fillRect/>
          </a:stretch>
        </p:blipFill>
        <p:spPr>
          <a:xfrm>
            <a:off x="1607127" y="720437"/>
            <a:ext cx="10048009" cy="6040581"/>
          </a:xfrm>
          <a:prstGeom prst="rect">
            <a:avLst/>
          </a:prstGeom>
        </p:spPr>
      </p:pic>
      <p:pic>
        <p:nvPicPr>
          <p:cNvPr id="5" name="Изображение 4"/>
          <p:cNvPicPr>
            <a:picLocks noChangeAspect="1"/>
          </p:cNvPicPr>
          <p:nvPr/>
        </p:nvPicPr>
        <p:blipFill>
          <a:blip r:embed="rId2"/>
          <a:stretch>
            <a:fillRect/>
          </a:stretch>
        </p:blipFill>
        <p:spPr>
          <a:xfrm>
            <a:off x="241877" y="1805709"/>
            <a:ext cx="2730500" cy="1168400"/>
          </a:xfrm>
          <a:prstGeom prst="rect">
            <a:avLst/>
          </a:prstGeom>
        </p:spPr>
      </p:pic>
    </p:spTree>
    <p:extLst>
      <p:ext uri="{BB962C8B-B14F-4D97-AF65-F5344CB8AC3E}">
        <p14:creationId xmlns:p14="http://schemas.microsoft.com/office/powerpoint/2010/main" val="1844095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04693"/>
          </a:xfrm>
        </p:spPr>
        <p:txBody>
          <a:bodyPr>
            <a:normAutofit/>
          </a:bodyPr>
          <a:lstStyle/>
          <a:p>
            <a:r>
              <a:rPr lang="en-GB" sz="3200" b="1" smtClean="0">
                <a:latin typeface="Century Gothic" charset="0"/>
                <a:ea typeface="Century Gothic" charset="0"/>
                <a:cs typeface="Century Gothic" charset="0"/>
              </a:rPr>
              <a:t>Competitors (slide 1)</a:t>
            </a:r>
            <a:endParaRPr lang="ru-RU" sz="3200" b="1">
              <a:latin typeface="Century Gothic" charset="0"/>
              <a:ea typeface="Century Gothic" charset="0"/>
              <a:cs typeface="Century Gothic" charset="0"/>
            </a:endParaRPr>
          </a:p>
        </p:txBody>
      </p:sp>
      <p:pic>
        <p:nvPicPr>
          <p:cNvPr id="14" name="Изображение 13"/>
          <p:cNvPicPr>
            <a:picLocks noChangeAspect="1"/>
          </p:cNvPicPr>
          <p:nvPr/>
        </p:nvPicPr>
        <p:blipFill>
          <a:blip/>
          <a:stretch>
            <a:fillRect/>
          </a:stretch>
        </p:blipFill>
        <p:spPr>
          <a:xfrm>
            <a:off x="1385456" y="969818"/>
            <a:ext cx="9048270" cy="5498833"/>
          </a:xfrm>
          <a:prstGeom prst="rect">
            <a:avLst/>
          </a:prstGeom>
        </p:spPr>
      </p:pic>
    </p:spTree>
    <p:extLst>
      <p:ext uri="{BB962C8B-B14F-4D97-AF65-F5344CB8AC3E}">
        <p14:creationId xmlns:p14="http://schemas.microsoft.com/office/powerpoint/2010/main" val="224576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04693"/>
          </a:xfrm>
        </p:spPr>
        <p:txBody>
          <a:bodyPr>
            <a:normAutofit/>
          </a:bodyPr>
          <a:lstStyle/>
          <a:p>
            <a:r>
              <a:rPr lang="en-GB" sz="3200" b="1" smtClean="0">
                <a:latin typeface="Century Gothic" charset="0"/>
                <a:ea typeface="Century Gothic" charset="0"/>
                <a:cs typeface="Century Gothic" charset="0"/>
              </a:rPr>
              <a:t>Competitors (slide 2)</a:t>
            </a:r>
            <a:endParaRPr lang="ru-RU" sz="3200" b="1">
              <a:latin typeface="Century Gothic" charset="0"/>
              <a:ea typeface="Century Gothic" charset="0"/>
              <a:cs typeface="Century Gothic" charset="0"/>
            </a:endParaRPr>
          </a:p>
        </p:txBody>
      </p:sp>
      <p:pic>
        <p:nvPicPr>
          <p:cNvPr id="6" name="Изображение 5"/>
          <p:cNvPicPr>
            <a:picLocks noChangeAspect="1"/>
          </p:cNvPicPr>
          <p:nvPr/>
        </p:nvPicPr>
        <p:blipFill>
          <a:blip/>
          <a:stretch>
            <a:fillRect/>
          </a:stretch>
        </p:blipFill>
        <p:spPr>
          <a:xfrm>
            <a:off x="1216696" y="969817"/>
            <a:ext cx="9243485" cy="5487425"/>
          </a:xfrm>
          <a:prstGeom prst="rect">
            <a:avLst/>
          </a:prstGeom>
        </p:spPr>
      </p:pic>
    </p:spTree>
    <p:extLst>
      <p:ext uri="{BB962C8B-B14F-4D97-AF65-F5344CB8AC3E}">
        <p14:creationId xmlns:p14="http://schemas.microsoft.com/office/powerpoint/2010/main" val="1556976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54289"/>
            <a:ext cx="10515600" cy="715529"/>
          </a:xfrm>
        </p:spPr>
        <p:txBody>
          <a:bodyPr>
            <a:normAutofit/>
          </a:bodyPr>
          <a:lstStyle/>
          <a:p>
            <a:r>
              <a:rPr lang="en-US" sz="3200" b="1" smtClean="0">
                <a:latin typeface="Century Gothic" charset="0"/>
                <a:ea typeface="Century Gothic" charset="0"/>
                <a:cs typeface="Century Gothic" charset="0"/>
              </a:rPr>
              <a:t>What is salt used for? </a:t>
            </a:r>
            <a:endParaRPr lang="ru-RU" sz="3200" b="1">
              <a:latin typeface="Century Gothic" charset="0"/>
              <a:ea typeface="Century Gothic" charset="0"/>
              <a:cs typeface="Century Gothic" charset="0"/>
            </a:endParaRPr>
          </a:p>
        </p:txBody>
      </p:sp>
      <p:sp>
        <p:nvSpPr>
          <p:cNvPr id="3" name="Объект 2"/>
          <p:cNvSpPr>
            <a:spLocks noGrp="1"/>
          </p:cNvSpPr>
          <p:nvPr>
            <p:ph idx="1"/>
          </p:nvPr>
        </p:nvSpPr>
        <p:spPr>
          <a:xfrm>
            <a:off x="838200" y="969818"/>
            <a:ext cx="10515600" cy="5195455"/>
          </a:xfrm>
        </p:spPr>
        <p:txBody>
          <a:bodyPr>
            <a:normAutofit/>
          </a:bodyPr>
          <a:lstStyle/>
          <a:p>
            <a:pPr algn="just"/>
            <a:r>
              <a:rPr lang="en-US" sz="2000" smtClean="0">
                <a:latin typeface="Century Gothic" charset="0"/>
                <a:ea typeface="Century Gothic" charset="0"/>
                <a:cs typeface="Century Gothic" charset="0"/>
              </a:rPr>
              <a:t>INDUSTRIAL APPLICATIONS: Salt is the raw material for many chemical applications: production of glass, PVC*, paper, textiles, detergents and so on.</a:t>
            </a:r>
          </a:p>
          <a:p>
            <a:pPr algn="just"/>
            <a:endParaRPr lang="en-US" sz="2000">
              <a:latin typeface="Century Gothic" charset="0"/>
              <a:ea typeface="Century Gothic" charset="0"/>
              <a:cs typeface="Century Gothic" charset="0"/>
            </a:endParaRPr>
          </a:p>
          <a:p>
            <a:pPr algn="just"/>
            <a:r>
              <a:rPr lang="en-US" sz="2000">
                <a:latin typeface="Century Gothic" charset="0"/>
                <a:ea typeface="Century Gothic" charset="0"/>
                <a:cs typeface="Century Gothic" charset="0"/>
              </a:rPr>
              <a:t>DE-ICING: Salt is a cost-effective de-icing agent that helps maintain our mobility and safety through winter. “Sensible salting” can limit damages to the environment</a:t>
            </a:r>
            <a:r>
              <a:rPr lang="en-US" sz="2000" smtClean="0">
                <a:latin typeface="Century Gothic" charset="0"/>
                <a:ea typeface="Century Gothic" charset="0"/>
                <a:cs typeface="Century Gothic" charset="0"/>
              </a:rPr>
              <a:t>.</a:t>
            </a:r>
          </a:p>
          <a:p>
            <a:pPr algn="just"/>
            <a:endParaRPr lang="en-US" sz="2000">
              <a:latin typeface="Century Gothic" charset="0"/>
              <a:ea typeface="Century Gothic" charset="0"/>
              <a:cs typeface="Century Gothic" charset="0"/>
            </a:endParaRPr>
          </a:p>
          <a:p>
            <a:pPr algn="just"/>
            <a:r>
              <a:rPr lang="en-US" sz="2000">
                <a:latin typeface="Century Gothic" charset="0"/>
                <a:ea typeface="Century Gothic" charset="0"/>
                <a:cs typeface="Century Gothic" charset="0"/>
              </a:rPr>
              <a:t>WATER SOFTENING: Salt is used to reduce the hardness of water, thus increasing the energy efficiency of </a:t>
            </a:r>
            <a:r>
              <a:rPr lang="en-US" sz="2000" smtClean="0">
                <a:latin typeface="Century Gothic" charset="0"/>
                <a:ea typeface="Century Gothic" charset="0"/>
                <a:cs typeface="Century Gothic" charset="0"/>
              </a:rPr>
              <a:t>appliances.</a:t>
            </a:r>
          </a:p>
          <a:p>
            <a:pPr algn="just"/>
            <a:endParaRPr lang="en-US" sz="2000">
              <a:latin typeface="Century Gothic" charset="0"/>
              <a:ea typeface="Century Gothic" charset="0"/>
              <a:cs typeface="Century Gothic" charset="0"/>
            </a:endParaRPr>
          </a:p>
          <a:p>
            <a:pPr algn="just"/>
            <a:r>
              <a:rPr lang="en-US" sz="2000">
                <a:latin typeface="Century Gothic" charset="0"/>
                <a:ea typeface="Century Gothic" charset="0"/>
                <a:cs typeface="Century Gothic" charset="0"/>
              </a:rPr>
              <a:t>FOOD &amp; FEED: Salt preserves &amp; gives flavor to food. Our body also need daily sodium intake to function properly. Salt is also used as a carrier for important micronutrients (iodine, fluoride, folic </a:t>
            </a:r>
            <a:r>
              <a:rPr lang="en-US" sz="2000" smtClean="0">
                <a:latin typeface="Century Gothic" charset="0"/>
                <a:ea typeface="Century Gothic" charset="0"/>
                <a:cs typeface="Century Gothic" charset="0"/>
              </a:rPr>
              <a:t>acid)</a:t>
            </a:r>
            <a:r>
              <a:rPr lang="en-GB" sz="2000" smtClean="0">
                <a:latin typeface="Century Gothic" charset="0"/>
                <a:ea typeface="Century Gothic" charset="0"/>
                <a:cs typeface="Century Gothic" charset="0"/>
              </a:rPr>
              <a:t>.</a:t>
            </a:r>
            <a:endParaRPr lang="en-US" sz="2000" smtClean="0">
              <a:latin typeface="Century Gothic" charset="0"/>
              <a:ea typeface="Century Gothic" charset="0"/>
              <a:cs typeface="Century Gothic" charset="0"/>
            </a:endParaRPr>
          </a:p>
          <a:p>
            <a:pPr marL="0" indent="0" algn="just">
              <a:buNone/>
            </a:pPr>
            <a:endParaRPr lang="en-US" sz="1100" smtClean="0">
              <a:latin typeface="Century Gothic" charset="0"/>
              <a:ea typeface="Century Gothic" charset="0"/>
              <a:cs typeface="Century Gothic" charset="0"/>
            </a:endParaRPr>
          </a:p>
          <a:p>
            <a:pPr marL="0" indent="0" algn="just">
              <a:buNone/>
            </a:pPr>
            <a:r>
              <a:rPr lang="en-US" sz="1100" smtClean="0">
                <a:latin typeface="Century Gothic" charset="0"/>
                <a:ea typeface="Century Gothic" charset="0"/>
                <a:cs typeface="Century Gothic" charset="0"/>
              </a:rPr>
              <a:t>*</a:t>
            </a:r>
            <a:r>
              <a:rPr lang="en-US" sz="1100" b="1" smtClean="0">
                <a:latin typeface="Century Gothic" charset="0"/>
                <a:ea typeface="Century Gothic" charset="0"/>
                <a:cs typeface="Century Gothic" charset="0"/>
              </a:rPr>
              <a:t>Note</a:t>
            </a:r>
            <a:r>
              <a:rPr lang="en-US" sz="1100" smtClean="0">
                <a:latin typeface="Century Gothic" charset="0"/>
                <a:ea typeface="Century Gothic" charset="0"/>
                <a:cs typeface="Century Gothic" charset="0"/>
              </a:rPr>
              <a:t>: </a:t>
            </a:r>
            <a:r>
              <a:rPr lang="en-US" sz="1100">
                <a:latin typeface="Century Gothic" charset="0"/>
                <a:ea typeface="Century Gothic" charset="0"/>
                <a:cs typeface="Century Gothic" charset="0"/>
              </a:rPr>
              <a:t>Polyvinyl chloride, more correctly but unusually poly, commonly abbreviated PVC, is the third-most widely produced synthetic plastic polymer, after polyethylene and polypropylene. PVC comes in two basic forms: rigid and flexible</a:t>
            </a:r>
            <a:endParaRPr lang="en-GB" sz="1100" smtClean="0">
              <a:latin typeface="Century Gothic" charset="0"/>
              <a:ea typeface="Century Gothic" charset="0"/>
              <a:cs typeface="Century Gothic" charset="0"/>
            </a:endParaRPr>
          </a:p>
        </p:txBody>
      </p:sp>
    </p:spTree>
    <p:extLst>
      <p:ext uri="{BB962C8B-B14F-4D97-AF65-F5344CB8AC3E}">
        <p14:creationId xmlns:p14="http://schemas.microsoft.com/office/powerpoint/2010/main" val="802119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15530"/>
          </a:xfrm>
        </p:spPr>
        <p:txBody>
          <a:bodyPr>
            <a:normAutofit/>
          </a:bodyPr>
          <a:lstStyle/>
          <a:p>
            <a:r>
              <a:rPr lang="en-GB" sz="3200" b="1" smtClean="0">
                <a:latin typeface="Century Gothic" charset="0"/>
                <a:ea typeface="Century Gothic" charset="0"/>
                <a:cs typeface="Century Gothic" charset="0"/>
              </a:rPr>
              <a:t>European Salt Producers Association</a:t>
            </a:r>
            <a:endParaRPr lang="ru-RU" sz="3200">
              <a:latin typeface="Century Gothic" charset="0"/>
              <a:ea typeface="Century Gothic" charset="0"/>
              <a:cs typeface="Century Gothic" charset="0"/>
            </a:endParaRPr>
          </a:p>
        </p:txBody>
      </p:sp>
      <p:sp>
        <p:nvSpPr>
          <p:cNvPr id="3" name="Объект 2"/>
          <p:cNvSpPr>
            <a:spLocks noGrp="1"/>
          </p:cNvSpPr>
          <p:nvPr>
            <p:ph idx="1"/>
          </p:nvPr>
        </p:nvSpPr>
        <p:spPr>
          <a:xfrm>
            <a:off x="838200" y="1188316"/>
            <a:ext cx="10515600" cy="4351338"/>
          </a:xfrm>
        </p:spPr>
        <p:txBody>
          <a:bodyPr/>
          <a:lstStyle/>
          <a:p>
            <a:endParaRPr lang="en-GB" u="sng" smtClean="0">
              <a:hlinkClick r:id="rId2"/>
            </a:endParaRPr>
          </a:p>
          <a:p>
            <a:endParaRPr lang="en-GB" u="sng" smtClean="0">
              <a:hlinkClick r:id="rId2"/>
            </a:endParaRPr>
          </a:p>
          <a:p>
            <a:endParaRPr lang="en-GB" u="sng" smtClean="0">
              <a:hlinkClick r:id="rId2"/>
            </a:endParaRPr>
          </a:p>
          <a:p>
            <a:r>
              <a:rPr lang="en-GB" u="sng" smtClean="0">
                <a:hlinkClick r:id="rId2"/>
              </a:rPr>
              <a:t>http</a:t>
            </a:r>
            <a:r>
              <a:rPr lang="en-GB" u="sng">
                <a:hlinkClick r:id="rId2"/>
              </a:rPr>
              <a:t>://eusalt.com/</a:t>
            </a:r>
            <a:endParaRPr lang="ru-RU"/>
          </a:p>
          <a:p>
            <a:endParaRPr lang="ru-RU"/>
          </a:p>
        </p:txBody>
      </p:sp>
      <p:pic>
        <p:nvPicPr>
          <p:cNvPr id="4" name="Изображение 3"/>
          <p:cNvPicPr>
            <a:picLocks noChangeAspect="1"/>
          </p:cNvPicPr>
          <p:nvPr/>
        </p:nvPicPr>
        <p:blipFill>
          <a:blip/>
          <a:stretch>
            <a:fillRect/>
          </a:stretch>
        </p:blipFill>
        <p:spPr>
          <a:xfrm>
            <a:off x="838200" y="1396134"/>
            <a:ext cx="3530458" cy="1056120"/>
          </a:xfrm>
          <a:prstGeom prst="rect">
            <a:avLst/>
          </a:prstGeom>
        </p:spPr>
      </p:pic>
    </p:spTree>
    <p:extLst>
      <p:ext uri="{BB962C8B-B14F-4D97-AF65-F5344CB8AC3E}">
        <p14:creationId xmlns:p14="http://schemas.microsoft.com/office/powerpoint/2010/main" val="1095513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43239"/>
          </a:xfrm>
        </p:spPr>
        <p:txBody>
          <a:bodyPr>
            <a:normAutofit/>
          </a:bodyPr>
          <a:lstStyle/>
          <a:p>
            <a:r>
              <a:rPr lang="en-US" sz="3200" b="1" smtClean="0">
                <a:latin typeface="Century Gothic" charset="0"/>
                <a:ea typeface="Century Gothic" charset="0"/>
                <a:cs typeface="Century Gothic" charset="0"/>
              </a:rPr>
              <a:t>Danube Port</a:t>
            </a:r>
            <a:r>
              <a:rPr lang="en-GB" sz="3200" b="1">
                <a:latin typeface="Century Gothic" charset="0"/>
                <a:ea typeface="Century Gothic" charset="0"/>
                <a:cs typeface="Century Gothic" charset="0"/>
              </a:rPr>
              <a:t>s</a:t>
            </a:r>
            <a:endParaRPr lang="ru-RU" sz="3200" b="1">
              <a:latin typeface="Century Gothic" charset="0"/>
              <a:ea typeface="Century Gothic" charset="0"/>
              <a:cs typeface="Century Gothic" charset="0"/>
            </a:endParaRPr>
          </a:p>
        </p:txBody>
      </p:sp>
      <p:sp>
        <p:nvSpPr>
          <p:cNvPr id="3" name="Объект 2"/>
          <p:cNvSpPr>
            <a:spLocks noGrp="1"/>
          </p:cNvSpPr>
          <p:nvPr>
            <p:ph idx="1"/>
          </p:nvPr>
        </p:nvSpPr>
        <p:spPr>
          <a:xfrm>
            <a:off x="838200" y="3144980"/>
            <a:ext cx="10515600" cy="828387"/>
          </a:xfrm>
        </p:spPr>
        <p:txBody>
          <a:bodyPr>
            <a:normAutofit lnSpcReduction="10000"/>
          </a:bodyPr>
          <a:lstStyle/>
          <a:p>
            <a:r>
              <a:rPr lang="en-GB" u="sng" smtClean="0">
                <a:hlinkClick r:id="rId2"/>
              </a:rPr>
              <a:t>http</a:t>
            </a:r>
            <a:r>
              <a:rPr lang="en-GB" u="sng">
                <a:hlinkClick r:id="rId2"/>
              </a:rPr>
              <a:t>://www.danubecommission.org/index.php/ru_RU/porty-na-dunae</a:t>
            </a:r>
            <a:endParaRPr lang="ru-RU"/>
          </a:p>
          <a:p>
            <a:endParaRPr lang="ru-RU"/>
          </a:p>
        </p:txBody>
      </p:sp>
      <p:pic>
        <p:nvPicPr>
          <p:cNvPr id="4" name="Изображение 3"/>
          <p:cNvPicPr>
            <a:picLocks noChangeAspect="1"/>
          </p:cNvPicPr>
          <p:nvPr/>
        </p:nvPicPr>
        <p:blipFill>
          <a:blip/>
          <a:stretch>
            <a:fillRect/>
          </a:stretch>
        </p:blipFill>
        <p:spPr>
          <a:xfrm>
            <a:off x="990600" y="1244022"/>
            <a:ext cx="1993900" cy="1765300"/>
          </a:xfrm>
          <a:prstGeom prst="rect">
            <a:avLst/>
          </a:prstGeom>
        </p:spPr>
      </p:pic>
    </p:spTree>
    <p:extLst>
      <p:ext uri="{BB962C8B-B14F-4D97-AF65-F5344CB8AC3E}">
        <p14:creationId xmlns:p14="http://schemas.microsoft.com/office/powerpoint/2010/main" val="1915282466"/>
      </p:ext>
    </p:extLst>
  </p:cSld>
  <p:clrMapOvr>
    <a:masterClrMapping/>
  </p:clrMapOvr>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1464</Words>
  <Application>Microsoft Office PowerPoint</Application>
  <PresentationFormat>Widescreen</PresentationFormat>
  <Paragraphs>78</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Century Gothic</vt:lpstr>
      <vt:lpstr>Тема Office</vt:lpstr>
      <vt:lpstr>General Information</vt:lpstr>
      <vt:lpstr>Global trends </vt:lpstr>
      <vt:lpstr>Global salt production, %</vt:lpstr>
      <vt:lpstr>Production sites of Europe </vt:lpstr>
      <vt:lpstr>Competitors (slide 1)</vt:lpstr>
      <vt:lpstr>Competitors (slide 2)</vt:lpstr>
      <vt:lpstr>What is salt used for? </vt:lpstr>
      <vt:lpstr>European Salt Producers Association</vt:lpstr>
      <vt:lpstr>Danube Ports</vt:lpstr>
      <vt:lpstr>Food-grade Salt</vt:lpstr>
      <vt:lpstr>Animal Nutrition</vt:lpstr>
      <vt:lpstr>Feed salt</vt:lpstr>
      <vt:lpstr>Water Softening</vt:lpstr>
      <vt:lpstr>Swimming Pools</vt:lpstr>
      <vt:lpstr>Dishwasher Salt</vt:lpstr>
      <vt:lpstr>Pharma Salt</vt:lpstr>
      <vt:lpstr>Industrial Salt</vt:lpstr>
      <vt:lpstr>Fishery Salt</vt:lpstr>
      <vt:lpstr>Salt for Sausage Casings</vt:lpstr>
      <vt:lpstr>Special Hide Salt</vt:lpstr>
      <vt:lpstr>Industrial Salt as Dye-enhancer for Textiles</vt:lpstr>
      <vt:lpstr>Industrial Salt for Drilling Fluids</vt:lpstr>
      <vt:lpstr>Pond Salt</vt:lpstr>
      <vt:lpstr>Electrolysis</vt:lpstr>
      <vt:lpstr>Brine</vt:lpstr>
      <vt:lpstr>ARTYOMSALT</vt:lpstr>
      <vt:lpstr>AS certificates</vt:lpstr>
      <vt:lpstr>AS prices as on 23.04.2015 </vt:lpstr>
      <vt:lpstr>Top 10 regular countries-consumers of AS’s salt</vt:lpstr>
      <vt:lpstr>Irregular countries consumers of AS's salt</vt:lpstr>
      <vt:lpstr>Top 10 countries-consumers during the years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Information</dc:title>
  <dc:creator>Ania</dc:creator>
  <cp:lastModifiedBy>Ania Labijak</cp:lastModifiedBy>
  <cp:revision>1</cp:revision>
  <dcterms:modified xsi:type="dcterms:W3CDTF">2018-01-23T08:05:00Z</dcterms:modified>
</cp:coreProperties>
</file>