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0" r:id="rId3"/>
    <p:sldId id="261" r:id="rId4"/>
    <p:sldId id="262" r:id="rId5"/>
    <p:sldId id="263" r:id="rId6"/>
    <p:sldId id="265" r:id="rId7"/>
    <p:sldId id="264" r:id="rId8"/>
    <p:sldId id="267" r:id="rId9"/>
    <p:sldId id="266" r:id="rId10"/>
    <p:sldId id="259" r:id="rId11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93C32-09DE-4854-B011-C141111F8F0E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1258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31258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77FCD-FFB2-4496-896D-AD39799F8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99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2A2C-7580-417D-87E7-0FB9B014752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7F293-60BE-4F01-8213-36099F7E6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3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21" y="1463400"/>
            <a:ext cx="6599557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and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title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contrast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21" y="1522661"/>
            <a:ext cx="3808800" cy="46876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917" y="1522661"/>
            <a:ext cx="3808800" cy="46876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706" y="583964"/>
            <a:ext cx="792647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title,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3168" y="1522660"/>
            <a:ext cx="2678452" cy="46738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8706" y="1522660"/>
            <a:ext cx="5186644" cy="46811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44524" y="5927411"/>
            <a:ext cx="5072826" cy="278127"/>
          </a:xfrm>
        </p:spPr>
        <p:txBody>
          <a:bodyPr anchor="b">
            <a:noAutofit/>
          </a:bodyPr>
          <a:lstStyle>
            <a:lvl1pPr marL="0" indent="0">
              <a:lnSpc>
                <a:spcPts val="1000"/>
              </a:lnSpc>
              <a:buNone/>
              <a:defRPr sz="750" b="0">
                <a:latin typeface="Gotham Book" pitchFamily="50" charset="0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 smtClean="0"/>
              <a:t>Source: 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u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your</a:t>
            </a:r>
            <a:r>
              <a:rPr lang="de-DE" dirty="0" smtClean="0"/>
              <a:t> title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Formulas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7274" y="1522660"/>
            <a:ext cx="5946525" cy="468991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616466" y="5927411"/>
            <a:ext cx="5927334" cy="278127"/>
          </a:xfrm>
        </p:spPr>
        <p:txBody>
          <a:bodyPr anchor="b">
            <a:noAutofit/>
          </a:bodyPr>
          <a:lstStyle>
            <a:lvl1pPr marL="0" indent="0">
              <a:lnSpc>
                <a:spcPts val="1000"/>
              </a:lnSpc>
              <a:buNone/>
              <a:defRPr sz="750" b="0">
                <a:latin typeface="Gotham Book" pitchFamily="50" charset="0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 smtClean="0"/>
              <a:t>Source: 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your</a:t>
            </a:r>
            <a:r>
              <a:rPr lang="de-DE" dirty="0" smtClean="0"/>
              <a:t> title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647700" y="1522660"/>
            <a:ext cx="7837200" cy="4681040"/>
          </a:xfrm>
        </p:spPr>
        <p:txBody>
          <a:bodyPr/>
          <a:lstStyle/>
          <a:p>
            <a:r>
              <a:rPr lang="de-DE" smtClean="0"/>
              <a:t>Mediaclip durch Klicken auf Symbol hinzufügen</a:t>
            </a:r>
            <a:endParaRPr lang="de-AT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47700" y="5927411"/>
            <a:ext cx="7837200" cy="278127"/>
          </a:xfrm>
        </p:spPr>
        <p:txBody>
          <a:bodyPr anchor="b">
            <a:noAutofit/>
          </a:bodyPr>
          <a:lstStyle>
            <a:lvl1pPr marL="0" indent="0">
              <a:lnSpc>
                <a:spcPts val="1000"/>
              </a:lnSpc>
              <a:buNone/>
              <a:defRPr sz="750" b="0">
                <a:latin typeface="Gotham Book" pitchFamily="50" charset="0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 smtClean="0"/>
              <a:t>Source: 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maller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title, 3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3600" y="1777210"/>
            <a:ext cx="5088020" cy="442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47700" y="1873249"/>
            <a:ext cx="2318400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47700" y="3354100"/>
            <a:ext cx="2318400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47700" y="4839506"/>
            <a:ext cx="2318400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your</a:t>
            </a:r>
            <a:r>
              <a:rPr lang="de-DE" dirty="0" smtClean="0"/>
              <a:t> title, </a:t>
            </a:r>
            <a:r>
              <a:rPr lang="de-DE" dirty="0" err="1" smtClean="0"/>
              <a:t>graphs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Charts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5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5620" y="1792109"/>
            <a:ext cx="7883912" cy="2087286"/>
          </a:xfrm>
        </p:spPr>
        <p:txBody>
          <a:bodyPr anchor="b">
            <a:noAutofit/>
          </a:bodyPr>
          <a:lstStyle>
            <a:lvl1pPr algn="l">
              <a:defRPr sz="4500"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5620" y="4810654"/>
            <a:ext cx="7883912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additional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listing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72" y="404050"/>
            <a:ext cx="2115243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23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9" t="17131" r="45016" b="39850"/>
          <a:stretch/>
        </p:blipFill>
        <p:spPr>
          <a:xfrm>
            <a:off x="517052" y="3358800"/>
            <a:ext cx="1610479" cy="155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330" y="1356852"/>
            <a:ext cx="7772400" cy="2043040"/>
          </a:xfrm>
        </p:spPr>
        <p:txBody>
          <a:bodyPr anchor="b">
            <a:noAutofit/>
          </a:bodyPr>
          <a:lstStyle>
            <a:lvl1pPr algn="l">
              <a:defRPr sz="4500">
                <a:latin typeface="Arial Black" panose="020B0A04020102020204" pitchFamily="34" charset="0"/>
              </a:defRPr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1110" y="4810654"/>
            <a:ext cx="7765270" cy="845078"/>
          </a:xfrm>
        </p:spPr>
        <p:txBody>
          <a:bodyPr>
            <a:noAutofit/>
          </a:bodyPr>
          <a:lstStyle>
            <a:lvl1pPr marL="0" indent="0" algn="l"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r>
              <a:rPr lang="de-DE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9" t="17131" r="45016" b="39850"/>
          <a:stretch/>
        </p:blipFill>
        <p:spPr>
          <a:xfrm>
            <a:off x="514800" y="2450385"/>
            <a:ext cx="1610479" cy="155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511" y="442452"/>
            <a:ext cx="7772400" cy="2052655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9695" y="3879265"/>
            <a:ext cx="7738466" cy="845078"/>
          </a:xfrm>
        </p:spPr>
        <p:txBody>
          <a:bodyPr>
            <a:noAutofit/>
          </a:bodyPr>
          <a:lstStyle>
            <a:lvl1pPr marL="0" indent="0" algn="l"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r>
              <a:rPr lang="de-DE" dirty="0" smtClean="0"/>
              <a:t>.</a:t>
            </a:r>
            <a:endParaRPr lang="en-US" dirty="0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9" y="5194800"/>
            <a:ext cx="2115243" cy="126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694" y="5408656"/>
            <a:ext cx="2747804" cy="51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operation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7968" y="1936933"/>
            <a:ext cx="7931524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In </a:t>
            </a:r>
            <a:r>
              <a:rPr lang="de-DE" dirty="0" err="1" smtClean="0"/>
              <a:t>cooperation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endParaRPr lang="en-US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 smtClean="0"/>
              <a:t>Space for a partner's logo</a:t>
            </a:r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dirty="0" smtClean="0"/>
              <a:t>Space for a partner's 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en-US" dirty="0" smtClean="0"/>
              <a:t>Space for a partner's 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 smtClean="0"/>
              <a:t>Space for a partner's logo</a:t>
            </a:r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 smtClean="0"/>
              <a:t>Space for a partner's logo</a:t>
            </a:r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 smtClean="0"/>
              <a:t>Space for a partner's logo</a:t>
            </a:r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 smtClean="0"/>
              <a:t>Space for a partner's logo</a:t>
            </a:r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 smtClean="0"/>
              <a:t>Space for a partner's logo</a:t>
            </a:r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 smtClean="0"/>
              <a:t>Space for a partner's logo</a:t>
            </a:r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 smtClean="0"/>
              <a:t>Space for a partner's logo</a:t>
            </a:r>
          </a:p>
          <a:p>
            <a:endParaRPr lang="en-US" dirty="0"/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72" y="404050"/>
            <a:ext cx="2115243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6683" y="641241"/>
            <a:ext cx="7926388" cy="5564825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600"/>
              </a:spcBef>
              <a:buFontTx/>
              <a:buNone/>
              <a:defRPr sz="1700" baseline="0">
                <a:latin typeface="+mj-lt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 baseline="0"/>
            </a:lvl2pPr>
          </a:lstStyle>
          <a:p>
            <a:pPr lvl="0"/>
            <a:r>
              <a:rPr lang="de-DE" dirty="0" smtClean="0"/>
              <a:t>Chapter 1</a:t>
            </a:r>
          </a:p>
          <a:p>
            <a:pPr lvl="1"/>
            <a:r>
              <a:rPr lang="de-DE" dirty="0" smtClean="0"/>
              <a:t>Chapter 1</a:t>
            </a:r>
          </a:p>
          <a:p>
            <a:pPr lvl="1"/>
            <a:r>
              <a:rPr lang="de-DE" dirty="0" smtClean="0"/>
              <a:t>Chapter 2</a:t>
            </a:r>
          </a:p>
          <a:p>
            <a:pPr lvl="0"/>
            <a:r>
              <a:rPr lang="de-DE" dirty="0" smtClean="0"/>
              <a:t>Chapter2</a:t>
            </a:r>
          </a:p>
          <a:p>
            <a:pPr lvl="1"/>
            <a:r>
              <a:rPr lang="de-DE" dirty="0" smtClean="0"/>
              <a:t>Chapter 1</a:t>
            </a:r>
          </a:p>
          <a:p>
            <a:pPr lvl="1"/>
            <a:r>
              <a:rPr lang="de-DE" dirty="0" smtClean="0"/>
              <a:t>Chapter 2</a:t>
            </a:r>
          </a:p>
          <a:p>
            <a:pPr lvl="0"/>
            <a:r>
              <a:rPr lang="de-DE" dirty="0" smtClean="0"/>
              <a:t>Chapter 3</a:t>
            </a:r>
          </a:p>
          <a:p>
            <a:pPr lvl="1"/>
            <a:r>
              <a:rPr lang="de-DE" dirty="0" smtClean="0"/>
              <a:t>Chapter 1</a:t>
            </a:r>
          </a:p>
          <a:p>
            <a:pPr lvl="1"/>
            <a:r>
              <a:rPr lang="de-DE" dirty="0" smtClean="0"/>
              <a:t>Chapter 2</a:t>
            </a:r>
          </a:p>
          <a:p>
            <a:pPr lvl="0"/>
            <a:r>
              <a:rPr lang="de-DE" dirty="0" smtClean="0"/>
              <a:t>Chapter 4</a:t>
            </a:r>
          </a:p>
          <a:p>
            <a:pPr lvl="1"/>
            <a:r>
              <a:rPr lang="de-DE" dirty="0" smtClean="0"/>
              <a:t>Chapter 1</a:t>
            </a:r>
          </a:p>
          <a:p>
            <a:pPr lvl="1"/>
            <a:r>
              <a:rPr lang="de-DE" dirty="0" smtClean="0"/>
              <a:t>Chapter 2</a:t>
            </a:r>
          </a:p>
          <a:p>
            <a:pPr lvl="0"/>
            <a:r>
              <a:rPr lang="de-DE" dirty="0" smtClean="0"/>
              <a:t>Chapter 5</a:t>
            </a:r>
          </a:p>
          <a:p>
            <a:pPr lvl="1"/>
            <a:r>
              <a:rPr lang="de-DE" dirty="0" smtClean="0"/>
              <a:t>Chapter 1</a:t>
            </a:r>
          </a:p>
          <a:p>
            <a:pPr lvl="1"/>
            <a:r>
              <a:rPr lang="de-DE" dirty="0" smtClean="0"/>
              <a:t>Chapter 2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, 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your</a:t>
            </a:r>
            <a:r>
              <a:rPr lang="de-DE" dirty="0" smtClean="0"/>
              <a:t> title </a:t>
            </a:r>
            <a:r>
              <a:rPr lang="de-DE" dirty="0" err="1" smtClean="0"/>
              <a:t>and</a:t>
            </a:r>
            <a:r>
              <a:rPr lang="de-DE" dirty="0" smtClean="0"/>
              <a:t> a large </a:t>
            </a:r>
            <a:r>
              <a:rPr lang="de-DE" dirty="0" err="1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,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your</a:t>
            </a:r>
            <a:r>
              <a:rPr lang="de-DE" dirty="0" smtClean="0"/>
              <a:t> title </a:t>
            </a:r>
            <a:r>
              <a:rPr lang="de-DE" dirty="0" err="1" smtClean="0"/>
              <a:t>and</a:t>
            </a:r>
            <a:r>
              <a:rPr lang="de-DE" dirty="0" smtClean="0"/>
              <a:t> a large </a:t>
            </a:r>
            <a:r>
              <a:rPr lang="de-DE" dirty="0" err="1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0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your</a:t>
            </a:r>
            <a:r>
              <a:rPr lang="de-DE" dirty="0" smtClean="0"/>
              <a:t> title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50972" cy="278127"/>
          </a:xfrm>
        </p:spPr>
        <p:txBody>
          <a:bodyPr anchor="b">
            <a:noAutofit/>
          </a:bodyPr>
          <a:lstStyle>
            <a:lvl1pPr marL="0" indent="0">
              <a:lnSpc>
                <a:spcPts val="1000"/>
              </a:lnSpc>
              <a:buNone/>
              <a:defRPr sz="750" b="0">
                <a:latin typeface="Gotham Book" pitchFamily="50" charset="0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 smtClean="0"/>
              <a:t>Source: 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5619" y="583964"/>
            <a:ext cx="7854095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your</a:t>
            </a:r>
            <a:r>
              <a:rPr lang="de-DE" dirty="0" smtClean="0"/>
              <a:t> title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19" y="1522660"/>
            <a:ext cx="7854095" cy="468339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68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21" y="583964"/>
            <a:ext cx="7831793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 err="1" smtClean="0"/>
              <a:t>TitelmUsterformat</a:t>
            </a:r>
            <a:r>
              <a:rPr lang="de-DE" dirty="0" smtClean="0"/>
              <a:t>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21" y="1522660"/>
            <a:ext cx="7831793" cy="46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9650" y="6488857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5" t="12857" r="17233" b="39896"/>
          <a:stretch/>
        </p:blipFill>
        <p:spPr>
          <a:xfrm>
            <a:off x="658880" y="6347419"/>
            <a:ext cx="858601" cy="324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53" y="6403819"/>
            <a:ext cx="1434887" cy="2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1" r:id="rId2"/>
    <p:sldLayoutId id="2147483668" r:id="rId3"/>
    <p:sldLayoutId id="2147483669" r:id="rId4"/>
    <p:sldLayoutId id="2147483670" r:id="rId5"/>
    <p:sldLayoutId id="2147483666" r:id="rId6"/>
    <p:sldLayoutId id="2147483677" r:id="rId7"/>
    <p:sldLayoutId id="2147483662" r:id="rId8"/>
    <p:sldLayoutId id="2147483679" r:id="rId9"/>
    <p:sldLayoutId id="2147483664" r:id="rId10"/>
    <p:sldLayoutId id="2147483671" r:id="rId11"/>
    <p:sldLayoutId id="2147483672" r:id="rId12"/>
    <p:sldLayoutId id="2147483673" r:id="rId13"/>
    <p:sldLayoutId id="2147483675" r:id="rId14"/>
    <p:sldLayoutId id="2147483678" r:id="rId15"/>
    <p:sldLayoutId id="2147483676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kern="1200" cap="all" baseline="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800"/>
        </a:spcBef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buSzPct val="90000"/>
        <a:buFont typeface="Wingdings 2" panose="05020102010507070707" pitchFamily="18" charset="2"/>
        <a:buChar char="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buFont typeface="Wingdings 2" panose="05020102010507070707" pitchFamily="18" charset="2"/>
        <a:buChar char="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buFont typeface="Wingdings 2" panose="05020102010507070707" pitchFamily="18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buFont typeface="Wingdings 2" panose="05020102010507070707" pitchFamily="18" charset="2"/>
        <a:buChar char="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200" dirty="0"/>
              <a:t>Polymer Extrusion und </a:t>
            </a:r>
            <a:r>
              <a:rPr lang="de-DE" sz="3200" dirty="0" smtClean="0"/>
              <a:t>Compounding</a:t>
            </a:r>
            <a:br>
              <a:rPr lang="de-DE" sz="3200" dirty="0" smtClean="0"/>
            </a:br>
            <a:r>
              <a:rPr lang="de-DE" sz="2800" cap="none" dirty="0" smtClean="0"/>
              <a:t>aktuelle </a:t>
            </a:r>
            <a:r>
              <a:rPr lang="de-DE" sz="2800" cap="none" dirty="0"/>
              <a:t>Forschungsarbeiten</a:t>
            </a:r>
            <a:endParaRPr lang="en-GB" sz="2800" cap="non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 smtClean="0"/>
              <a:t>Festkolloquium </a:t>
            </a:r>
            <a:r>
              <a:rPr lang="de-DE" b="1" dirty="0"/>
              <a:t>GRL 75, 26.11.2015 Montanuniversität </a:t>
            </a:r>
            <a:r>
              <a:rPr lang="de-DE" b="1" dirty="0" smtClean="0"/>
              <a:t>Leoben</a:t>
            </a:r>
          </a:p>
          <a:p>
            <a:r>
              <a:rPr lang="de-DE" dirty="0" smtClean="0"/>
              <a:t>Univ</a:t>
            </a:r>
            <a:r>
              <a:rPr lang="de-DE" dirty="0"/>
              <a:t>.-Prof. Dipl.-Ing. </a:t>
            </a:r>
            <a:r>
              <a:rPr lang="de-DE" dirty="0" err="1"/>
              <a:t>Dr.mont</a:t>
            </a:r>
            <a:r>
              <a:rPr lang="de-DE" dirty="0"/>
              <a:t>. Jürgen MIETHLINGER, </a:t>
            </a:r>
            <a:r>
              <a:rPr lang="de-DE" dirty="0" smtClean="0"/>
              <a:t>MBA</a:t>
            </a:r>
          </a:p>
          <a:p>
            <a:r>
              <a:rPr lang="de-DE" sz="1200" dirty="0"/>
              <a:t>Hanny Albrecht, </a:t>
            </a:r>
            <a:r>
              <a:rPr lang="de-DE" sz="1200" dirty="0" err="1"/>
              <a:t>M.Sc</a:t>
            </a:r>
            <a:r>
              <a:rPr lang="de-DE" sz="1200" dirty="0"/>
              <a:t>.; DI(FH) Sylvia Apostol; Mag. Bernhard Löw-Baselli; DI Izaro Garmendia; DI Hans Jürgen Luger; DI Christian Marschik; DI Sophie </a:t>
            </a:r>
            <a:r>
              <a:rPr lang="de-DE" sz="1200" dirty="0" err="1"/>
              <a:t>Pachner</a:t>
            </a:r>
            <a:endParaRPr lang="de-DE" sz="1200" dirty="0" smtClean="0"/>
          </a:p>
          <a:p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538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de-DE" sz="2800" dirty="0" smtClean="0"/>
              <a:t>Danksagung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400" dirty="0" smtClean="0">
                <a:latin typeface="+mn-lt"/>
              </a:rPr>
              <a:t/>
            </a:r>
            <a:br>
              <a:rPr lang="en-GB" sz="1400" dirty="0" smtClean="0">
                <a:latin typeface="+mn-lt"/>
              </a:rPr>
            </a:br>
            <a:r>
              <a:rPr lang="de-DE" sz="1400" b="1" cap="none" dirty="0" smtClean="0">
                <a:solidFill>
                  <a:schemeClr val="tx1"/>
                </a:solidFill>
                <a:latin typeface="+mn-lt"/>
              </a:rPr>
              <a:t>Industriepartner: </a:t>
            </a:r>
            <a:r>
              <a:rPr lang="de-DE" sz="1400" cap="none" dirty="0">
                <a:solidFill>
                  <a:schemeClr val="tx1"/>
                </a:solidFill>
                <a:latin typeface="+mn-lt"/>
              </a:rPr>
              <a:t>BATTENFELD-CINCINNATI, EREMA, KRAUSS-MAFFEI, LEISTRITZ, POLOPLAST, SML, STARLINGER, </a:t>
            </a:r>
            <a:r>
              <a:rPr lang="de-DE" sz="1400" cap="none" dirty="0" smtClean="0">
                <a:solidFill>
                  <a:schemeClr val="tx1"/>
                </a:solidFill>
                <a:latin typeface="+mn-lt"/>
              </a:rPr>
              <a:t>TEUFELBERGER, TIGER</a:t>
            </a:r>
            <a:br>
              <a:rPr lang="de-DE" sz="1400" cap="none" dirty="0" smtClean="0">
                <a:solidFill>
                  <a:schemeClr val="tx1"/>
                </a:solidFill>
                <a:latin typeface="+mn-lt"/>
              </a:rPr>
            </a:br>
            <a:r>
              <a:rPr lang="de-DE" sz="800" cap="none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de-DE" sz="800" cap="none" dirty="0" smtClean="0">
                <a:solidFill>
                  <a:schemeClr val="tx1"/>
                </a:solidFill>
                <a:latin typeface="+mn-lt"/>
              </a:rPr>
            </a:br>
            <a:r>
              <a:rPr lang="de-DE" sz="1400" b="1" cap="none" dirty="0" smtClean="0">
                <a:solidFill>
                  <a:schemeClr val="tx1"/>
                </a:solidFill>
                <a:latin typeface="+mn-lt"/>
              </a:rPr>
              <a:t>Meinen Mitarbeitern/Co-Autoren: </a:t>
            </a:r>
            <a:r>
              <a:rPr lang="de-DE" sz="1400" cap="none" dirty="0">
                <a:solidFill>
                  <a:schemeClr val="tx1"/>
                </a:solidFill>
                <a:latin typeface="+mn-lt"/>
              </a:rPr>
              <a:t>Hanny Albrecht, </a:t>
            </a:r>
            <a:r>
              <a:rPr lang="de-DE" sz="1400" cap="none" dirty="0" err="1" smtClean="0">
                <a:solidFill>
                  <a:schemeClr val="tx1"/>
                </a:solidFill>
                <a:latin typeface="+mn-lt"/>
              </a:rPr>
              <a:t>M.Sc</a:t>
            </a:r>
            <a:r>
              <a:rPr lang="de-DE" sz="1400" cap="none" dirty="0" smtClean="0">
                <a:solidFill>
                  <a:schemeClr val="tx1"/>
                </a:solidFill>
                <a:latin typeface="+mn-lt"/>
              </a:rPr>
              <a:t>.; </a:t>
            </a:r>
            <a:r>
              <a:rPr lang="de-DE" sz="1400" cap="none" dirty="0">
                <a:solidFill>
                  <a:schemeClr val="tx1"/>
                </a:solidFill>
                <a:latin typeface="+mn-lt"/>
              </a:rPr>
              <a:t>DI(FH) Sylvia Apostol; Mag. Bernhard Löw-Baselli; DI Izaro Garmendia; DI Hans Jürgen Luger; DI Christian Marschik; DI Sophie </a:t>
            </a:r>
            <a:r>
              <a:rPr lang="de-DE" sz="1400" cap="none" dirty="0" err="1">
                <a:solidFill>
                  <a:schemeClr val="tx1"/>
                </a:solidFill>
                <a:latin typeface="+mn-lt"/>
              </a:rPr>
              <a:t>Pachner</a:t>
            </a:r>
            <a:r>
              <a:rPr lang="en-GB" sz="1400" cap="none" dirty="0">
                <a:solidFill>
                  <a:schemeClr val="tx1"/>
                </a:solidFill>
                <a:latin typeface="+mn-lt"/>
              </a:rPr>
              <a:t/>
            </a:r>
            <a:br>
              <a:rPr lang="en-GB" sz="1400" cap="none" dirty="0">
                <a:solidFill>
                  <a:schemeClr val="tx1"/>
                </a:solidFill>
                <a:latin typeface="+mn-lt"/>
              </a:rPr>
            </a:br>
            <a:r>
              <a:rPr lang="en-GB" sz="800" cap="none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GB" sz="800" cap="none" dirty="0" smtClean="0">
                <a:solidFill>
                  <a:schemeClr val="tx1"/>
                </a:solidFill>
                <a:latin typeface="+mn-lt"/>
              </a:rPr>
            </a:br>
            <a:r>
              <a:rPr lang="de-DE" sz="1400" b="1" cap="none" dirty="0" smtClean="0">
                <a:solidFill>
                  <a:schemeClr val="tx1"/>
                </a:solidFill>
                <a:latin typeface="+mn-lt"/>
              </a:rPr>
              <a:t>Fördergeber: </a:t>
            </a:r>
            <a:r>
              <a:rPr lang="de-DE" sz="1400" cap="none" dirty="0" smtClean="0">
                <a:solidFill>
                  <a:schemeClr val="tx1"/>
                </a:solidFill>
                <a:latin typeface="+mn-lt"/>
              </a:rPr>
              <a:t>FFG </a:t>
            </a:r>
            <a:r>
              <a:rPr lang="de-DE" sz="1400" cap="none" dirty="0">
                <a:solidFill>
                  <a:schemeClr val="tx1"/>
                </a:solidFill>
                <a:latin typeface="+mn-lt"/>
              </a:rPr>
              <a:t>(Österreichische Forschungsförderungsgesellschaft), dem Linz Center </a:t>
            </a:r>
            <a:r>
              <a:rPr lang="de-DE" sz="1400" cap="none" dirty="0" err="1">
                <a:solidFill>
                  <a:schemeClr val="tx1"/>
                </a:solidFill>
                <a:latin typeface="+mn-lt"/>
              </a:rPr>
              <a:t>of</a:t>
            </a:r>
            <a:r>
              <a:rPr lang="de-DE" sz="1400" cap="none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400" cap="none" dirty="0" err="1">
                <a:solidFill>
                  <a:schemeClr val="tx1"/>
                </a:solidFill>
                <a:latin typeface="+mn-lt"/>
              </a:rPr>
              <a:t>Mechatronics</a:t>
            </a:r>
            <a:r>
              <a:rPr lang="de-DE" sz="1400" cap="none" dirty="0">
                <a:solidFill>
                  <a:schemeClr val="tx1"/>
                </a:solidFill>
                <a:latin typeface="+mn-lt"/>
              </a:rPr>
              <a:t> (LCM) und dem Kompetenzzentrum Holz</a:t>
            </a:r>
            <a:r>
              <a:rPr lang="de-DE" sz="1400" cap="none" dirty="0" smtClean="0">
                <a:solidFill>
                  <a:schemeClr val="tx1"/>
                </a:solidFill>
                <a:latin typeface="+mn-lt"/>
              </a:rPr>
              <a:t>.</a:t>
            </a:r>
            <a:endParaRPr lang="en-GB" sz="1400" cap="none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B0F0"/>
                </a:solidFill>
              </a:rPr>
              <a:t>Herzliche Glückwünsche zum </a:t>
            </a:r>
            <a:r>
              <a:rPr lang="de-DE" b="1" dirty="0">
                <a:solidFill>
                  <a:srgbClr val="00B0F0"/>
                </a:solidFill>
              </a:rPr>
              <a:t>75. </a:t>
            </a:r>
            <a:r>
              <a:rPr lang="de-DE" b="1" dirty="0" smtClean="0">
                <a:solidFill>
                  <a:srgbClr val="00B0F0"/>
                </a:solidFill>
              </a:rPr>
              <a:t>Geburtstag &amp; Danksagung</a:t>
            </a:r>
          </a:p>
          <a:p>
            <a:r>
              <a:rPr lang="de-DE" b="1" dirty="0" err="1" smtClean="0">
                <a:solidFill>
                  <a:srgbClr val="00B0F0"/>
                </a:solidFill>
              </a:rPr>
              <a:t>em.Univ</a:t>
            </a:r>
            <a:r>
              <a:rPr lang="de-DE" b="1" dirty="0">
                <a:solidFill>
                  <a:srgbClr val="00B0F0"/>
                </a:solidFill>
              </a:rPr>
              <a:t>.-Prof. Günter Rüdiger </a:t>
            </a:r>
            <a:r>
              <a:rPr lang="de-DE" b="1" dirty="0" smtClean="0">
                <a:solidFill>
                  <a:srgbClr val="00B0F0"/>
                </a:solidFill>
              </a:rPr>
              <a:t>Langecker &amp; den Leobener Kollegen!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7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Produktion der Zukunft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635619" y="1522660"/>
            <a:ext cx="7854095" cy="4683393"/>
          </a:xfrm>
        </p:spPr>
        <p:txBody>
          <a:bodyPr/>
          <a:lstStyle/>
          <a:p>
            <a:endParaRPr lang="de-AT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4" r="9823" b="1426"/>
          <a:stretch/>
        </p:blipFill>
        <p:spPr>
          <a:xfrm>
            <a:off x="624468" y="985033"/>
            <a:ext cx="8020521" cy="580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259" y="2044259"/>
            <a:ext cx="2804289" cy="4317579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2D Druck-Durchsatz-Modell Meteringzone EINSCHNECKENXTRUDER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0780" y="1522660"/>
            <a:ext cx="3904438" cy="643860"/>
          </a:xfrm>
          <a:prstGeom prst="rect">
            <a:avLst/>
          </a:prstGeom>
          <a:ln w="25400">
            <a:solidFill>
              <a:srgbClr val="00B0F0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3062" y="2204075"/>
            <a:ext cx="4553858" cy="230539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8749" y="4487164"/>
            <a:ext cx="4962483" cy="219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4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CFD-Simulation mit parametrisierter Geometrieerstellung DOPPELSCHNECKE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Rechteck 2"/>
          <p:cNvSpPr/>
          <p:nvPr/>
        </p:nvSpPr>
        <p:spPr>
          <a:xfrm>
            <a:off x="635618" y="1522660"/>
            <a:ext cx="4270919" cy="17235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de-DE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de-DE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-Processing</a:t>
            </a:r>
          </a:p>
          <a:p>
            <a:pPr lvl="1"/>
            <a:r>
              <a:rPr lang="de-DE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Schneckengeometrie</a:t>
            </a:r>
          </a:p>
          <a:p>
            <a:pPr lvl="1"/>
            <a:r>
              <a:rPr lang="de-DE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analytische </a:t>
            </a:r>
            <a:r>
              <a:rPr lang="de-DE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Gleichungen in </a:t>
            </a:r>
            <a:r>
              <a:rPr lang="de-DE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Mathematica</a:t>
            </a:r>
            <a:r>
              <a:rPr lang="de-DE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®</a:t>
            </a:r>
          </a:p>
          <a:p>
            <a:pPr lvl="1"/>
            <a:r>
              <a:rPr lang="de-DE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nach </a:t>
            </a:r>
            <a:r>
              <a:rPr lang="de-DE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Triangulation </a:t>
            </a:r>
            <a:r>
              <a:rPr lang="de-DE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exportiert - Dateiformat konvertiert</a:t>
            </a:r>
          </a:p>
          <a:p>
            <a:pPr lvl="1"/>
            <a:r>
              <a:rPr lang="de-DE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de-DE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Ansys</a:t>
            </a:r>
            <a:r>
              <a:rPr lang="de-DE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Polyflow</a:t>
            </a:r>
            <a:r>
              <a:rPr lang="de-DE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® </a:t>
            </a:r>
            <a:r>
              <a:rPr lang="de-DE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importiert</a:t>
            </a:r>
          </a:p>
          <a:p>
            <a:pPr lvl="1"/>
            <a:r>
              <a:rPr lang="de-DE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Zylinders mittels </a:t>
            </a:r>
            <a:r>
              <a:rPr lang="de-DE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 </a:t>
            </a:r>
            <a:r>
              <a:rPr lang="de-DE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de-DE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direkt </a:t>
            </a:r>
            <a:r>
              <a:rPr lang="de-DE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importiert</a:t>
            </a:r>
          </a:p>
          <a:p>
            <a:r>
              <a:rPr lang="de-DE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Simulation</a:t>
            </a:r>
          </a:p>
          <a:p>
            <a:r>
              <a:rPr lang="de-DE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Post-</a:t>
            </a:r>
            <a:r>
              <a:rPr lang="de-DE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Proprocessing</a:t>
            </a:r>
            <a:endParaRPr lang="en-GB" sz="1400" dirty="0"/>
          </a:p>
        </p:txBody>
      </p:sp>
      <p:sp>
        <p:nvSpPr>
          <p:cNvPr id="5" name="Rechteck 4"/>
          <p:cNvSpPr/>
          <p:nvPr/>
        </p:nvSpPr>
        <p:spPr>
          <a:xfrm>
            <a:off x="635618" y="3740097"/>
            <a:ext cx="4270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de-DE" sz="1400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Rd. 90% Arbeitszeitverkürzung</a:t>
            </a:r>
            <a:endParaRPr lang="de-DE" sz="1400" b="1" dirty="0"/>
          </a:p>
        </p:txBody>
      </p:sp>
      <p:pic>
        <p:nvPicPr>
          <p:cNvPr id="6" name="Bild 4"/>
          <p:cNvPicPr>
            <a:picLocks noChangeAspect="1"/>
          </p:cNvPicPr>
          <p:nvPr/>
        </p:nvPicPr>
        <p:blipFill rotWithShape="1">
          <a:blip cstate="print"/>
          <a:srcRect b="18012"/>
          <a:stretch/>
        </p:blipFill>
        <p:spPr bwMode="auto">
          <a:xfrm>
            <a:off x="6463494" y="1505726"/>
            <a:ext cx="2026220" cy="16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Bild 7"/>
          <p:cNvPicPr/>
          <p:nvPr/>
        </p:nvPicPr>
        <p:blipFill>
          <a:blip cstate="print"/>
          <a:srcRect/>
          <a:stretch>
            <a:fillRect/>
          </a:stretch>
        </p:blipFill>
        <p:spPr bwMode="auto">
          <a:xfrm>
            <a:off x="6171141" y="4322170"/>
            <a:ext cx="2221992" cy="188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Bild 10"/>
          <p:cNvPicPr>
            <a:picLocks noChangeAspect="1"/>
          </p:cNvPicPr>
          <p:nvPr/>
        </p:nvPicPr>
        <p:blipFill>
          <a:blip cstate="print"/>
          <a:srcRect/>
          <a:stretch>
            <a:fillRect/>
          </a:stretch>
        </p:blipFill>
        <p:spPr bwMode="auto">
          <a:xfrm>
            <a:off x="635620" y="4492592"/>
            <a:ext cx="2288858" cy="1720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/>
          <a:srcRect t="2116"/>
          <a:stretch/>
        </p:blipFill>
        <p:spPr bwMode="auto">
          <a:xfrm>
            <a:off x="3201037" y="4492592"/>
            <a:ext cx="2238329" cy="17205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Pfeil nach unten 3"/>
          <p:cNvSpPr/>
          <p:nvPr/>
        </p:nvSpPr>
        <p:spPr>
          <a:xfrm>
            <a:off x="2586763" y="3303129"/>
            <a:ext cx="368627" cy="361581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/>
          <a:srcRect l="2255" t="9116" r="5261"/>
          <a:stretch/>
        </p:blipFill>
        <p:spPr>
          <a:xfrm>
            <a:off x="6297109" y="3217414"/>
            <a:ext cx="2192605" cy="1121690"/>
          </a:xfrm>
          <a:prstGeom prst="rect">
            <a:avLst/>
          </a:prstGeom>
        </p:spPr>
      </p:pic>
      <p:pic>
        <p:nvPicPr>
          <p:cNvPr id="12" name="Bild 4"/>
          <p:cNvPicPr>
            <a:picLocks noChangeAspect="1"/>
          </p:cNvPicPr>
          <p:nvPr/>
        </p:nvPicPr>
        <p:blipFill rotWithShape="1">
          <a:blip cstate="print"/>
          <a:srcRect l="17194" t="84915" r="16286" b="-1012"/>
          <a:stretch/>
        </p:blipFill>
        <p:spPr bwMode="auto">
          <a:xfrm rot="5400000">
            <a:off x="5580564" y="2113236"/>
            <a:ext cx="1563211" cy="38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74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 von </a:t>
            </a:r>
            <a:r>
              <a:rPr lang="de-DE" dirty="0" smtClean="0"/>
              <a:t>Barriereschnecken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35620" y="2177457"/>
            <a:ext cx="3178098" cy="136666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35618" y="3982531"/>
            <a:ext cx="3178098" cy="184086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874523" y="2047308"/>
            <a:ext cx="4615191" cy="386199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40671" y="5953904"/>
            <a:ext cx="1211887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AT" sz="1100" dirty="0" smtClean="0"/>
              <a:t>Patent erteilt</a:t>
            </a:r>
            <a:endParaRPr lang="de-AT" sz="1100" dirty="0"/>
          </a:p>
        </p:txBody>
      </p:sp>
      <p:sp>
        <p:nvSpPr>
          <p:cNvPr id="11" name="Textfeld 10"/>
          <p:cNvSpPr txBox="1"/>
          <p:nvPr/>
        </p:nvSpPr>
        <p:spPr>
          <a:xfrm>
            <a:off x="635618" y="1529318"/>
            <a:ext cx="785409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smtClean="0"/>
              <a:t>Nichtisotherme Druck-Durchsatzrechnung, numerisch gekoppelt mit Aufschmelzrechnung </a:t>
            </a:r>
            <a:endParaRPr lang="de-DE" sz="14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2800772" y="6009697"/>
            <a:ext cx="352378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45 mm Extruder: max. 450 kg/h PE, PP</a:t>
            </a:r>
          </a:p>
          <a:p>
            <a:r>
              <a:rPr lang="de-DE" sz="1400" b="1" dirty="0" smtClean="0"/>
              <a:t>35 mm Extruder: max. 275 kg/h PE, PP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5483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Entgasungsprozess </a:t>
            </a:r>
            <a:r>
              <a:rPr lang="de-DE" dirty="0"/>
              <a:t>in Ein- und </a:t>
            </a:r>
            <a:r>
              <a:rPr lang="de-DE" dirty="0" smtClean="0"/>
              <a:t>Doppelschneckenextruder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3392" y="1522660"/>
            <a:ext cx="4707895" cy="1751486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886" y="3578087"/>
            <a:ext cx="3609645" cy="2703426"/>
          </a:xfrm>
          <a:prstGeom prst="rect">
            <a:avLst/>
          </a:prstGeom>
        </p:spPr>
      </p:pic>
      <p:pic>
        <p:nvPicPr>
          <p:cNvPr id="6" name="Grafik 5"/>
          <p:cNvPicPr/>
          <p:nvPr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11717"/>
          <a:stretch/>
        </p:blipFill>
        <p:spPr bwMode="auto">
          <a:xfrm>
            <a:off x="4062679" y="3355057"/>
            <a:ext cx="4599296" cy="28778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91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Prozessdehnrheologie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619" y="1430680"/>
            <a:ext cx="4472256" cy="308063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3406" y="3232031"/>
            <a:ext cx="4337582" cy="297402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35621" y="5952973"/>
            <a:ext cx="1882292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AT" sz="1100" dirty="0" smtClean="0"/>
              <a:t>Patent in Anmeldung</a:t>
            </a:r>
            <a:endParaRPr lang="de-AT" sz="1100" dirty="0"/>
          </a:p>
        </p:txBody>
      </p:sp>
      <p:pic>
        <p:nvPicPr>
          <p:cNvPr id="8" name="Picture 3" descr="D:\AK117278\02_Projekte\P17_DehnSim\Konstruktion\Zusammenbau Rheometer-ZSE27-Explosionsdarstellung.jpg"/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31" y="479065"/>
            <a:ext cx="3044283" cy="275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essaufbau_X-D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97"/>
          <a:stretch>
            <a:fillRect/>
          </a:stretch>
        </p:blipFill>
        <p:spPr bwMode="auto">
          <a:xfrm>
            <a:off x="2767518" y="4603298"/>
            <a:ext cx="1213467" cy="163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essaufbau_X-Die"/>
          <p:cNvPicPr>
            <a:picLocks noChangeAspect="1" noChangeArrowheads="1"/>
          </p:cNvPicPr>
          <p:nvPr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19918" y="4580644"/>
            <a:ext cx="1053233" cy="124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1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Thermoplastpultrusion</a:t>
            </a:r>
          </a:p>
        </p:txBody>
      </p:sp>
      <p:pic>
        <p:nvPicPr>
          <p:cNvPr id="4" name="Picture 2"/>
          <p:cNvPicPr/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19" y="3557239"/>
            <a:ext cx="3802566" cy="2697643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" name="Grafik 4"/>
          <p:cNvPicPr/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19" y="1532073"/>
            <a:ext cx="4380230" cy="1769745"/>
          </a:xfrm>
          <a:prstGeom prst="rect">
            <a:avLst/>
          </a:prstGeom>
          <a:noFill/>
        </p:spPr>
      </p:pic>
      <p:pic>
        <p:nvPicPr>
          <p:cNvPr id="6" name="Picture 2" descr="C:\Users\Christian\Documents\Universität\Masterarbeit\Fotos\DSC00807.JPG"/>
          <p:cNvPicPr/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156" y="1532073"/>
            <a:ext cx="2319251" cy="1740685"/>
          </a:xfrm>
          <a:prstGeom prst="rect">
            <a:avLst/>
          </a:prstGeom>
          <a:noFill/>
          <a:ex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449" y="3299442"/>
            <a:ext cx="2305958" cy="1406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D:\Bilder\HK060AE_2IS_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92" b="32692"/>
          <a:stretch/>
        </p:blipFill>
        <p:spPr bwMode="auto">
          <a:xfrm>
            <a:off x="4341463" y="4743652"/>
            <a:ext cx="2805546" cy="79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Bilder\HK060AE_4IS_7.jpg"/>
          <p:cNvPicPr>
            <a:picLocks noChangeAspect="1" noChangeArrowheads="1"/>
          </p:cNvPicPr>
          <p:nvPr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66" b="34617"/>
          <a:stretch/>
        </p:blipFill>
        <p:spPr bwMode="auto">
          <a:xfrm>
            <a:off x="5684168" y="5434088"/>
            <a:ext cx="2805546" cy="79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2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Inline-Messung des </a:t>
            </a:r>
            <a:r>
              <a:rPr lang="de-DE" dirty="0" smtClean="0"/>
              <a:t>Strömungsprofils</a:t>
            </a:r>
            <a:endParaRPr lang="de-DE" dirty="0"/>
          </a:p>
        </p:txBody>
      </p:sp>
      <p:pic>
        <p:nvPicPr>
          <p:cNvPr id="4" name="Grafik 3" descr="E:\Fuer_Sylvia\Alle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5617" y="2860479"/>
            <a:ext cx="3864920" cy="38637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620" y="1522661"/>
            <a:ext cx="1823770" cy="108672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2190" y="1582482"/>
            <a:ext cx="1697576" cy="121817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35617" y="1215483"/>
            <a:ext cx="3624147" cy="307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smtClean="0">
                <a:solidFill>
                  <a:srgbClr val="00B0F0"/>
                </a:solidFill>
              </a:rPr>
              <a:t>Ultraschall</a:t>
            </a:r>
            <a:endParaRPr lang="de-DE" sz="1400" b="1" dirty="0">
              <a:solidFill>
                <a:srgbClr val="00B0F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562665" y="1215482"/>
            <a:ext cx="3624147" cy="307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smtClean="0">
                <a:solidFill>
                  <a:srgbClr val="00B0F0"/>
                </a:solidFill>
              </a:rPr>
              <a:t>OCT</a:t>
            </a:r>
            <a:endParaRPr lang="de-DE" sz="1400" b="1" dirty="0">
              <a:solidFill>
                <a:srgbClr val="00B0F0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039" y="1554987"/>
            <a:ext cx="3151398" cy="1885776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6969512" y="6266986"/>
            <a:ext cx="1672683" cy="568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9629" y="3360282"/>
            <a:ext cx="3557183" cy="336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Gotham Book</vt:lpstr>
      <vt:lpstr>Times New Roman</vt:lpstr>
      <vt:lpstr>Wingdings 2</vt:lpstr>
      <vt:lpstr>Office Theme</vt:lpstr>
      <vt:lpstr>Polymer Extrusion und Compounding aktuelle Forschungsarbeiten</vt:lpstr>
      <vt:lpstr>Produktion der Zukunft</vt:lpstr>
      <vt:lpstr>2D Druck-Durchsatz-Modell Meteringzone EINSCHNECKENXTRUDER</vt:lpstr>
      <vt:lpstr>CFD-Simulation mit parametrisierter Geometrieerstellung DOPPELSCHNECKE</vt:lpstr>
      <vt:lpstr>Modellierung von Barriereschnecken</vt:lpstr>
      <vt:lpstr>Entgasungsprozess in Ein- und Doppelschneckenextruder</vt:lpstr>
      <vt:lpstr>Prozessdehnrheologie</vt:lpstr>
      <vt:lpstr>Thermoplastpultrusion</vt:lpstr>
      <vt:lpstr>Inline-Messung des Strömungsprofils</vt:lpstr>
      <vt:lpstr>Danksagung  Industriepartner: BATTENFELD-CINCINNATI, EREMA, KRAUSS-MAFFEI, LEISTRITZ, POLOPLAST, SML, STARLINGER, TEUFELBERGER, TIGER  Meinen Mitarbeitern/Co-Autoren: Hanny Albrecht, M.Sc.; DI(FH) Sylvia Apostol; Mag. Bernhard Löw-Baselli; DI Izaro Garmendia; DI Hans Jürgen Luger; DI Christian Marschik; DI Sophie Pachner  Fördergeber: FFG (Österreichische Forschungsförderungsgesellschaft), dem Linz Center of Mechatronics (LCM) und dem Kompetenzzentrum Holz.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Polymer Extrusion und Compounding aktuelle Forschungsarbeiten</dc:title>
  <dc:creator>Ania</dc:creator>
  <cp:lastModifiedBy>Ania Labijak</cp:lastModifiedBy>
  <cp:revision>1</cp:revision>
  <dcterms:modified xsi:type="dcterms:W3CDTF">2018-01-23T08:06:30Z</dcterms:modified>
</cp:coreProperties>
</file>