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48"/>
  </p:notesMasterIdLst>
  <p:handoutMasterIdLst>
    <p:handoutMasterId r:id="rId49"/>
  </p:handoutMasterIdLst>
  <p:sldIdLst>
    <p:sldId id="256" r:id="rId2"/>
    <p:sldId id="453" r:id="rId3"/>
    <p:sldId id="377" r:id="rId4"/>
    <p:sldId id="421" r:id="rId5"/>
    <p:sldId id="376" r:id="rId6"/>
    <p:sldId id="428" r:id="rId7"/>
    <p:sldId id="420" r:id="rId8"/>
    <p:sldId id="419" r:id="rId9"/>
    <p:sldId id="413" r:id="rId10"/>
    <p:sldId id="388" r:id="rId11"/>
    <p:sldId id="479" r:id="rId12"/>
    <p:sldId id="410" r:id="rId13"/>
    <p:sldId id="416" r:id="rId14"/>
    <p:sldId id="408" r:id="rId15"/>
    <p:sldId id="397" r:id="rId16"/>
    <p:sldId id="452" r:id="rId17"/>
    <p:sldId id="466" r:id="rId18"/>
    <p:sldId id="433" r:id="rId19"/>
    <p:sldId id="401" r:id="rId20"/>
    <p:sldId id="411" r:id="rId21"/>
    <p:sldId id="412" r:id="rId22"/>
    <p:sldId id="417" r:id="rId23"/>
    <p:sldId id="468" r:id="rId24"/>
    <p:sldId id="469" r:id="rId25"/>
    <p:sldId id="470" r:id="rId26"/>
    <p:sldId id="471" r:id="rId27"/>
    <p:sldId id="472" r:id="rId28"/>
    <p:sldId id="473" r:id="rId29"/>
    <p:sldId id="474" r:id="rId30"/>
    <p:sldId id="302" r:id="rId31"/>
    <p:sldId id="392" r:id="rId32"/>
    <p:sldId id="381" r:id="rId33"/>
    <p:sldId id="400" r:id="rId34"/>
    <p:sldId id="491" r:id="rId35"/>
    <p:sldId id="484" r:id="rId36"/>
    <p:sldId id="485" r:id="rId37"/>
    <p:sldId id="487" r:id="rId38"/>
    <p:sldId id="488" r:id="rId39"/>
    <p:sldId id="461" r:id="rId40"/>
    <p:sldId id="482" r:id="rId41"/>
    <p:sldId id="489" r:id="rId42"/>
    <p:sldId id="481" r:id="rId43"/>
    <p:sldId id="490" r:id="rId44"/>
    <p:sldId id="460" r:id="rId45"/>
    <p:sldId id="455" r:id="rId46"/>
    <p:sldId id="486" r:id="rId47"/>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9EA2320-1B17-490C-8DA7-0306FE10AD19}" type="datetimeFigureOut">
              <a:rPr lang="pl-PL" smtClean="0"/>
              <a:t>2018-01-23</a:t>
            </a:fld>
            <a:endParaRPr lang="pl-PL"/>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00E490D-2879-4D01-9556-E8AC20B045E9}" type="slidenum">
              <a:rPr lang="pl-PL" smtClean="0"/>
              <a:t>‹#›</a:t>
            </a:fld>
            <a:endParaRPr lang="pl-PL"/>
          </a:p>
        </p:txBody>
      </p:sp>
    </p:spTree>
    <p:extLst>
      <p:ext uri="{BB962C8B-B14F-4D97-AF65-F5344CB8AC3E}">
        <p14:creationId xmlns:p14="http://schemas.microsoft.com/office/powerpoint/2010/main" val="1381926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AE46C38-B3CD-438F-BBDF-F6667ECCA7E8}" type="datetimeFigureOut">
              <a:rPr lang="pl-PL" smtClean="0"/>
              <a:t>2018-01-23</a:t>
            </a:fld>
            <a:endParaRPr lang="pl-PL"/>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655B4F6-DC4E-42C6-A00B-17583C8431C7}" type="slidenum">
              <a:rPr lang="pl-PL" smtClean="0"/>
              <a:t>‹#›</a:t>
            </a:fld>
            <a:endParaRPr lang="pl-PL"/>
          </a:p>
        </p:txBody>
      </p:sp>
    </p:spTree>
    <p:extLst>
      <p:ext uri="{BB962C8B-B14F-4D97-AF65-F5344CB8AC3E}">
        <p14:creationId xmlns:p14="http://schemas.microsoft.com/office/powerpoint/2010/main" val="24738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fineartamerica.com/featured/dore-russian-cartoon-1854-granger.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alphahistory.com/russianrevolution/russian-revolution-graphic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marxist.com/women-and-the-crisis-of-capitalism.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A0947A4-BB6A-4067-955C-ABEAC182F2D1}" type="slidenum">
              <a:rPr lang="en-US" smtClean="0"/>
              <a:pPr/>
              <a:t>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AU" smtClean="0">
              <a:latin typeface="Arial" pitchFamily="34" charset="0"/>
              <a:ea typeface="ＭＳ Ｐゴシック" pitchFamily="34" charset="-128"/>
            </a:endParaRPr>
          </a:p>
        </p:txBody>
      </p:sp>
    </p:spTree>
    <p:extLst>
      <p:ext uri="{BB962C8B-B14F-4D97-AF65-F5344CB8AC3E}">
        <p14:creationId xmlns:p14="http://schemas.microsoft.com/office/powerpoint/2010/main" val="413253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CF50211-C087-4778-A214-0574CA104880}" type="slidenum">
              <a:rPr lang="en-US" smtClean="0"/>
              <a:pPr/>
              <a:t>10</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5731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09280E3-E103-4673-9FD1-3EDA1858A389}" type="slidenum">
              <a:rPr lang="en-US" smtClean="0"/>
              <a:pPr/>
              <a:t>12</a:t>
            </a:fld>
            <a:endParaRPr lang="en-US" smtClean="0"/>
          </a:p>
        </p:txBody>
      </p:sp>
      <p:sp>
        <p:nvSpPr>
          <p:cNvPr id="59395"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ln/>
        </p:spPr>
        <p:txBody>
          <a:bodyPr/>
          <a:lstStyle/>
          <a:p>
            <a:pPr>
              <a:defRPr/>
            </a:pPr>
            <a:r>
              <a:rPr lang="en-US" cap="all" dirty="0" smtClean="0"/>
              <a:t>(Is it a primary or secondary source or both? Why?)</a:t>
            </a:r>
            <a:endParaRPr lang="en-AU" sz="1100" cap="all" dirty="0" smtClean="0"/>
          </a:p>
          <a:p>
            <a:pPr>
              <a:defRPr/>
            </a:pPr>
            <a:r>
              <a:rPr lang="en-US" cap="all" dirty="0" smtClean="0"/>
              <a:t>Is it primary or secondary or both?</a:t>
            </a:r>
            <a:endParaRPr lang="en-AU" sz="1100" cap="all" dirty="0" smtClean="0"/>
          </a:p>
          <a:p>
            <a:pPr>
              <a:defRPr/>
            </a:pPr>
            <a:r>
              <a:rPr lang="en-US" cap="all" dirty="0" smtClean="0"/>
              <a:t>What type or form is the source? Is it a creative work?</a:t>
            </a:r>
            <a:endParaRPr lang="en-AU" sz="1100" cap="all" dirty="0" smtClean="0"/>
          </a:p>
        </p:txBody>
      </p:sp>
    </p:spTree>
    <p:extLst>
      <p:ext uri="{BB962C8B-B14F-4D97-AF65-F5344CB8AC3E}">
        <p14:creationId xmlns:p14="http://schemas.microsoft.com/office/powerpoint/2010/main" val="107790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A58D323-85A5-4D6C-949A-7F5BA68CEFA7}" type="slidenum">
              <a:rPr lang="en-US" smtClean="0"/>
              <a:pPr/>
              <a:t>13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413094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996C03B-C2E2-47CE-8423-12F423BC0E9B}" type="slidenum">
              <a:rPr lang="en-US" smtClean="0"/>
              <a:pPr/>
              <a:t>14</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17343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kern="1200" baseline="0" dirty="0" smtClean="0">
                <a:solidFill>
                  <a:schemeClr val="tx1"/>
                </a:solidFill>
                <a:latin typeface="Arial" charset="0"/>
                <a:ea typeface="ＭＳ Ｐゴシック" charset="-128"/>
                <a:cs typeface="ＭＳ Ｐゴシック" charset="-128"/>
              </a:rPr>
              <a:t>Source2 : Jacob </a:t>
            </a:r>
            <a:r>
              <a:rPr lang="en-AU" sz="1200" kern="1200" baseline="0" dirty="0" err="1" smtClean="0">
                <a:solidFill>
                  <a:schemeClr val="tx1"/>
                </a:solidFill>
                <a:latin typeface="Arial" charset="0"/>
                <a:ea typeface="ＭＳ Ｐゴシック" charset="-128"/>
                <a:cs typeface="ＭＳ Ｐゴシック" charset="-128"/>
              </a:rPr>
              <a:t>Stengle</a:t>
            </a:r>
            <a:r>
              <a:rPr lang="en-AU" sz="1200" kern="1200" baseline="0" dirty="0" smtClean="0">
                <a:solidFill>
                  <a:schemeClr val="tx1"/>
                </a:solidFill>
                <a:latin typeface="Arial" charset="0"/>
                <a:ea typeface="ＭＳ Ｐゴシック" charset="-128"/>
                <a:cs typeface="ＭＳ Ｐゴシック" charset="-128"/>
              </a:rPr>
              <a:t>, a direct descendant of the </a:t>
            </a:r>
            <a:r>
              <a:rPr lang="en-AU" sz="1200" kern="1200" baseline="0" dirty="0" err="1" smtClean="0">
                <a:solidFill>
                  <a:schemeClr val="tx1"/>
                </a:solidFill>
                <a:latin typeface="Arial" charset="0"/>
                <a:ea typeface="ＭＳ Ｐゴシック" charset="-128"/>
                <a:cs typeface="ＭＳ Ｐゴシック" charset="-128"/>
              </a:rPr>
              <a:t>Ngarrindjeri</a:t>
            </a:r>
            <a:r>
              <a:rPr lang="en-AU" sz="1200" kern="1200" baseline="0" dirty="0" smtClean="0">
                <a:solidFill>
                  <a:schemeClr val="tx1"/>
                </a:solidFill>
                <a:latin typeface="Arial" charset="0"/>
                <a:ea typeface="ＭＳ Ｐゴシック" charset="-128"/>
                <a:cs typeface="ＭＳ Ｐゴシック" charset="-128"/>
              </a:rPr>
              <a:t> nation, created this</a:t>
            </a:r>
          </a:p>
          <a:p>
            <a:r>
              <a:rPr lang="en-AU" sz="1200" kern="1200" baseline="0" dirty="0" smtClean="0">
                <a:solidFill>
                  <a:schemeClr val="tx1"/>
                </a:solidFill>
                <a:latin typeface="Arial" charset="0"/>
                <a:ea typeface="ＭＳ Ｐゴシック" charset="-128"/>
                <a:cs typeface="ＭＳ Ｐゴシック" charset="-128"/>
              </a:rPr>
              <a:t>painting, entitled, </a:t>
            </a:r>
            <a:r>
              <a:rPr lang="en-AU" sz="1200" i="1" kern="1200" baseline="0" dirty="0" smtClean="0">
                <a:solidFill>
                  <a:schemeClr val="tx1"/>
                </a:solidFill>
                <a:latin typeface="Arial" charset="0"/>
                <a:ea typeface="ＭＳ Ｐゴシック" charset="-128"/>
                <a:cs typeface="ＭＳ Ｐゴシック" charset="-128"/>
              </a:rPr>
              <a:t>Colebrook Home - The Stolen Generation. </a:t>
            </a:r>
            <a:r>
              <a:rPr lang="en-AU" sz="1200" kern="1200" baseline="0" dirty="0" smtClean="0">
                <a:solidFill>
                  <a:schemeClr val="tx1"/>
                </a:solidFill>
                <a:latin typeface="Arial" charset="0"/>
                <a:ea typeface="ＭＳ Ｐゴシック" charset="-128"/>
                <a:cs typeface="ＭＳ Ｐゴシック" charset="-128"/>
              </a:rPr>
              <a:t>He was a former</a:t>
            </a:r>
          </a:p>
          <a:p>
            <a:r>
              <a:rPr lang="en-AU" sz="1200" kern="1200" baseline="0" dirty="0" smtClean="0">
                <a:solidFill>
                  <a:schemeClr val="tx1"/>
                </a:solidFill>
                <a:latin typeface="Arial" charset="0"/>
                <a:ea typeface="ＭＳ Ｐゴシック" charset="-128"/>
                <a:cs typeface="ＭＳ Ｐゴシック" charset="-128"/>
              </a:rPr>
              <a:t>Colebrook resident.</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15</a:t>
            </a:fld>
            <a:endParaRPr lang="en-US"/>
          </a:p>
        </p:txBody>
      </p:sp>
    </p:spTree>
    <p:extLst>
      <p:ext uri="{BB962C8B-B14F-4D97-AF65-F5344CB8AC3E}">
        <p14:creationId xmlns:p14="http://schemas.microsoft.com/office/powerpoint/2010/main" val="87810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BA7700E-8BB1-4659-B43C-394DEC5C4BCE}" type="slidenum">
              <a:rPr lang="en-US" smtClean="0"/>
              <a:pPr/>
              <a:t>16</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Left to right, Bottom to top, Who</a:t>
            </a:r>
            <a:r>
              <a:rPr lang="ja-JP" altLang="en-US" smtClean="0">
                <a:latin typeface="Arial" pitchFamily="34" charset="0"/>
                <a:ea typeface="ＭＳ Ｐゴシック" pitchFamily="34" charset="-128"/>
              </a:rPr>
              <a:t>’</a:t>
            </a:r>
            <a:r>
              <a:rPr lang="en-US" altLang="ja-JP" smtClean="0">
                <a:latin typeface="Arial" pitchFamily="34" charset="0"/>
                <a:ea typeface="ＭＳ Ｐゴシック" pitchFamily="34" charset="-128"/>
              </a:rPr>
              <a:t>s doing what? Look at the lot.</a:t>
            </a:r>
          </a:p>
          <a:p>
            <a:pPr eaLnBrk="1" hangingPunct="1"/>
            <a:r>
              <a:rPr lang="en-US" smtClean="0">
                <a:latin typeface="Arial" pitchFamily="34" charset="0"/>
                <a:ea typeface="ＭＳ Ｐゴシック" pitchFamily="34" charset="-128"/>
              </a:rPr>
              <a:t>Back Up: Uses and Limitations</a:t>
            </a:r>
          </a:p>
        </p:txBody>
      </p:sp>
    </p:spTree>
    <p:extLst>
      <p:ext uri="{BB962C8B-B14F-4D97-AF65-F5344CB8AC3E}">
        <p14:creationId xmlns:p14="http://schemas.microsoft.com/office/powerpoint/2010/main" val="664292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426C55F-7A95-4D24-B970-34A00ADC8C12}" type="slidenum">
              <a:rPr lang="en-US" smtClean="0"/>
              <a:pPr/>
              <a:t>17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Little Book</a:t>
            </a:r>
          </a:p>
        </p:txBody>
      </p:sp>
    </p:spTree>
    <p:extLst>
      <p:ext uri="{BB962C8B-B14F-4D97-AF65-F5344CB8AC3E}">
        <p14:creationId xmlns:p14="http://schemas.microsoft.com/office/powerpoint/2010/main" val="3547033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4270252-979C-49BA-9900-F3834A0DD9AE}" type="slidenum">
              <a:rPr lang="en-US" smtClean="0"/>
              <a:pPr/>
              <a:t>19</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676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DD31A36-20E2-4CC5-B75D-C530A77C1EFB}" type="slidenum">
              <a:rPr lang="en-US" smtClean="0"/>
              <a:pPr/>
              <a:t>20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4232124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776B74B-0B69-42BD-82D0-21E18F246C81}" type="slidenum">
              <a:rPr lang="en-US" smtClean="0"/>
              <a:pPr/>
              <a:t>21</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47629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675241B-86F4-48EC-AECA-19CD92DEF21B}" type="slidenum">
              <a:rPr lang="en-US" smtClean="0"/>
              <a:pPr/>
              <a:t>2</a:t>
            </a:fld>
            <a:endParaRPr lang="en-US" smtClean="0"/>
          </a:p>
        </p:txBody>
      </p:sp>
      <p:sp>
        <p:nvSpPr>
          <p:cNvPr id="50179"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171745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29DDC11-8BC8-443E-AF78-C67D25D0B1E2}" type="slidenum">
              <a:rPr lang="en-US" smtClean="0"/>
              <a:pPr/>
              <a:t>22</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684297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AU" smtClean="0">
              <a:latin typeface="Arial" pitchFamily="34" charset="0"/>
              <a:ea typeface="ＭＳ Ｐゴシック" pitchFamily="34" charset="-128"/>
            </a:endParaRPr>
          </a:p>
        </p:txBody>
      </p:sp>
      <p:sp>
        <p:nvSpPr>
          <p:cNvPr id="68612" name="Slide Number Placeholder 3"/>
          <p:cNvSpPr>
            <a:spLocks noGrp="1"/>
          </p:cNvSpPr>
          <p:nvPr>
            <p:ph type="sldNum" sz="quarter" idx="5"/>
          </p:nvPr>
        </p:nvSpPr>
        <p:spPr>
          <a:noFill/>
        </p:spPr>
        <p:txBody>
          <a:bodyPr/>
          <a:lstStyle/>
          <a:p>
            <a:fld id="{B8AA9238-0062-4364-ABD0-AE0AE5F2A342}" type="slidenum">
              <a:rPr lang="en-US" smtClean="0"/>
              <a:pPr/>
              <a:t>29</a:t>
            </a:fld>
            <a:endParaRPr lang="en-US" smtClean="0"/>
          </a:p>
        </p:txBody>
      </p:sp>
    </p:spTree>
    <p:extLst>
      <p:ext uri="{BB962C8B-B14F-4D97-AF65-F5344CB8AC3E}">
        <p14:creationId xmlns:p14="http://schemas.microsoft.com/office/powerpoint/2010/main" val="86689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06CC6E1-D35E-48B9-88D7-D204220FB3C4}" type="slidenum">
              <a:rPr lang="en-US" smtClean="0"/>
              <a:pPr/>
              <a:t>30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11117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C40F2B0-8813-45FC-845D-86733A19A8FD}" type="slidenum">
              <a:rPr lang="en-US" smtClean="0"/>
              <a:pPr/>
              <a:t>31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AU" smtClean="0">
              <a:latin typeface="Arial" pitchFamily="34" charset="0"/>
              <a:ea typeface="ＭＳ Ｐゴシック" pitchFamily="34" charset="-128"/>
            </a:endParaRPr>
          </a:p>
        </p:txBody>
      </p:sp>
    </p:spTree>
    <p:extLst>
      <p:ext uri="{BB962C8B-B14F-4D97-AF65-F5344CB8AC3E}">
        <p14:creationId xmlns:p14="http://schemas.microsoft.com/office/powerpoint/2010/main" val="1475259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3AC7CDE-10E5-4DF9-9E61-39DF5B6DCC2C}" type="slidenum">
              <a:rPr lang="en-US" smtClean="0"/>
              <a:pPr/>
              <a:t>32</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019978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FFB5BF1-34F0-444C-A045-EF77C6EAE2F8}" type="slidenum">
              <a:rPr lang="en-US" smtClean="0"/>
              <a:pPr/>
              <a:t>33</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08393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FFB5BF1-34F0-444C-A045-EF77C6EAE2F8}" type="slidenum">
              <a:rPr lang="en-US" smtClean="0"/>
              <a:pPr/>
              <a:t>34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43577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Arial" charset="0"/>
                <a:ea typeface="ＭＳ Ｐゴシック" charset="-128"/>
                <a:cs typeface="ＭＳ Ｐゴシック" charset="-128"/>
              </a:rPr>
              <a:t>Dore,” Russian Cartoon 1854” in </a:t>
            </a:r>
            <a:r>
              <a:rPr lang="en-AU" sz="1200" i="1" kern="1200" dirty="0" smtClean="0">
                <a:solidFill>
                  <a:schemeClr val="tx1"/>
                </a:solidFill>
                <a:latin typeface="Arial" charset="0"/>
                <a:ea typeface="ＭＳ Ｐゴシック" charset="-128"/>
                <a:cs typeface="ＭＳ Ｐゴシック" charset="-128"/>
              </a:rPr>
              <a:t>Fine Art America</a:t>
            </a:r>
            <a:r>
              <a:rPr lang="en-AU" sz="1200" kern="1200" dirty="0" smtClean="0">
                <a:solidFill>
                  <a:schemeClr val="tx1"/>
                </a:solidFill>
                <a:latin typeface="Arial" charset="0"/>
                <a:ea typeface="ＭＳ Ｐゴシック" charset="-128"/>
                <a:cs typeface="ＭＳ Ｐゴシック" charset="-128"/>
              </a:rPr>
              <a:t>, 2013 </a:t>
            </a:r>
            <a:r>
              <a:rPr lang="en-AU" sz="1200" u="sng" kern="1200" dirty="0" smtClean="0">
                <a:solidFill>
                  <a:schemeClr val="tx1"/>
                </a:solidFill>
                <a:latin typeface="Arial" charset="0"/>
                <a:ea typeface="ＭＳ Ｐゴシック" charset="-128"/>
                <a:cs typeface="ＭＳ Ｐゴシック" charset="-128"/>
                <a:hlinkClick r:id="rId3"/>
              </a:rPr>
              <a:t>http://fineartamerica.com/featured/dore-russian-cartoon-1854-granger.html</a:t>
            </a:r>
            <a:r>
              <a:rPr lang="en-AU" sz="1200" kern="1200" dirty="0" smtClean="0">
                <a:solidFill>
                  <a:schemeClr val="tx1"/>
                </a:solidFill>
                <a:latin typeface="Arial" charset="0"/>
                <a:ea typeface="ＭＳ Ｐゴシック" charset="-128"/>
                <a:cs typeface="ＭＳ Ｐゴシック" charset="-128"/>
              </a:rPr>
              <a:t> Date Accessed 20/2/2013</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35</a:t>
            </a:fld>
            <a:endParaRPr lang="en-US"/>
          </a:p>
        </p:txBody>
      </p:sp>
    </p:spTree>
    <p:extLst>
      <p:ext uri="{BB962C8B-B14F-4D97-AF65-F5344CB8AC3E}">
        <p14:creationId xmlns:p14="http://schemas.microsoft.com/office/powerpoint/2010/main" val="1200010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kern="1200" dirty="0" smtClean="0">
                <a:solidFill>
                  <a:schemeClr val="tx1"/>
                </a:solidFill>
                <a:latin typeface="Arial" charset="0"/>
                <a:ea typeface="ＭＳ Ｐゴシック" charset="-128"/>
                <a:cs typeface="ＭＳ Ｐゴシック" charset="-128"/>
              </a:rPr>
              <a:t>Russian Social Pyramid in </a:t>
            </a:r>
            <a:r>
              <a:rPr lang="en-AU" sz="1200" i="1" kern="1200" dirty="0" smtClean="0">
                <a:solidFill>
                  <a:schemeClr val="tx1"/>
                </a:solidFill>
                <a:latin typeface="Arial" charset="0"/>
                <a:ea typeface="ＭＳ Ｐゴシック" charset="-128"/>
                <a:cs typeface="ＭＳ Ｐゴシック" charset="-128"/>
              </a:rPr>
              <a:t>Alpha History </a:t>
            </a:r>
            <a:r>
              <a:rPr lang="en-AU" sz="1200" kern="1200" dirty="0" smtClean="0">
                <a:solidFill>
                  <a:schemeClr val="tx1"/>
                </a:solidFill>
                <a:latin typeface="Arial" charset="0"/>
                <a:ea typeface="ＭＳ Ｐゴシック" charset="-128"/>
                <a:cs typeface="ＭＳ Ｐゴシック" charset="-128"/>
              </a:rPr>
              <a:t>2013, </a:t>
            </a:r>
            <a:r>
              <a:rPr lang="en-AU" sz="1200" u="sng" kern="1200" dirty="0" smtClean="0">
                <a:solidFill>
                  <a:schemeClr val="tx1"/>
                </a:solidFill>
                <a:latin typeface="Arial" charset="0"/>
                <a:ea typeface="ＭＳ Ｐゴシック" charset="-128"/>
                <a:cs typeface="ＭＳ Ｐゴシック" charset="-128"/>
                <a:hlinkClick r:id="rId3"/>
              </a:rPr>
              <a:t>http://alphahistory.com/russianrevolution/russian-revolution-graphics/</a:t>
            </a:r>
            <a:endParaRPr lang="en-AU" sz="1200" kern="1200" dirty="0" smtClean="0">
              <a:solidFill>
                <a:schemeClr val="tx1"/>
              </a:solidFill>
              <a:latin typeface="Arial" charset="0"/>
              <a:ea typeface="ＭＳ Ｐゴシック" charset="-128"/>
              <a:cs typeface="ＭＳ Ｐゴシック" charset="-128"/>
            </a:endParaRPr>
          </a:p>
          <a:p>
            <a:r>
              <a:rPr lang="en-AU" sz="1200" kern="1200" dirty="0" smtClean="0">
                <a:solidFill>
                  <a:schemeClr val="tx1"/>
                </a:solidFill>
                <a:latin typeface="Arial" charset="0"/>
                <a:ea typeface="ＭＳ Ｐゴシック" charset="-128"/>
                <a:cs typeface="ＭＳ Ｐゴシック" charset="-128"/>
              </a:rPr>
              <a:t>Date Accessed 2013</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36</a:t>
            </a:fld>
            <a:endParaRPr lang="en-US"/>
          </a:p>
        </p:txBody>
      </p:sp>
    </p:spTree>
    <p:extLst>
      <p:ext uri="{BB962C8B-B14F-4D97-AF65-F5344CB8AC3E}">
        <p14:creationId xmlns:p14="http://schemas.microsoft.com/office/powerpoint/2010/main" val="1264747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i="1" kern="1200" dirty="0" smtClean="0">
                <a:solidFill>
                  <a:schemeClr val="tx1"/>
                </a:solidFill>
                <a:latin typeface="Arial" charset="0"/>
                <a:ea typeface="ＭＳ Ｐゴシック" charset="-128"/>
                <a:cs typeface="ＭＳ Ｐゴシック" charset="-128"/>
              </a:rPr>
              <a:t>In Defence of Marxism</a:t>
            </a:r>
            <a:r>
              <a:rPr lang="en-AU" sz="1200" kern="1200" dirty="0" smtClean="0">
                <a:solidFill>
                  <a:schemeClr val="tx1"/>
                </a:solidFill>
                <a:latin typeface="Arial" charset="0"/>
                <a:ea typeface="ＭＳ Ｐゴシック" charset="-128"/>
                <a:cs typeface="ＭＳ Ｐゴシック" charset="-128"/>
              </a:rPr>
              <a:t>, 2005, </a:t>
            </a:r>
            <a:r>
              <a:rPr lang="en-AU" sz="1200" u="sng" kern="1200" dirty="0" smtClean="0">
                <a:solidFill>
                  <a:schemeClr val="tx1"/>
                </a:solidFill>
                <a:latin typeface="Arial" charset="0"/>
                <a:ea typeface="ＭＳ Ｐゴシック" charset="-128"/>
                <a:cs typeface="ＭＳ Ｐゴシック" charset="-128"/>
                <a:hlinkClick r:id="rId3"/>
              </a:rPr>
              <a:t>http://www.marxist.com/women-and-the-crisis-of-capitalism.htm</a:t>
            </a:r>
            <a:r>
              <a:rPr lang="en-AU" sz="1200" kern="1200" dirty="0" smtClean="0">
                <a:solidFill>
                  <a:schemeClr val="tx1"/>
                </a:solidFill>
                <a:latin typeface="Arial" charset="0"/>
                <a:ea typeface="ＭＳ Ｐゴシック" charset="-128"/>
                <a:cs typeface="ＭＳ Ｐゴシック" charset="-128"/>
              </a:rPr>
              <a:t> Date accessed 20/2/2013</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38</a:t>
            </a:fld>
            <a:endParaRPr lang="en-US"/>
          </a:p>
        </p:txBody>
      </p:sp>
    </p:spTree>
    <p:extLst>
      <p:ext uri="{BB962C8B-B14F-4D97-AF65-F5344CB8AC3E}">
        <p14:creationId xmlns:p14="http://schemas.microsoft.com/office/powerpoint/2010/main" val="70590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E2EBAC6-A38B-4316-BBEE-3F132A7A6B1B}" type="slidenum">
              <a:rPr lang="en-US" smtClean="0"/>
              <a:pPr/>
              <a:t>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2347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Arial" charset="0"/>
                <a:ea typeface="ＭＳ Ｐゴシック" charset="-128"/>
                <a:cs typeface="ＭＳ Ｐゴシック" charset="-128"/>
              </a:rPr>
              <a:t>Carroll, B., 1974, </a:t>
            </a:r>
            <a:r>
              <a:rPr lang="en-AU" sz="1200" i="1" kern="1200" dirty="0" smtClean="0">
                <a:solidFill>
                  <a:schemeClr val="tx1"/>
                </a:solidFill>
                <a:latin typeface="Arial" charset="0"/>
                <a:ea typeface="ＭＳ Ｐゴシック" charset="-128"/>
                <a:cs typeface="ＭＳ Ｐゴシック" charset="-128"/>
              </a:rPr>
              <a:t>The Australian Poster Album</a:t>
            </a:r>
            <a:r>
              <a:rPr lang="en-AU" sz="1200" kern="1200" dirty="0" smtClean="0">
                <a:solidFill>
                  <a:schemeClr val="tx1"/>
                </a:solidFill>
                <a:latin typeface="Arial" charset="0"/>
                <a:ea typeface="ＭＳ Ｐゴシック" charset="-128"/>
                <a:cs typeface="ＭＳ Ｐゴシック" charset="-128"/>
              </a:rPr>
              <a:t>, Melbourne, Sun Books.</a:t>
            </a:r>
          </a:p>
          <a:p>
            <a:endParaRPr lang="en-AU" dirty="0" smtClean="0">
              <a:latin typeface="Arial" pitchFamily="34" charset="0"/>
              <a:ea typeface="ＭＳ Ｐゴシック" pitchFamily="34" charset="-128"/>
            </a:endParaRPr>
          </a:p>
        </p:txBody>
      </p:sp>
      <p:sp>
        <p:nvSpPr>
          <p:cNvPr id="74756" name="Slide Number Placeholder 3"/>
          <p:cNvSpPr>
            <a:spLocks noGrp="1"/>
          </p:cNvSpPr>
          <p:nvPr>
            <p:ph type="sldNum" sz="quarter" idx="5"/>
          </p:nvPr>
        </p:nvSpPr>
        <p:spPr>
          <a:noFill/>
        </p:spPr>
        <p:txBody>
          <a:bodyPr/>
          <a:lstStyle/>
          <a:p>
            <a:fld id="{3E38BDAF-AAA7-4DC7-A2F9-0A8A00A1942C}" type="slidenum">
              <a:rPr lang="en-US" smtClean="0"/>
              <a:pPr/>
              <a:t>39</a:t>
            </a:fld>
            <a:endParaRPr lang="en-US" smtClean="0"/>
          </a:p>
        </p:txBody>
      </p:sp>
    </p:spTree>
    <p:extLst>
      <p:ext uri="{BB962C8B-B14F-4D97-AF65-F5344CB8AC3E}">
        <p14:creationId xmlns:p14="http://schemas.microsoft.com/office/powerpoint/2010/main" val="3658120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Arial" charset="0"/>
                <a:ea typeface="ＭＳ Ｐゴシック" charset="-128"/>
                <a:cs typeface="ＭＳ Ｐゴシック" charset="-128"/>
              </a:rPr>
              <a:t>Carroll, B., 1974, </a:t>
            </a:r>
            <a:r>
              <a:rPr lang="en-AU" sz="1200" i="1" kern="1200" dirty="0" smtClean="0">
                <a:solidFill>
                  <a:schemeClr val="tx1"/>
                </a:solidFill>
                <a:latin typeface="Arial" charset="0"/>
                <a:ea typeface="ＭＳ Ｐゴシック" charset="-128"/>
                <a:cs typeface="ＭＳ Ｐゴシック" charset="-128"/>
              </a:rPr>
              <a:t>The Australian Poster Album</a:t>
            </a:r>
            <a:r>
              <a:rPr lang="en-AU" sz="1200" kern="1200" dirty="0" smtClean="0">
                <a:solidFill>
                  <a:schemeClr val="tx1"/>
                </a:solidFill>
                <a:latin typeface="Arial" charset="0"/>
                <a:ea typeface="ＭＳ Ｐゴシック" charset="-128"/>
                <a:cs typeface="ＭＳ Ｐゴシック" charset="-128"/>
              </a:rPr>
              <a:t>, Melbourne, Sun Books.</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40</a:t>
            </a:fld>
            <a:endParaRPr lang="en-US"/>
          </a:p>
        </p:txBody>
      </p:sp>
    </p:spTree>
    <p:extLst>
      <p:ext uri="{BB962C8B-B14F-4D97-AF65-F5344CB8AC3E}">
        <p14:creationId xmlns:p14="http://schemas.microsoft.com/office/powerpoint/2010/main" val="4292617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i="1" kern="1200" dirty="0" smtClean="0">
                <a:solidFill>
                  <a:schemeClr val="tx1"/>
                </a:solidFill>
                <a:latin typeface="Arial" charset="0"/>
                <a:ea typeface="ＭＳ Ｐゴシック" charset="-128"/>
                <a:cs typeface="ＭＳ Ｐゴシック" charset="-128"/>
              </a:rPr>
              <a:t>Red Army Warrior.</a:t>
            </a:r>
            <a:r>
              <a:rPr lang="en-AU" sz="1200" i="1" kern="1200" baseline="0" dirty="0" smtClean="0">
                <a:solidFill>
                  <a:schemeClr val="tx1"/>
                </a:solidFill>
                <a:latin typeface="Arial" charset="0"/>
                <a:ea typeface="ＭＳ Ｐゴシック" charset="-128"/>
                <a:cs typeface="ＭＳ Ｐゴシック" charset="-128"/>
              </a:rPr>
              <a:t> </a:t>
            </a:r>
            <a:r>
              <a:rPr lang="en-AU" sz="1200" i="1" kern="1200" baseline="0" smtClean="0">
                <a:solidFill>
                  <a:schemeClr val="tx1"/>
                </a:solidFill>
                <a:latin typeface="Arial" charset="0"/>
                <a:ea typeface="ＭＳ Ｐゴシック" charset="-128"/>
                <a:cs typeface="ＭＳ Ｐゴシック" charset="-128"/>
              </a:rPr>
              <a:t>Please Help </a:t>
            </a:r>
            <a:r>
              <a:rPr lang="en-AU" sz="1200" i="1" kern="1200" smtClean="0">
                <a:solidFill>
                  <a:schemeClr val="tx1"/>
                </a:solidFill>
                <a:latin typeface="Arial" charset="0"/>
                <a:ea typeface="ＭＳ Ｐゴシック" charset="-128"/>
                <a:cs typeface="ＭＳ Ｐゴシック" charset="-128"/>
              </a:rPr>
              <a:t>The </a:t>
            </a:r>
            <a:r>
              <a:rPr lang="en-AU" sz="1200" i="1" kern="1200" dirty="0" smtClean="0">
                <a:solidFill>
                  <a:schemeClr val="tx1"/>
                </a:solidFill>
                <a:latin typeface="Arial" charset="0"/>
                <a:ea typeface="ＭＳ Ｐゴシック" charset="-128"/>
                <a:cs typeface="ＭＳ Ｐゴシック" charset="-128"/>
              </a:rPr>
              <a:t>Soviet Political Poster</a:t>
            </a:r>
            <a:r>
              <a:rPr lang="en-AU" sz="1200" kern="1200" dirty="0" smtClean="0">
                <a:solidFill>
                  <a:schemeClr val="tx1"/>
                </a:solidFill>
                <a:latin typeface="Arial" charset="0"/>
                <a:ea typeface="ＭＳ Ｐゴシック" charset="-128"/>
                <a:cs typeface="ＭＳ Ｐゴシック" charset="-128"/>
              </a:rPr>
              <a:t>, Moscow, 2001 </a:t>
            </a:r>
          </a:p>
        </p:txBody>
      </p:sp>
      <p:sp>
        <p:nvSpPr>
          <p:cNvPr id="70660" name="Slide Number Placeholder 3"/>
          <p:cNvSpPr>
            <a:spLocks noGrp="1"/>
          </p:cNvSpPr>
          <p:nvPr>
            <p:ph type="sldNum" sz="quarter" idx="5"/>
          </p:nvPr>
        </p:nvSpPr>
        <p:spPr>
          <a:noFill/>
        </p:spPr>
        <p:txBody>
          <a:bodyPr/>
          <a:lstStyle/>
          <a:p>
            <a:fld id="{F8D68AA3-E3E6-4673-9A9E-BEAFED243D56}" type="slidenum">
              <a:rPr lang="en-US" smtClean="0"/>
              <a:pPr/>
              <a:t>41</a:t>
            </a:fld>
            <a:endParaRPr lang="en-US" smtClean="0"/>
          </a:p>
        </p:txBody>
      </p:sp>
    </p:spTree>
    <p:extLst>
      <p:ext uri="{BB962C8B-B14F-4D97-AF65-F5344CB8AC3E}">
        <p14:creationId xmlns:p14="http://schemas.microsoft.com/office/powerpoint/2010/main" val="327735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i="1" kern="1200" dirty="0" smtClean="0">
                <a:solidFill>
                  <a:schemeClr val="tx1"/>
                </a:solidFill>
                <a:latin typeface="Arial" charset="0"/>
                <a:ea typeface="ＭＳ Ｐゴシック" charset="-128"/>
                <a:cs typeface="ＭＳ Ｐゴシック" charset="-128"/>
              </a:rPr>
              <a:t>The Russian Poster</a:t>
            </a:r>
            <a:r>
              <a:rPr lang="en-AU" sz="1200" u="sng" kern="1200" dirty="0" smtClean="0">
                <a:solidFill>
                  <a:schemeClr val="tx1"/>
                </a:solidFill>
                <a:latin typeface="Arial" charset="0"/>
                <a:ea typeface="ＭＳ Ｐゴシック" charset="-128"/>
                <a:cs typeface="ＭＳ Ｐゴシック" charset="-128"/>
              </a:rPr>
              <a:t>,</a:t>
            </a:r>
            <a:r>
              <a:rPr lang="en-AU" sz="1200" kern="1200" dirty="0" smtClean="0">
                <a:solidFill>
                  <a:schemeClr val="tx1"/>
                </a:solidFill>
                <a:latin typeface="Arial" charset="0"/>
                <a:ea typeface="ＭＳ Ｐゴシック" charset="-128"/>
                <a:cs typeface="ＭＳ Ｐゴシック" charset="-128"/>
              </a:rPr>
              <a:t> Moscow 2001</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42</a:t>
            </a:fld>
            <a:endParaRPr lang="en-US"/>
          </a:p>
        </p:txBody>
      </p:sp>
    </p:spTree>
    <p:extLst>
      <p:ext uri="{BB962C8B-B14F-4D97-AF65-F5344CB8AC3E}">
        <p14:creationId xmlns:p14="http://schemas.microsoft.com/office/powerpoint/2010/main" val="2174010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i="1" kern="1200" dirty="0" smtClean="0">
                <a:solidFill>
                  <a:schemeClr val="tx1"/>
                </a:solidFill>
                <a:latin typeface="Arial" charset="0"/>
                <a:ea typeface="ＭＳ Ｐゴシック" charset="-128"/>
                <a:cs typeface="ＭＳ Ｐゴシック" charset="-128"/>
              </a:rPr>
              <a:t>The Soviet Political Poster</a:t>
            </a:r>
            <a:r>
              <a:rPr lang="en-AU" sz="1200" kern="1200" dirty="0" smtClean="0">
                <a:solidFill>
                  <a:schemeClr val="tx1"/>
                </a:solidFill>
                <a:latin typeface="Arial" charset="0"/>
                <a:ea typeface="ＭＳ Ｐゴシック" charset="-128"/>
                <a:cs typeface="ＭＳ Ｐゴシック" charset="-128"/>
              </a:rPr>
              <a:t>, Moscow, 2001 </a:t>
            </a:r>
          </a:p>
          <a:p>
            <a:endParaRPr lang="en-AU" dirty="0"/>
          </a:p>
        </p:txBody>
      </p:sp>
      <p:sp>
        <p:nvSpPr>
          <p:cNvPr id="4" name="Slide Number Placeholder 3"/>
          <p:cNvSpPr>
            <a:spLocks noGrp="1"/>
          </p:cNvSpPr>
          <p:nvPr>
            <p:ph type="sldNum" sz="quarter" idx="10"/>
          </p:nvPr>
        </p:nvSpPr>
        <p:spPr/>
        <p:txBody>
          <a:bodyPr/>
          <a:lstStyle/>
          <a:p>
            <a:pPr>
              <a:defRPr/>
            </a:pPr>
            <a:fld id="{17699777-CE0F-4980-B828-BB897B98C154}" type="slidenum">
              <a:rPr lang="en-US" smtClean="0"/>
              <a:pPr>
                <a:defRPr/>
              </a:pPr>
              <a:t>44</a:t>
            </a:fld>
            <a:endParaRPr lang="en-US"/>
          </a:p>
        </p:txBody>
      </p:sp>
    </p:spTree>
    <p:extLst>
      <p:ext uri="{BB962C8B-B14F-4D97-AF65-F5344CB8AC3E}">
        <p14:creationId xmlns:p14="http://schemas.microsoft.com/office/powerpoint/2010/main" val="2671804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03B3412-1089-4292-B7E2-196CA23BB537}" type="slidenum">
              <a:rPr lang="en-US" smtClean="0"/>
              <a:pPr/>
              <a:t>46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54660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07303F2-471F-4ACA-BD91-EEA5DD072D50}" type="slidenum">
              <a:rPr lang="en-US" smtClean="0"/>
              <a:pPr/>
              <a:t>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44466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72ABEF6-1C37-4F6B-9BC1-277A2D7EF726}" type="slidenum">
              <a:rPr lang="en-US" smtClean="0"/>
              <a:pPr/>
              <a:t>5</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All of these understandings can be addressed through sources analysis</a:t>
            </a:r>
          </a:p>
        </p:txBody>
      </p:sp>
    </p:spTree>
    <p:extLst>
      <p:ext uri="{BB962C8B-B14F-4D97-AF65-F5344CB8AC3E}">
        <p14:creationId xmlns:p14="http://schemas.microsoft.com/office/powerpoint/2010/main" val="3263621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AB49217-43F3-4912-8D40-D48E958CCABE}" type="slidenum">
              <a:rPr lang="en-US" smtClean="0"/>
              <a:pPr/>
              <a:t>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3805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C2F97F2-65AD-421D-9D11-0D5998FE1CB3}"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Refer to hand-out Wolfson and Aylett</a:t>
            </a:r>
          </a:p>
        </p:txBody>
      </p:sp>
    </p:spTree>
    <p:extLst>
      <p:ext uri="{BB962C8B-B14F-4D97-AF65-F5344CB8AC3E}">
        <p14:creationId xmlns:p14="http://schemas.microsoft.com/office/powerpoint/2010/main" val="335127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John Michael Skipper, </a:t>
            </a:r>
            <a:r>
              <a:rPr lang="en-US" i="1" smtClean="0">
                <a:latin typeface="Arial" pitchFamily="34" charset="0"/>
                <a:ea typeface="ＭＳ Ｐゴシック" pitchFamily="34" charset="-128"/>
              </a:rPr>
              <a:t>Corroboree</a:t>
            </a:r>
            <a:r>
              <a:rPr lang="en-US" smtClean="0">
                <a:latin typeface="Arial" pitchFamily="34" charset="0"/>
                <a:ea typeface="ＭＳ Ｐゴシック" pitchFamily="34" charset="-128"/>
              </a:rPr>
              <a:t>, 1840</a:t>
            </a:r>
            <a:endParaRPr lang="en-AU" smtClean="0">
              <a:latin typeface="Arial" pitchFamily="34" charset="0"/>
              <a:ea typeface="ＭＳ Ｐゴシック" pitchFamily="34" charset="-128"/>
            </a:endParaRPr>
          </a:p>
          <a:p>
            <a:r>
              <a:rPr lang="en-AU" smtClean="0">
                <a:latin typeface="Arial" pitchFamily="34" charset="0"/>
                <a:ea typeface="ＭＳ Ｐゴシック" pitchFamily="34" charset="-128"/>
              </a:rPr>
              <a:t>Imagine you are one of the people in this colonial painting below. Construct a See, Think, Wonder as that character.</a:t>
            </a:r>
          </a:p>
          <a:p>
            <a:endParaRPr lang="en-US" smtClean="0">
              <a:latin typeface="Arial" pitchFamily="34" charset="0"/>
              <a:ea typeface="ＭＳ Ｐゴシック" pitchFamily="34" charset="-128"/>
            </a:endParaRPr>
          </a:p>
        </p:txBody>
      </p:sp>
      <p:sp>
        <p:nvSpPr>
          <p:cNvPr id="56324" name="Slide Number Placeholder 3"/>
          <p:cNvSpPr>
            <a:spLocks noGrp="1"/>
          </p:cNvSpPr>
          <p:nvPr>
            <p:ph type="sldNum" sz="quarter" idx="5"/>
          </p:nvPr>
        </p:nvSpPr>
        <p:spPr>
          <a:noFill/>
        </p:spPr>
        <p:txBody>
          <a:bodyPr/>
          <a:lstStyle/>
          <a:p>
            <a:fld id="{33842D9B-DB15-4E73-BC18-DB15E7971DF4}" type="slidenum">
              <a:rPr lang="en-US" smtClean="0"/>
              <a:pPr/>
              <a:t>8</a:t>
            </a:fld>
            <a:endParaRPr lang="en-US" smtClean="0"/>
          </a:p>
        </p:txBody>
      </p:sp>
    </p:spTree>
    <p:extLst>
      <p:ext uri="{BB962C8B-B14F-4D97-AF65-F5344CB8AC3E}">
        <p14:creationId xmlns:p14="http://schemas.microsoft.com/office/powerpoint/2010/main" val="2530861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AU" dirty="0" err="1" smtClean="0">
                <a:latin typeface="Arial" pitchFamily="34" charset="0"/>
                <a:ea typeface="ＭＳ Ｐゴシック" pitchFamily="34" charset="-128"/>
              </a:rPr>
              <a:t>Tjikalyi</a:t>
            </a:r>
            <a:r>
              <a:rPr lang="en-AU" dirty="0" smtClean="0">
                <a:latin typeface="Arial" pitchFamily="34" charset="0"/>
                <a:ea typeface="ＭＳ Ｐゴシック" pitchFamily="34" charset="-128"/>
              </a:rPr>
              <a:t> Colin, a Pitjantjatjara girl, collecting firewood, Ernabella, South Australia, ca. 1946</a:t>
            </a:r>
          </a:p>
        </p:txBody>
      </p:sp>
      <p:sp>
        <p:nvSpPr>
          <p:cNvPr id="57348" name="Slide Number Placeholder 3"/>
          <p:cNvSpPr>
            <a:spLocks noGrp="1"/>
          </p:cNvSpPr>
          <p:nvPr>
            <p:ph type="sldNum" sz="quarter" idx="5"/>
          </p:nvPr>
        </p:nvSpPr>
        <p:spPr>
          <a:noFill/>
        </p:spPr>
        <p:txBody>
          <a:bodyPr/>
          <a:lstStyle/>
          <a:p>
            <a:fld id="{7DCE0A29-FD96-4B32-B43C-2489AF5C788A}" type="slidenum">
              <a:rPr lang="en-US" smtClean="0"/>
              <a:pPr/>
              <a:t>9</a:t>
            </a:fld>
            <a:endParaRPr lang="en-US" smtClean="0"/>
          </a:p>
        </p:txBody>
      </p:sp>
    </p:spTree>
    <p:extLst>
      <p:ext uri="{BB962C8B-B14F-4D97-AF65-F5344CB8AC3E}">
        <p14:creationId xmlns:p14="http://schemas.microsoft.com/office/powerpoint/2010/main" val="165718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p:spPr>
        <p:txBody>
          <a:bodyPr wrap="none" anchor="ctr"/>
          <a:lstStyle/>
          <a:p>
            <a:pPr algn="ctr">
              <a:defRPr/>
            </a:pPr>
            <a:endParaRPr lang="en-AU" sz="2400">
              <a:latin typeface="Times New Roman" pitchFamily="18" charset="0"/>
            </a:endParaRPr>
          </a:p>
        </p:txBody>
      </p:sp>
      <p:sp>
        <p:nvSpPr>
          <p:cNvPr id="5" name="AutoShape 3"/>
          <p:cNvSpPr>
            <a:spLocks noChangeArrowheads="1"/>
          </p:cNvSpPr>
          <p:nvPr/>
        </p:nvSpPr>
        <p:spPr bwMode="white">
          <a:xfrm>
            <a:off x="328613" y="488950"/>
            <a:ext cx="8434387" cy="4768850"/>
          </a:xfrm>
          <a:prstGeom prst="roundRect">
            <a:avLst>
              <a:gd name="adj" fmla="val 7310"/>
            </a:avLst>
          </a:prstGeom>
          <a:solidFill>
            <a:schemeClr val="bg1"/>
          </a:solidFill>
          <a:ln w="9525">
            <a:noFill/>
            <a:round/>
            <a:headEnd/>
            <a:tailEnd/>
          </a:ln>
        </p:spPr>
        <p:txBody>
          <a:bodyPr wrap="none" anchor="ctr"/>
          <a:lstStyle/>
          <a:p>
            <a:pPr algn="ctr">
              <a:defRPr/>
            </a:pPr>
            <a:endParaRPr lang="en-AU"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en-AU"/>
          </a:p>
        </p:txBody>
      </p:sp>
      <p:sp>
        <p:nvSpPr>
          <p:cNvPr id="10650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106502" name="Rectangle 6"/>
          <p:cNvSpPr>
            <a:spLocks noGrp="1" noChangeArrowheads="1"/>
          </p:cNvSpPr>
          <p:nvPr>
            <p:ph type="subTitle" idx="1"/>
          </p:nvPr>
        </p:nvSpPr>
        <p:spPr>
          <a:xfrm>
            <a:off x="1752600" y="3567113"/>
            <a:ext cx="5410200" cy="1905000"/>
          </a:xfrm>
        </p:spPr>
        <p:txBody>
          <a:bodyPr anchor="ctr"/>
          <a:lstStyle>
            <a:lvl1pPr marL="0" indent="0" algn="ctr">
              <a:buFont typeface="Wingdings" charset="2"/>
              <a:buNone/>
              <a:defRPr sz="33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fld id="{50D628E4-254A-4D86-89B6-D16D9BB80078}" type="datetime1">
              <a:rPr lang="en-US"/>
              <a:pPr>
                <a:defRPr/>
              </a:pPr>
              <a:t>1/23/2018</a:t>
            </a:fld>
            <a:endParaRPr lang="en-US"/>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A09761AB-4D3C-4458-BAD8-7A04D409D7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1EAE086-1CA9-4E73-A7D1-5BEA11D820BD}" type="datetime1">
              <a:rPr lang="en-US"/>
              <a:pPr>
                <a:defRPr/>
              </a:pPr>
              <a:t>1/23/2018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8BA7DC-4863-4306-8D71-0715586D98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5F33C29-6E11-4BBB-800D-8F23B71CD2DF}" type="datetime1">
              <a:rPr lang="en-US"/>
              <a:pPr>
                <a:defRPr/>
              </a:pPr>
              <a:t>1/23/2018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3D3FF5-4B84-42D9-8F23-74A8E3289F7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9192EA5-5280-4206-B934-83996EDF78AA}" type="datetime1">
              <a:rPr lang="en-US"/>
              <a:pPr>
                <a:defRPr/>
              </a:pPr>
              <a:t>1/23/2018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411633-5E35-4340-8BB0-3A392E95F30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C945D80-1D10-4156-9F92-948BA89944C8}" type="datetime1">
              <a:rPr lang="en-US"/>
              <a:pPr>
                <a:defRPr/>
              </a:pPr>
              <a:t>1/23/2018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1241C5-15B8-447D-898F-2B3E1805816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BF802AA-2614-49DC-BB0F-B95112EFEBB3}" type="datetime1">
              <a:rPr lang="en-US"/>
              <a:pPr>
                <a:defRPr/>
              </a:pPr>
              <a:t>1/23/2018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747341-FF9F-4969-AA99-6FC2A0873F0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F474D0C-27A7-4515-8B54-713399BD9DDA}" type="datetime1">
              <a:rPr lang="en-US"/>
              <a:pPr>
                <a:defRPr/>
              </a:pPr>
              <a:t>1/23/2018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3F47D43-2973-4617-9FB8-2676B7E8597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0DD81E2-8B24-4056-8366-FC6AF8C387A2}" type="datetime1">
              <a:rPr lang="en-US"/>
              <a:pPr>
                <a:defRPr/>
              </a:pPr>
              <a:t>1/23/2018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D394BCE-A554-40AA-97A6-83825DD92A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827D37D-E218-4D76-8600-943BEDBAEA0F}" type="datetime1">
              <a:rPr lang="en-US"/>
              <a:pPr>
                <a:defRPr/>
              </a:pPr>
              <a:t>1/23/2018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6A4D3C5-446B-4278-B48A-CF3A5A670D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8224CB6-5DFE-415E-930D-74D9C90789AF}" type="datetime1">
              <a:rPr lang="en-US"/>
              <a:pPr>
                <a:defRPr/>
              </a:pPr>
              <a:t>1/23/2018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9BA923-D74C-4E62-8F88-A39416C40F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3EB315D-5A54-45C0-BE7C-D8E03C6F85F2}" type="datetime1">
              <a:rPr lang="en-US"/>
              <a:pPr>
                <a:defRPr/>
              </a:pPr>
              <a:t>1/23/2018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71AFE3-B33A-43AF-B1CF-DD4C64EE75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47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fld id="{E804D742-49D2-486F-AA73-9681EF34E081}" type="datetime1">
              <a:rPr lang="en-US"/>
              <a:pPr>
                <a:defRPr/>
              </a:pPr>
              <a:t>1/23/2018</a:t>
            </a:fld>
            <a:endParaRPr lang="en-US"/>
          </a:p>
        </p:txBody>
      </p:sp>
      <p:sp>
        <p:nvSpPr>
          <p:cNvPr id="105477"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mn-ea"/>
                <a:cs typeface="+mn-cs"/>
              </a:defRPr>
            </a:lvl1pPr>
          </a:lstStyle>
          <a:p>
            <a:pPr>
              <a:defRPr/>
            </a:pPr>
            <a:endParaRPr lang="en-US"/>
          </a:p>
        </p:txBody>
      </p:sp>
      <p:sp>
        <p:nvSpPr>
          <p:cNvPr id="10547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fld id="{53AC47B4-61A7-4BF8-B9E0-7B9F51FEBB46}" type="slidenum">
              <a:rPr lang="en-US"/>
              <a:pPr>
                <a:defRPr/>
              </a:pPr>
              <a:t>‹#›</a:t>
            </a:fld>
            <a:endParaRPr lang="en-US"/>
          </a:p>
        </p:txBody>
      </p:sp>
      <p:grpSp>
        <p:nvGrpSpPr>
          <p:cNvPr id="1031" name="Group 7"/>
          <p:cNvGrpSpPr>
            <a:grpSpLocks/>
          </p:cNvGrpSpPr>
          <p:nvPr/>
        </p:nvGrpSpPr>
        <p:grpSpPr bwMode="auto">
          <a:xfrm>
            <a:off x="169863" y="228600"/>
            <a:ext cx="8821737"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p:spPr>
          <p:txBody>
            <a:bodyPr wrap="none" anchor="ctr"/>
            <a:lstStyle/>
            <a:p>
              <a:pPr algn="ctr">
                <a:defRPr/>
              </a:pPr>
              <a:endParaRPr lang="en-AU"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p:spPr>
          <p:txBody>
            <a:bodyPr/>
            <a:lstStyle/>
            <a:p>
              <a:pPr>
                <a:defRPr/>
              </a:pPr>
              <a:endParaRPr lang="en-AU"/>
            </a:p>
          </p:txBody>
        </p:sp>
      </p:grpSp>
    </p:spTree>
  </p:cSld>
  <p:clrMap bg1="lt1" tx1="dk1" bg2="lt2" tx2="dk2" accent1="accent1" accent2="accent2" accent3="accent3" accent4="accent4" accent5="accent5" accent6="accent6" hlink="hlink" folHlink="folHlink"/>
  <p:sldLayoutIdLst>
    <p:sldLayoutId id="2147484246"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txStyles>
    <p:titleStyle>
      <a:lvl1pPr algn="l" rtl="0" eaLnBrk="0" fontAlgn="base" hangingPunct="0">
        <a:spcBef>
          <a:spcPct val="0"/>
        </a:spcBef>
        <a:spcAft>
          <a:spcPct val="0"/>
        </a:spcAft>
        <a:defRPr sz="33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300">
          <a:solidFill>
            <a:schemeClr val="tx2"/>
          </a:solidFill>
          <a:latin typeface="Arial Black" charset="0"/>
          <a:ea typeface="ＭＳ Ｐゴシック" charset="-128"/>
          <a:cs typeface="ＭＳ Ｐゴシック" charset="-128"/>
        </a:defRPr>
      </a:lvl2pPr>
      <a:lvl3pPr algn="l" rtl="0" eaLnBrk="0" fontAlgn="base" hangingPunct="0">
        <a:spcBef>
          <a:spcPct val="0"/>
        </a:spcBef>
        <a:spcAft>
          <a:spcPct val="0"/>
        </a:spcAft>
        <a:defRPr sz="3300">
          <a:solidFill>
            <a:schemeClr val="tx2"/>
          </a:solidFill>
          <a:latin typeface="Arial Black" charset="0"/>
          <a:ea typeface="ＭＳ Ｐゴシック" charset="-128"/>
          <a:cs typeface="ＭＳ Ｐゴシック" charset="-128"/>
        </a:defRPr>
      </a:lvl3pPr>
      <a:lvl4pPr algn="l" rtl="0" eaLnBrk="0" fontAlgn="base" hangingPunct="0">
        <a:spcBef>
          <a:spcPct val="0"/>
        </a:spcBef>
        <a:spcAft>
          <a:spcPct val="0"/>
        </a:spcAft>
        <a:defRPr sz="3300">
          <a:solidFill>
            <a:schemeClr val="tx2"/>
          </a:solidFill>
          <a:latin typeface="Arial Black" charset="0"/>
          <a:ea typeface="ＭＳ Ｐゴシック" charset="-128"/>
          <a:cs typeface="ＭＳ Ｐゴシック" charset="-128"/>
        </a:defRPr>
      </a:lvl4pPr>
      <a:lvl5pPr algn="l" rtl="0" eaLnBrk="0" fontAlgn="base" hangingPunct="0">
        <a:spcBef>
          <a:spcPct val="0"/>
        </a:spcBef>
        <a:spcAft>
          <a:spcPct val="0"/>
        </a:spcAft>
        <a:defRPr sz="3300">
          <a:solidFill>
            <a:schemeClr val="tx2"/>
          </a:solidFill>
          <a:latin typeface="Arial Black" charset="0"/>
          <a:ea typeface="ＭＳ Ｐゴシック" charset="-128"/>
          <a:cs typeface="ＭＳ Ｐゴシック" charset="-128"/>
        </a:defRPr>
      </a:lvl5pPr>
      <a:lvl6pPr marL="457200" algn="l" rtl="0" fontAlgn="base">
        <a:spcBef>
          <a:spcPct val="0"/>
        </a:spcBef>
        <a:spcAft>
          <a:spcPct val="0"/>
        </a:spcAft>
        <a:defRPr sz="3300">
          <a:solidFill>
            <a:schemeClr val="tx2"/>
          </a:solidFill>
          <a:latin typeface="Arial Black" charset="0"/>
        </a:defRPr>
      </a:lvl6pPr>
      <a:lvl7pPr marL="914400" algn="l" rtl="0" fontAlgn="base">
        <a:spcBef>
          <a:spcPct val="0"/>
        </a:spcBef>
        <a:spcAft>
          <a:spcPct val="0"/>
        </a:spcAft>
        <a:defRPr sz="3300">
          <a:solidFill>
            <a:schemeClr val="tx2"/>
          </a:solidFill>
          <a:latin typeface="Arial Black" charset="0"/>
        </a:defRPr>
      </a:lvl7pPr>
      <a:lvl8pPr marL="1371600" algn="l" rtl="0" fontAlgn="base">
        <a:spcBef>
          <a:spcPct val="0"/>
        </a:spcBef>
        <a:spcAft>
          <a:spcPct val="0"/>
        </a:spcAft>
        <a:defRPr sz="3300">
          <a:solidFill>
            <a:schemeClr val="tx2"/>
          </a:solidFill>
          <a:latin typeface="Arial Black" charset="0"/>
        </a:defRPr>
      </a:lvl8pPr>
      <a:lvl9pPr marL="1828800" algn="l" rtl="0" fontAlgn="base">
        <a:spcBef>
          <a:spcPct val="0"/>
        </a:spcBef>
        <a:spcAft>
          <a:spcPct val="0"/>
        </a:spcAft>
        <a:defRPr sz="3300">
          <a:solidFill>
            <a:schemeClr val="tx2"/>
          </a:solidFill>
          <a:latin typeface="Arial Black"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ld-pz.gse.harvard.edu/vt/VisibleThinking_html_files/01_VisibleThinkingInAction/01a_VTInActio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fineartamerica.com/featured/dore-russian-cartoon-1854-granger.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nla.gov.au/apps/cdview?pi=nla.pic-vn4765281" TargetMode="External"/><Relationship Id="rId5" Type="http://schemas.openxmlformats.org/officeDocument/2006/relationships/hyperlink" Target="http://alphahistory.com/russianrevolution/russian-revolution-graphics/" TargetMode="External"/><Relationship Id="rId4" Type="http://schemas.openxmlformats.org/officeDocument/2006/relationships/hyperlink" Target="http://www.marxist.com/women-and-the-crisis-of-capitalism.ht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p:txBody>
          <a:bodyPr/>
          <a:lstStyle/>
          <a:p>
            <a:pPr eaLnBrk="1" hangingPunct="1"/>
            <a:r>
              <a:rPr lang="en-AU" b="1" smtClean="0">
                <a:solidFill>
                  <a:srgbClr val="4AAE5B"/>
                </a:solidFill>
                <a:ea typeface="ＭＳ Ｐゴシック" pitchFamily="34" charset="-128"/>
              </a:rPr>
              <a:t>Teaching History</a:t>
            </a:r>
            <a:endParaRPr lang="en-AU" smtClean="0">
              <a:solidFill>
                <a:srgbClr val="4AAE5B"/>
              </a:solidFill>
              <a:ea typeface="ＭＳ Ｐゴシック" pitchFamily="34" charset="-128"/>
            </a:endParaRPr>
          </a:p>
        </p:txBody>
      </p:sp>
      <p:sp>
        <p:nvSpPr>
          <p:cNvPr id="3075" name="Rectangle 7"/>
          <p:cNvSpPr>
            <a:spLocks noGrp="1" noChangeArrowheads="1"/>
          </p:cNvSpPr>
          <p:nvPr>
            <p:ph type="subTitle" idx="1"/>
          </p:nvPr>
        </p:nvSpPr>
        <p:spPr/>
        <p:txBody>
          <a:bodyPr/>
          <a:lstStyle/>
          <a:p>
            <a:pPr eaLnBrk="1" hangingPunct="1">
              <a:buFont typeface="Wingdings" pitchFamily="2" charset="2"/>
              <a:buNone/>
            </a:pPr>
            <a:r>
              <a:rPr lang="en-AU" b="1" smtClean="0">
                <a:ea typeface="ＭＳ Ｐゴシック" pitchFamily="34" charset="-128"/>
              </a:rPr>
              <a:t>Janet Farrall</a:t>
            </a:r>
          </a:p>
          <a:p>
            <a:pPr eaLnBrk="1" hangingPunct="1">
              <a:buFont typeface="Wingdings" pitchFamily="2" charset="2"/>
              <a:buNone/>
            </a:pPr>
            <a:r>
              <a:rPr lang="en-AU" b="1" smtClean="0">
                <a:ea typeface="ＭＳ Ｐゴシック" pitchFamily="34" charset="-128"/>
              </a:rPr>
              <a:t>SASOSE 2013 Conference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sz="3600" b="1" smtClean="0">
                <a:ea typeface="ＭＳ Ｐゴシック" pitchFamily="34" charset="-128"/>
              </a:rPr>
              <a:t>CRITICAL THINKING: Understanding Sources</a:t>
            </a:r>
            <a:endParaRPr lang="en-US" sz="2800" smtClean="0">
              <a:ea typeface="ＭＳ Ｐゴシック" pitchFamily="34" charset="-128"/>
            </a:endParaRPr>
          </a:p>
        </p:txBody>
      </p:sp>
      <p:sp>
        <p:nvSpPr>
          <p:cNvPr id="12291" name="Rectangle 3"/>
          <p:cNvSpPr>
            <a:spLocks noGrp="1" noChangeArrowheads="1"/>
          </p:cNvSpPr>
          <p:nvPr>
            <p:ph type="body" idx="1"/>
          </p:nvPr>
        </p:nvSpPr>
        <p:spPr>
          <a:xfrm>
            <a:off x="1066800" y="1828800"/>
            <a:ext cx="7696200" cy="4479925"/>
          </a:xfrm>
        </p:spPr>
        <p:txBody>
          <a:bodyPr/>
          <a:lstStyle/>
          <a:p>
            <a:pPr lvl="1">
              <a:buClr>
                <a:srgbClr val="254645"/>
              </a:buClr>
            </a:pPr>
            <a:endParaRPr lang="en-AU" sz="2400" b="1" dirty="0" smtClean="0">
              <a:solidFill>
                <a:srgbClr val="0000CC"/>
              </a:solidFill>
              <a:ea typeface="ＭＳ Ｐゴシック" pitchFamily="34" charset="-128"/>
            </a:endParaRPr>
          </a:p>
          <a:p>
            <a:pPr lvl="1">
              <a:buClr>
                <a:srgbClr val="254645"/>
              </a:buClr>
            </a:pPr>
            <a:r>
              <a:rPr lang="en-AU" sz="2400" b="1" dirty="0" smtClean="0">
                <a:solidFill>
                  <a:srgbClr val="0000CC"/>
                </a:solidFill>
                <a:ea typeface="ＭＳ Ｐゴシック" pitchFamily="34" charset="-128"/>
              </a:rPr>
              <a:t>Porcupine Method (Kitchen Diagram)</a:t>
            </a:r>
          </a:p>
          <a:p>
            <a:pPr lvl="1">
              <a:buClr>
                <a:srgbClr val="254645"/>
              </a:buClr>
            </a:pPr>
            <a:endParaRPr lang="en-AU" sz="2400" b="1" dirty="0" smtClean="0">
              <a:solidFill>
                <a:srgbClr val="0000CC"/>
              </a:solidFill>
              <a:ea typeface="ＭＳ Ｐゴシック" pitchFamily="34" charset="-128"/>
            </a:endParaRPr>
          </a:p>
          <a:p>
            <a:pPr lvl="1">
              <a:buClr>
                <a:srgbClr val="254645"/>
              </a:buClr>
              <a:buFontTx/>
              <a:buNone/>
            </a:pPr>
            <a:endParaRPr lang="en-AU" sz="2400" b="1" dirty="0" smtClean="0">
              <a:solidFill>
                <a:srgbClr val="FF0000"/>
              </a:solidFill>
              <a:ea typeface="ＭＳ Ｐゴシック" pitchFamily="34" charset="-128"/>
            </a:endParaRPr>
          </a:p>
          <a:p>
            <a:pPr lvl="1">
              <a:buClr>
                <a:srgbClr val="254645"/>
              </a:buClr>
            </a:pPr>
            <a:r>
              <a:rPr lang="en-AU" sz="2400" b="1" dirty="0" smtClean="0">
                <a:ea typeface="ＭＳ Ｐゴシック" pitchFamily="34" charset="-128"/>
              </a:rPr>
              <a:t>Algorithm:</a:t>
            </a:r>
          </a:p>
          <a:p>
            <a:pPr lvl="1">
              <a:buClr>
                <a:srgbClr val="254645"/>
              </a:buClr>
              <a:buFontTx/>
              <a:buNone/>
            </a:pPr>
            <a:r>
              <a:rPr lang="en-AU" sz="2400" b="1" smtClean="0">
                <a:ea typeface="ＭＳ Ｐゴシック" pitchFamily="34" charset="-128"/>
              </a:rPr>
              <a:t>	</a:t>
            </a:r>
            <a:r>
              <a:rPr lang="en-AU" sz="2400" b="1" i="1" smtClean="0">
                <a:solidFill>
                  <a:srgbClr val="FF3399"/>
                </a:solidFill>
                <a:ea typeface="ＭＳ Ｐゴシック" pitchFamily="34" charset="-128"/>
              </a:rPr>
              <a:t>Left to right</a:t>
            </a:r>
          </a:p>
          <a:p>
            <a:pPr lvl="1">
              <a:buClr>
                <a:srgbClr val="254645"/>
              </a:buClr>
              <a:buFontTx/>
              <a:buNone/>
            </a:pPr>
            <a:r>
              <a:rPr lang="en-AU" sz="2400" b="1" i="1" dirty="0" smtClean="0">
                <a:solidFill>
                  <a:srgbClr val="FF3399"/>
                </a:solidFill>
                <a:ea typeface="ＭＳ Ｐゴシック" pitchFamily="34" charset="-128"/>
              </a:rPr>
              <a:t>	Bottom to top,</a:t>
            </a:r>
          </a:p>
          <a:p>
            <a:pPr lvl="1">
              <a:buClr>
                <a:srgbClr val="254645"/>
              </a:buClr>
              <a:buFontTx/>
              <a:buNone/>
            </a:pPr>
            <a:r>
              <a:rPr lang="en-AU" sz="2400" b="1" i="1" dirty="0" smtClean="0">
                <a:solidFill>
                  <a:srgbClr val="FF3399"/>
                </a:solidFill>
                <a:ea typeface="ＭＳ Ｐゴシック" pitchFamily="34" charset="-128"/>
              </a:rPr>
              <a:t>	Who</a:t>
            </a:r>
            <a:r>
              <a:rPr lang="en-AU" altLang="en-US" sz="2400" b="1" i="1" dirty="0" smtClean="0">
                <a:solidFill>
                  <a:srgbClr val="FF3399"/>
                </a:solidFill>
                <a:ea typeface="ＭＳ Ｐゴシック" pitchFamily="34" charset="-128"/>
              </a:rPr>
              <a:t>’</a:t>
            </a:r>
            <a:r>
              <a:rPr lang="en-AU" sz="2400" b="1" i="1" dirty="0" smtClean="0">
                <a:solidFill>
                  <a:srgbClr val="FF3399"/>
                </a:solidFill>
                <a:ea typeface="ＭＳ Ｐゴシック" pitchFamily="34" charset="-128"/>
              </a:rPr>
              <a:t>s doing what?</a:t>
            </a:r>
          </a:p>
          <a:p>
            <a:pPr lvl="1">
              <a:buClr>
                <a:srgbClr val="254645"/>
              </a:buClr>
              <a:buFontTx/>
              <a:buNone/>
            </a:pPr>
            <a:r>
              <a:rPr lang="en-AU" sz="2400" b="1" i="1" dirty="0" smtClean="0">
                <a:solidFill>
                  <a:srgbClr val="FF3399"/>
                </a:solidFill>
                <a:ea typeface="ＭＳ Ｐゴシック" pitchFamily="34" charset="-128"/>
              </a:rPr>
              <a:t>	Look at the lot</a:t>
            </a:r>
          </a:p>
          <a:p>
            <a:pPr lvl="1">
              <a:buClr>
                <a:srgbClr val="254645"/>
              </a:buClr>
              <a:buFontTx/>
              <a:buNone/>
            </a:pPr>
            <a:endParaRPr lang="en-AU" sz="2400" b="1" dirty="0" smtClean="0">
              <a:ea typeface="ＭＳ Ｐゴシック" pitchFamily="34" charset="-128"/>
            </a:endParaRPr>
          </a:p>
          <a:p>
            <a:pPr lvl="1">
              <a:buClr>
                <a:srgbClr val="254645"/>
              </a:buClr>
              <a:buFontTx/>
              <a:buNone/>
            </a:pPr>
            <a:endParaRPr lang="en-AU" sz="2400" b="1" dirty="0" smtClean="0">
              <a:ea typeface="ＭＳ Ｐゴシック" pitchFamily="34" charset="-128"/>
            </a:endParaRPr>
          </a:p>
          <a:p>
            <a:pPr marL="457200" indent="-457200" eaLnBrk="1" hangingPunct="1">
              <a:lnSpc>
                <a:spcPct val="90000"/>
              </a:lnSpc>
              <a:buClr>
                <a:schemeClr val="tx1"/>
              </a:buClr>
            </a:pPr>
            <a:endParaRPr lang="en-US" sz="2000" b="1" dirty="0" smtClean="0">
              <a:solidFill>
                <a:srgbClr val="000000"/>
              </a:solidFill>
              <a:ea typeface="ＭＳ Ｐゴシック" pitchFamily="34" charset="-128"/>
            </a:endParaRPr>
          </a:p>
          <a:p>
            <a:pPr marL="457200" indent="-457200" eaLnBrk="1" hangingPunct="1">
              <a:lnSpc>
                <a:spcPct val="90000"/>
              </a:lnSpc>
              <a:buClr>
                <a:schemeClr val="tx1"/>
              </a:buClr>
              <a:buFont typeface="Wingdings" pitchFamily="2" charset="2"/>
              <a:buNone/>
            </a:pPr>
            <a:r>
              <a:rPr lang="en-US" sz="2000" b="1" dirty="0" smtClean="0">
                <a:solidFill>
                  <a:srgbClr val="000000"/>
                </a:solidFill>
                <a:ea typeface="ＭＳ Ｐゴシック" pitchFamily="34" charset="-128"/>
              </a:rPr>
              <a:t>	</a:t>
            </a:r>
            <a:r>
              <a:rPr lang="en-US" sz="1600" b="1" dirty="0" smtClean="0">
                <a:solidFill>
                  <a:srgbClr val="0000FF"/>
                </a:solidFill>
                <a:ea typeface="ＭＳ Ｐゴシック" pitchFamily="34" charset="-128"/>
              </a:rPr>
              <a:t>	</a:t>
            </a:r>
            <a:endParaRPr lang="en-US" sz="1600" b="1" dirty="0" smtClean="0">
              <a:solidFill>
                <a:srgbClr val="000000"/>
              </a:solidFill>
              <a:ea typeface="ＭＳ Ｐゴシック" pitchFamily="34" charset="-128"/>
            </a:endParaRPr>
          </a:p>
          <a:p>
            <a:pPr marL="457200" indent="-457200" eaLnBrk="1" hangingPunct="1">
              <a:lnSpc>
                <a:spcPct val="90000"/>
              </a:lnSpc>
              <a:buClr>
                <a:schemeClr val="tx1"/>
              </a:buClr>
              <a:buFont typeface="Wingdings" pitchFamily="2" charset="2"/>
              <a:buNone/>
            </a:pPr>
            <a:endParaRPr lang="en-US" sz="1600" b="1" dirty="0" smtClean="0">
              <a:solidFill>
                <a:srgbClr val="0000FF"/>
              </a:solidFill>
              <a:ea typeface="ＭＳ Ｐゴシック" pitchFamily="34" charset="-128"/>
            </a:endParaRPr>
          </a:p>
          <a:p>
            <a:pPr lvl="1">
              <a:buFontTx/>
              <a:buNone/>
            </a:pPr>
            <a:r>
              <a:rPr lang="en-AU" sz="2400" b="1" dirty="0" smtClean="0">
                <a:ea typeface="ＭＳ Ｐゴシック" pitchFamily="34" charset="-128"/>
              </a:rPr>
              <a:t> </a:t>
            </a:r>
          </a:p>
          <a:p>
            <a:pPr marL="457200" indent="-457200" eaLnBrk="1" hangingPunct="1"/>
            <a:endParaRPr lang="en-AU" sz="2400" b="1" dirty="0" smtClean="0">
              <a:ea typeface="ＭＳ Ｐゴシック" pitchFamily="34" charset="-128"/>
            </a:endParaRPr>
          </a:p>
          <a:p>
            <a:pPr marL="457200" indent="-457200" eaLnBrk="1" hangingPunct="1">
              <a:buFont typeface="Wingdings" pitchFamily="2" charset="2"/>
              <a:buNone/>
            </a:pPr>
            <a:endParaRPr lang="en-AU" sz="2400" b="1" dirty="0" smtClean="0">
              <a:ea typeface="ＭＳ Ｐゴシック" pitchFamily="34" charset="-128"/>
            </a:endParaRPr>
          </a:p>
          <a:p>
            <a:pPr marL="457200" indent="-457200" eaLnBrk="1" hangingPunct="1"/>
            <a:endParaRPr lang="en-US" sz="2400" b="1"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descr="Kitchen.jpg"/>
          <p:cNvPicPr>
            <a:picLocks noChangeAspect="1"/>
          </p:cNvPicPr>
          <p:nvPr/>
        </p:nvPicPr>
        <p:blipFill>
          <a:blip/>
          <a:srcRect/>
          <a:stretch>
            <a:fillRect/>
          </a:stretch>
        </p:blipFill>
        <p:spPr bwMode="auto">
          <a:xfrm>
            <a:off x="755576" y="-1894627"/>
            <a:ext cx="7704856" cy="10484589"/>
          </a:xfrm>
          <a:prstGeom prst="rect">
            <a:avLst/>
          </a:prstGeom>
          <a:noFill/>
          <a:ln w="9525">
            <a:noFill/>
            <a:miter lim="800000"/>
            <a:headEnd/>
            <a:tailEnd/>
          </a:ln>
        </p:spPr>
      </p:pic>
      <p:sp>
        <p:nvSpPr>
          <p:cNvPr id="2" name="TextBox 1"/>
          <p:cNvSpPr txBox="1"/>
          <p:nvPr/>
        </p:nvSpPr>
        <p:spPr>
          <a:xfrm>
            <a:off x="2051720" y="548680"/>
            <a:ext cx="3839513" cy="369332"/>
          </a:xfrm>
          <a:prstGeom prst="rect">
            <a:avLst/>
          </a:prstGeom>
          <a:noFill/>
        </p:spPr>
        <p:txBody>
          <a:bodyPr wrap="none" rtlCol="0">
            <a:spAutoFit/>
          </a:bodyPr>
          <a:lstStyle/>
          <a:p>
            <a:r>
              <a:rPr lang="en-AU" dirty="0" smtClean="0"/>
              <a:t>Porcupine Method (Abbott 1997:27)</a:t>
            </a:r>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sz="3600" b="1" smtClean="0">
                <a:ea typeface="ＭＳ Ｐゴシック" pitchFamily="34" charset="-128"/>
              </a:rPr>
              <a:t>Critical Thinking: Interrogating Sources</a:t>
            </a:r>
            <a:endParaRPr lang="en-US" sz="2800" smtClean="0">
              <a:ea typeface="ＭＳ Ｐゴシック" pitchFamily="34" charset="-128"/>
            </a:endParaRPr>
          </a:p>
        </p:txBody>
      </p:sp>
      <p:sp>
        <p:nvSpPr>
          <p:cNvPr id="14339" name="Rectangle 3"/>
          <p:cNvSpPr>
            <a:spLocks noGrp="1" noChangeArrowheads="1"/>
          </p:cNvSpPr>
          <p:nvPr>
            <p:ph type="body" idx="1"/>
          </p:nvPr>
        </p:nvSpPr>
        <p:spPr>
          <a:xfrm>
            <a:off x="1066800" y="1828800"/>
            <a:ext cx="7696200" cy="4038600"/>
          </a:xfrm>
        </p:spPr>
        <p:txBody>
          <a:bodyPr/>
          <a:lstStyle/>
          <a:p>
            <a:pPr marL="914400" lvl="1" indent="-457200">
              <a:buClr>
                <a:srgbClr val="254645"/>
              </a:buClr>
              <a:buFontTx/>
              <a:buNone/>
            </a:pPr>
            <a:r>
              <a:rPr lang="en-AU" sz="3600" b="1" smtClean="0">
                <a:solidFill>
                  <a:srgbClr val="0000CC"/>
                </a:solidFill>
                <a:ea typeface="ＭＳ Ｐゴシック" pitchFamily="34" charset="-128"/>
              </a:rPr>
              <a:t>4Ws</a:t>
            </a:r>
            <a:r>
              <a:rPr lang="en-AU" sz="3600" b="1" smtClean="0">
                <a:ea typeface="ＭＳ Ｐゴシック" pitchFamily="34" charset="-128"/>
              </a:rPr>
              <a:t>: </a:t>
            </a:r>
          </a:p>
          <a:p>
            <a:pPr marL="914400" lvl="1" indent="-457200">
              <a:buClr>
                <a:srgbClr val="254645"/>
              </a:buClr>
            </a:pPr>
            <a:r>
              <a:rPr lang="en-AU" sz="3600" b="1" smtClean="0">
                <a:solidFill>
                  <a:srgbClr val="FF6600"/>
                </a:solidFill>
                <a:ea typeface="ＭＳ Ｐゴシック" pitchFamily="34" charset="-128"/>
              </a:rPr>
              <a:t>Who</a:t>
            </a:r>
            <a:r>
              <a:rPr lang="en-AU" sz="3600" b="1" smtClean="0">
                <a:ea typeface="ＭＳ Ｐゴシック" pitchFamily="34" charset="-128"/>
              </a:rPr>
              <a:t> created the source?</a:t>
            </a:r>
          </a:p>
          <a:p>
            <a:pPr marL="914400" lvl="1" indent="-457200">
              <a:buClr>
                <a:srgbClr val="254645"/>
              </a:buClr>
            </a:pPr>
            <a:r>
              <a:rPr lang="en-AU" sz="3600" b="1" smtClean="0">
                <a:solidFill>
                  <a:srgbClr val="FF6600"/>
                </a:solidFill>
                <a:ea typeface="ＭＳ Ｐゴシック" pitchFamily="34" charset="-128"/>
              </a:rPr>
              <a:t>When</a:t>
            </a:r>
            <a:r>
              <a:rPr lang="en-AU" sz="3600" b="1" smtClean="0">
                <a:ea typeface="ＭＳ Ｐゴシック" pitchFamily="34" charset="-128"/>
              </a:rPr>
              <a:t> was the source created?</a:t>
            </a:r>
          </a:p>
          <a:p>
            <a:pPr marL="914400" lvl="1" indent="-457200">
              <a:buClr>
                <a:srgbClr val="254645"/>
              </a:buClr>
            </a:pPr>
            <a:r>
              <a:rPr lang="en-AU" sz="3600" b="1" smtClean="0">
                <a:solidFill>
                  <a:srgbClr val="FF6600"/>
                </a:solidFill>
                <a:ea typeface="ＭＳ Ｐゴシック" pitchFamily="34" charset="-128"/>
              </a:rPr>
              <a:t>Why</a:t>
            </a:r>
            <a:r>
              <a:rPr lang="en-AU" sz="3600" b="1" smtClean="0">
                <a:ea typeface="ＭＳ Ｐゴシック" pitchFamily="34" charset="-128"/>
              </a:rPr>
              <a:t> was it created?</a:t>
            </a:r>
          </a:p>
          <a:p>
            <a:pPr marL="914400" lvl="1" indent="-457200">
              <a:buClr>
                <a:srgbClr val="254645"/>
              </a:buClr>
            </a:pPr>
            <a:r>
              <a:rPr lang="en-AU" sz="3600" b="1" smtClean="0">
                <a:solidFill>
                  <a:srgbClr val="FF6600"/>
                </a:solidFill>
                <a:ea typeface="ＭＳ Ｐゴシック" pitchFamily="34" charset="-128"/>
              </a:rPr>
              <a:t>What</a:t>
            </a:r>
            <a:r>
              <a:rPr lang="en-AU" sz="3600" b="1" smtClean="0">
                <a:ea typeface="ＭＳ Ｐゴシック" pitchFamily="34" charset="-128"/>
              </a:rPr>
              <a:t> type of source is it?</a:t>
            </a:r>
          </a:p>
          <a:p>
            <a:pPr marL="914400" lvl="1" indent="-457200">
              <a:buClr>
                <a:srgbClr val="254645"/>
              </a:buClr>
              <a:buFontTx/>
              <a:buNone/>
            </a:pPr>
            <a:endParaRPr lang="en-AU" sz="2400" b="1" smtClean="0">
              <a:ea typeface="ＭＳ Ｐゴシック" pitchFamily="34" charset="-128"/>
            </a:endParaRPr>
          </a:p>
          <a:p>
            <a:pPr marL="457200" indent="-457200" eaLnBrk="1" hangingPunct="1">
              <a:lnSpc>
                <a:spcPct val="90000"/>
              </a:lnSpc>
              <a:buClr>
                <a:schemeClr val="tx1"/>
              </a:buClr>
            </a:pPr>
            <a:endParaRPr lang="en-US" sz="2000" b="1" smtClean="0">
              <a:solidFill>
                <a:srgbClr val="000000"/>
              </a:solidFill>
              <a:ea typeface="ＭＳ Ｐゴシック" pitchFamily="34" charset="-128"/>
            </a:endParaRPr>
          </a:p>
          <a:p>
            <a:pPr marL="457200" indent="-457200" eaLnBrk="1" hangingPunct="1">
              <a:lnSpc>
                <a:spcPct val="90000"/>
              </a:lnSpc>
              <a:buClr>
                <a:schemeClr val="tx1"/>
              </a:buClr>
              <a:buFont typeface="Wingdings" pitchFamily="2" charset="2"/>
              <a:buNone/>
            </a:pPr>
            <a:r>
              <a:rPr lang="en-US" sz="2000" b="1" smtClean="0">
                <a:solidFill>
                  <a:srgbClr val="000000"/>
                </a:solidFill>
                <a:ea typeface="ＭＳ Ｐゴシック" pitchFamily="34" charset="-128"/>
              </a:rPr>
              <a:t>	</a:t>
            </a:r>
            <a:r>
              <a:rPr lang="en-US" sz="1600" b="1" smtClean="0">
                <a:solidFill>
                  <a:srgbClr val="0000FF"/>
                </a:solidFill>
                <a:ea typeface="ＭＳ Ｐゴシック" pitchFamily="34" charset="-128"/>
              </a:rPr>
              <a:t>	</a:t>
            </a:r>
            <a:endParaRPr lang="en-US" sz="1600" b="1" smtClean="0">
              <a:solidFill>
                <a:srgbClr val="000000"/>
              </a:solidFill>
              <a:ea typeface="ＭＳ Ｐゴシック" pitchFamily="34" charset="-128"/>
            </a:endParaRPr>
          </a:p>
          <a:p>
            <a:pPr marL="457200" indent="-457200" eaLnBrk="1" hangingPunct="1">
              <a:lnSpc>
                <a:spcPct val="90000"/>
              </a:lnSpc>
              <a:buClr>
                <a:schemeClr val="tx1"/>
              </a:buClr>
              <a:buFont typeface="Wingdings" pitchFamily="2" charset="2"/>
              <a:buNone/>
            </a:pPr>
            <a:endParaRPr lang="en-US" sz="1600" b="1" smtClean="0">
              <a:solidFill>
                <a:srgbClr val="0000FF"/>
              </a:solidFill>
              <a:ea typeface="ＭＳ Ｐゴシック" pitchFamily="34" charset="-128"/>
            </a:endParaRPr>
          </a:p>
          <a:p>
            <a:pPr marL="914400" lvl="1" indent="-457200">
              <a:buFontTx/>
              <a:buNone/>
            </a:pPr>
            <a:r>
              <a:rPr lang="en-AU" sz="2400" b="1" smtClean="0">
                <a:ea typeface="ＭＳ Ｐゴシック" pitchFamily="34" charset="-128"/>
              </a:rPr>
              <a:t> </a:t>
            </a:r>
          </a:p>
          <a:p>
            <a:pPr marL="457200" indent="-457200" eaLnBrk="1" hangingPunct="1"/>
            <a:endParaRPr lang="en-AU" sz="2400" b="1" smtClean="0">
              <a:ea typeface="ＭＳ Ｐゴシック" pitchFamily="34" charset="-128"/>
            </a:endParaRPr>
          </a:p>
          <a:p>
            <a:pPr marL="457200" indent="-457200" eaLnBrk="1" hangingPunct="1">
              <a:buFont typeface="Wingdings" pitchFamily="2" charset="2"/>
              <a:buNone/>
            </a:pPr>
            <a:endParaRPr lang="en-AU" sz="2400" b="1" smtClean="0">
              <a:ea typeface="ＭＳ Ｐゴシック" pitchFamily="34" charset="-128"/>
            </a:endParaRPr>
          </a:p>
          <a:p>
            <a:pPr marL="457200" indent="-457200" eaLnBrk="1" hangingPunct="1"/>
            <a:endParaRPr lang="en-US" sz="2400" b="1" smtClean="0">
              <a:ea typeface="ＭＳ Ｐゴシック"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sz="3600" b="1" smtClean="0">
                <a:ea typeface="ＭＳ Ｐゴシック" pitchFamily="34" charset="-128"/>
              </a:rPr>
              <a:t> Critical Thinking: </a:t>
            </a:r>
            <a:r>
              <a:rPr lang="en-US" sz="2800" b="1" smtClean="0">
                <a:ea typeface="ＭＳ Ｐゴシック" pitchFamily="34" charset="-128"/>
              </a:rPr>
              <a:t>Interrogating Sources: The 9 Generic Questions</a:t>
            </a:r>
            <a:endParaRPr lang="en-US" sz="2800" smtClean="0">
              <a:ea typeface="ＭＳ Ｐゴシック" pitchFamily="34" charset="-128"/>
            </a:endParaRPr>
          </a:p>
        </p:txBody>
      </p:sp>
      <p:sp>
        <p:nvSpPr>
          <p:cNvPr id="49154" name="Rectangle 3"/>
          <p:cNvSpPr>
            <a:spLocks noGrp="1" noChangeArrowheads="1"/>
          </p:cNvSpPr>
          <p:nvPr>
            <p:ph type="body" idx="1"/>
          </p:nvPr>
        </p:nvSpPr>
        <p:spPr>
          <a:xfrm>
            <a:off x="971550" y="2205038"/>
            <a:ext cx="7696200" cy="4038600"/>
          </a:xfrm>
        </p:spPr>
        <p:txBody>
          <a:bodyPr/>
          <a:lstStyle/>
          <a:p>
            <a:pPr>
              <a:buFont typeface="+mj-lt"/>
              <a:buAutoNum type="arabicPeriod"/>
              <a:defRPr/>
            </a:pPr>
            <a:r>
              <a:rPr lang="en-US" sz="2000" b="1" cap="all" dirty="0" smtClean="0">
                <a:solidFill>
                  <a:schemeClr val="tx2"/>
                </a:solidFill>
              </a:rPr>
              <a:t>Who created the source?</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When was the source created? </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Why was it created?</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What type or form is the source? </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Who was its intended audience? </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What can we learn from this source? </a:t>
            </a:r>
            <a:endParaRPr lang="en-AU" sz="2000" b="1" cap="all" dirty="0" smtClean="0">
              <a:solidFill>
                <a:schemeClr val="tx2"/>
              </a:solidFill>
            </a:endParaRPr>
          </a:p>
          <a:p>
            <a:pPr lvl="1">
              <a:defRPr/>
            </a:pPr>
            <a:r>
              <a:rPr lang="en-AU" sz="1100" b="1" cap="all" dirty="0" smtClean="0">
                <a:solidFill>
                  <a:schemeClr val="tx2"/>
                </a:solidFill>
              </a:rPr>
              <a:t>Facts</a:t>
            </a:r>
          </a:p>
          <a:p>
            <a:pPr lvl="1">
              <a:defRPr/>
            </a:pPr>
            <a:r>
              <a:rPr lang="en-US" sz="1100" b="1" cap="all" dirty="0" smtClean="0">
                <a:solidFill>
                  <a:schemeClr val="tx2"/>
                </a:solidFill>
              </a:rPr>
              <a:t>opinions</a:t>
            </a:r>
            <a:endParaRPr lang="en-AU" sz="1100" b="1" cap="all" dirty="0" smtClean="0">
              <a:solidFill>
                <a:schemeClr val="tx2"/>
              </a:solidFill>
            </a:endParaRPr>
          </a:p>
          <a:p>
            <a:pPr lvl="1">
              <a:defRPr/>
            </a:pPr>
            <a:r>
              <a:rPr lang="en-US" sz="1100" b="1" cap="all" dirty="0" smtClean="0">
                <a:solidFill>
                  <a:schemeClr val="tx2"/>
                </a:solidFill>
              </a:rPr>
              <a:t>attitudes</a:t>
            </a:r>
            <a:endParaRPr lang="en-AU" sz="1100" b="1" cap="all" dirty="0" smtClean="0">
              <a:solidFill>
                <a:schemeClr val="tx2"/>
              </a:solidFill>
            </a:endParaRPr>
          </a:p>
          <a:p>
            <a:pPr>
              <a:buFont typeface="+mj-lt"/>
              <a:buAutoNum type="arabicPeriod"/>
              <a:defRPr/>
            </a:pPr>
            <a:r>
              <a:rPr lang="en-US" sz="2000" b="1" cap="all" dirty="0" smtClean="0">
                <a:solidFill>
                  <a:schemeClr val="tx2"/>
                </a:solidFill>
              </a:rPr>
              <a:t>What is the tone of the source?</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Is the source private or public in origin</a:t>
            </a:r>
            <a:endParaRPr lang="en-AU" sz="2000" b="1" cap="all" dirty="0" smtClean="0">
              <a:solidFill>
                <a:schemeClr val="tx2"/>
              </a:solidFill>
            </a:endParaRPr>
          </a:p>
          <a:p>
            <a:pPr>
              <a:buFont typeface="+mj-lt"/>
              <a:buAutoNum type="arabicPeriod"/>
              <a:defRPr/>
            </a:pPr>
            <a:r>
              <a:rPr lang="en-US" sz="2000" b="1" cap="all" dirty="0" smtClean="0">
                <a:solidFill>
                  <a:schemeClr val="tx2"/>
                </a:solidFill>
              </a:rPr>
              <a:t>Is something missing from the source?</a:t>
            </a:r>
            <a:endParaRPr lang="en-AU" sz="2000" b="1" cap="all" dirty="0" smtClean="0">
              <a:solidFill>
                <a:schemeClr val="tx2"/>
              </a:solidFill>
            </a:endParaRPr>
          </a:p>
          <a:p>
            <a:pPr marL="0" indent="0">
              <a:buFont typeface="Wingdings" charset="0"/>
              <a:buNone/>
              <a:defRPr/>
            </a:pPr>
            <a:endParaRPr lang="en-AU" sz="1800" cap="all" dirty="0"/>
          </a:p>
          <a:p>
            <a:pPr marL="457200" indent="-457200" eaLnBrk="1" hangingPunct="1">
              <a:lnSpc>
                <a:spcPct val="90000"/>
              </a:lnSpc>
              <a:buClr>
                <a:schemeClr val="tx1"/>
              </a:buClr>
              <a:buFont typeface="Wingdings" charset="0"/>
              <a:buNone/>
              <a:defRPr/>
            </a:pPr>
            <a:r>
              <a:rPr lang="en-US" sz="2000" b="1" dirty="0">
                <a:solidFill>
                  <a:srgbClr val="000000"/>
                </a:solidFill>
                <a:ea typeface="ＭＳ Ｐゴシック" charset="0"/>
                <a:cs typeface="ＭＳ Ｐゴシック" charset="0"/>
              </a:rPr>
              <a:t>	</a:t>
            </a:r>
            <a:r>
              <a:rPr lang="en-US" sz="1600" b="1" dirty="0">
                <a:solidFill>
                  <a:srgbClr val="0000FF"/>
                </a:solidFill>
                <a:ea typeface="ＭＳ Ｐゴシック" charset="0"/>
                <a:cs typeface="ＭＳ Ｐゴシック" charset="0"/>
              </a:rPr>
              <a:t>	</a:t>
            </a:r>
            <a:endParaRPr lang="en-US" sz="1600" b="1" dirty="0">
              <a:solidFill>
                <a:srgbClr val="000000"/>
              </a:solidFill>
              <a:ea typeface="ＭＳ Ｐゴシック" charset="0"/>
              <a:cs typeface="ＭＳ Ｐゴシック" charset="0"/>
            </a:endParaRPr>
          </a:p>
          <a:p>
            <a:pPr marL="457200" indent="-457200" eaLnBrk="1" hangingPunct="1">
              <a:lnSpc>
                <a:spcPct val="90000"/>
              </a:lnSpc>
              <a:buClr>
                <a:schemeClr val="tx1"/>
              </a:buClr>
              <a:buFont typeface="Wingdings" charset="0"/>
              <a:buNone/>
              <a:defRPr/>
            </a:pPr>
            <a:endParaRPr lang="en-US" sz="1600" b="1" dirty="0">
              <a:solidFill>
                <a:srgbClr val="0000FF"/>
              </a:solidFill>
              <a:ea typeface="ＭＳ Ｐゴシック" charset="0"/>
              <a:cs typeface="ＭＳ Ｐゴシック" charset="0"/>
            </a:endParaRPr>
          </a:p>
          <a:p>
            <a:pPr marL="914400" lvl="1" indent="-457200">
              <a:buFontTx/>
              <a:buNone/>
              <a:defRPr/>
            </a:pPr>
            <a:r>
              <a:rPr lang="en-AU" sz="2400" b="1" dirty="0">
                <a:ea typeface="ＭＳ Ｐゴシック" charset="0"/>
              </a:rPr>
              <a:t> </a:t>
            </a:r>
          </a:p>
          <a:p>
            <a:pPr marL="457200" indent="-457200" eaLnBrk="1" hangingPunct="1">
              <a:buFont typeface="Wingdings" charset="0"/>
              <a:buChar char="l"/>
              <a:defRPr/>
            </a:pPr>
            <a:endParaRPr lang="en-AU" sz="2400" b="1" dirty="0">
              <a:ea typeface="ＭＳ Ｐゴシック" charset="0"/>
              <a:cs typeface="ＭＳ Ｐゴシック" charset="0"/>
            </a:endParaRPr>
          </a:p>
          <a:p>
            <a:pPr marL="457200" indent="-457200" eaLnBrk="1" hangingPunct="1">
              <a:buFont typeface="Wingdings" charset="0"/>
              <a:buNone/>
              <a:defRPr/>
            </a:pPr>
            <a:endParaRPr lang="en-AU" sz="2400" b="1" dirty="0">
              <a:ea typeface="ＭＳ Ｐゴシック" charset="0"/>
              <a:cs typeface="ＭＳ Ｐゴシック" charset="0"/>
            </a:endParaRPr>
          </a:p>
          <a:p>
            <a:pPr marL="457200" indent="-457200" eaLnBrk="1" hangingPunct="1">
              <a:buFont typeface="Wingdings" charset="0"/>
              <a:buChar char="l"/>
              <a:defRPr/>
            </a:pPr>
            <a:endParaRPr lang="en-US" sz="2400" b="1"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33400"/>
            <a:ext cx="7696200" cy="1143000"/>
          </a:xfrm>
        </p:spPr>
        <p:txBody>
          <a:bodyPr/>
          <a:lstStyle/>
          <a:p>
            <a:pPr algn="ctr" eaLnBrk="1" hangingPunct="1"/>
            <a:r>
              <a:rPr lang="en-US" sz="4000" b="1" smtClean="0">
                <a:ea typeface="ＭＳ Ｐゴシック" pitchFamily="34" charset="-128"/>
              </a:rPr>
              <a:t>CRITICAL THINKING: Interrogating Sources</a:t>
            </a:r>
            <a:endParaRPr lang="en-US" sz="4000" smtClean="0">
              <a:ea typeface="ＭＳ Ｐゴシック" pitchFamily="34" charset="-128"/>
            </a:endParaRPr>
          </a:p>
        </p:txBody>
      </p:sp>
      <p:sp>
        <p:nvSpPr>
          <p:cNvPr id="16387" name="Rectangle 3"/>
          <p:cNvSpPr>
            <a:spLocks noGrp="1" noChangeArrowheads="1"/>
          </p:cNvSpPr>
          <p:nvPr>
            <p:ph type="body" idx="1"/>
          </p:nvPr>
        </p:nvSpPr>
        <p:spPr>
          <a:xfrm>
            <a:off x="685800" y="1773238"/>
            <a:ext cx="7696200" cy="4464050"/>
          </a:xfrm>
        </p:spPr>
        <p:txBody>
          <a:bodyPr/>
          <a:lstStyle/>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Who do you think took the photo: a missionary, a tourist, a government official, a journalist?</a:t>
            </a:r>
          </a:p>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Why do you think the photographer took this photo?</a:t>
            </a:r>
          </a:p>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What evidence is there of white settlement in the photo?</a:t>
            </a:r>
          </a:p>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Is the photo staged? </a:t>
            </a:r>
          </a:p>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Do you think the aboriginal girl is happy?</a:t>
            </a:r>
          </a:p>
          <a:p>
            <a:pPr marL="457200" indent="-457200" eaLnBrk="1" hangingPunct="1">
              <a:lnSpc>
                <a:spcPct val="90000"/>
              </a:lnSpc>
              <a:buClr>
                <a:srgbClr val="264D4D"/>
              </a:buClr>
              <a:buFont typeface="Arial Black" pitchFamily="34" charset="0"/>
              <a:buAutoNum type="arabicPeriod"/>
            </a:pPr>
            <a:r>
              <a:rPr lang="en-AU" sz="2000" b="1" smtClean="0">
                <a:ea typeface="ＭＳ Ｐゴシック" pitchFamily="34" charset="-128"/>
              </a:rPr>
              <a:t>What do you think the two women are doing in this photograph? </a:t>
            </a:r>
          </a:p>
          <a:p>
            <a:pPr marL="457200" indent="-457200" eaLnBrk="1" hangingPunct="1">
              <a:lnSpc>
                <a:spcPct val="90000"/>
              </a:lnSpc>
              <a:buClr>
                <a:srgbClr val="264D4D"/>
              </a:buClr>
              <a:buFont typeface="Arial Black" pitchFamily="34" charset="0"/>
              <a:buAutoNum type="arabicPeriod"/>
            </a:pPr>
            <a:r>
              <a:rPr lang="en-AU" sz="2000" b="1" smtClean="0">
                <a:ea typeface="ＭＳ Ｐゴシック" pitchFamily="34" charset="-128"/>
              </a:rPr>
              <a:t>What evidence in the photograph tells us that Aboriginal people lived a simple life?</a:t>
            </a:r>
          </a:p>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In what ways is the aboriginal girl</a:t>
            </a:r>
            <a:r>
              <a:rPr lang="en-US" altLang="en-US" sz="2000" b="1" smtClean="0">
                <a:solidFill>
                  <a:srgbClr val="000000"/>
                </a:solidFill>
                <a:ea typeface="ＭＳ Ｐゴシック" pitchFamily="34" charset="-128"/>
              </a:rPr>
              <a:t>’</a:t>
            </a:r>
            <a:r>
              <a:rPr lang="en-US" sz="2000" b="1" smtClean="0">
                <a:solidFill>
                  <a:srgbClr val="000000"/>
                </a:solidFill>
                <a:ea typeface="ＭＳ Ｐゴシック" pitchFamily="34" charset="-128"/>
              </a:rPr>
              <a:t>s life like yours? In what ways is it different?</a:t>
            </a:r>
          </a:p>
          <a:p>
            <a:pPr marL="457200" indent="-457200" eaLnBrk="1" hangingPunct="1">
              <a:lnSpc>
                <a:spcPct val="90000"/>
              </a:lnSpc>
              <a:buClr>
                <a:srgbClr val="264D4D"/>
              </a:buClr>
              <a:buFont typeface="Arial Black" pitchFamily="34" charset="0"/>
              <a:buAutoNum type="arabicPeriod"/>
            </a:pPr>
            <a:r>
              <a:rPr lang="en-US" sz="2000" b="1" smtClean="0">
                <a:solidFill>
                  <a:srgbClr val="000000"/>
                </a:solidFill>
                <a:ea typeface="ＭＳ Ｐゴシック" pitchFamily="34" charset="-128"/>
              </a:rPr>
              <a:t>What conclusions about  can you draw about life for aboriginal people in the bush 70 years ago?</a:t>
            </a:r>
          </a:p>
          <a:p>
            <a:pPr marL="457200" indent="-457200" eaLnBrk="1" hangingPunct="1">
              <a:lnSpc>
                <a:spcPct val="90000"/>
              </a:lnSpc>
              <a:buFont typeface="Wingdings" pitchFamily="2" charset="2"/>
              <a:buNone/>
            </a:pPr>
            <a:endParaRPr lang="en-US" sz="2000" b="1" smtClean="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a:srcRect/>
          <a:stretch>
            <a:fillRect/>
          </a:stretch>
        </p:blipFill>
        <p:spPr bwMode="auto">
          <a:xfrm>
            <a:off x="1547813" y="404813"/>
            <a:ext cx="5653087" cy="590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533400"/>
            <a:ext cx="7696200" cy="1143000"/>
          </a:xfrm>
        </p:spPr>
        <p:txBody>
          <a:bodyPr/>
          <a:lstStyle/>
          <a:p>
            <a:pPr algn="ctr" eaLnBrk="1" hangingPunct="1"/>
            <a:r>
              <a:rPr lang="en-US" sz="4000" b="1" smtClean="0">
                <a:ea typeface="ＭＳ Ｐゴシック" pitchFamily="34" charset="-128"/>
              </a:rPr>
              <a:t>CRITICAL THINKING: Interpreting Sources</a:t>
            </a:r>
            <a:endParaRPr lang="en-US" sz="4000" smtClean="0">
              <a:ea typeface="ＭＳ Ｐゴシック" pitchFamily="34" charset="-128"/>
            </a:endParaRPr>
          </a:p>
        </p:txBody>
      </p:sp>
      <p:sp>
        <p:nvSpPr>
          <p:cNvPr id="33795" name="Rectangle 3"/>
          <p:cNvSpPr>
            <a:spLocks noGrp="1" noChangeArrowheads="1"/>
          </p:cNvSpPr>
          <p:nvPr>
            <p:ph type="body" idx="1"/>
          </p:nvPr>
        </p:nvSpPr>
        <p:spPr>
          <a:xfrm>
            <a:off x="685800" y="1905000"/>
            <a:ext cx="7696200" cy="4038600"/>
          </a:xfrm>
        </p:spPr>
        <p:txBody>
          <a:bodyPr/>
          <a:lstStyle/>
          <a:p>
            <a:pPr marL="742950" indent="-742950" eaLnBrk="1" hangingPunct="1">
              <a:lnSpc>
                <a:spcPct val="90000"/>
              </a:lnSpc>
              <a:buClr>
                <a:schemeClr val="tx2">
                  <a:lumMod val="75000"/>
                </a:schemeClr>
              </a:buClr>
              <a:buFont typeface="Wingdings" charset="2"/>
              <a:buAutoNum type="arabicPeriod"/>
              <a:defRPr/>
            </a:pPr>
            <a:r>
              <a:rPr lang="en-US" sz="3600" b="1" dirty="0" smtClean="0">
                <a:solidFill>
                  <a:srgbClr val="000000"/>
                </a:solidFill>
              </a:rPr>
              <a:t>Porcupine method</a:t>
            </a:r>
          </a:p>
          <a:p>
            <a:pPr marL="742950" indent="-742950" eaLnBrk="1" hangingPunct="1">
              <a:lnSpc>
                <a:spcPct val="90000"/>
              </a:lnSpc>
              <a:buClr>
                <a:schemeClr val="tx2">
                  <a:lumMod val="75000"/>
                </a:schemeClr>
              </a:buClr>
              <a:buFont typeface="Wingdings" charset="2"/>
              <a:buAutoNum type="arabicPeriod"/>
              <a:defRPr/>
            </a:pPr>
            <a:r>
              <a:rPr lang="en-US" sz="3600" b="1" dirty="0" smtClean="0">
                <a:solidFill>
                  <a:srgbClr val="000000"/>
                </a:solidFill>
              </a:rPr>
              <a:t>4 W Questions</a:t>
            </a:r>
          </a:p>
          <a:p>
            <a:pPr marL="742950" indent="-742950" eaLnBrk="1" hangingPunct="1">
              <a:lnSpc>
                <a:spcPct val="90000"/>
              </a:lnSpc>
              <a:buClr>
                <a:schemeClr val="tx2">
                  <a:lumMod val="75000"/>
                </a:schemeClr>
              </a:buClr>
              <a:buFont typeface="Wingdings" charset="2"/>
              <a:buAutoNum type="arabicPeriod"/>
              <a:defRPr/>
            </a:pPr>
            <a:r>
              <a:rPr lang="en-US" sz="3600" b="1" dirty="0" smtClean="0">
                <a:solidFill>
                  <a:srgbClr val="000000"/>
                </a:solidFill>
              </a:rPr>
              <a:t>Interpreting and </a:t>
            </a:r>
            <a:r>
              <a:rPr lang="en-US" sz="3600" b="1" dirty="0" err="1" smtClean="0">
                <a:solidFill>
                  <a:srgbClr val="000000"/>
                </a:solidFill>
              </a:rPr>
              <a:t>analysing</a:t>
            </a:r>
            <a:r>
              <a:rPr lang="en-US" sz="3600" b="1" dirty="0" smtClean="0">
                <a:solidFill>
                  <a:srgbClr val="000000"/>
                </a:solidFill>
              </a:rPr>
              <a:t> a source</a:t>
            </a:r>
            <a:endParaRPr lang="en-US" sz="2000" dirty="0" smtClean="0">
              <a:solidFill>
                <a:srgbClr val="000000"/>
              </a:solidFill>
            </a:endParaRPr>
          </a:p>
          <a:p>
            <a:pPr marL="742950" indent="-742950" eaLnBrk="1" hangingPunct="1">
              <a:lnSpc>
                <a:spcPct val="90000"/>
              </a:lnSpc>
              <a:buClr>
                <a:schemeClr val="tx2">
                  <a:lumMod val="75000"/>
                </a:schemeClr>
              </a:buClr>
              <a:buFont typeface="Wingdings" charset="2"/>
              <a:buNone/>
              <a:defRPr/>
            </a:pPr>
            <a:r>
              <a:rPr lang="en-US" sz="2000" dirty="0" smtClean="0">
                <a:solidFill>
                  <a:srgbClr val="000000"/>
                </a:solidFill>
              </a:rPr>
              <a:t>Source:</a:t>
            </a:r>
            <a:r>
              <a:rPr lang="en-US" sz="2000" b="1" dirty="0" smtClean="0">
                <a:solidFill>
                  <a:srgbClr val="000000"/>
                </a:solidFill>
              </a:rPr>
              <a:t> </a:t>
            </a:r>
            <a:r>
              <a:rPr lang="en-US" sz="2000" dirty="0" smtClean="0">
                <a:solidFill>
                  <a:srgbClr val="000000"/>
                </a:solidFill>
              </a:rPr>
              <a:t>UNISA, 1997, </a:t>
            </a:r>
            <a:r>
              <a:rPr lang="en-US" sz="2000" i="1" dirty="0" smtClean="0">
                <a:solidFill>
                  <a:srgbClr val="000000"/>
                </a:solidFill>
              </a:rPr>
              <a:t>New Outlook, </a:t>
            </a:r>
            <a:r>
              <a:rPr lang="en-US" sz="2000" dirty="0" smtClean="0">
                <a:solidFill>
                  <a:srgbClr val="000000"/>
                </a:solidFill>
              </a:rPr>
              <a:t>SA, UNISA</a:t>
            </a:r>
            <a:endParaRPr 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sz="3200" b="1" smtClean="0">
                <a:ea typeface="ＭＳ Ｐゴシック" pitchFamily="34" charset="-128"/>
              </a:rPr>
              <a:t>CRITICAL THINKING Revised Bloom</a:t>
            </a:r>
            <a:r>
              <a:rPr lang="en-US" altLang="en-US" sz="3200" b="1" smtClean="0">
                <a:ea typeface="ＭＳ Ｐゴシック" pitchFamily="34" charset="-128"/>
              </a:rPr>
              <a:t>’</a:t>
            </a:r>
            <a:r>
              <a:rPr lang="en-US" sz="3200" b="1" smtClean="0">
                <a:ea typeface="ＭＳ Ｐゴシック" pitchFamily="34" charset="-128"/>
              </a:rPr>
              <a:t>s Taxonomy</a:t>
            </a:r>
            <a:endParaRPr lang="en-US" smtClean="0">
              <a:ea typeface="ＭＳ Ｐゴシック" pitchFamily="34" charset="-128"/>
            </a:endParaRPr>
          </a:p>
        </p:txBody>
      </p:sp>
      <p:sp>
        <p:nvSpPr>
          <p:cNvPr id="19459" name="Rectangle 3"/>
          <p:cNvSpPr>
            <a:spLocks noGrp="1" noChangeArrowheads="1"/>
          </p:cNvSpPr>
          <p:nvPr>
            <p:ph type="body" idx="1"/>
          </p:nvPr>
        </p:nvSpPr>
        <p:spPr/>
        <p:txBody>
          <a:bodyPr/>
          <a:lstStyle/>
          <a:p>
            <a:pPr lvl="3" eaLnBrk="1" hangingPunct="1">
              <a:lnSpc>
                <a:spcPct val="90000"/>
              </a:lnSpc>
              <a:buSzPct val="100000"/>
            </a:pPr>
            <a:r>
              <a:rPr lang="en-US" sz="4800" b="1" dirty="0" smtClean="0">
                <a:ea typeface="ＭＳ Ｐゴシック" pitchFamily="34" charset="-128"/>
              </a:rPr>
              <a:t> </a:t>
            </a:r>
            <a:r>
              <a:rPr lang="en-US" sz="3600" b="1" dirty="0" smtClean="0">
                <a:ea typeface="ＭＳ Ｐゴシック" pitchFamily="34" charset="-128"/>
              </a:rPr>
              <a:t>Remembering</a:t>
            </a:r>
          </a:p>
          <a:p>
            <a:pPr lvl="3" eaLnBrk="1" hangingPunct="1">
              <a:lnSpc>
                <a:spcPct val="90000"/>
              </a:lnSpc>
            </a:pPr>
            <a:r>
              <a:rPr lang="en-US" sz="3600" b="1" dirty="0" smtClean="0">
                <a:ea typeface="ＭＳ Ｐゴシック" pitchFamily="34" charset="-128"/>
              </a:rPr>
              <a:t> Understanding</a:t>
            </a:r>
          </a:p>
          <a:p>
            <a:pPr lvl="3" eaLnBrk="1" hangingPunct="1">
              <a:lnSpc>
                <a:spcPct val="90000"/>
              </a:lnSpc>
            </a:pPr>
            <a:r>
              <a:rPr lang="en-US" sz="3600" b="1" dirty="0" smtClean="0">
                <a:ea typeface="ＭＳ Ｐゴシック" pitchFamily="34" charset="-128"/>
              </a:rPr>
              <a:t> Applying</a:t>
            </a:r>
          </a:p>
          <a:p>
            <a:pPr lvl="3" eaLnBrk="1" hangingPunct="1">
              <a:lnSpc>
                <a:spcPct val="90000"/>
              </a:lnSpc>
            </a:pPr>
            <a:r>
              <a:rPr lang="en-US" sz="3600" b="1" dirty="0" smtClean="0">
                <a:ea typeface="ＭＳ Ｐゴシック" pitchFamily="34" charset="-128"/>
              </a:rPr>
              <a:t> </a:t>
            </a:r>
            <a:r>
              <a:rPr lang="en-US" sz="3600" b="1" dirty="0" err="1" smtClean="0">
                <a:solidFill>
                  <a:srgbClr val="0000FF"/>
                </a:solidFill>
                <a:ea typeface="ＭＳ Ｐゴシック" pitchFamily="34" charset="-128"/>
              </a:rPr>
              <a:t>Analysing</a:t>
            </a:r>
            <a:endParaRPr lang="en-US" sz="3600" b="1" dirty="0" smtClean="0">
              <a:solidFill>
                <a:srgbClr val="0000FF"/>
              </a:solidFill>
              <a:ea typeface="ＭＳ Ｐゴシック" pitchFamily="34" charset="-128"/>
            </a:endParaRPr>
          </a:p>
          <a:p>
            <a:pPr lvl="3" eaLnBrk="1" hangingPunct="1">
              <a:lnSpc>
                <a:spcPct val="90000"/>
              </a:lnSpc>
            </a:pPr>
            <a:r>
              <a:rPr lang="en-US" sz="3600" b="1" dirty="0" smtClean="0">
                <a:solidFill>
                  <a:srgbClr val="0000FF"/>
                </a:solidFill>
                <a:ea typeface="ＭＳ Ｐゴシック" pitchFamily="34" charset="-128"/>
              </a:rPr>
              <a:t> Evaluating</a:t>
            </a:r>
          </a:p>
          <a:p>
            <a:pPr lvl="3" eaLnBrk="1" hangingPunct="1">
              <a:lnSpc>
                <a:spcPct val="90000"/>
              </a:lnSpc>
            </a:pPr>
            <a:r>
              <a:rPr lang="en-US" sz="3600" b="1" dirty="0" smtClean="0">
                <a:solidFill>
                  <a:srgbClr val="0000FF"/>
                </a:solidFill>
                <a:ea typeface="ＭＳ Ｐゴシック" pitchFamily="34" charset="-128"/>
              </a:rPr>
              <a:t> </a:t>
            </a:r>
            <a:r>
              <a:rPr lang="en-US" sz="3600" b="1" dirty="0" smtClean="0">
                <a:ea typeface="ＭＳ Ｐゴシック" pitchFamily="34" charset="-128"/>
              </a:rPr>
              <a:t>Creating</a:t>
            </a:r>
          </a:p>
          <a:p>
            <a:pPr eaLnBrk="1" hangingPunct="1">
              <a:lnSpc>
                <a:spcPct val="90000"/>
              </a:lnSpc>
              <a:buFont typeface="Wingdings" pitchFamily="2" charset="2"/>
              <a:buNone/>
            </a:pPr>
            <a:endParaRPr lang="en-US" sz="1900" dirty="0" smtClean="0">
              <a:ea typeface="ＭＳ Ｐゴシック" pitchFamily="34" charset="-128"/>
            </a:endParaRPr>
          </a:p>
          <a:p>
            <a:pPr eaLnBrk="1" hangingPunct="1">
              <a:lnSpc>
                <a:spcPct val="90000"/>
              </a:lnSpc>
              <a:buFont typeface="Wingdings" pitchFamily="2" charset="2"/>
              <a:buNone/>
            </a:pPr>
            <a:endParaRPr lang="en-US" sz="1900" dirty="0" smtClean="0">
              <a:ea typeface="ＭＳ Ｐゴシック" pitchFamily="34" charset="-128"/>
            </a:endParaRPr>
          </a:p>
          <a:p>
            <a:pPr eaLnBrk="1" hangingPunct="1">
              <a:lnSpc>
                <a:spcPct val="90000"/>
              </a:lnSpc>
              <a:buFont typeface="Wingdings" pitchFamily="2" charset="2"/>
              <a:buNone/>
            </a:pPr>
            <a:endParaRPr lang="en-US" sz="1900" dirty="0" smtClean="0">
              <a:ea typeface="ＭＳ Ｐゴシック" pitchFamily="34" charset="-128"/>
            </a:endParaRPr>
          </a:p>
          <a:p>
            <a:pPr eaLnBrk="1" hangingPunct="1">
              <a:lnSpc>
                <a:spcPct val="90000"/>
              </a:lnSpc>
              <a:buFont typeface="Wingdings" pitchFamily="2" charset="2"/>
              <a:buNone/>
            </a:pPr>
            <a:endParaRPr lang="en-US" sz="1900" dirty="0" smtClean="0">
              <a:ea typeface="ＭＳ Ｐゴシック" pitchFamily="34" charset="-128"/>
            </a:endParaRPr>
          </a:p>
          <a:p>
            <a:pPr eaLnBrk="1" hangingPunct="1">
              <a:lnSpc>
                <a:spcPct val="90000"/>
              </a:lnSpc>
              <a:buFont typeface="Wingdings" pitchFamily="2" charset="2"/>
              <a:buNone/>
            </a:pPr>
            <a:endParaRPr lang="en-US" sz="1900"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 calcmode="lin" valueType="num">
                                      <p:cBhvr additive="base">
                                        <p:cTn id="37" dur="500" fill="hold"/>
                                        <p:tgtEl>
                                          <p:spTgt spid="19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AU" sz="4000" smtClean="0">
                <a:ea typeface="ＭＳ Ｐゴシック" pitchFamily="34" charset="-128"/>
              </a:rPr>
              <a:t>Sources Analysis</a:t>
            </a:r>
          </a:p>
        </p:txBody>
      </p:sp>
      <p:sp>
        <p:nvSpPr>
          <p:cNvPr id="20483" name="Content Placeholder 2"/>
          <p:cNvSpPr>
            <a:spLocks noGrp="1"/>
          </p:cNvSpPr>
          <p:nvPr>
            <p:ph idx="1"/>
          </p:nvPr>
        </p:nvSpPr>
        <p:spPr/>
        <p:txBody>
          <a:bodyPr/>
          <a:lstStyle/>
          <a:p>
            <a:r>
              <a:rPr lang="en-AU" b="1" dirty="0" smtClean="0">
                <a:ea typeface="ＭＳ Ｐゴシック" pitchFamily="34" charset="-128"/>
              </a:rPr>
              <a:t>Knowledge and comprehension (1)</a:t>
            </a:r>
          </a:p>
          <a:p>
            <a:r>
              <a:rPr lang="en-AU" b="1" dirty="0" smtClean="0">
                <a:ea typeface="ＭＳ Ｐゴシック" pitchFamily="34" charset="-128"/>
              </a:rPr>
              <a:t>Knowledge and comprehension (2)</a:t>
            </a:r>
          </a:p>
          <a:p>
            <a:r>
              <a:rPr lang="en-AU" b="1" dirty="0" smtClean="0">
                <a:ea typeface="ＭＳ Ｐゴシック" pitchFamily="34" charset="-128"/>
              </a:rPr>
              <a:t>Drawing conclusions (3)</a:t>
            </a:r>
          </a:p>
          <a:p>
            <a:r>
              <a:rPr lang="en-AU" b="1" dirty="0" smtClean="0">
                <a:ea typeface="ＭＳ Ｐゴシック" pitchFamily="34" charset="-128"/>
              </a:rPr>
              <a:t>Analysis: similarities and differences 							(4)</a:t>
            </a:r>
          </a:p>
          <a:p>
            <a:r>
              <a:rPr lang="en-AU" b="1" dirty="0" smtClean="0">
                <a:ea typeface="ＭＳ Ｐゴシック" pitchFamily="34" charset="-128"/>
              </a:rPr>
              <a:t>Analysis: uses and limitations (4)</a:t>
            </a:r>
          </a:p>
          <a:p>
            <a:r>
              <a:rPr lang="en-AU" b="1" dirty="0" smtClean="0">
                <a:ea typeface="ＭＳ Ｐゴシック" pitchFamily="34" charset="-128"/>
              </a:rPr>
              <a:t>Evaluation of a proposition (6)</a:t>
            </a:r>
          </a:p>
          <a:p>
            <a:endParaRPr lang="en-AU"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33400"/>
            <a:ext cx="7696200" cy="1143000"/>
          </a:xfrm>
        </p:spPr>
        <p:txBody>
          <a:bodyPr/>
          <a:lstStyle/>
          <a:p>
            <a:pPr algn="ctr" eaLnBrk="1" hangingPunct="1"/>
            <a:r>
              <a:rPr lang="en-US" sz="4000" b="1" smtClean="0">
                <a:ea typeface="ＭＳ Ｐゴシック" pitchFamily="34" charset="-128"/>
              </a:rPr>
              <a:t>CRITICAL THINKING: Analysing Sources</a:t>
            </a:r>
            <a:endParaRPr lang="en-US" sz="4000" smtClean="0">
              <a:ea typeface="ＭＳ Ｐゴシック" pitchFamily="34" charset="-128"/>
            </a:endParaRPr>
          </a:p>
        </p:txBody>
      </p:sp>
      <p:sp>
        <p:nvSpPr>
          <p:cNvPr id="33795" name="Rectangle 3"/>
          <p:cNvSpPr>
            <a:spLocks noGrp="1" noChangeArrowheads="1"/>
          </p:cNvSpPr>
          <p:nvPr>
            <p:ph type="body" idx="1"/>
          </p:nvPr>
        </p:nvSpPr>
        <p:spPr>
          <a:xfrm>
            <a:off x="685800" y="1905000"/>
            <a:ext cx="7696200" cy="4038600"/>
          </a:xfrm>
        </p:spPr>
        <p:txBody>
          <a:bodyPr/>
          <a:lstStyle/>
          <a:p>
            <a:pPr eaLnBrk="1" hangingPunct="1">
              <a:lnSpc>
                <a:spcPct val="90000"/>
              </a:lnSpc>
              <a:buFont typeface="Wingdings" pitchFamily="2" charset="2"/>
              <a:buNone/>
            </a:pPr>
            <a:r>
              <a:rPr lang="en-US" sz="4000" b="1" smtClean="0">
                <a:solidFill>
                  <a:srgbClr val="FF3399"/>
                </a:solidFill>
                <a:ea typeface="ＭＳ Ｐゴシック" pitchFamily="34" charset="-128"/>
              </a:rPr>
              <a:t>Similarities</a:t>
            </a:r>
            <a:r>
              <a:rPr lang="en-US" sz="4000" b="1" smtClean="0">
                <a:solidFill>
                  <a:srgbClr val="000000"/>
                </a:solidFill>
                <a:ea typeface="ＭＳ Ｐゴシック" pitchFamily="34" charset="-128"/>
              </a:rPr>
              <a:t> and </a:t>
            </a:r>
            <a:r>
              <a:rPr lang="en-US" sz="4000" b="1" smtClean="0">
                <a:solidFill>
                  <a:srgbClr val="008000"/>
                </a:solidFill>
                <a:ea typeface="ＭＳ Ｐゴシック" pitchFamily="34" charset="-128"/>
              </a:rPr>
              <a:t>Differences</a:t>
            </a:r>
          </a:p>
          <a:p>
            <a:pPr eaLnBrk="1" hangingPunct="1">
              <a:lnSpc>
                <a:spcPct val="90000"/>
              </a:lnSpc>
            </a:pPr>
            <a:r>
              <a:rPr lang="en-US" sz="3200" b="1" smtClean="0">
                <a:solidFill>
                  <a:srgbClr val="0000FF"/>
                </a:solidFill>
                <a:ea typeface="ＭＳ Ｐゴシック" pitchFamily="34" charset="-128"/>
              </a:rPr>
              <a:t>In what ways are the girls in the sources the same?</a:t>
            </a:r>
          </a:p>
          <a:p>
            <a:pPr eaLnBrk="1" hangingPunct="1">
              <a:lnSpc>
                <a:spcPct val="90000"/>
              </a:lnSpc>
            </a:pPr>
            <a:r>
              <a:rPr lang="en-US" sz="3200" b="1" smtClean="0">
                <a:solidFill>
                  <a:srgbClr val="0000FF"/>
                </a:solidFill>
                <a:ea typeface="ＭＳ Ｐゴシック" pitchFamily="34" charset="-128"/>
              </a:rPr>
              <a:t>In what ways are they different?</a:t>
            </a:r>
          </a:p>
          <a:p>
            <a:pPr eaLnBrk="1" hangingPunct="1">
              <a:lnSpc>
                <a:spcPct val="90000"/>
              </a:lnSpc>
            </a:pPr>
            <a:r>
              <a:rPr lang="en-US" sz="3200" b="1" smtClean="0">
                <a:solidFill>
                  <a:srgbClr val="0000FF"/>
                </a:solidFill>
                <a:ea typeface="ＭＳ Ｐゴシック" pitchFamily="34" charset="-128"/>
              </a:rPr>
              <a:t>What do the sources reveal about changes in the lives of indigenous people?</a:t>
            </a:r>
          </a:p>
          <a:p>
            <a:pPr eaLnBrk="1" hangingPunct="1">
              <a:lnSpc>
                <a:spcPct val="90000"/>
              </a:lnSpc>
              <a:buFont typeface="Wingdings" pitchFamily="2" charset="2"/>
              <a:buNone/>
            </a:pPr>
            <a:endParaRPr lang="en-US" sz="4000" b="1" smtClean="0">
              <a:solidFill>
                <a:srgbClr val="000000"/>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lgn="ctr" eaLnBrk="1" hangingPunct="1">
              <a:defRPr/>
            </a:pPr>
            <a:r>
              <a:rPr lang="en-US" sz="4400" b="1" dirty="0" smtClean="0">
                <a:cs typeface="+mj-cs"/>
              </a:rPr>
              <a:t>AITSL STANDARDS</a:t>
            </a:r>
            <a:endParaRPr lang="en-US" sz="4400" dirty="0" smtClean="0">
              <a:cs typeface="+mj-cs"/>
            </a:endParaRPr>
          </a:p>
        </p:txBody>
      </p:sp>
      <p:sp>
        <p:nvSpPr>
          <p:cNvPr id="4099" name="Rectangle 3"/>
          <p:cNvSpPr>
            <a:spLocks noGrp="1" noChangeArrowheads="1"/>
          </p:cNvSpPr>
          <p:nvPr>
            <p:ph type="body" idx="1"/>
          </p:nvPr>
        </p:nvSpPr>
        <p:spPr>
          <a:xfrm>
            <a:off x="762000" y="1905000"/>
            <a:ext cx="7696200" cy="4494213"/>
          </a:xfrm>
        </p:spPr>
        <p:txBody>
          <a:bodyPr/>
          <a:lstStyle/>
          <a:p>
            <a:pPr marL="857250" indent="-742950" eaLnBrk="1" hangingPunct="1">
              <a:buFont typeface="Wingdings" pitchFamily="2" charset="2"/>
              <a:buNone/>
            </a:pPr>
            <a:r>
              <a:rPr lang="en-US" sz="3200" b="1" smtClean="0">
                <a:ea typeface="ＭＳ Ｐゴシック" pitchFamily="34" charset="-128"/>
              </a:rPr>
              <a:t>1.2 Understand how students learn</a:t>
            </a:r>
          </a:p>
          <a:p>
            <a:pPr marL="857250" indent="-742950" eaLnBrk="1" hangingPunct="1">
              <a:buFont typeface="Wingdings" pitchFamily="2" charset="2"/>
              <a:buNone/>
            </a:pPr>
            <a:r>
              <a:rPr lang="en-US" sz="3200" b="1" smtClean="0">
                <a:ea typeface="ＭＳ Ｐゴシック" pitchFamily="34" charset="-128"/>
              </a:rPr>
              <a:t>3.1 Establishing challenging learning goals</a:t>
            </a:r>
          </a:p>
          <a:p>
            <a:pPr marL="857250" indent="-742950" eaLnBrk="1" hangingPunct="1">
              <a:buFont typeface="Wingdings" pitchFamily="2" charset="2"/>
              <a:buNone/>
            </a:pPr>
            <a:r>
              <a:rPr lang="en-US" sz="3200" b="1" smtClean="0">
                <a:ea typeface="ＭＳ Ｐゴシック" pitchFamily="34" charset="-128"/>
              </a:rPr>
              <a:t>3.4 Select and use resources</a:t>
            </a:r>
          </a:p>
          <a:p>
            <a:pPr marL="857250" indent="-742950" eaLnBrk="1" hangingPunct="1">
              <a:buFont typeface="Wingdings" pitchFamily="2" charset="2"/>
              <a:buNone/>
            </a:pPr>
            <a:endParaRPr lang="en-US" sz="3200" b="1" smtClean="0">
              <a:ea typeface="ＭＳ Ｐゴシック"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533400"/>
            <a:ext cx="7696200" cy="1143000"/>
          </a:xfrm>
        </p:spPr>
        <p:txBody>
          <a:bodyPr/>
          <a:lstStyle/>
          <a:p>
            <a:pPr algn="ctr" eaLnBrk="1" hangingPunct="1"/>
            <a:r>
              <a:rPr lang="en-US" sz="4000" b="1" smtClean="0">
                <a:ea typeface="ＭＳ Ｐゴシック" pitchFamily="34" charset="-128"/>
              </a:rPr>
              <a:t>CRITICAL THINKING: Evaluating Sources</a:t>
            </a:r>
            <a:endParaRPr lang="en-US" sz="4000" smtClean="0">
              <a:ea typeface="ＭＳ Ｐゴシック" pitchFamily="34" charset="-128"/>
            </a:endParaRPr>
          </a:p>
        </p:txBody>
      </p:sp>
      <p:sp>
        <p:nvSpPr>
          <p:cNvPr id="33795" name="Rectangle 3"/>
          <p:cNvSpPr>
            <a:spLocks noGrp="1" noChangeArrowheads="1"/>
          </p:cNvSpPr>
          <p:nvPr>
            <p:ph type="body" idx="1"/>
          </p:nvPr>
        </p:nvSpPr>
        <p:spPr>
          <a:xfrm>
            <a:off x="685800" y="1905000"/>
            <a:ext cx="7696200" cy="4332288"/>
          </a:xfrm>
        </p:spPr>
        <p:txBody>
          <a:bodyPr/>
          <a:lstStyle/>
          <a:p>
            <a:pPr eaLnBrk="1" hangingPunct="1">
              <a:lnSpc>
                <a:spcPct val="90000"/>
              </a:lnSpc>
              <a:buFont typeface="Wingdings" pitchFamily="2" charset="2"/>
              <a:buNone/>
            </a:pPr>
            <a:r>
              <a:rPr lang="en-US" sz="4000" b="1" smtClean="0">
                <a:solidFill>
                  <a:srgbClr val="FF3399"/>
                </a:solidFill>
                <a:ea typeface="ＭＳ Ｐゴシック" pitchFamily="34" charset="-128"/>
              </a:rPr>
              <a:t>Uses</a:t>
            </a:r>
            <a:r>
              <a:rPr lang="en-US" sz="4000" b="1" smtClean="0">
                <a:solidFill>
                  <a:srgbClr val="000000"/>
                </a:solidFill>
                <a:ea typeface="ＭＳ Ｐゴシック" pitchFamily="34" charset="-128"/>
              </a:rPr>
              <a:t> and </a:t>
            </a:r>
            <a:r>
              <a:rPr lang="en-US" sz="4000" b="1" smtClean="0">
                <a:solidFill>
                  <a:srgbClr val="008000"/>
                </a:solidFill>
                <a:ea typeface="ＭＳ Ｐゴシック" pitchFamily="34" charset="-128"/>
              </a:rPr>
              <a:t>Limitations </a:t>
            </a:r>
            <a:r>
              <a:rPr lang="en-US" sz="4000" b="1" smtClean="0">
                <a:solidFill>
                  <a:srgbClr val="000000"/>
                </a:solidFill>
                <a:ea typeface="ＭＳ Ｐゴシック" pitchFamily="34" charset="-128"/>
              </a:rPr>
              <a:t>of sources</a:t>
            </a:r>
          </a:p>
          <a:p>
            <a:pPr lvl="1" eaLnBrk="1" hangingPunct="1">
              <a:lnSpc>
                <a:spcPct val="90000"/>
              </a:lnSpc>
            </a:pPr>
            <a:r>
              <a:rPr lang="en-US" sz="3200" b="1" smtClean="0">
                <a:solidFill>
                  <a:srgbClr val="0000FF"/>
                </a:solidFill>
                <a:ea typeface="ＭＳ Ｐゴシック" pitchFamily="34" charset="-128"/>
              </a:rPr>
              <a:t>Is a photo more useful than a creative work like a painting?</a:t>
            </a:r>
          </a:p>
          <a:p>
            <a:pPr lvl="1" eaLnBrk="1" hangingPunct="1">
              <a:lnSpc>
                <a:spcPct val="90000"/>
              </a:lnSpc>
            </a:pPr>
            <a:r>
              <a:rPr lang="en-US" sz="3200" b="1" smtClean="0">
                <a:solidFill>
                  <a:srgbClr val="0000FF"/>
                </a:solidFill>
                <a:ea typeface="ＭＳ Ｐゴシック" pitchFamily="34" charset="-128"/>
              </a:rPr>
              <a:t>What are the benefits and limitations of each source?</a:t>
            </a:r>
          </a:p>
          <a:p>
            <a:pPr eaLnBrk="1" hangingPunct="1">
              <a:lnSpc>
                <a:spcPct val="90000"/>
              </a:lnSpc>
              <a:buFont typeface="Wingdings" pitchFamily="2" charset="2"/>
              <a:buNone/>
            </a:pPr>
            <a:endParaRPr lang="en-US" sz="4000" b="1" smtClean="0">
              <a:solidFill>
                <a:srgbClr val="000000"/>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 calcmode="lin" valueType="num">
                                      <p:cBhvr additive="base">
                                        <p:cTn id="11"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 calcmode="lin" valueType="num">
                                      <p:cBhvr additive="base">
                                        <p:cTn id="15"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533400"/>
            <a:ext cx="7696200" cy="1143000"/>
          </a:xfrm>
        </p:spPr>
        <p:txBody>
          <a:bodyPr/>
          <a:lstStyle/>
          <a:p>
            <a:pPr algn="ctr" eaLnBrk="1" hangingPunct="1"/>
            <a:r>
              <a:rPr lang="en-US" sz="4000" b="1" smtClean="0">
                <a:ea typeface="ＭＳ Ｐゴシック" pitchFamily="34" charset="-128"/>
              </a:rPr>
              <a:t>CRITICAL THINKING: Evaluating Sources</a:t>
            </a:r>
            <a:endParaRPr lang="en-US" sz="4000" smtClean="0">
              <a:ea typeface="ＭＳ Ｐゴシック" pitchFamily="34" charset="-128"/>
            </a:endParaRPr>
          </a:p>
        </p:txBody>
      </p:sp>
      <p:sp>
        <p:nvSpPr>
          <p:cNvPr id="33795" name="Rectangle 3"/>
          <p:cNvSpPr>
            <a:spLocks noGrp="1" noChangeArrowheads="1"/>
          </p:cNvSpPr>
          <p:nvPr>
            <p:ph type="body" idx="1"/>
          </p:nvPr>
        </p:nvSpPr>
        <p:spPr>
          <a:xfrm>
            <a:off x="685800" y="1905000"/>
            <a:ext cx="7696200" cy="4332288"/>
          </a:xfrm>
        </p:spPr>
        <p:txBody>
          <a:bodyPr/>
          <a:lstStyle/>
          <a:p>
            <a:pPr eaLnBrk="1" hangingPunct="1">
              <a:lnSpc>
                <a:spcPct val="90000"/>
              </a:lnSpc>
              <a:buFont typeface="Wingdings" pitchFamily="2" charset="2"/>
              <a:buNone/>
            </a:pPr>
            <a:r>
              <a:rPr lang="en-US" sz="4000" b="1" smtClean="0">
                <a:solidFill>
                  <a:srgbClr val="000000"/>
                </a:solidFill>
                <a:ea typeface="ＭＳ Ｐゴシック" pitchFamily="34" charset="-128"/>
              </a:rPr>
              <a:t>Evaluating Propositions</a:t>
            </a:r>
          </a:p>
          <a:p>
            <a:pPr eaLnBrk="1" hangingPunct="1">
              <a:lnSpc>
                <a:spcPct val="90000"/>
              </a:lnSpc>
              <a:buFont typeface="Wingdings" pitchFamily="2" charset="2"/>
              <a:buNone/>
            </a:pPr>
            <a:r>
              <a:rPr lang="en-US" sz="4000" b="1" smtClean="0">
                <a:solidFill>
                  <a:srgbClr val="000000"/>
                </a:solidFill>
                <a:ea typeface="ＭＳ Ｐゴシック" pitchFamily="34" charset="-128"/>
              </a:rPr>
              <a:t>	</a:t>
            </a:r>
            <a:r>
              <a:rPr lang="en-US" altLang="en-US" sz="4000" b="1" smtClean="0">
                <a:solidFill>
                  <a:srgbClr val="000000"/>
                </a:solidFill>
                <a:ea typeface="ＭＳ Ｐゴシック" pitchFamily="34" charset="-128"/>
              </a:rPr>
              <a:t>“</a:t>
            </a:r>
            <a:r>
              <a:rPr lang="en-AU" altLang="ja-JP" sz="4000" b="1" smtClean="0">
                <a:solidFill>
                  <a:srgbClr val="000000"/>
                </a:solidFill>
                <a:ea typeface="ＭＳ Ｐゴシック" pitchFamily="34" charset="-128"/>
              </a:rPr>
              <a:t>Settlement in Australia was a disaster for indigenous people.” Do you agree? Argue your case.</a:t>
            </a:r>
            <a:endParaRPr lang="en-US" sz="4000" b="1" smtClean="0">
              <a:solidFill>
                <a:srgbClr val="000000"/>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533400"/>
            <a:ext cx="7696200" cy="1143000"/>
          </a:xfrm>
        </p:spPr>
        <p:txBody>
          <a:bodyPr/>
          <a:lstStyle/>
          <a:p>
            <a:pPr algn="ctr" eaLnBrk="1" hangingPunct="1"/>
            <a:r>
              <a:rPr lang="en-US" sz="3200" b="1" smtClean="0">
                <a:ea typeface="ＭＳ Ｐゴシック" pitchFamily="34" charset="-128"/>
              </a:rPr>
              <a:t>CRITICAL THINKING: </a:t>
            </a:r>
            <a:r>
              <a:rPr lang="en-US" sz="3200" b="1" smtClean="0">
                <a:solidFill>
                  <a:srgbClr val="0000FF"/>
                </a:solidFill>
                <a:ea typeface="ＭＳ Ｐゴシック" pitchFamily="34" charset="-128"/>
              </a:rPr>
              <a:t>Summing Up:</a:t>
            </a:r>
            <a:r>
              <a:rPr lang="en-US" sz="3200" b="1" smtClean="0">
                <a:ea typeface="ＭＳ Ｐゴシック" pitchFamily="34" charset="-128"/>
              </a:rPr>
              <a:t> </a:t>
            </a:r>
            <a:r>
              <a:rPr lang="en-US" sz="3200" b="1" smtClean="0">
                <a:solidFill>
                  <a:srgbClr val="0000FF"/>
                </a:solidFill>
                <a:ea typeface="ＭＳ Ｐゴシック" pitchFamily="34" charset="-128"/>
              </a:rPr>
              <a:t>Interrogation of Sources</a:t>
            </a:r>
            <a:endParaRPr lang="en-US" sz="3200" smtClean="0">
              <a:solidFill>
                <a:srgbClr val="0000FF"/>
              </a:solidFill>
              <a:ea typeface="ＭＳ Ｐゴシック" pitchFamily="34" charset="-128"/>
            </a:endParaRPr>
          </a:p>
        </p:txBody>
      </p:sp>
      <p:sp>
        <p:nvSpPr>
          <p:cNvPr id="33795" name="Rectangle 3"/>
          <p:cNvSpPr>
            <a:spLocks noGrp="1" noChangeArrowheads="1"/>
          </p:cNvSpPr>
          <p:nvPr>
            <p:ph type="body" idx="1"/>
          </p:nvPr>
        </p:nvSpPr>
        <p:spPr>
          <a:xfrm>
            <a:off x="762000" y="1905000"/>
            <a:ext cx="7696200" cy="4476750"/>
          </a:xfrm>
        </p:spPr>
        <p:txBody>
          <a:bodyPr/>
          <a:lstStyle/>
          <a:p>
            <a:pPr eaLnBrk="1" hangingPunct="1">
              <a:lnSpc>
                <a:spcPct val="90000"/>
              </a:lnSpc>
              <a:buClr>
                <a:schemeClr val="tx1"/>
              </a:buClr>
              <a:buFont typeface="Wingdings" charset="0"/>
              <a:buChar char="l"/>
              <a:defRPr/>
            </a:pPr>
            <a:r>
              <a:rPr lang="en-US" sz="2800" b="1" dirty="0">
                <a:solidFill>
                  <a:srgbClr val="000000"/>
                </a:solidFill>
                <a:ea typeface="ＭＳ Ｐゴシック" charset="0"/>
                <a:cs typeface="ＭＳ Ｐゴシック" charset="0"/>
              </a:rPr>
              <a:t>What </a:t>
            </a:r>
            <a:r>
              <a:rPr lang="en-US" sz="2800" b="1" dirty="0">
                <a:solidFill>
                  <a:srgbClr val="FF0000"/>
                </a:solidFill>
                <a:ea typeface="ＭＳ Ｐゴシック" charset="0"/>
                <a:cs typeface="ＭＳ Ｐゴシック" charset="0"/>
              </a:rPr>
              <a:t>conclusions</a:t>
            </a:r>
            <a:r>
              <a:rPr lang="en-US" sz="2800" b="1" dirty="0">
                <a:solidFill>
                  <a:srgbClr val="000000"/>
                </a:solidFill>
                <a:ea typeface="ＭＳ Ｐゴシック" charset="0"/>
                <a:cs typeface="ＭＳ Ｐゴシック" charset="0"/>
              </a:rPr>
              <a:t> can we draw from the </a:t>
            </a:r>
            <a:r>
              <a:rPr lang="en-US" sz="2800" b="1" dirty="0" smtClean="0">
                <a:solidFill>
                  <a:srgbClr val="000000"/>
                </a:solidFill>
                <a:ea typeface="ＭＳ Ｐゴシック" charset="0"/>
                <a:cs typeface="ＭＳ Ｐゴシック" charset="0"/>
              </a:rPr>
              <a:t>evidence</a:t>
            </a:r>
          </a:p>
          <a:p>
            <a:pPr eaLnBrk="1" hangingPunct="1">
              <a:lnSpc>
                <a:spcPct val="90000"/>
              </a:lnSpc>
              <a:buClr>
                <a:schemeClr val="tx1"/>
              </a:buClr>
              <a:buFont typeface="Wingdings" charset="0"/>
              <a:buChar char="l"/>
              <a:defRPr/>
            </a:pPr>
            <a:r>
              <a:rPr lang="en-US" sz="2800" b="1" dirty="0" smtClean="0">
                <a:solidFill>
                  <a:srgbClr val="000000"/>
                </a:solidFill>
                <a:ea typeface="ＭＳ Ｐゴシック" charset="0"/>
                <a:cs typeface="ＭＳ Ｐゴシック" charset="0"/>
              </a:rPr>
              <a:t>To what extent is one source </a:t>
            </a:r>
            <a:r>
              <a:rPr lang="en-US" sz="2800" b="1" dirty="0" smtClean="0">
                <a:solidFill>
                  <a:srgbClr val="FF0000"/>
                </a:solidFill>
                <a:ea typeface="ＭＳ Ｐゴシック" charset="0"/>
                <a:cs typeface="ＭＳ Ｐゴシック" charset="0"/>
              </a:rPr>
              <a:t>similar</a:t>
            </a:r>
            <a:r>
              <a:rPr lang="en-US" sz="2800" b="1" dirty="0" smtClean="0">
                <a:solidFill>
                  <a:srgbClr val="000000"/>
                </a:solidFill>
                <a:ea typeface="ＭＳ Ｐゴシック" charset="0"/>
                <a:cs typeface="ＭＳ Ｐゴシック" charset="0"/>
              </a:rPr>
              <a:t> to another?</a:t>
            </a:r>
            <a:endParaRPr lang="en-US" sz="2800" b="1" dirty="0">
              <a:solidFill>
                <a:srgbClr val="000000"/>
              </a:solidFill>
              <a:ea typeface="ＭＳ Ｐゴシック" charset="0"/>
              <a:cs typeface="ＭＳ Ｐゴシック" charset="0"/>
            </a:endParaRPr>
          </a:p>
          <a:p>
            <a:pPr eaLnBrk="1" hangingPunct="1">
              <a:lnSpc>
                <a:spcPct val="90000"/>
              </a:lnSpc>
              <a:buClr>
                <a:schemeClr val="tx1"/>
              </a:buClr>
              <a:buFont typeface="Wingdings" charset="0"/>
              <a:buChar char="l"/>
              <a:defRPr/>
            </a:pPr>
            <a:r>
              <a:rPr lang="en-US" sz="2800" b="1" dirty="0">
                <a:solidFill>
                  <a:srgbClr val="000000"/>
                </a:solidFill>
                <a:ea typeface="ＭＳ Ｐゴシック" charset="0"/>
                <a:cs typeface="ＭＳ Ｐゴシック" charset="0"/>
              </a:rPr>
              <a:t>What makes evidence </a:t>
            </a:r>
            <a:r>
              <a:rPr lang="en-US" sz="2800" b="1" dirty="0">
                <a:solidFill>
                  <a:srgbClr val="FF3300"/>
                </a:solidFill>
                <a:ea typeface="ＭＳ Ｐゴシック" charset="0"/>
                <a:cs typeface="ＭＳ Ｐゴシック" charset="0"/>
              </a:rPr>
              <a:t>useful</a:t>
            </a:r>
            <a:r>
              <a:rPr lang="en-US" sz="2800" b="1" dirty="0">
                <a:solidFill>
                  <a:srgbClr val="000000"/>
                </a:solidFill>
                <a:ea typeface="ＭＳ Ｐゴシック" charset="0"/>
                <a:cs typeface="ＭＳ Ｐゴシック" charset="0"/>
              </a:rPr>
              <a:t> to historians, for example, personal evidence?</a:t>
            </a:r>
          </a:p>
          <a:p>
            <a:pPr eaLnBrk="1" hangingPunct="1">
              <a:lnSpc>
                <a:spcPct val="90000"/>
              </a:lnSpc>
              <a:buClrTx/>
              <a:buFont typeface="Wingdings" charset="0"/>
              <a:buChar char="l"/>
              <a:defRPr/>
            </a:pPr>
            <a:r>
              <a:rPr lang="en-US" sz="2800" b="1" dirty="0">
                <a:solidFill>
                  <a:srgbClr val="000000"/>
                </a:solidFill>
                <a:ea typeface="ＭＳ Ｐゴシック" charset="0"/>
                <a:cs typeface="ＭＳ Ｐゴシック" charset="0"/>
              </a:rPr>
              <a:t>What are the </a:t>
            </a:r>
            <a:r>
              <a:rPr lang="en-US" sz="2800" b="1" dirty="0">
                <a:solidFill>
                  <a:srgbClr val="FF3300"/>
                </a:solidFill>
                <a:ea typeface="ＭＳ Ｐゴシック" charset="0"/>
                <a:cs typeface="ＭＳ Ｐゴシック" charset="0"/>
              </a:rPr>
              <a:t>limitations</a:t>
            </a:r>
            <a:r>
              <a:rPr lang="en-US" sz="2800" b="1" dirty="0">
                <a:solidFill>
                  <a:srgbClr val="000000"/>
                </a:solidFill>
                <a:ea typeface="ＭＳ Ｐゴシック" charset="0"/>
                <a:cs typeface="ＭＳ Ｐゴシック" charset="0"/>
              </a:rPr>
              <a:t> of various sources</a:t>
            </a:r>
          </a:p>
          <a:p>
            <a:pPr eaLnBrk="1" hangingPunct="1">
              <a:lnSpc>
                <a:spcPct val="90000"/>
              </a:lnSpc>
              <a:buClrTx/>
              <a:buFont typeface="Wingdings" charset="0"/>
              <a:buChar char="l"/>
              <a:defRPr/>
            </a:pPr>
            <a:r>
              <a:rPr lang="en-US" sz="2800" b="1" dirty="0">
                <a:solidFill>
                  <a:srgbClr val="000000"/>
                </a:solidFill>
                <a:ea typeface="ＭＳ Ｐゴシック" charset="0"/>
                <a:cs typeface="ＭＳ Ｐゴシック" charset="0"/>
              </a:rPr>
              <a:t>Is one form of evidence more </a:t>
            </a:r>
            <a:r>
              <a:rPr lang="en-US" sz="2800" b="1" dirty="0">
                <a:solidFill>
                  <a:srgbClr val="FF3300"/>
                </a:solidFill>
                <a:ea typeface="ＭＳ Ｐゴシック" charset="0"/>
                <a:cs typeface="ＭＳ Ｐゴシック" charset="0"/>
              </a:rPr>
              <a:t>reliable</a:t>
            </a:r>
            <a:r>
              <a:rPr lang="en-US" sz="2800" b="1" dirty="0">
                <a:solidFill>
                  <a:srgbClr val="000000"/>
                </a:solidFill>
                <a:ea typeface="ＭＳ Ｐゴシック" charset="0"/>
                <a:cs typeface="ＭＳ Ｐゴシック" charset="0"/>
              </a:rPr>
              <a:t> than the others?</a:t>
            </a:r>
          </a:p>
          <a:p>
            <a:pPr marL="0" indent="0" eaLnBrk="1" hangingPunct="1">
              <a:lnSpc>
                <a:spcPct val="90000"/>
              </a:lnSpc>
              <a:buClr>
                <a:schemeClr val="tx1"/>
              </a:buClr>
              <a:buFont typeface="Wingdings" charset="0"/>
              <a:buNone/>
              <a:defRPr/>
            </a:pPr>
            <a:endParaRPr lang="en-US" sz="2400" b="1" dirty="0">
              <a:solidFill>
                <a:srgbClr val="000000"/>
              </a:solidFill>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accel="50000" decel="50000" fill="hold" grpId="0"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endParaRPr lang="en-AU" smtClean="0">
              <a:ea typeface="ＭＳ Ｐゴシック" pitchFamily="34" charset="-128"/>
            </a:endParaRPr>
          </a:p>
          <a:p>
            <a:endParaRPr lang="en-AU" smtClean="0">
              <a:ea typeface="ＭＳ Ｐゴシック" pitchFamily="34" charset="-128"/>
            </a:endParaRPr>
          </a:p>
        </p:txBody>
      </p:sp>
      <p:pic>
        <p:nvPicPr>
          <p:cNvPr id="25603" name="Picture 2" descr="C:\Users\farrallj\Desktop\NedKelly.jpg"/>
          <p:cNvPicPr>
            <a:picLocks noChangeAspect="1" noChangeArrowheads="1"/>
          </p:cNvPicPr>
          <p:nvPr/>
        </p:nvPicPr>
        <p:blipFill>
          <a:blip/>
          <a:srcRect/>
          <a:stretch>
            <a:fillRect/>
          </a:stretch>
        </p:blipFill>
        <p:spPr bwMode="auto">
          <a:xfrm>
            <a:off x="1763713" y="981075"/>
            <a:ext cx="5664200" cy="4535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pitchFamily="34" charset="-128"/>
              </a:rPr>
              <a:t>CRITICAL THINKERS?</a:t>
            </a:r>
          </a:p>
        </p:txBody>
      </p:sp>
      <p:sp>
        <p:nvSpPr>
          <p:cNvPr id="3" name="Content Placeholder 2"/>
          <p:cNvSpPr>
            <a:spLocks noGrp="1"/>
          </p:cNvSpPr>
          <p:nvPr>
            <p:ph idx="1"/>
          </p:nvPr>
        </p:nvSpPr>
        <p:spPr/>
        <p:txBody>
          <a:bodyPr/>
          <a:lstStyle/>
          <a:p>
            <a:r>
              <a:rPr lang="en-US" sz="2400" b="1" smtClean="0">
                <a:ea typeface="ＭＳ Ｐゴシック" pitchFamily="34" charset="-128"/>
              </a:rPr>
              <a:t>Ned Kelly took a stand for truth and justice and changed Australia forever</a:t>
            </a:r>
          </a:p>
          <a:p>
            <a:r>
              <a:rPr lang="en-AU" sz="2400" b="1" smtClean="0">
                <a:ea typeface="ＭＳ Ｐゴシック" pitchFamily="34" charset="-128"/>
              </a:rPr>
              <a:t>Ned Kelly was a hero. </a:t>
            </a:r>
            <a:br>
              <a:rPr lang="en-AU" sz="2400" b="1" smtClean="0">
                <a:ea typeface="ＭＳ Ｐゴシック" pitchFamily="34" charset="-128"/>
              </a:rPr>
            </a:br>
            <a:r>
              <a:rPr lang="en-AU" sz="2400" b="1" smtClean="0">
                <a:ea typeface="ＭＳ Ｐゴシック" pitchFamily="34" charset="-128"/>
              </a:rPr>
              <a:t>The things he did since he was a child was always for the greater good. He had even risked his life to save the life of another boy when he was a child. The man had goodness running through his veins his entire life and the idea that someone would label him a villain is ridiculous</a:t>
            </a:r>
            <a:endParaRPr lang="en-AU" b="1" smtClean="0">
              <a:ea typeface="ＭＳ Ｐゴシック" pitchFamily="34" charset="-128"/>
            </a:endParaRPr>
          </a:p>
          <a:p>
            <a:endParaRPr lang="en-US" b="1"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ea typeface="ＭＳ Ｐゴシック" pitchFamily="34" charset="-128"/>
              </a:rPr>
              <a:t>CRITICAL THINKERS? </a:t>
            </a:r>
          </a:p>
        </p:txBody>
      </p:sp>
      <p:sp>
        <p:nvSpPr>
          <p:cNvPr id="27651" name="Content Placeholder 2"/>
          <p:cNvSpPr>
            <a:spLocks noGrp="1"/>
          </p:cNvSpPr>
          <p:nvPr>
            <p:ph idx="1"/>
          </p:nvPr>
        </p:nvSpPr>
        <p:spPr/>
        <p:txBody>
          <a:bodyPr/>
          <a:lstStyle/>
          <a:p>
            <a:r>
              <a:rPr lang="en-AU" b="1" smtClean="0">
                <a:ea typeface="ＭＳ Ｐゴシック" pitchFamily="34" charset="-128"/>
              </a:rPr>
              <a:t>A fugitive Australian rebel, he repeatedly embarrasses and evades the authorities, in the process becoming an icon of resistance and folk hero. WikiLeaks founder Julian Assange is the Ned Kelly of the digital age.   </a:t>
            </a:r>
            <a:r>
              <a:rPr lang="en-AU" sz="1400" b="1" smtClean="0">
                <a:ea typeface="ＭＳ Ｐゴシック" pitchFamily="34" charset="-128"/>
              </a:rPr>
              <a:t>Bryce Lowry, The Victor Harbor Times, Dec 7, 2010</a:t>
            </a:r>
          </a:p>
          <a:p>
            <a:endParaRPr lang="en-US" b="1" smtClean="0">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ea typeface="ＭＳ Ｐゴシック" pitchFamily="34" charset="-128"/>
              </a:rPr>
              <a:t>CRITICAL THINKERS? </a:t>
            </a:r>
          </a:p>
        </p:txBody>
      </p:sp>
      <p:sp>
        <p:nvSpPr>
          <p:cNvPr id="28675" name="Content Placeholder 2"/>
          <p:cNvSpPr>
            <a:spLocks noGrp="1"/>
          </p:cNvSpPr>
          <p:nvPr>
            <p:ph idx="1"/>
          </p:nvPr>
        </p:nvSpPr>
        <p:spPr/>
        <p:txBody>
          <a:bodyPr/>
          <a:lstStyle/>
          <a:p>
            <a:pPr>
              <a:buFont typeface="Wingdings" pitchFamily="2" charset="2"/>
              <a:buNone/>
            </a:pPr>
            <a:endParaRPr lang="en-AU" b="1" smtClean="0">
              <a:ea typeface="ＭＳ Ｐゴシック" pitchFamily="34" charset="-128"/>
            </a:endParaRPr>
          </a:p>
          <a:p>
            <a:pPr>
              <a:buFont typeface="Wingdings" pitchFamily="2" charset="2"/>
              <a:buNone/>
            </a:pPr>
            <a:r>
              <a:rPr lang="en-AU" b="1" smtClean="0">
                <a:ea typeface="ＭＳ Ｐゴシック" pitchFamily="34" charset="-128"/>
              </a:rPr>
              <a:t>	“The evidence of his life leads inexorably to one conclusion: Ned Kelly is Australia's first yob.”</a:t>
            </a:r>
            <a:r>
              <a:rPr lang="en-AU" smtClean="0">
                <a:ea typeface="ＭＳ Ｐゴシック" pitchFamily="34" charset="-128"/>
              </a:rPr>
              <a:t/>
            </a:r>
            <a:br>
              <a:rPr lang="en-AU" smtClean="0">
                <a:ea typeface="ＭＳ Ｐゴシック" pitchFamily="34" charset="-128"/>
              </a:rPr>
            </a:br>
            <a:r>
              <a:rPr lang="en-AU" smtClean="0">
                <a:ea typeface="ＭＳ Ｐゴシック" pitchFamily="34" charset="-128"/>
              </a:rPr>
              <a:t/>
            </a:r>
            <a:br>
              <a:rPr lang="en-AU" smtClean="0">
                <a:ea typeface="ＭＳ Ｐゴシック" pitchFamily="34" charset="-128"/>
              </a:rPr>
            </a:br>
            <a:r>
              <a:rPr lang="en-AU" sz="2400" b="1" smtClean="0">
                <a:ea typeface="ＭＳ Ｐゴシック" pitchFamily="34" charset="-128"/>
              </a:rPr>
              <a:t>Christopher Bantick, The Age, October 24, 2001.</a:t>
            </a:r>
            <a:endParaRPr lang="en-AU" b="1" smtClean="0">
              <a:ea typeface="ＭＳ Ｐゴシック" pitchFamily="34" charset="-128"/>
            </a:endParaRPr>
          </a:p>
          <a:p>
            <a:pPr>
              <a:buFont typeface="Wingdings" pitchFamily="2" charset="2"/>
              <a:buNone/>
            </a:pPr>
            <a:endParaRPr lang="en-AU" b="1" smtClean="0">
              <a:ea typeface="ＭＳ Ｐゴシック" pitchFamily="34" charset="-128"/>
            </a:endParaRPr>
          </a:p>
          <a:p>
            <a:pPr>
              <a:buFont typeface="Wingdings" pitchFamily="2" charset="2"/>
              <a:buNone/>
            </a:pPr>
            <a:endParaRPr lang="en-US" sz="1800" b="1" smtClean="0">
              <a:solidFill>
                <a:srgbClr val="2848F2"/>
              </a:solidFill>
              <a:ea typeface="ＭＳ Ｐゴシック"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ea typeface="ＭＳ Ｐゴシック" pitchFamily="34" charset="-128"/>
              </a:rPr>
              <a:t>CRITICAL THINKERS? </a:t>
            </a:r>
          </a:p>
        </p:txBody>
      </p:sp>
      <p:sp>
        <p:nvSpPr>
          <p:cNvPr id="29699" name="Content Placeholder 2"/>
          <p:cNvSpPr>
            <a:spLocks noGrp="1"/>
          </p:cNvSpPr>
          <p:nvPr>
            <p:ph idx="1"/>
          </p:nvPr>
        </p:nvSpPr>
        <p:spPr/>
        <p:txBody>
          <a:bodyPr/>
          <a:lstStyle/>
          <a:p>
            <a:pPr>
              <a:buFont typeface="Wingdings" pitchFamily="2" charset="2"/>
              <a:buNone/>
            </a:pPr>
            <a:endParaRPr lang="en-AU" b="1" smtClean="0">
              <a:ea typeface="ＭＳ Ｐゴシック" pitchFamily="34" charset="-128"/>
            </a:endParaRPr>
          </a:p>
          <a:p>
            <a:pPr>
              <a:buFont typeface="Wingdings" pitchFamily="2" charset="2"/>
              <a:buNone/>
            </a:pPr>
            <a:r>
              <a:rPr lang="en-AU" sz="3600" b="1" smtClean="0">
                <a:ea typeface="ＭＳ Ｐゴシック" pitchFamily="34" charset="-128"/>
              </a:rPr>
              <a:t>Kelly was a dog of a man........ no more than a cold-blooded killer</a:t>
            </a:r>
            <a:r>
              <a:rPr lang="en-AU" smtClean="0">
                <a:ea typeface="ＭＳ Ｐゴシック" pitchFamily="34" charset="-128"/>
              </a:rPr>
              <a:t/>
            </a:r>
            <a:br>
              <a:rPr lang="en-AU" smtClean="0">
                <a:ea typeface="ＭＳ Ｐゴシック" pitchFamily="34" charset="-128"/>
              </a:rPr>
            </a:br>
            <a:r>
              <a:rPr lang="en-AU" smtClean="0">
                <a:ea typeface="ＭＳ Ｐゴシック" pitchFamily="34" charset="-128"/>
              </a:rPr>
              <a:t/>
            </a:r>
            <a:br>
              <a:rPr lang="en-AU" smtClean="0">
                <a:ea typeface="ＭＳ Ｐゴシック" pitchFamily="34" charset="-128"/>
              </a:rPr>
            </a:br>
            <a:r>
              <a:rPr lang="en-AU" sz="2400" b="1" smtClean="0">
                <a:ea typeface="ＭＳ Ｐゴシック" pitchFamily="34" charset="-128"/>
              </a:rPr>
              <a:t>David Penberthy, The Advertiser, January 18 2013</a:t>
            </a:r>
            <a:endParaRPr lang="en-AU" b="1" smtClean="0">
              <a:ea typeface="ＭＳ Ｐゴシック" pitchFamily="34" charset="-128"/>
            </a:endParaRPr>
          </a:p>
          <a:p>
            <a:pPr>
              <a:buFont typeface="Wingdings" pitchFamily="2" charset="2"/>
              <a:buNone/>
            </a:pPr>
            <a:endParaRPr lang="en-AU" b="1" smtClean="0">
              <a:ea typeface="ＭＳ Ｐゴシック" pitchFamily="34" charset="-128"/>
            </a:endParaRPr>
          </a:p>
          <a:p>
            <a:pPr>
              <a:buFont typeface="Wingdings" pitchFamily="2" charset="2"/>
              <a:buNone/>
            </a:pPr>
            <a:endParaRPr lang="en-US" sz="1800" b="1" smtClean="0">
              <a:solidFill>
                <a:srgbClr val="2848F2"/>
              </a:solidFill>
              <a:ea typeface="ＭＳ Ｐゴシック"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ea typeface="ＭＳ Ｐゴシック" pitchFamily="34" charset="-128"/>
              </a:rPr>
              <a:t>CRITICAL THINKERS? </a:t>
            </a:r>
          </a:p>
        </p:txBody>
      </p:sp>
      <p:sp>
        <p:nvSpPr>
          <p:cNvPr id="3" name="Content Placeholder 2"/>
          <p:cNvSpPr>
            <a:spLocks noGrp="1"/>
          </p:cNvSpPr>
          <p:nvPr>
            <p:ph idx="1"/>
          </p:nvPr>
        </p:nvSpPr>
        <p:spPr/>
        <p:txBody>
          <a:bodyPr/>
          <a:lstStyle/>
          <a:p>
            <a:pPr>
              <a:buFont typeface="Wingdings" pitchFamily="2" charset="2"/>
              <a:buNone/>
            </a:pPr>
            <a:r>
              <a:rPr lang="en-AU" b="1" smtClean="0">
                <a:ea typeface="ＭＳ Ｐゴシック" pitchFamily="34" charset="-128"/>
              </a:rPr>
              <a:t>"There is very little difference between Ned Kelly and Carl Williams. They were both multiple murderers who had no regard for anyone and who ended up dying violent deaths.“</a:t>
            </a:r>
          </a:p>
          <a:p>
            <a:pPr>
              <a:buFont typeface="Wingdings" pitchFamily="2" charset="2"/>
              <a:buNone/>
            </a:pPr>
            <a:endParaRPr lang="en-AU" b="1" smtClean="0">
              <a:ea typeface="ＭＳ Ｐゴシック" pitchFamily="34" charset="-128"/>
            </a:endParaRPr>
          </a:p>
          <a:p>
            <a:pPr>
              <a:buFont typeface="Wingdings" pitchFamily="2" charset="2"/>
              <a:buNone/>
            </a:pPr>
            <a:r>
              <a:rPr lang="en-AU" sz="2800" b="1" smtClean="0">
                <a:solidFill>
                  <a:srgbClr val="2848F2"/>
                </a:solidFill>
                <a:ea typeface="ＭＳ Ｐゴシック" pitchFamily="34" charset="-128"/>
              </a:rPr>
              <a:t>Police Association Secretary, Greg Davies </a:t>
            </a:r>
          </a:p>
          <a:p>
            <a:pPr>
              <a:buFont typeface="Wingdings" pitchFamily="2" charset="2"/>
              <a:buNone/>
            </a:pPr>
            <a:r>
              <a:rPr lang="en-AU" sz="1800" b="1" smtClean="0">
                <a:solidFill>
                  <a:srgbClr val="2848F2"/>
                </a:solidFill>
                <a:ea typeface="ＭＳ Ｐゴシック" pitchFamily="34" charset="-128"/>
              </a:rPr>
              <a:t>Herald Sun, 9 November, 2011</a:t>
            </a:r>
            <a:endParaRPr lang="en-US" sz="1800" b="1" smtClean="0">
              <a:solidFill>
                <a:srgbClr val="2848F2"/>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ea typeface="ＭＳ Ｐゴシック" pitchFamily="34" charset="-128"/>
              </a:rPr>
              <a:t>CRITICAL THINKERS? </a:t>
            </a:r>
          </a:p>
        </p:txBody>
      </p:sp>
      <p:sp>
        <p:nvSpPr>
          <p:cNvPr id="3" name="Content Placeholder 2"/>
          <p:cNvSpPr>
            <a:spLocks noGrp="1"/>
          </p:cNvSpPr>
          <p:nvPr>
            <p:ph idx="1"/>
          </p:nvPr>
        </p:nvSpPr>
        <p:spPr/>
        <p:txBody>
          <a:bodyPr/>
          <a:lstStyle/>
          <a:p>
            <a:pPr>
              <a:buFont typeface="Wingdings" pitchFamily="2" charset="2"/>
              <a:buNone/>
            </a:pPr>
            <a:r>
              <a:rPr lang="en-AU" smtClean="0">
                <a:ea typeface="ＭＳ Ｐゴシック" pitchFamily="34" charset="-128"/>
              </a:rPr>
              <a:t>	</a:t>
            </a:r>
            <a:r>
              <a:rPr lang="en-AU" b="1" smtClean="0">
                <a:ea typeface="ＭＳ Ｐゴシック" pitchFamily="34" charset="-128"/>
              </a:rPr>
              <a:t>“ned kelly is a hero he did save a young boy and did stand up for what was wrong he was not a villian even tho he robbed and shot police he is still a hero.”</a:t>
            </a:r>
          </a:p>
          <a:p>
            <a:pPr>
              <a:buFont typeface="Wingdings" pitchFamily="2" charset="2"/>
              <a:buNone/>
            </a:pPr>
            <a:endParaRPr lang="en-AU" smtClean="0">
              <a:ea typeface="ＭＳ Ｐゴシック" pitchFamily="34" charset="-128"/>
            </a:endParaRPr>
          </a:p>
          <a:p>
            <a:pPr algn="ctr">
              <a:buFont typeface="Wingdings" pitchFamily="2" charset="2"/>
              <a:buNone/>
            </a:pPr>
            <a:r>
              <a:rPr lang="en-AU" b="1" smtClean="0">
                <a:solidFill>
                  <a:srgbClr val="2848F2"/>
                </a:solidFill>
                <a:ea typeface="ＭＳ Ｐゴシック" pitchFamily="34" charset="-128"/>
              </a:rPr>
              <a:t>p.s ned kelly is my great great grandfather</a:t>
            </a:r>
          </a:p>
          <a:p>
            <a:pPr>
              <a:buFont typeface="Wingdings" pitchFamily="2" charset="2"/>
              <a:buNone/>
            </a:pPr>
            <a:endParaRPr lang="en-AU" b="1" smtClean="0">
              <a:ea typeface="ＭＳ Ｐゴシック" pitchFamily="34" charset="-128"/>
            </a:endParaRPr>
          </a:p>
          <a:p>
            <a:pPr>
              <a:buFont typeface="Wingdings" pitchFamily="2" charset="2"/>
              <a:buNone/>
            </a:pPr>
            <a:endParaRPr lang="en-AU" b="1"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sz="4800" b="1" smtClean="0">
                <a:ea typeface="ＭＳ Ｐゴシック" pitchFamily="34" charset="-128"/>
              </a:rPr>
              <a:t>History</a:t>
            </a:r>
            <a:endParaRPr lang="en-US" sz="4800" smtClean="0">
              <a:ea typeface="ＭＳ Ｐゴシック" pitchFamily="34" charset="-128"/>
            </a:endParaRPr>
          </a:p>
        </p:txBody>
      </p:sp>
      <p:sp>
        <p:nvSpPr>
          <p:cNvPr id="512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6500" b="1" smtClean="0">
                <a:ea typeface="ＭＳ Ｐゴシック" pitchFamily="34" charset="-128"/>
              </a:rPr>
              <a:t> </a:t>
            </a:r>
            <a:r>
              <a:rPr lang="en-US" sz="4800" b="1" i="1" smtClean="0">
                <a:solidFill>
                  <a:srgbClr val="0000FF"/>
                </a:solidFill>
                <a:ea typeface="ＭＳ Ｐゴシック" pitchFamily="34" charset="-128"/>
              </a:rPr>
              <a:t>The past is a foreign country: they do things differently there</a:t>
            </a:r>
            <a:r>
              <a:rPr lang="en-US" sz="4800" b="1" smtClean="0">
                <a:solidFill>
                  <a:srgbClr val="0000FF"/>
                </a:solidFill>
                <a:ea typeface="ＭＳ Ｐゴシック" pitchFamily="34" charset="-128"/>
              </a:rPr>
              <a:t> </a:t>
            </a:r>
          </a:p>
          <a:p>
            <a:pPr eaLnBrk="1" hangingPunct="1">
              <a:lnSpc>
                <a:spcPct val="90000"/>
              </a:lnSpc>
              <a:buFont typeface="Wingdings" pitchFamily="2" charset="2"/>
              <a:buNone/>
            </a:pPr>
            <a:r>
              <a:rPr lang="en-US" sz="4800" b="1" smtClean="0">
                <a:solidFill>
                  <a:srgbClr val="0000FF"/>
                </a:solidFill>
                <a:ea typeface="ＭＳ Ｐゴシック" pitchFamily="34" charset="-128"/>
              </a:rPr>
              <a:t>	</a:t>
            </a:r>
            <a:r>
              <a:rPr lang="en-US" sz="2800" b="1" smtClean="0">
                <a:ea typeface="ＭＳ Ｐゴシック" pitchFamily="34" charset="-128"/>
              </a:rPr>
              <a:t>(L. P. Hartley in </a:t>
            </a:r>
            <a:r>
              <a:rPr lang="en-US" sz="2800" b="1" i="1" smtClean="0">
                <a:ea typeface="ＭＳ Ｐゴシック" pitchFamily="34" charset="-128"/>
              </a:rPr>
              <a:t>The Go-Between</a:t>
            </a:r>
            <a:r>
              <a:rPr lang="en-US" sz="2800" b="1" smtClean="0">
                <a:ea typeface="ＭＳ Ｐゴシック" pitchFamily="34" charset="-128"/>
              </a:rPr>
              <a:t>)</a:t>
            </a:r>
          </a:p>
          <a:p>
            <a:pPr eaLnBrk="1" hangingPunct="1">
              <a:lnSpc>
                <a:spcPct val="90000"/>
              </a:lnSpc>
              <a:buFont typeface="Wingdings" pitchFamily="2" charset="2"/>
              <a:buNone/>
            </a:pPr>
            <a:endParaRPr lang="en-US" sz="2100" smtClean="0">
              <a:ea typeface="ＭＳ Ｐゴシック" pitchFamily="34" charset="-128"/>
            </a:endParaRPr>
          </a:p>
          <a:p>
            <a:pPr eaLnBrk="1" hangingPunct="1">
              <a:lnSpc>
                <a:spcPct val="90000"/>
              </a:lnSpc>
              <a:buFont typeface="Wingdings" pitchFamily="2" charset="2"/>
              <a:buNone/>
            </a:pPr>
            <a:endParaRPr lang="en-US" sz="2100" smtClean="0">
              <a:ea typeface="ＭＳ Ｐゴシック"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33400"/>
            <a:ext cx="7696200" cy="1143000"/>
          </a:xfrm>
        </p:spPr>
        <p:txBody>
          <a:bodyPr/>
          <a:lstStyle/>
          <a:p>
            <a:pPr algn="ctr" eaLnBrk="1" hangingPunct="1"/>
            <a:r>
              <a:rPr lang="en-US" sz="3600" b="1" smtClean="0">
                <a:ea typeface="ＭＳ Ｐゴシック" pitchFamily="34" charset="-128"/>
              </a:rPr>
              <a:t>GLOSSARY of Terms &amp; Approaches</a:t>
            </a:r>
            <a:endParaRPr lang="en-US" sz="3600" smtClean="0">
              <a:ea typeface="ＭＳ Ｐゴシック" pitchFamily="34" charset="-128"/>
            </a:endParaRPr>
          </a:p>
        </p:txBody>
      </p:sp>
      <p:sp>
        <p:nvSpPr>
          <p:cNvPr id="33795" name="Rectangle 3"/>
          <p:cNvSpPr>
            <a:spLocks noGrp="1" noChangeArrowheads="1"/>
          </p:cNvSpPr>
          <p:nvPr>
            <p:ph type="body" idx="1"/>
          </p:nvPr>
        </p:nvSpPr>
        <p:spPr/>
        <p:txBody>
          <a:bodyPr/>
          <a:lstStyle/>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Primary and secondary evidence</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Authentic</a:t>
            </a:r>
          </a:p>
          <a:p>
            <a:pPr eaLnBrk="1" hangingPunct="1">
              <a:lnSpc>
                <a:spcPct val="90000"/>
              </a:lnSpc>
              <a:buClr>
                <a:schemeClr val="tx2">
                  <a:lumMod val="75000"/>
                </a:schemeClr>
              </a:buClr>
              <a:buSzPct val="100000"/>
              <a:buFont typeface="Arial"/>
              <a:buChar char="•"/>
              <a:defRPr/>
            </a:pPr>
            <a:r>
              <a:rPr lang="en-US" sz="2000" b="1" dirty="0">
                <a:solidFill>
                  <a:srgbClr val="000000"/>
                </a:solidFill>
              </a:rPr>
              <a:t>4</a:t>
            </a:r>
            <a:r>
              <a:rPr lang="en-US" sz="2000" b="1" dirty="0" smtClean="0">
                <a:solidFill>
                  <a:srgbClr val="000000"/>
                </a:solidFill>
              </a:rPr>
              <a:t> Ws: Who, When, Why? What?</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NOP: Nature, Origin, Purpose</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Interpreting</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Drawing conclusions</a:t>
            </a:r>
          </a:p>
          <a:p>
            <a:pPr eaLnBrk="1" hangingPunct="1">
              <a:lnSpc>
                <a:spcPct val="90000"/>
              </a:lnSpc>
              <a:buClr>
                <a:schemeClr val="tx2">
                  <a:lumMod val="75000"/>
                </a:schemeClr>
              </a:buClr>
              <a:buSzPct val="100000"/>
              <a:buFont typeface="Arial"/>
              <a:buChar char="•"/>
              <a:defRPr/>
            </a:pPr>
            <a:r>
              <a:rPr lang="en-US" sz="2000" b="1" dirty="0" err="1" smtClean="0">
                <a:solidFill>
                  <a:srgbClr val="000000"/>
                </a:solidFill>
              </a:rPr>
              <a:t>Analysing</a:t>
            </a:r>
            <a:endParaRPr lang="en-US" sz="2000" b="1" dirty="0" smtClean="0">
              <a:solidFill>
                <a:srgbClr val="000000"/>
              </a:solidFill>
            </a:endParaRP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Evaluating</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Bias</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Reliability</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Representativeness</a:t>
            </a:r>
          </a:p>
          <a:p>
            <a:pPr eaLnBrk="1" hangingPunct="1">
              <a:lnSpc>
                <a:spcPct val="90000"/>
              </a:lnSpc>
              <a:buClr>
                <a:schemeClr val="tx2">
                  <a:lumMod val="75000"/>
                </a:schemeClr>
              </a:buClr>
              <a:buSzPct val="100000"/>
              <a:buFont typeface="Arial"/>
              <a:buChar char="•"/>
              <a:defRPr/>
            </a:pPr>
            <a:r>
              <a:rPr lang="en-US" sz="2000" b="1" dirty="0" smtClean="0">
                <a:solidFill>
                  <a:srgbClr val="000000"/>
                </a:solidFill>
              </a:rPr>
              <a:t>3 </a:t>
            </a:r>
            <a:r>
              <a:rPr lang="en-US" sz="2000" b="1" dirty="0" err="1" smtClean="0">
                <a:solidFill>
                  <a:srgbClr val="000000"/>
                </a:solidFill>
              </a:rPr>
              <a:t>Rs</a:t>
            </a:r>
            <a:r>
              <a:rPr lang="en-US" sz="2000" b="1" dirty="0" smtClean="0">
                <a:solidFill>
                  <a:srgbClr val="000000"/>
                </a:solidFill>
              </a:rPr>
              <a:t>: Relevance, Reliability and Representativeness</a:t>
            </a:r>
          </a:p>
          <a:p>
            <a:pPr eaLnBrk="1" hangingPunct="1">
              <a:lnSpc>
                <a:spcPct val="90000"/>
              </a:lnSpc>
              <a:buFont typeface="Wingdings" charset="2"/>
              <a:buNone/>
              <a:defRPr/>
            </a:pPr>
            <a:r>
              <a:rPr lang="en-US" sz="1800" b="1" dirty="0" smtClean="0">
                <a:solidFill>
                  <a:srgbClr val="000000"/>
                </a:solidFill>
              </a:rPr>
              <a:t>	</a:t>
            </a:r>
            <a:endParaRPr lang="en-US" sz="1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accel="50000" decel="50000" fill="hold" grpId="0"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accel="50000" decel="50000" fill="hold" grpId="0" nodeType="clickEffect">
                                  <p:stCondLst>
                                    <p:cond delay="0"/>
                                  </p:stCondLst>
                                  <p:childTnLst>
                                    <p:set>
                                      <p:cBhvr>
                                        <p:cTn id="42" dur="1" fill="hold">
                                          <p:stCondLst>
                                            <p:cond delay="0"/>
                                          </p:stCondLst>
                                        </p:cTn>
                                        <p:tgtEl>
                                          <p:spTgt spid="33795">
                                            <p:txEl>
                                              <p:pRg st="6" end="6"/>
                                            </p:txEl>
                                          </p:spTgt>
                                        </p:tgtEl>
                                        <p:attrNameLst>
                                          <p:attrName>style.visibility</p:attrName>
                                        </p:attrNameLst>
                                      </p:cBhvr>
                                      <p:to>
                                        <p:strVal val="visible"/>
                                      </p:to>
                                    </p:set>
                                    <p:anim calcmode="lin" valueType="num">
                                      <p:cBhvr additive="base">
                                        <p:cTn id="43" dur="500" fill="hold"/>
                                        <p:tgtEl>
                                          <p:spTgt spid="337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7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accel="50000" decel="50000" fill="hold" grpId="0" nodeType="clickEffect">
                                  <p:stCondLst>
                                    <p:cond delay="0"/>
                                  </p:stCondLst>
                                  <p:childTnLst>
                                    <p:set>
                                      <p:cBhvr>
                                        <p:cTn id="48" dur="1" fill="hold">
                                          <p:stCondLst>
                                            <p:cond delay="0"/>
                                          </p:stCondLst>
                                        </p:cTn>
                                        <p:tgtEl>
                                          <p:spTgt spid="33795">
                                            <p:txEl>
                                              <p:pRg st="7" end="7"/>
                                            </p:txEl>
                                          </p:spTgt>
                                        </p:tgtEl>
                                        <p:attrNameLst>
                                          <p:attrName>style.visibility</p:attrName>
                                        </p:attrNameLst>
                                      </p:cBhvr>
                                      <p:to>
                                        <p:strVal val="visible"/>
                                      </p:to>
                                    </p:set>
                                    <p:anim calcmode="lin" valueType="num">
                                      <p:cBhvr additive="base">
                                        <p:cTn id="49" dur="500" fill="hold"/>
                                        <p:tgtEl>
                                          <p:spTgt spid="337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37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accel="50000" decel="50000" fill="hold" grpId="0" nodeType="clickEffect">
                                  <p:stCondLst>
                                    <p:cond delay="0"/>
                                  </p:stCondLst>
                                  <p:childTnLst>
                                    <p:set>
                                      <p:cBhvr>
                                        <p:cTn id="54" dur="1" fill="hold">
                                          <p:stCondLst>
                                            <p:cond delay="0"/>
                                          </p:stCondLst>
                                        </p:cTn>
                                        <p:tgtEl>
                                          <p:spTgt spid="33795">
                                            <p:txEl>
                                              <p:pRg st="8" end="8"/>
                                            </p:txEl>
                                          </p:spTgt>
                                        </p:tgtEl>
                                        <p:attrNameLst>
                                          <p:attrName>style.visibility</p:attrName>
                                        </p:attrNameLst>
                                      </p:cBhvr>
                                      <p:to>
                                        <p:strVal val="visible"/>
                                      </p:to>
                                    </p:set>
                                    <p:anim calcmode="lin" valueType="num">
                                      <p:cBhvr additive="base">
                                        <p:cTn id="55" dur="500" fill="hold"/>
                                        <p:tgtEl>
                                          <p:spTgt spid="3379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37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accel="50000" decel="50000" fill="hold" grpId="0" nodeType="clickEffect">
                                  <p:stCondLst>
                                    <p:cond delay="0"/>
                                  </p:stCondLst>
                                  <p:childTnLst>
                                    <p:set>
                                      <p:cBhvr>
                                        <p:cTn id="60" dur="1" fill="hold">
                                          <p:stCondLst>
                                            <p:cond delay="0"/>
                                          </p:stCondLst>
                                        </p:cTn>
                                        <p:tgtEl>
                                          <p:spTgt spid="33795">
                                            <p:txEl>
                                              <p:pRg st="9" end="9"/>
                                            </p:txEl>
                                          </p:spTgt>
                                        </p:tgtEl>
                                        <p:attrNameLst>
                                          <p:attrName>style.visibility</p:attrName>
                                        </p:attrNameLst>
                                      </p:cBhvr>
                                      <p:to>
                                        <p:strVal val="visible"/>
                                      </p:to>
                                    </p:set>
                                    <p:anim calcmode="lin" valueType="num">
                                      <p:cBhvr additive="base">
                                        <p:cTn id="61" dur="500" fill="hold"/>
                                        <p:tgtEl>
                                          <p:spTgt spid="3379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379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accel="50000" decel="50000" fill="hold" grpId="0" nodeType="clickEffect">
                                  <p:stCondLst>
                                    <p:cond delay="0"/>
                                  </p:stCondLst>
                                  <p:childTnLst>
                                    <p:set>
                                      <p:cBhvr>
                                        <p:cTn id="66" dur="1" fill="hold">
                                          <p:stCondLst>
                                            <p:cond delay="0"/>
                                          </p:stCondLst>
                                        </p:cTn>
                                        <p:tgtEl>
                                          <p:spTgt spid="33795">
                                            <p:txEl>
                                              <p:pRg st="10" end="10"/>
                                            </p:txEl>
                                          </p:spTgt>
                                        </p:tgtEl>
                                        <p:attrNameLst>
                                          <p:attrName>style.visibility</p:attrName>
                                        </p:attrNameLst>
                                      </p:cBhvr>
                                      <p:to>
                                        <p:strVal val="visible"/>
                                      </p:to>
                                    </p:set>
                                    <p:anim calcmode="lin" valueType="num">
                                      <p:cBhvr additive="base">
                                        <p:cTn id="67" dur="500" fill="hold"/>
                                        <p:tgtEl>
                                          <p:spTgt spid="3379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379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accel="50000" decel="50000" fill="hold" grpId="0" nodeType="clickEffect">
                                  <p:stCondLst>
                                    <p:cond delay="0"/>
                                  </p:stCondLst>
                                  <p:childTnLst>
                                    <p:set>
                                      <p:cBhvr>
                                        <p:cTn id="72" dur="1" fill="hold">
                                          <p:stCondLst>
                                            <p:cond delay="0"/>
                                          </p:stCondLst>
                                        </p:cTn>
                                        <p:tgtEl>
                                          <p:spTgt spid="33795">
                                            <p:txEl>
                                              <p:pRg st="11" end="11"/>
                                            </p:txEl>
                                          </p:spTgt>
                                        </p:tgtEl>
                                        <p:attrNameLst>
                                          <p:attrName>style.visibility</p:attrName>
                                        </p:attrNameLst>
                                      </p:cBhvr>
                                      <p:to>
                                        <p:strVal val="visible"/>
                                      </p:to>
                                    </p:set>
                                    <p:anim calcmode="lin" valueType="num">
                                      <p:cBhvr additive="base">
                                        <p:cTn id="73" dur="500" fill="hold"/>
                                        <p:tgtEl>
                                          <p:spTgt spid="3379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379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accel="50000" decel="50000" fill="hold" grpId="0" nodeType="clickEffect">
                                  <p:stCondLst>
                                    <p:cond delay="0"/>
                                  </p:stCondLst>
                                  <p:childTnLst>
                                    <p:set>
                                      <p:cBhvr>
                                        <p:cTn id="78" dur="1" fill="hold">
                                          <p:stCondLst>
                                            <p:cond delay="0"/>
                                          </p:stCondLst>
                                        </p:cTn>
                                        <p:tgtEl>
                                          <p:spTgt spid="33795">
                                            <p:txEl>
                                              <p:pRg st="12" end="12"/>
                                            </p:txEl>
                                          </p:spTgt>
                                        </p:tgtEl>
                                        <p:attrNameLst>
                                          <p:attrName>style.visibility</p:attrName>
                                        </p:attrNameLst>
                                      </p:cBhvr>
                                      <p:to>
                                        <p:strVal val="visible"/>
                                      </p:to>
                                    </p:set>
                                    <p:anim calcmode="lin" valueType="num">
                                      <p:cBhvr additive="base">
                                        <p:cTn id="79" dur="500" fill="hold"/>
                                        <p:tgtEl>
                                          <p:spTgt spid="3379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379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ChangeArrowheads="1"/>
          </p:cNvSpPr>
          <p:nvPr>
            <p:ph type="ctrTitle"/>
          </p:nvPr>
        </p:nvSpPr>
        <p:spPr/>
        <p:txBody>
          <a:bodyPr/>
          <a:lstStyle/>
          <a:p>
            <a:pPr eaLnBrk="1" hangingPunct="1"/>
            <a:r>
              <a:rPr lang="en-AU" b="1" smtClean="0">
                <a:solidFill>
                  <a:srgbClr val="4AAE5B"/>
                </a:solidFill>
                <a:ea typeface="ＭＳ Ｐゴシック" pitchFamily="34" charset="-128"/>
              </a:rPr>
              <a:t>Teaching History: Models</a:t>
            </a:r>
            <a:endParaRPr lang="en-AU" smtClean="0">
              <a:solidFill>
                <a:srgbClr val="4AAE5B"/>
              </a:solidFill>
              <a:ea typeface="ＭＳ Ｐゴシック" pitchFamily="34" charset="-128"/>
            </a:endParaRPr>
          </a:p>
        </p:txBody>
      </p:sp>
      <p:sp>
        <p:nvSpPr>
          <p:cNvPr id="35843" name="Rectangle 7"/>
          <p:cNvSpPr>
            <a:spLocks noGrp="1" noChangeArrowheads="1"/>
          </p:cNvSpPr>
          <p:nvPr>
            <p:ph type="subTitle" idx="1"/>
          </p:nvPr>
        </p:nvSpPr>
        <p:spPr/>
        <p:txBody>
          <a:bodyPr/>
          <a:lstStyle/>
          <a:p>
            <a:pPr eaLnBrk="1" hangingPunct="1">
              <a:buFont typeface="Wingdings" pitchFamily="2" charset="2"/>
              <a:buNone/>
            </a:pPr>
            <a:r>
              <a:rPr lang="en-AU" b="1" smtClean="0">
                <a:ea typeface="ＭＳ Ｐゴシック" pitchFamily="34" charset="-128"/>
              </a:rPr>
              <a:t>Janet Farrall</a:t>
            </a:r>
          </a:p>
          <a:p>
            <a:pPr eaLnBrk="1" hangingPunct="1">
              <a:buFont typeface="Wingdings" pitchFamily="2" charset="2"/>
              <a:buNone/>
            </a:pPr>
            <a:r>
              <a:rPr lang="en-AU" b="1" smtClean="0">
                <a:ea typeface="ＭＳ Ｐゴシック" pitchFamily="34" charset="-128"/>
              </a:rPr>
              <a:t>2011</a:t>
            </a:r>
            <a:endParaRPr lang="en-AU" smtClean="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sz="4000" smtClean="0">
                <a:ea typeface="ＭＳ Ｐゴシック" pitchFamily="34" charset="-128"/>
              </a:rPr>
              <a:t>Curriculum Models</a:t>
            </a:r>
          </a:p>
        </p:txBody>
      </p:sp>
      <p:sp>
        <p:nvSpPr>
          <p:cNvPr id="36867" name="Rectangle 3"/>
          <p:cNvSpPr>
            <a:spLocks noGrp="1" noChangeArrowheads="1"/>
          </p:cNvSpPr>
          <p:nvPr>
            <p:ph type="body" idx="1"/>
          </p:nvPr>
        </p:nvSpPr>
        <p:spPr>
          <a:xfrm>
            <a:off x="762000" y="1905000"/>
            <a:ext cx="7696200" cy="4619625"/>
          </a:xfrm>
        </p:spPr>
        <p:txBody>
          <a:bodyPr/>
          <a:lstStyle/>
          <a:p>
            <a:pPr lvl="2" eaLnBrk="1" hangingPunct="1">
              <a:lnSpc>
                <a:spcPct val="90000"/>
              </a:lnSpc>
              <a:buClr>
                <a:schemeClr val="tx2"/>
              </a:buClr>
              <a:buSzTx/>
              <a:buFont typeface="Times" charset="0"/>
              <a:buChar char="•"/>
            </a:pPr>
            <a:r>
              <a:rPr lang="en-AU" sz="3600" b="1" dirty="0" smtClean="0">
                <a:ea typeface="ＭＳ Ｐゴシック" pitchFamily="34" charset="-128"/>
              </a:rPr>
              <a:t>Blooms Taxonomy</a:t>
            </a:r>
          </a:p>
          <a:p>
            <a:pPr lvl="2" eaLnBrk="1" hangingPunct="1">
              <a:lnSpc>
                <a:spcPct val="90000"/>
              </a:lnSpc>
              <a:buClr>
                <a:schemeClr val="tx2"/>
              </a:buClr>
              <a:buSzTx/>
              <a:buFont typeface="Times" charset="0"/>
              <a:buChar char="•"/>
            </a:pPr>
            <a:r>
              <a:rPr lang="en-AU" sz="3600" b="1" dirty="0" smtClean="0">
                <a:ea typeface="ＭＳ Ｐゴシック" pitchFamily="34" charset="-128"/>
              </a:rPr>
              <a:t>Six Hat Thinking</a:t>
            </a:r>
          </a:p>
          <a:p>
            <a:pPr lvl="2" eaLnBrk="1" hangingPunct="1">
              <a:lnSpc>
                <a:spcPct val="90000"/>
              </a:lnSpc>
              <a:buClr>
                <a:schemeClr val="tx2"/>
              </a:buClr>
              <a:buSzTx/>
              <a:buFont typeface="Times" charset="0"/>
              <a:buChar char="•"/>
            </a:pPr>
            <a:r>
              <a:rPr lang="en-AU" sz="3600" b="1" dirty="0" smtClean="0">
                <a:ea typeface="ＭＳ Ｐゴシック" pitchFamily="34" charset="-128"/>
              </a:rPr>
              <a:t>Thinkers Keys</a:t>
            </a:r>
          </a:p>
          <a:p>
            <a:pPr lvl="2" eaLnBrk="1" hangingPunct="1">
              <a:lnSpc>
                <a:spcPct val="90000"/>
              </a:lnSpc>
              <a:buClr>
                <a:schemeClr val="tx2"/>
              </a:buClr>
              <a:buSzTx/>
              <a:buFont typeface="Times" charset="0"/>
              <a:buChar char="•"/>
            </a:pPr>
            <a:r>
              <a:rPr lang="en-AU" sz="3600" b="1" dirty="0" smtClean="0">
                <a:ea typeface="ＭＳ Ｐゴシック" pitchFamily="34" charset="-128"/>
              </a:rPr>
              <a:t>Coil</a:t>
            </a:r>
            <a:r>
              <a:rPr lang="en-AU" altLang="en-US" sz="3600" b="1" dirty="0" smtClean="0">
                <a:ea typeface="ＭＳ Ｐゴシック" pitchFamily="34" charset="-128"/>
              </a:rPr>
              <a:t>’</a:t>
            </a:r>
            <a:r>
              <a:rPr lang="en-AU" sz="3600" b="1" dirty="0" smtClean="0">
                <a:ea typeface="ＭＳ Ｐゴシック" pitchFamily="34" charset="-128"/>
              </a:rPr>
              <a:t>s Lateral Thinking Questions</a:t>
            </a:r>
          </a:p>
          <a:p>
            <a:pPr lvl="2" eaLnBrk="1" hangingPunct="1">
              <a:lnSpc>
                <a:spcPct val="90000"/>
              </a:lnSpc>
              <a:buClr>
                <a:schemeClr val="tx2"/>
              </a:buClr>
              <a:buSzTx/>
              <a:buFont typeface="Times" charset="0"/>
              <a:buChar char="•"/>
            </a:pPr>
            <a:r>
              <a:rPr lang="en-AU" sz="3600" b="1" dirty="0" smtClean="0">
                <a:ea typeface="ＭＳ Ｐゴシック" pitchFamily="34" charset="-128"/>
              </a:rPr>
              <a:t>Understanding by Design</a:t>
            </a:r>
          </a:p>
          <a:p>
            <a:pPr lvl="2" eaLnBrk="1" hangingPunct="1">
              <a:lnSpc>
                <a:spcPct val="90000"/>
              </a:lnSpc>
              <a:buClr>
                <a:schemeClr val="tx2"/>
              </a:buClr>
              <a:buSzTx/>
              <a:buFont typeface="Times" charset="0"/>
              <a:buChar char="•"/>
            </a:pPr>
            <a:r>
              <a:rPr lang="en-AU" sz="3600" b="1" dirty="0" smtClean="0">
                <a:ea typeface="ＭＳ Ｐゴシック" pitchFamily="34" charset="-128"/>
              </a:rPr>
              <a:t>Williams</a:t>
            </a:r>
          </a:p>
          <a:p>
            <a:pPr lvl="2" eaLnBrk="1" hangingPunct="1">
              <a:lnSpc>
                <a:spcPct val="90000"/>
              </a:lnSpc>
              <a:buClr>
                <a:schemeClr val="tx2"/>
              </a:buClr>
              <a:buSzTx/>
              <a:buFontTx/>
              <a:buNone/>
            </a:pPr>
            <a:endParaRPr lang="en-AU" sz="4000" b="1" dirty="0" smtClean="0">
              <a:ea typeface="ＭＳ Ｐゴシック" pitchFamily="34" charset="-128"/>
            </a:endParaRPr>
          </a:p>
          <a:p>
            <a:pPr eaLnBrk="1" hangingPunct="1">
              <a:lnSpc>
                <a:spcPct val="90000"/>
              </a:lnSpc>
              <a:buClr>
                <a:schemeClr val="tx2"/>
              </a:buClr>
              <a:buSzTx/>
              <a:buFont typeface="Times" charset="0"/>
              <a:buChar char="•"/>
            </a:pPr>
            <a:endParaRPr lang="en-AU" sz="1800" b="1" dirty="0" smtClean="0">
              <a:ea typeface="ＭＳ Ｐゴシック" pitchFamily="34" charset="-128"/>
            </a:endParaRPr>
          </a:p>
          <a:p>
            <a:pPr eaLnBrk="1" hangingPunct="1">
              <a:lnSpc>
                <a:spcPct val="90000"/>
              </a:lnSpc>
            </a:pPr>
            <a:endParaRPr lang="en-US" sz="21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eaLnBrk="1" hangingPunct="1"/>
            <a:r>
              <a:rPr lang="en-US" dirty="0" smtClean="0">
                <a:ea typeface="ＭＳ Ｐゴシック" pitchFamily="34" charset="-128"/>
              </a:rPr>
              <a:t>RESOURCES</a:t>
            </a:r>
          </a:p>
        </p:txBody>
      </p:sp>
      <p:sp>
        <p:nvSpPr>
          <p:cNvPr id="37891" name="Rectangle 3"/>
          <p:cNvSpPr>
            <a:spLocks noGrp="1" noChangeArrowheads="1"/>
          </p:cNvSpPr>
          <p:nvPr>
            <p:ph type="body" idx="1"/>
          </p:nvPr>
        </p:nvSpPr>
        <p:spPr/>
        <p:txBody>
          <a:bodyPr/>
          <a:lstStyle/>
          <a:p>
            <a:pPr marL="0" indent="0" eaLnBrk="1" hangingPunct="1">
              <a:lnSpc>
                <a:spcPct val="90000"/>
              </a:lnSpc>
              <a:buClr>
                <a:schemeClr val="tx2"/>
              </a:buClr>
              <a:buSzTx/>
              <a:buFont typeface="Wingdings" charset="0"/>
              <a:buNone/>
              <a:defRPr/>
            </a:pPr>
            <a:endParaRPr lang="en-AU" sz="1800" b="1" dirty="0">
              <a:ea typeface="ＭＳ Ｐゴシック" charset="0"/>
              <a:cs typeface="ＭＳ Ｐゴシック" charset="0"/>
            </a:endParaRPr>
          </a:p>
          <a:p>
            <a:pPr eaLnBrk="1" hangingPunct="1">
              <a:lnSpc>
                <a:spcPct val="90000"/>
              </a:lnSpc>
              <a:buClr>
                <a:schemeClr val="tx2"/>
              </a:buClr>
              <a:buSzTx/>
              <a:buFont typeface="Wingdings" charset="0"/>
              <a:buChar char=""/>
              <a:defRPr/>
            </a:pPr>
            <a:endParaRPr lang="en-AU" sz="1800" b="1" dirty="0">
              <a:ea typeface="ＭＳ Ｐゴシック" charset="0"/>
              <a:cs typeface="ＭＳ Ｐゴシック" charset="0"/>
            </a:endParaRPr>
          </a:p>
          <a:p>
            <a:pPr eaLnBrk="1" hangingPunct="1">
              <a:lnSpc>
                <a:spcPct val="90000"/>
              </a:lnSpc>
              <a:buClr>
                <a:schemeClr val="tx2"/>
              </a:buClr>
              <a:buSzTx/>
              <a:buFont typeface="Wingdings" charset="0"/>
              <a:buChar char=""/>
              <a:defRPr/>
            </a:pPr>
            <a:r>
              <a:rPr lang="en-AU" sz="1800" b="1" dirty="0">
                <a:ea typeface="ＭＳ Ｐゴシック" charset="0"/>
                <a:cs typeface="ＭＳ Ｐゴシック" charset="0"/>
              </a:rPr>
              <a:t>Visible Thinking </a:t>
            </a:r>
            <a:r>
              <a:rPr lang="en-US" sz="1800" b="1" dirty="0" smtClean="0">
                <a:ea typeface="ＭＳ Ｐゴシック" charset="0"/>
                <a:cs typeface="ＭＳ Ｐゴシック" charset="0"/>
                <a:hlinkClick r:id="rId3"/>
              </a:rPr>
              <a:t>http</a:t>
            </a:r>
            <a:r>
              <a:rPr lang="en-US" sz="1800" b="1" dirty="0">
                <a:ea typeface="ＭＳ Ｐゴシック" charset="0"/>
                <a:cs typeface="ＭＳ Ｐゴシック" charset="0"/>
                <a:hlinkClick r:id="rId3"/>
              </a:rPr>
              <a:t>://</a:t>
            </a:r>
            <a:r>
              <a:rPr lang="en-US" sz="1800" b="1" dirty="0" smtClean="0">
                <a:ea typeface="ＭＳ Ｐゴシック" charset="0"/>
                <a:cs typeface="ＭＳ Ｐゴシック" charset="0"/>
                <a:hlinkClick r:id="rId3"/>
              </a:rPr>
              <a:t>www.old-pz.gse.harvard.edu/vt/VisibleThinking_html_files/01_VisibleThinkingInAction/01a_VTInAction.html</a:t>
            </a:r>
            <a:r>
              <a:rPr lang="en-US" sz="1800" b="1" dirty="0" smtClean="0">
                <a:ea typeface="ＭＳ Ｐゴシック" charset="0"/>
                <a:cs typeface="ＭＳ Ｐゴシック" charset="0"/>
              </a:rPr>
              <a:t>  </a:t>
            </a:r>
            <a:r>
              <a:rPr lang="en-US" sz="1800" b="1" dirty="0">
                <a:ea typeface="ＭＳ Ｐゴシック" charset="0"/>
                <a:cs typeface="ＭＳ Ｐゴシック" charset="0"/>
              </a:rPr>
              <a:t>(Date Accessed </a:t>
            </a:r>
            <a:r>
              <a:rPr lang="en-US" sz="1800" b="1" dirty="0" smtClean="0">
                <a:ea typeface="ＭＳ Ｐゴシック" charset="0"/>
                <a:cs typeface="ＭＳ Ｐゴシック" charset="0"/>
              </a:rPr>
              <a:t>21-3-13)</a:t>
            </a:r>
          </a:p>
          <a:p>
            <a:pPr eaLnBrk="1" hangingPunct="1">
              <a:lnSpc>
                <a:spcPct val="90000"/>
              </a:lnSpc>
              <a:buClr>
                <a:schemeClr val="tx2"/>
              </a:buClr>
              <a:buSzTx/>
              <a:buFont typeface="Wingdings" charset="0"/>
              <a:buChar char=""/>
              <a:defRPr/>
            </a:pPr>
            <a:endParaRPr lang="en-US" sz="1800" b="1" dirty="0" smtClean="0">
              <a:ea typeface="ＭＳ Ｐゴシック" charset="0"/>
              <a:cs typeface="ＭＳ Ｐゴシック" charset="0"/>
            </a:endParaRPr>
          </a:p>
          <a:p>
            <a:pPr eaLnBrk="1" hangingPunct="1">
              <a:lnSpc>
                <a:spcPct val="90000"/>
              </a:lnSpc>
              <a:buClr>
                <a:schemeClr val="tx2"/>
              </a:buClr>
              <a:buSzTx/>
              <a:buFont typeface="Wingdings" charset="0"/>
              <a:buChar char=""/>
              <a:defRPr/>
            </a:pPr>
            <a:r>
              <a:rPr lang="en-US" sz="1800" b="1" dirty="0" err="1" smtClean="0">
                <a:ea typeface="ＭＳ Ｐゴシック" pitchFamily="34" charset="-128"/>
              </a:rPr>
              <a:t>Wolfson</a:t>
            </a:r>
            <a:r>
              <a:rPr lang="en-US" sz="1800" b="1" dirty="0" smtClean="0">
                <a:ea typeface="ＭＳ Ｐゴシック" pitchFamily="34" charset="-128"/>
              </a:rPr>
              <a:t>, R and Aylett, J. F.,1988</a:t>
            </a:r>
            <a:r>
              <a:rPr lang="en-US" sz="1800" b="1" i="1" dirty="0" smtClean="0">
                <a:ea typeface="ＭＳ Ｐゴシック" pitchFamily="34" charset="-128"/>
              </a:rPr>
              <a:t>,  Examining the Evidence, </a:t>
            </a:r>
            <a:r>
              <a:rPr lang="en-US" sz="1800" b="1" dirty="0" smtClean="0">
                <a:ea typeface="ＭＳ Ｐゴシック" pitchFamily="34" charset="-128"/>
              </a:rPr>
              <a:t>GB, Edward Arnold</a:t>
            </a:r>
          </a:p>
          <a:p>
            <a:pPr eaLnBrk="1" hangingPunct="1">
              <a:lnSpc>
                <a:spcPct val="90000"/>
              </a:lnSpc>
              <a:buClr>
                <a:schemeClr val="tx2"/>
              </a:buClr>
              <a:buSzTx/>
              <a:buFont typeface="Wingdings" charset="0"/>
              <a:buChar char=""/>
              <a:defRPr/>
            </a:pPr>
            <a:endParaRPr lang="en-AU" sz="1800" b="1" dirty="0">
              <a:ea typeface="ＭＳ Ｐゴシック" charset="0"/>
              <a:cs typeface="ＭＳ Ｐゴシック" charset="0"/>
            </a:endParaRPr>
          </a:p>
          <a:p>
            <a:pPr eaLnBrk="1" hangingPunct="1">
              <a:lnSpc>
                <a:spcPct val="90000"/>
              </a:lnSpc>
              <a:buFont typeface="Wingdings" charset="0"/>
              <a:buChar char="l"/>
              <a:defRPr/>
            </a:pPr>
            <a:endParaRPr lang="en-US" sz="2100"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eaLnBrk="1" hangingPunct="1"/>
            <a:r>
              <a:rPr lang="en-US" dirty="0" smtClean="0">
                <a:ea typeface="ＭＳ Ｐゴシック" pitchFamily="34" charset="-128"/>
              </a:rPr>
              <a:t>SOURCES</a:t>
            </a:r>
          </a:p>
        </p:txBody>
      </p:sp>
      <p:sp>
        <p:nvSpPr>
          <p:cNvPr id="37891" name="Rectangle 3"/>
          <p:cNvSpPr>
            <a:spLocks noGrp="1" noChangeArrowheads="1"/>
          </p:cNvSpPr>
          <p:nvPr>
            <p:ph type="body" idx="1"/>
          </p:nvPr>
        </p:nvSpPr>
        <p:spPr>
          <a:xfrm>
            <a:off x="755576" y="1700808"/>
            <a:ext cx="7696200" cy="4752528"/>
          </a:xfrm>
        </p:spPr>
        <p:txBody>
          <a:bodyPr/>
          <a:lstStyle/>
          <a:p>
            <a:pPr>
              <a:buNone/>
            </a:pPr>
            <a:r>
              <a:rPr lang="en-AU" sz="1200" b="1" dirty="0" smtClean="0"/>
              <a:t>Carroll, B., 1974, </a:t>
            </a:r>
            <a:r>
              <a:rPr lang="en-AU" sz="1200" b="1" i="1" dirty="0" smtClean="0"/>
              <a:t>The Australian Poster Album</a:t>
            </a:r>
            <a:r>
              <a:rPr lang="en-AU" sz="1200" b="1" dirty="0" smtClean="0"/>
              <a:t>, Melbourne, Sun Books.</a:t>
            </a:r>
          </a:p>
          <a:p>
            <a:pPr>
              <a:buNone/>
            </a:pPr>
            <a:r>
              <a:rPr lang="en-AU" sz="1200" b="1" dirty="0" smtClean="0"/>
              <a:t> </a:t>
            </a:r>
          </a:p>
          <a:p>
            <a:pPr>
              <a:buNone/>
            </a:pPr>
            <a:r>
              <a:rPr lang="en-AU" sz="1200" b="1" dirty="0" smtClean="0"/>
              <a:t>Dore,” Russian Cartoon 1854” in </a:t>
            </a:r>
            <a:r>
              <a:rPr lang="en-AU" sz="1200" b="1" i="1" dirty="0" smtClean="0"/>
              <a:t>Fine Art America</a:t>
            </a:r>
            <a:r>
              <a:rPr lang="en-AU" sz="1200" b="1" dirty="0" smtClean="0"/>
              <a:t>, 2013 </a:t>
            </a:r>
            <a:r>
              <a:rPr lang="en-AU" sz="1200" b="1" u="sng" dirty="0" smtClean="0">
                <a:hlinkClick r:id="rId3"/>
              </a:rPr>
              <a:t>http://fineartamerica.com/featured/dore-russian-cartoon-1854-granger.html</a:t>
            </a:r>
            <a:r>
              <a:rPr lang="en-AU" sz="1200" b="1" dirty="0" smtClean="0"/>
              <a:t> Date Accessed 20/2/2013</a:t>
            </a:r>
          </a:p>
          <a:p>
            <a:pPr>
              <a:buNone/>
            </a:pPr>
            <a:r>
              <a:rPr lang="en-AU" sz="1200" b="1" dirty="0" smtClean="0"/>
              <a:t> </a:t>
            </a:r>
          </a:p>
          <a:p>
            <a:pPr>
              <a:buNone/>
            </a:pPr>
            <a:r>
              <a:rPr lang="en-AU" sz="1200" b="1" i="1" dirty="0" smtClean="0"/>
              <a:t>In Defence of Marxism</a:t>
            </a:r>
            <a:r>
              <a:rPr lang="en-AU" sz="1200" b="1" dirty="0" smtClean="0"/>
              <a:t>, 2005, </a:t>
            </a:r>
            <a:r>
              <a:rPr lang="en-AU" sz="1200" b="1" u="sng" dirty="0" smtClean="0">
                <a:hlinkClick r:id="rId4"/>
              </a:rPr>
              <a:t>http://www.marxist.com/women-and-the-crisis-of-capitalism.htm</a:t>
            </a:r>
            <a:r>
              <a:rPr lang="en-AU" sz="1200" b="1" dirty="0" smtClean="0"/>
              <a:t> Date Accessed 20/2/2013</a:t>
            </a:r>
          </a:p>
          <a:p>
            <a:pPr>
              <a:buNone/>
            </a:pPr>
            <a:r>
              <a:rPr lang="en-AU" sz="1200" b="1" dirty="0" smtClean="0"/>
              <a:t> </a:t>
            </a:r>
          </a:p>
          <a:p>
            <a:pPr>
              <a:buNone/>
            </a:pPr>
            <a:r>
              <a:rPr lang="en-AU" sz="1200" b="1" i="1" dirty="0" smtClean="0"/>
              <a:t>The Russian Poster</a:t>
            </a:r>
            <a:r>
              <a:rPr lang="en-AU" sz="1200" b="1" u="sng" dirty="0" smtClean="0"/>
              <a:t>,</a:t>
            </a:r>
            <a:r>
              <a:rPr lang="en-AU" sz="1200" b="1" dirty="0" smtClean="0"/>
              <a:t> Moscow 2001</a:t>
            </a:r>
          </a:p>
          <a:p>
            <a:pPr>
              <a:buNone/>
            </a:pPr>
            <a:r>
              <a:rPr lang="en-AU" sz="1200" b="1" dirty="0" smtClean="0"/>
              <a:t> </a:t>
            </a:r>
          </a:p>
          <a:p>
            <a:pPr>
              <a:buNone/>
            </a:pPr>
            <a:r>
              <a:rPr lang="en-AU" sz="1200" b="1" dirty="0" smtClean="0"/>
              <a:t>Russian Social Pyramid in </a:t>
            </a:r>
            <a:r>
              <a:rPr lang="en-AU" sz="1200" b="1" i="1" dirty="0" smtClean="0"/>
              <a:t>Alpha History</a:t>
            </a:r>
            <a:r>
              <a:rPr lang="en-AU" sz="1200" b="1" dirty="0" smtClean="0"/>
              <a:t> 2013, </a:t>
            </a:r>
            <a:r>
              <a:rPr lang="en-AU" sz="1200" b="1" u="sng" dirty="0" smtClean="0">
                <a:hlinkClick r:id="rId5"/>
              </a:rPr>
              <a:t>http://alphahistory.com/russianrevolution/russian-revolution-graphics/</a:t>
            </a:r>
            <a:endParaRPr lang="en-AU" sz="1200" b="1" dirty="0" smtClean="0"/>
          </a:p>
          <a:p>
            <a:pPr>
              <a:buNone/>
            </a:pPr>
            <a:r>
              <a:rPr lang="en-AU" sz="1200" b="1" dirty="0" smtClean="0"/>
              <a:t>Date Accessed 2013</a:t>
            </a:r>
          </a:p>
          <a:p>
            <a:pPr>
              <a:buNone/>
            </a:pPr>
            <a:r>
              <a:rPr lang="en-AU" sz="1200" b="1" dirty="0" smtClean="0"/>
              <a:t> </a:t>
            </a:r>
          </a:p>
          <a:p>
            <a:pPr>
              <a:buNone/>
            </a:pPr>
            <a:r>
              <a:rPr lang="en-AU" sz="1200" b="1" i="1" dirty="0" smtClean="0"/>
              <a:t>The Soviet Political Poster</a:t>
            </a:r>
            <a:r>
              <a:rPr lang="en-AU" sz="1200" b="1" dirty="0" smtClean="0"/>
              <a:t>, Moscow, 2001 </a:t>
            </a:r>
          </a:p>
          <a:p>
            <a:pPr>
              <a:buNone/>
            </a:pPr>
            <a:r>
              <a:rPr lang="en-AU" sz="1200" b="1" dirty="0" smtClean="0"/>
              <a:t>“</a:t>
            </a:r>
            <a:r>
              <a:rPr lang="en-AU" sz="1200" b="1" dirty="0" err="1" smtClean="0"/>
              <a:t>Tjikalyi</a:t>
            </a:r>
            <a:r>
              <a:rPr lang="en-AU" sz="1200" b="1" dirty="0" smtClean="0"/>
              <a:t> Colin, a Pitjantjatjara girl, collecting firewood, Ernabella, South Australia, ca. 1946, 2 [picture]” in </a:t>
            </a:r>
            <a:r>
              <a:rPr lang="en-AU" sz="1200" b="1" u="sng" dirty="0" smtClean="0">
                <a:hlinkClick r:id="rId6"/>
              </a:rPr>
              <a:t>Central Australia photograph album [picture]</a:t>
            </a:r>
            <a:r>
              <a:rPr lang="en-AU" sz="1200" b="1" dirty="0" smtClean="0"/>
              <a:t> between 1930 and 1950, nla.pic-vn4805417, Date accessed 20/2/2013</a:t>
            </a:r>
          </a:p>
          <a:p>
            <a:pPr>
              <a:buNone/>
            </a:pPr>
            <a:endParaRPr lang="en-AU" sz="1200" b="1" dirty="0" smtClean="0"/>
          </a:p>
          <a:p>
            <a:pPr>
              <a:buNone/>
            </a:pPr>
            <a:r>
              <a:rPr lang="en-US" sz="1200" b="1" dirty="0" smtClean="0"/>
              <a:t>UNISA, 1997, </a:t>
            </a:r>
            <a:r>
              <a:rPr lang="en-US" sz="1200" b="1" i="1" dirty="0" smtClean="0"/>
              <a:t>New Outlook, </a:t>
            </a:r>
            <a:r>
              <a:rPr lang="en-US" sz="1200" b="1" dirty="0" smtClean="0"/>
              <a:t>SA, UNISA.</a:t>
            </a:r>
            <a:endParaRPr lang="en-AU" sz="1200" b="1" dirty="0" smtClean="0"/>
          </a:p>
          <a:p>
            <a:pPr eaLnBrk="1" hangingPunct="1">
              <a:lnSpc>
                <a:spcPct val="90000"/>
              </a:lnSpc>
              <a:buClr>
                <a:schemeClr val="tx2"/>
              </a:buClr>
              <a:buSzTx/>
              <a:buNone/>
              <a:defRPr/>
            </a:pPr>
            <a:endParaRPr lang="en-AU" sz="1800" b="1" dirty="0">
              <a:ea typeface="ＭＳ Ｐゴシック" charset="0"/>
              <a:cs typeface="ＭＳ Ｐゴシック" charset="0"/>
            </a:endParaRPr>
          </a:p>
          <a:p>
            <a:pPr eaLnBrk="1" hangingPunct="1">
              <a:lnSpc>
                <a:spcPct val="90000"/>
              </a:lnSpc>
              <a:buFont typeface="Wingdings" charset="0"/>
              <a:buChar char="l"/>
              <a:defRPr/>
            </a:pPr>
            <a:endParaRPr lang="en-US" sz="2100"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4" descr="Russian Gamblers 1854.jpg"/>
          <p:cNvPicPr>
            <a:picLocks noChangeAspect="1"/>
          </p:cNvPicPr>
          <p:nvPr/>
        </p:nvPicPr>
        <p:blipFill>
          <a:blip/>
          <a:srcRect/>
          <a:stretch>
            <a:fillRect/>
          </a:stretch>
        </p:blipFill>
        <p:spPr bwMode="auto">
          <a:xfrm>
            <a:off x="755650" y="1052513"/>
            <a:ext cx="7704138"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Picture 3" descr="Wedding cake 2.jpg"/>
          <p:cNvPicPr>
            <a:picLocks noChangeAspect="1"/>
          </p:cNvPicPr>
          <p:nvPr/>
        </p:nvPicPr>
        <p:blipFill>
          <a:blip/>
          <a:srcRect/>
          <a:stretch>
            <a:fillRect/>
          </a:stretch>
        </p:blipFill>
        <p:spPr bwMode="auto">
          <a:xfrm>
            <a:off x="1851025" y="0"/>
            <a:ext cx="54578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536" y="25360"/>
            <a:ext cx="8351837" cy="6832640"/>
          </a:xfrm>
          <a:prstGeom prst="rect">
            <a:avLst/>
          </a:prstGeom>
          <a:noFill/>
          <a:ln w="9525">
            <a:noFill/>
            <a:miter lim="800000"/>
            <a:headEnd/>
            <a:tailEnd/>
          </a:ln>
        </p:spPr>
        <p:txBody>
          <a:bodyPr wrap="square" anchor="ctr">
            <a:spAutoFit/>
          </a:bodyPr>
          <a:lstStyle/>
          <a:p>
            <a:pPr eaLnBrk="0" hangingPunct="0"/>
            <a:r>
              <a:rPr lang="en-AU" sz="1400" b="1" dirty="0">
                <a:cs typeface="Times New Roman" pitchFamily="18" charset="0"/>
              </a:rPr>
              <a:t>Year 9 History: Russian Cartoons Group Work activity.</a:t>
            </a:r>
            <a:endParaRPr lang="en-AU" sz="1400" b="1" dirty="0"/>
          </a:p>
          <a:p>
            <a:pPr eaLnBrk="0" hangingPunct="0"/>
            <a:r>
              <a:rPr lang="en-AU" sz="1400" b="1" dirty="0">
                <a:cs typeface="Times New Roman" pitchFamily="18" charset="0"/>
              </a:rPr>
              <a:t>The Artist’s View: </a:t>
            </a:r>
            <a:r>
              <a:rPr lang="en-AU" sz="1400" b="1" i="1" dirty="0">
                <a:cs typeface="Times New Roman" pitchFamily="18" charset="0"/>
              </a:rPr>
              <a:t>The </a:t>
            </a:r>
            <a:r>
              <a:rPr lang="en-AU" sz="1400" b="1" i="1" dirty="0" smtClean="0">
                <a:cs typeface="Times New Roman" pitchFamily="18" charset="0"/>
              </a:rPr>
              <a:t>Gamblers</a:t>
            </a:r>
            <a:r>
              <a:rPr lang="en-AU" sz="1400" b="1" dirty="0" smtClean="0">
                <a:cs typeface="Times New Roman" pitchFamily="18" charset="0"/>
              </a:rPr>
              <a:t> </a:t>
            </a:r>
            <a:r>
              <a:rPr lang="en-AU" sz="1400" b="1" dirty="0">
                <a:cs typeface="Times New Roman" pitchFamily="18" charset="0"/>
              </a:rPr>
              <a:t>and The Cartoonist’s view: </a:t>
            </a:r>
            <a:r>
              <a:rPr lang="en-AU" sz="1400" b="1" i="1" dirty="0">
                <a:cs typeface="Times New Roman" pitchFamily="18" charset="0"/>
              </a:rPr>
              <a:t>Russian </a:t>
            </a:r>
            <a:r>
              <a:rPr lang="en-AU" sz="1400" b="1" i="1" dirty="0" smtClean="0">
                <a:cs typeface="Times New Roman" pitchFamily="18" charset="0"/>
              </a:rPr>
              <a:t>Civilisation</a:t>
            </a:r>
            <a:r>
              <a:rPr lang="en-AU" sz="1400" b="1" dirty="0" smtClean="0">
                <a:cs typeface="Times New Roman" pitchFamily="18" charset="0"/>
              </a:rPr>
              <a:t> in</a:t>
            </a:r>
            <a:r>
              <a:rPr lang="en-AU" sz="1400" b="1" dirty="0"/>
              <a:t> </a:t>
            </a:r>
            <a:r>
              <a:rPr lang="en-AU" sz="1400" b="1" dirty="0" smtClean="0">
                <a:cs typeface="Times New Roman" pitchFamily="18" charset="0"/>
              </a:rPr>
              <a:t>Condon</a:t>
            </a:r>
            <a:r>
              <a:rPr lang="en-AU" sz="1400" b="1" dirty="0">
                <a:cs typeface="Times New Roman" pitchFamily="18" charset="0"/>
              </a:rPr>
              <a:t>, C, 1990, </a:t>
            </a:r>
            <a:r>
              <a:rPr lang="en-AU" sz="1400" b="1" i="1" dirty="0">
                <a:cs typeface="Times New Roman" pitchFamily="18" charset="0"/>
              </a:rPr>
              <a:t>The Nineteenth Century World</a:t>
            </a:r>
            <a:r>
              <a:rPr lang="en-AU" sz="1400" b="1" dirty="0">
                <a:cs typeface="Times New Roman" pitchFamily="18" charset="0"/>
              </a:rPr>
              <a:t>, Melbourne, MacMillan.</a:t>
            </a:r>
            <a:endParaRPr lang="en-AU" sz="1400" b="1" dirty="0"/>
          </a:p>
          <a:p>
            <a:pPr eaLnBrk="0" hangingPunct="0"/>
            <a:endParaRPr lang="en-AU" sz="1400" b="1" u="sng" dirty="0" smtClean="0">
              <a:cs typeface="Times New Roman" pitchFamily="18" charset="0"/>
            </a:endParaRPr>
          </a:p>
          <a:p>
            <a:pPr eaLnBrk="0" hangingPunct="0"/>
            <a:r>
              <a:rPr lang="en-AU" sz="1400" b="1" u="sng" dirty="0" smtClean="0">
                <a:cs typeface="Times New Roman" pitchFamily="18" charset="0"/>
              </a:rPr>
              <a:t>Immersion </a:t>
            </a:r>
            <a:r>
              <a:rPr lang="en-AU" sz="1400" b="1" u="sng" dirty="0">
                <a:cs typeface="Times New Roman" pitchFamily="18" charset="0"/>
              </a:rPr>
              <a:t>activities:</a:t>
            </a:r>
            <a:endParaRPr lang="en-AU" sz="1400" b="1" dirty="0"/>
          </a:p>
          <a:p>
            <a:pPr eaLnBrk="0" hangingPunct="0"/>
            <a:r>
              <a:rPr lang="en-AU" sz="1400" b="1" dirty="0">
                <a:cs typeface="Times New Roman" pitchFamily="18" charset="0"/>
              </a:rPr>
              <a:t>	4 </a:t>
            </a:r>
            <a:r>
              <a:rPr lang="en-AU" sz="1400" b="1" dirty="0" err="1">
                <a:cs typeface="Times New Roman" pitchFamily="18" charset="0"/>
              </a:rPr>
              <a:t>w’s</a:t>
            </a:r>
            <a:endParaRPr lang="en-AU" sz="1400" b="1" dirty="0"/>
          </a:p>
          <a:p>
            <a:pPr eaLnBrk="0" hangingPunct="0"/>
            <a:r>
              <a:rPr lang="en-AU" sz="1400" b="1" dirty="0">
                <a:cs typeface="Times New Roman" pitchFamily="18" charset="0"/>
              </a:rPr>
              <a:t>	“Porcupine” every detail in each cartoon.</a:t>
            </a:r>
            <a:endParaRPr lang="en-AU" sz="1400" b="1" dirty="0"/>
          </a:p>
          <a:p>
            <a:pPr eaLnBrk="0" hangingPunct="0"/>
            <a:endParaRPr lang="en-AU" sz="1400" b="1" u="sng" dirty="0" smtClean="0">
              <a:cs typeface="Times New Roman" pitchFamily="18" charset="0"/>
            </a:endParaRPr>
          </a:p>
          <a:p>
            <a:pPr eaLnBrk="0" hangingPunct="0"/>
            <a:r>
              <a:rPr lang="en-AU" sz="1400" b="1" u="sng" dirty="0" smtClean="0">
                <a:cs typeface="Times New Roman" pitchFamily="18" charset="0"/>
              </a:rPr>
              <a:t>Oral </a:t>
            </a:r>
            <a:r>
              <a:rPr lang="en-AU" sz="1400" b="1" u="sng" dirty="0">
                <a:cs typeface="Times New Roman" pitchFamily="18" charset="0"/>
              </a:rPr>
              <a:t>Group work:</a:t>
            </a:r>
            <a:endParaRPr lang="en-AU" sz="1400" b="1" dirty="0"/>
          </a:p>
          <a:p>
            <a:pPr marL="342900" indent="-342900" eaLnBrk="0" hangingPunct="0">
              <a:buAutoNum type="arabicPeriod"/>
            </a:pPr>
            <a:r>
              <a:rPr lang="en-AU" sz="1400" b="1" dirty="0" smtClean="0">
                <a:cs typeface="Times New Roman" pitchFamily="18" charset="0"/>
              </a:rPr>
              <a:t>What </a:t>
            </a:r>
            <a:r>
              <a:rPr lang="en-AU" sz="1400" b="1" dirty="0">
                <a:cs typeface="Times New Roman" pitchFamily="18" charset="0"/>
              </a:rPr>
              <a:t>do you think cartoonists set out to do</a:t>
            </a:r>
            <a:r>
              <a:rPr lang="en-AU" sz="1400" b="1" dirty="0" smtClean="0">
                <a:cs typeface="Times New Roman" pitchFamily="18" charset="0"/>
              </a:rPr>
              <a:t>?</a:t>
            </a:r>
          </a:p>
          <a:p>
            <a:pPr marL="342900" indent="-342900" eaLnBrk="0" hangingPunct="0"/>
            <a:endParaRPr lang="en-AU" sz="1400" b="1" dirty="0"/>
          </a:p>
          <a:p>
            <a:pPr eaLnBrk="0" hangingPunct="0"/>
            <a:r>
              <a:rPr lang="en-AU" sz="1400" b="1" dirty="0">
                <a:cs typeface="Times New Roman" pitchFamily="18" charset="0"/>
              </a:rPr>
              <a:t>2. How is a political cartoon different from an ordinary </a:t>
            </a:r>
            <a:r>
              <a:rPr lang="en-AU" sz="1400" b="1" dirty="0" smtClean="0">
                <a:cs typeface="Times New Roman" pitchFamily="18" charset="0"/>
              </a:rPr>
              <a:t>cartoon?</a:t>
            </a:r>
          </a:p>
          <a:p>
            <a:pPr eaLnBrk="0" hangingPunct="0"/>
            <a:endParaRPr lang="en-AU" sz="1400" b="1" dirty="0"/>
          </a:p>
          <a:p>
            <a:pPr eaLnBrk="0" hangingPunct="0"/>
            <a:r>
              <a:rPr lang="en-AU" sz="1400" b="1" dirty="0">
                <a:cs typeface="Times New Roman" pitchFamily="18" charset="0"/>
              </a:rPr>
              <a:t>3. In what ways are the cartoons similar</a:t>
            </a:r>
            <a:r>
              <a:rPr lang="en-AU" sz="1400" b="1" dirty="0" smtClean="0">
                <a:cs typeface="Times New Roman" pitchFamily="18" charset="0"/>
              </a:rPr>
              <a:t>?</a:t>
            </a:r>
          </a:p>
          <a:p>
            <a:pPr eaLnBrk="0" hangingPunct="0"/>
            <a:endParaRPr lang="en-AU" sz="1400" b="1" dirty="0"/>
          </a:p>
          <a:p>
            <a:pPr eaLnBrk="0" hangingPunct="0"/>
            <a:r>
              <a:rPr lang="en-AU" sz="1400" b="1" dirty="0">
                <a:cs typeface="Times New Roman" pitchFamily="18" charset="0"/>
              </a:rPr>
              <a:t>4. In what ways are they different</a:t>
            </a:r>
            <a:r>
              <a:rPr lang="en-AU" sz="1400" b="1" dirty="0" smtClean="0">
                <a:cs typeface="Times New Roman" pitchFamily="18" charset="0"/>
              </a:rPr>
              <a:t>?</a:t>
            </a:r>
          </a:p>
          <a:p>
            <a:pPr eaLnBrk="0" hangingPunct="0"/>
            <a:endParaRPr lang="en-AU" sz="1400" b="1" dirty="0"/>
          </a:p>
          <a:p>
            <a:pPr eaLnBrk="0" hangingPunct="0"/>
            <a:r>
              <a:rPr lang="en-AU" sz="1400" b="1" dirty="0">
                <a:cs typeface="Times New Roman" pitchFamily="18" charset="0"/>
              </a:rPr>
              <a:t>5. What conclusion can be drawn from the cartoons about the plight of the lower classes in Russian Society during the 19</a:t>
            </a:r>
            <a:r>
              <a:rPr lang="en-AU" sz="1400" b="1" baseline="30000" dirty="0">
                <a:cs typeface="Times New Roman" pitchFamily="18" charset="0"/>
              </a:rPr>
              <a:t>th</a:t>
            </a:r>
            <a:r>
              <a:rPr lang="en-AU" sz="1400" b="1" dirty="0">
                <a:cs typeface="Times New Roman" pitchFamily="18" charset="0"/>
              </a:rPr>
              <a:t> C? Consider each one in turn</a:t>
            </a:r>
            <a:r>
              <a:rPr lang="en-AU" sz="1400" b="1" dirty="0" smtClean="0">
                <a:cs typeface="Times New Roman" pitchFamily="18" charset="0"/>
              </a:rPr>
              <a:t>.</a:t>
            </a:r>
          </a:p>
          <a:p>
            <a:pPr eaLnBrk="0" hangingPunct="0"/>
            <a:endParaRPr lang="en-AU" sz="1400" b="1" dirty="0"/>
          </a:p>
          <a:p>
            <a:pPr eaLnBrk="0" hangingPunct="0"/>
            <a:r>
              <a:rPr lang="en-AU" sz="1400" b="1" dirty="0">
                <a:cs typeface="Times New Roman" pitchFamily="18" charset="0"/>
              </a:rPr>
              <a:t>6. In what ways are the cartoons helpful for historians wishing to understand the nature of society in Russia during the 19</a:t>
            </a:r>
            <a:r>
              <a:rPr lang="en-AU" sz="1400" b="1" baseline="30000" dirty="0">
                <a:cs typeface="Times New Roman" pitchFamily="18" charset="0"/>
              </a:rPr>
              <a:t>th</a:t>
            </a:r>
            <a:r>
              <a:rPr lang="en-AU" sz="1400" b="1" dirty="0">
                <a:cs typeface="Times New Roman" pitchFamily="18" charset="0"/>
              </a:rPr>
              <a:t> C</a:t>
            </a:r>
            <a:r>
              <a:rPr lang="en-AU" sz="1400" b="1" dirty="0" smtClean="0">
                <a:cs typeface="Times New Roman" pitchFamily="18" charset="0"/>
              </a:rPr>
              <a:t>?</a:t>
            </a:r>
          </a:p>
          <a:p>
            <a:pPr eaLnBrk="0" hangingPunct="0"/>
            <a:endParaRPr lang="en-AU" sz="1400" b="1" dirty="0"/>
          </a:p>
          <a:p>
            <a:pPr eaLnBrk="0" hangingPunct="0"/>
            <a:r>
              <a:rPr lang="en-AU" sz="1400" b="1" dirty="0">
                <a:cs typeface="Times New Roman" pitchFamily="18" charset="0"/>
              </a:rPr>
              <a:t>7. What are their limitations for historians wishing to understand the nature of society in Russia during the 19</a:t>
            </a:r>
            <a:r>
              <a:rPr lang="en-AU" sz="1400" b="1" baseline="30000" dirty="0">
                <a:cs typeface="Times New Roman" pitchFamily="18" charset="0"/>
              </a:rPr>
              <a:t>th</a:t>
            </a:r>
            <a:r>
              <a:rPr lang="en-AU" sz="1400" b="1" dirty="0">
                <a:cs typeface="Times New Roman" pitchFamily="18" charset="0"/>
              </a:rPr>
              <a:t> C</a:t>
            </a:r>
            <a:r>
              <a:rPr lang="en-AU" sz="1400" b="1" dirty="0" smtClean="0">
                <a:cs typeface="Times New Roman" pitchFamily="18" charset="0"/>
              </a:rPr>
              <a:t>?</a:t>
            </a:r>
          </a:p>
          <a:p>
            <a:pPr eaLnBrk="0" hangingPunct="0"/>
            <a:endParaRPr lang="en-AU" sz="1400" b="1" dirty="0"/>
          </a:p>
          <a:p>
            <a:pPr eaLnBrk="0" hangingPunct="0"/>
            <a:r>
              <a:rPr lang="en-AU" sz="1400" b="1" dirty="0">
                <a:cs typeface="Times New Roman" pitchFamily="18" charset="0"/>
              </a:rPr>
              <a:t>8. Do you think the cartoonists in each case approve or disapprove of the way the lower classes are treated? Give reasons to support you point of view</a:t>
            </a:r>
            <a:r>
              <a:rPr lang="en-AU" sz="1400" b="1" dirty="0" smtClean="0">
                <a:cs typeface="Times New Roman" pitchFamily="18" charset="0"/>
              </a:rPr>
              <a:t>.</a:t>
            </a:r>
          </a:p>
          <a:p>
            <a:pPr eaLnBrk="0" hangingPunct="0"/>
            <a:endParaRPr lang="en-AU" sz="1400" b="1" dirty="0"/>
          </a:p>
          <a:p>
            <a:pPr eaLnBrk="0" hangingPunct="0"/>
            <a:r>
              <a:rPr lang="en-AU" sz="1400" b="1" dirty="0" smtClean="0">
                <a:cs typeface="Times New Roman" pitchFamily="18" charset="0"/>
              </a:rPr>
              <a:t>JEF/9H/2005</a:t>
            </a:r>
            <a:endParaRPr lang="en-AU" sz="1600" b="1" dirty="0" smtClean="0">
              <a:cs typeface="Times New Roman" pitchFamily="18" charset="0"/>
            </a:endParaRPr>
          </a:p>
          <a:p>
            <a:pPr eaLnBrk="0" hangingPunct="0"/>
            <a:endParaRPr lang="en-AU"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2" descr="Russian women WW1.jpg"/>
          <p:cNvPicPr>
            <a:picLocks noChangeAspect="1"/>
          </p:cNvPicPr>
          <p:nvPr/>
        </p:nvPicPr>
        <p:blipFill>
          <a:blip/>
          <a:srcRect/>
          <a:stretch>
            <a:fillRect/>
          </a:stretch>
        </p:blipFill>
        <p:spPr bwMode="auto">
          <a:xfrm>
            <a:off x="187325" y="473075"/>
            <a:ext cx="8769350" cy="5911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986" name="Picture 1" descr="WW1 Are you in this.jpg"/>
          <p:cNvPicPr>
            <a:picLocks noChangeAspect="1"/>
          </p:cNvPicPr>
          <p:nvPr/>
        </p:nvPicPr>
        <p:blipFill>
          <a:blip/>
          <a:srcRect l="14365" t="9052" r="9911" b="8002"/>
          <a:stretch>
            <a:fillRect/>
          </a:stretch>
        </p:blipFill>
        <p:spPr bwMode="auto">
          <a:xfrm>
            <a:off x="2555875" y="-57150"/>
            <a:ext cx="4464050" cy="691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eaLnBrk="1" hangingPunct="1"/>
            <a:r>
              <a:rPr lang="en-US" sz="4800" smtClean="0">
                <a:ea typeface="ＭＳ Ｐゴシック" pitchFamily="34" charset="-128"/>
              </a:rPr>
              <a:t>Learning Intention</a:t>
            </a:r>
            <a:endParaRPr lang="en-US" sz="4000" smtClean="0">
              <a:ea typeface="ＭＳ Ｐゴシック" pitchFamily="34" charset="-128"/>
            </a:endParaRPr>
          </a:p>
        </p:txBody>
      </p:sp>
      <p:sp>
        <p:nvSpPr>
          <p:cNvPr id="6147" name="Rectangle 3"/>
          <p:cNvSpPr>
            <a:spLocks noGrp="1" noChangeArrowheads="1"/>
          </p:cNvSpPr>
          <p:nvPr>
            <p:ph type="body" idx="1"/>
          </p:nvPr>
        </p:nvSpPr>
        <p:spPr>
          <a:xfrm>
            <a:off x="762000" y="1773238"/>
            <a:ext cx="7696200" cy="4751387"/>
          </a:xfrm>
        </p:spPr>
        <p:txBody>
          <a:bodyPr/>
          <a:lstStyle/>
          <a:p>
            <a:pPr eaLnBrk="1" hangingPunct="1">
              <a:buFont typeface="Wingdings" pitchFamily="2" charset="2"/>
              <a:buNone/>
            </a:pPr>
            <a:r>
              <a:rPr lang="en-US" sz="2800" b="1" i="1" smtClean="0">
                <a:ea typeface="ＭＳ Ｐゴシック" pitchFamily="34" charset="-128"/>
              </a:rPr>
              <a:t>	</a:t>
            </a:r>
            <a:r>
              <a:rPr lang="en-US" sz="3200" b="1" i="1" smtClean="0">
                <a:ea typeface="ＭＳ Ｐゴシック" pitchFamily="34" charset="-128"/>
              </a:rPr>
              <a:t>Participants will be able to </a:t>
            </a:r>
            <a:r>
              <a:rPr lang="en-US" sz="3200" b="1" i="1" smtClean="0">
                <a:solidFill>
                  <a:srgbClr val="0000FF"/>
                </a:solidFill>
                <a:ea typeface="ＭＳ Ｐゴシック" pitchFamily="34" charset="-128"/>
              </a:rPr>
              <a:t>know</a:t>
            </a:r>
            <a:r>
              <a:rPr lang="en-US" sz="3200" b="1" i="1" smtClean="0">
                <a:ea typeface="ＭＳ Ｐゴシック" pitchFamily="34" charset="-128"/>
              </a:rPr>
              <a:t> and </a:t>
            </a:r>
            <a:r>
              <a:rPr lang="en-US" sz="3200" b="1" i="1" smtClean="0">
                <a:solidFill>
                  <a:srgbClr val="0000FF"/>
                </a:solidFill>
                <a:ea typeface="ＭＳ Ｐゴシック" pitchFamily="34" charset="-128"/>
              </a:rPr>
              <a:t>understand</a:t>
            </a:r>
            <a:r>
              <a:rPr lang="en-US" sz="3200" b="1" i="1" smtClean="0">
                <a:ea typeface="ＭＳ Ｐゴシック" pitchFamily="34" charset="-128"/>
              </a:rPr>
              <a:t> and be able to </a:t>
            </a:r>
            <a:r>
              <a:rPr lang="en-US" sz="3200" b="1" i="1" smtClean="0">
                <a:solidFill>
                  <a:srgbClr val="0000FF"/>
                </a:solidFill>
                <a:ea typeface="ＭＳ Ｐゴシック" pitchFamily="34" charset="-128"/>
              </a:rPr>
              <a:t>construct </a:t>
            </a:r>
            <a:r>
              <a:rPr lang="en-US" sz="3200" b="1" i="1" smtClean="0">
                <a:ea typeface="ＭＳ Ｐゴシック" pitchFamily="34" charset="-128"/>
              </a:rPr>
              <a:t>the sources analyses tasks embedded in the new Australian History curriculum</a:t>
            </a:r>
          </a:p>
          <a:p>
            <a:pPr eaLnBrk="1" hangingPunct="1">
              <a:buFont typeface="Wingdings" pitchFamily="2" charset="2"/>
              <a:buNone/>
            </a:pPr>
            <a:r>
              <a:rPr lang="en-US" sz="3200" b="1" i="1" smtClean="0">
                <a:ea typeface="ＭＳ Ｐゴシック" pitchFamily="34" charset="-128"/>
              </a:rPr>
              <a:t>	</a:t>
            </a:r>
            <a:endParaRPr lang="en-US" sz="3200" b="1" smtClean="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3" descr="WW1 Belgium.jpg"/>
          <p:cNvPicPr>
            <a:picLocks noChangeAspect="1"/>
          </p:cNvPicPr>
          <p:nvPr/>
        </p:nvPicPr>
        <p:blipFill>
          <a:blip/>
          <a:srcRect/>
          <a:stretch>
            <a:fillRect/>
          </a:stretch>
        </p:blipFill>
        <p:spPr bwMode="auto">
          <a:xfrm>
            <a:off x="2147888" y="0"/>
            <a:ext cx="48482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2" descr="WW2 Russiam Woman &amp; Child.jpg"/>
          <p:cNvPicPr>
            <a:picLocks noChangeAspect="1"/>
          </p:cNvPicPr>
          <p:nvPr/>
        </p:nvPicPr>
        <p:blipFill>
          <a:blip/>
          <a:srcRect l="8426" t="6950" r="5457" b="5901"/>
          <a:stretch>
            <a:fillRect/>
          </a:stretch>
        </p:blipFill>
        <p:spPr bwMode="auto">
          <a:xfrm>
            <a:off x="2268538" y="0"/>
            <a:ext cx="46799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4" name="Picture 2" descr="Stalin.jpg"/>
          <p:cNvPicPr>
            <a:picLocks noChangeAspect="1"/>
          </p:cNvPicPr>
          <p:nvPr/>
        </p:nvPicPr>
        <p:blipFill>
          <a:blip r:embed="rId3"/>
          <a:srcRect l="8426" t="8002" r="11395" b="7350"/>
          <a:stretch>
            <a:fillRect/>
          </a:stretch>
        </p:blipFill>
        <p:spPr bwMode="auto">
          <a:xfrm>
            <a:off x="2051050" y="0"/>
            <a:ext cx="45942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0" y="181957"/>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Society and Culture Under Stalin</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AU" sz="1600" b="1"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Questions</a:t>
            </a: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based on 1989 Mid-year exam paper.</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Who were the “exploiting classes” referred to in Source 2?  (2)						 			 </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What roles is Stalin portrayed as playing in Source 3?           (2)							  			 </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What conclusions can be drawn from Source 4 about the nature of Stalin’s regime?					                                            (2)</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endParaRPr lang="en-AU" sz="1600" b="1" dirty="0" smtClean="0">
              <a:ea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How far do the ideas expressed in Source 1 support those portrayed in Source 3?				                                                                            (4)</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How reliable is Source 2 as evidence of the nature of Stalin’s regime?    </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In your answer consider</a:t>
            </a:r>
            <a:endParaRPr lang="en-AU" sz="1600" dirty="0" smtClean="0">
              <a:cs typeface="Arial" pitchFamily="34" charset="0"/>
            </a:endParaRPr>
          </a:p>
          <a:p>
            <a:pPr marL="1714500" lvl="3" indent="-342900" eaLnBrk="0" hangingPunct="0">
              <a:buFont typeface="Arial" pitchFamily="34" charset="0"/>
              <a:buChar char="•"/>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who produced the source, </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lvl="3" eaLnBrk="0" hangingPunct="0">
              <a:buFont typeface="Arial" pitchFamily="34" charset="0"/>
              <a:buChar char="•"/>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the language used,</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lvl="3" eaLnBrk="0" hangingPunct="0">
              <a:buFont typeface="Arial" pitchFamily="34" charset="0"/>
              <a:buChar char="•"/>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the motive of the producer,</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lvl="3" eaLnBrk="0" hangingPunct="0">
              <a:buFont typeface="Arial" pitchFamily="34" charset="0"/>
              <a:buChar char="•"/>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the type of source.</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Make sure you write a synthesising sentence</a:t>
            </a:r>
            <a:r>
              <a:rPr lang="en-AU" sz="1600" b="1" dirty="0" smtClean="0">
                <a:ea typeface="Times New Roman" pitchFamily="18" charset="0"/>
                <a:cs typeface="Times New Roman" pitchFamily="18" charset="0"/>
              </a:rPr>
              <a:t>                   </a:t>
            </a: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(5)				</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6.   Use the sources to examine the following proposition: “Stalin brought more harm than good to the Soviet Union”        (Two paragraphs.)</a:t>
            </a:r>
            <a:r>
              <a:rPr lang="en-AU" sz="1600" b="1" dirty="0" smtClean="0">
                <a:ea typeface="Times New Roman" pitchFamily="18" charset="0"/>
                <a:cs typeface="Times New Roman" pitchFamily="18" charset="0"/>
              </a:rPr>
              <a:t>                     </a:t>
            </a: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(5)</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AU" sz="1600" b="1"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AU" sz="1600" b="1"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Empathy Question:</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AU"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You are a prisoner in a Russian gulag and you have just been told of Stalin’s death. Write a letter to your family that explains why you are grieving for Stalin when he imprisoned you for a minor crime.</a:t>
            </a:r>
            <a:endParaRPr kumimoji="0" lang="en-AU"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5058" name="Picture 2" descr="ww2 Stalin.jpg"/>
          <p:cNvPicPr>
            <a:picLocks noChangeAspect="1"/>
          </p:cNvPicPr>
          <p:nvPr/>
        </p:nvPicPr>
        <p:blipFill>
          <a:blip/>
          <a:srcRect l="28210" t="6300" r="21790" b="5901"/>
          <a:stretch>
            <a:fillRect/>
          </a:stretch>
        </p:blipFill>
        <p:spPr bwMode="auto">
          <a:xfrm>
            <a:off x="2916238" y="0"/>
            <a:ext cx="29591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AU" smtClean="0">
                <a:ea typeface="ＭＳ Ｐゴシック" pitchFamily="34" charset="-128"/>
              </a:rPr>
              <a:t>Who discovered Australia?</a:t>
            </a:r>
          </a:p>
        </p:txBody>
      </p:sp>
      <p:sp>
        <p:nvSpPr>
          <p:cNvPr id="3" name="Content Placeholder 2"/>
          <p:cNvSpPr>
            <a:spLocks noGrp="1"/>
          </p:cNvSpPr>
          <p:nvPr>
            <p:ph idx="1"/>
          </p:nvPr>
        </p:nvSpPr>
        <p:spPr/>
        <p:txBody>
          <a:bodyPr/>
          <a:lstStyle/>
          <a:p>
            <a:pPr lvl="2"/>
            <a:r>
              <a:rPr lang="en-AU" sz="3600" b="1" smtClean="0">
                <a:ea typeface="ＭＳ Ｐゴシック" pitchFamily="34" charset="-128"/>
              </a:rPr>
              <a:t> Captain Cook</a:t>
            </a:r>
          </a:p>
          <a:p>
            <a:pPr lvl="2"/>
            <a:r>
              <a:rPr lang="en-AU" sz="3600" b="1" smtClean="0">
                <a:ea typeface="ＭＳ Ｐゴシック" pitchFamily="34" charset="-128"/>
              </a:rPr>
              <a:t> Europeans</a:t>
            </a:r>
          </a:p>
          <a:p>
            <a:pPr lvl="2"/>
            <a:r>
              <a:rPr lang="en-AU" sz="3600" b="1" smtClean="0">
                <a:ea typeface="ＭＳ Ｐゴシック" pitchFamily="34" charset="-128"/>
              </a:rPr>
              <a:t> Aboriginals</a:t>
            </a:r>
          </a:p>
          <a:p>
            <a:pPr lvl="2"/>
            <a:r>
              <a:rPr lang="en-AU" sz="3600" b="1" smtClean="0">
                <a:ea typeface="ＭＳ Ｐゴシック" pitchFamily="34" charset="-128"/>
              </a:rPr>
              <a:t> Captain Cool</a:t>
            </a:r>
          </a:p>
          <a:p>
            <a:pPr lvl="2"/>
            <a:r>
              <a:rPr lang="en-AU" sz="3600" b="1" smtClean="0">
                <a:ea typeface="ＭＳ Ｐゴシック" pitchFamily="34" charset="-128"/>
              </a:rPr>
              <a:t> Caption Kook</a:t>
            </a:r>
          </a:p>
          <a:p>
            <a:pPr lvl="2"/>
            <a:r>
              <a:rPr lang="en-AU" sz="3600" b="1" smtClean="0">
                <a:ea typeface="ＭＳ Ｐゴシック" pitchFamily="34" charset="-128"/>
              </a:rPr>
              <a:t> God</a:t>
            </a:r>
          </a:p>
          <a:p>
            <a:pPr>
              <a:buFont typeface="Wingdings" pitchFamily="2" charset="2"/>
              <a:buNone/>
            </a:pPr>
            <a:endParaRPr lang="en-AU" smtClean="0">
              <a:ea typeface="ＭＳ Ｐゴシック" pitchFamily="34" charset="-128"/>
            </a:endParaRPr>
          </a:p>
          <a:p>
            <a:pPr>
              <a:buFont typeface="Wingdings" pitchFamily="2" charset="2"/>
              <a:buNone/>
            </a:pPr>
            <a:endParaRPr lang="en-AU" smtClean="0">
              <a:ea typeface="ＭＳ Ｐゴシック" pitchFamily="34" charset="-128"/>
            </a:endParaRPr>
          </a:p>
          <a:p>
            <a:endParaRPr lang="en-AU"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eaLnBrk="1" hangingPunct="1"/>
            <a:r>
              <a:rPr lang="en-US" sz="5400" smtClean="0">
                <a:ea typeface="ＭＳ Ｐゴシック" pitchFamily="34" charset="-128"/>
              </a:rPr>
              <a:t>EXIT CARD: RIQ</a:t>
            </a:r>
          </a:p>
        </p:txBody>
      </p:sp>
      <p:sp>
        <p:nvSpPr>
          <p:cNvPr id="47107" name="Rectangle 3"/>
          <p:cNvSpPr>
            <a:spLocks noGrp="1" noChangeArrowheads="1"/>
          </p:cNvSpPr>
          <p:nvPr>
            <p:ph type="body" idx="1"/>
          </p:nvPr>
        </p:nvSpPr>
        <p:spPr/>
        <p:txBody>
          <a:bodyPr/>
          <a:lstStyle/>
          <a:p>
            <a:pPr lvl="1" eaLnBrk="1" hangingPunct="1">
              <a:lnSpc>
                <a:spcPct val="90000"/>
              </a:lnSpc>
              <a:buClr>
                <a:schemeClr val="tx2"/>
              </a:buClr>
              <a:buSzTx/>
            </a:pPr>
            <a:r>
              <a:rPr lang="en-AU" sz="6100" b="1" smtClean="0">
                <a:ea typeface="ＭＳ Ｐゴシック" pitchFamily="34" charset="-128"/>
              </a:rPr>
              <a:t> 3 Recalls</a:t>
            </a:r>
          </a:p>
          <a:p>
            <a:pPr lvl="1" eaLnBrk="1" hangingPunct="1">
              <a:lnSpc>
                <a:spcPct val="90000"/>
              </a:lnSpc>
              <a:buClr>
                <a:schemeClr val="tx2"/>
              </a:buClr>
              <a:buSzTx/>
            </a:pPr>
            <a:r>
              <a:rPr lang="en-AU" sz="6100" b="1" smtClean="0">
                <a:ea typeface="ＭＳ Ｐゴシック" pitchFamily="34" charset="-128"/>
              </a:rPr>
              <a:t> 2 Insights </a:t>
            </a:r>
            <a:r>
              <a:rPr lang="en-AU" sz="3200" b="1" smtClean="0">
                <a:solidFill>
                  <a:srgbClr val="0000CC"/>
                </a:solidFill>
                <a:ea typeface="ＭＳ Ｐゴシック" pitchFamily="34" charset="-128"/>
              </a:rPr>
              <a:t>(I used to 	think….but now I think)</a:t>
            </a:r>
          </a:p>
          <a:p>
            <a:pPr lvl="1" eaLnBrk="1" hangingPunct="1">
              <a:lnSpc>
                <a:spcPct val="90000"/>
              </a:lnSpc>
              <a:buClr>
                <a:schemeClr val="tx2"/>
              </a:buClr>
              <a:buSzTx/>
            </a:pPr>
            <a:r>
              <a:rPr lang="en-AU" sz="6100" b="1" smtClean="0">
                <a:ea typeface="ＭＳ Ｐゴシック" pitchFamily="34" charset="-128"/>
              </a:rPr>
              <a:t> 1 Question</a:t>
            </a:r>
          </a:p>
          <a:p>
            <a:pPr eaLnBrk="1" hangingPunct="1">
              <a:lnSpc>
                <a:spcPct val="90000"/>
              </a:lnSpc>
              <a:buClr>
                <a:schemeClr val="tx2"/>
              </a:buClr>
              <a:buSzTx/>
              <a:buFont typeface="Wingdings" pitchFamily="2" charset="2"/>
              <a:buChar char=""/>
            </a:pPr>
            <a:endParaRPr lang="en-AU" sz="1800" b="1" smtClean="0">
              <a:ea typeface="ＭＳ Ｐゴシック" pitchFamily="34" charset="-128"/>
            </a:endParaRPr>
          </a:p>
          <a:p>
            <a:pPr eaLnBrk="1" hangingPunct="1">
              <a:lnSpc>
                <a:spcPct val="90000"/>
              </a:lnSpc>
            </a:pPr>
            <a:endParaRPr lang="en-US" sz="2100" smtClean="0">
              <a:ea typeface="ＭＳ Ｐゴシック"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sz="3600" b="1" smtClean="0">
                <a:ea typeface="ＭＳ Ｐゴシック" pitchFamily="34" charset="-128"/>
              </a:rPr>
              <a:t>AC Historical Understandings</a:t>
            </a:r>
            <a:endParaRPr lang="en-US" sz="2800" smtClean="0">
              <a:ea typeface="ＭＳ Ｐゴシック" pitchFamily="34" charset="-128"/>
            </a:endParaRPr>
          </a:p>
        </p:txBody>
      </p:sp>
      <p:sp>
        <p:nvSpPr>
          <p:cNvPr id="7171" name="Rectangle 3"/>
          <p:cNvSpPr>
            <a:spLocks noGrp="1" noChangeArrowheads="1"/>
          </p:cNvSpPr>
          <p:nvPr>
            <p:ph type="body" idx="1"/>
          </p:nvPr>
        </p:nvSpPr>
        <p:spPr>
          <a:xfrm>
            <a:off x="1066800" y="1905000"/>
            <a:ext cx="7696200" cy="4038600"/>
          </a:xfrm>
        </p:spPr>
        <p:txBody>
          <a:bodyPr/>
          <a:lstStyle/>
          <a:p>
            <a:pPr marL="914400" lvl="1" indent="-514350" eaLnBrk="1" hangingPunct="1"/>
            <a:r>
              <a:rPr lang="en-US" sz="3200" b="1" smtClean="0">
                <a:ea typeface="ＭＳ Ｐゴシック" pitchFamily="34" charset="-128"/>
              </a:rPr>
              <a:t>Use of evidence</a:t>
            </a:r>
          </a:p>
          <a:p>
            <a:pPr marL="914400" lvl="1" indent="-514350" eaLnBrk="1" hangingPunct="1"/>
            <a:r>
              <a:rPr lang="en-US" sz="3200" b="1" smtClean="0">
                <a:ea typeface="ＭＳ Ｐゴシック" pitchFamily="34" charset="-128"/>
              </a:rPr>
              <a:t>Continuity and change</a:t>
            </a:r>
          </a:p>
          <a:p>
            <a:pPr marL="914400" lvl="1" indent="-514350" eaLnBrk="1" hangingPunct="1"/>
            <a:r>
              <a:rPr lang="en-US" sz="3200" b="1" smtClean="0">
                <a:ea typeface="ＭＳ Ｐゴシック" pitchFamily="34" charset="-128"/>
              </a:rPr>
              <a:t>Cause and effect</a:t>
            </a:r>
          </a:p>
          <a:p>
            <a:pPr marL="914400" lvl="1" indent="-514350" eaLnBrk="1" hangingPunct="1"/>
            <a:r>
              <a:rPr lang="en-US" sz="3200" b="1" smtClean="0">
                <a:ea typeface="ＭＳ Ｐゴシック" pitchFamily="34" charset="-128"/>
              </a:rPr>
              <a:t>Significance</a:t>
            </a:r>
          </a:p>
          <a:p>
            <a:pPr marL="914400" lvl="1" indent="-514350" eaLnBrk="1" hangingPunct="1"/>
            <a:r>
              <a:rPr lang="en-US" sz="3200" b="1" smtClean="0">
                <a:ea typeface="ＭＳ Ｐゴシック" pitchFamily="34" charset="-128"/>
              </a:rPr>
              <a:t>Multiple Perspectives</a:t>
            </a:r>
          </a:p>
          <a:p>
            <a:pPr marL="914400" lvl="1" indent="-514350" eaLnBrk="1" hangingPunct="1"/>
            <a:r>
              <a:rPr lang="en-US" sz="3200" b="1" smtClean="0">
                <a:ea typeface="ＭＳ Ｐゴシック" pitchFamily="34" charset="-128"/>
              </a:rPr>
              <a:t>Empathy</a:t>
            </a:r>
          </a:p>
          <a:p>
            <a:pPr marL="914400" lvl="1" indent="-514350" eaLnBrk="1" hangingPunct="1"/>
            <a:r>
              <a:rPr lang="en-US" sz="3200" b="1" smtClean="0">
                <a:ea typeface="ＭＳ Ｐゴシック" pitchFamily="34" charset="-128"/>
              </a:rPr>
              <a:t>Contestability</a:t>
            </a:r>
          </a:p>
          <a:p>
            <a:pPr marL="514350" indent="-514350" eaLnBrk="1" hangingPunct="1">
              <a:buFont typeface="Wingdings" pitchFamily="2" charset="2"/>
              <a:buNone/>
            </a:pPr>
            <a:endParaRPr lang="en-AU" sz="2400" b="1" smtClean="0">
              <a:ea typeface="ＭＳ Ｐゴシック" pitchFamily="34" charset="-128"/>
            </a:endParaRPr>
          </a:p>
          <a:p>
            <a:pPr marL="514350" indent="-514350" eaLnBrk="1" hangingPunct="1"/>
            <a:endParaRPr lang="en-US" sz="2400" b="1" smtClean="0">
              <a:ea typeface="ＭＳ Ｐゴシック"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z="4800" smtClean="0">
                <a:ea typeface="ＭＳ Ｐゴシック" pitchFamily="34" charset="-128"/>
              </a:rPr>
              <a:t>Historical Skills</a:t>
            </a:r>
          </a:p>
        </p:txBody>
      </p:sp>
      <p:sp>
        <p:nvSpPr>
          <p:cNvPr id="37891" name="Rectangle 3"/>
          <p:cNvSpPr>
            <a:spLocks noGrp="1" noChangeArrowheads="1"/>
          </p:cNvSpPr>
          <p:nvPr>
            <p:ph type="body" idx="1"/>
          </p:nvPr>
        </p:nvSpPr>
        <p:spPr/>
        <p:txBody>
          <a:bodyPr/>
          <a:lstStyle/>
          <a:p>
            <a:r>
              <a:rPr lang="en-AU" sz="3600" b="1" smtClean="0">
                <a:ea typeface="ＭＳ Ｐゴシック" pitchFamily="34" charset="-128"/>
              </a:rPr>
              <a:t>Chronology, terms and concepts</a:t>
            </a:r>
          </a:p>
          <a:p>
            <a:r>
              <a:rPr lang="en-AU" sz="3600" b="1" smtClean="0">
                <a:ea typeface="ＭＳ Ｐゴシック" pitchFamily="34" charset="-128"/>
              </a:rPr>
              <a:t>Historical questions and research</a:t>
            </a:r>
            <a:endParaRPr lang="en-AU" sz="3600" smtClean="0">
              <a:ea typeface="ＭＳ Ｐゴシック" pitchFamily="34" charset="-128"/>
            </a:endParaRPr>
          </a:p>
          <a:p>
            <a:r>
              <a:rPr lang="en-AU" sz="3600" b="1" smtClean="0">
                <a:solidFill>
                  <a:srgbClr val="FF0000"/>
                </a:solidFill>
                <a:ea typeface="ＭＳ Ｐゴシック" pitchFamily="34" charset="-128"/>
              </a:rPr>
              <a:t>Analysis and use of sources</a:t>
            </a:r>
          </a:p>
          <a:p>
            <a:r>
              <a:rPr lang="en-AU" sz="3600" b="1" smtClean="0">
                <a:ea typeface="ＭＳ Ｐゴシック" pitchFamily="34" charset="-128"/>
              </a:rPr>
              <a:t>Perspectives and interpretations</a:t>
            </a:r>
          </a:p>
          <a:p>
            <a:r>
              <a:rPr lang="en-AU" sz="3600" b="1" smtClean="0">
                <a:ea typeface="ＭＳ Ｐゴシック" pitchFamily="34" charset="-128"/>
              </a:rPr>
              <a:t>Explanation and communication</a:t>
            </a:r>
          </a:p>
          <a:p>
            <a:pPr eaLnBrk="1" hangingPunct="1">
              <a:lnSpc>
                <a:spcPct val="90000"/>
              </a:lnSpc>
              <a:buClr>
                <a:schemeClr val="tx2"/>
              </a:buClr>
              <a:buFont typeface="Wingdings" pitchFamily="2" charset="2"/>
              <a:buNone/>
            </a:pPr>
            <a:endParaRPr lang="en-US" sz="2400" b="1" smtClean="0">
              <a:ea typeface="ＭＳ Ｐゴシック" pitchFamily="34" charset="-128"/>
            </a:endParaRPr>
          </a:p>
          <a:p>
            <a:pPr lvl="2" eaLnBrk="1" hangingPunct="1">
              <a:lnSpc>
                <a:spcPct val="90000"/>
              </a:lnSpc>
              <a:buClr>
                <a:schemeClr val="tx2"/>
              </a:buClr>
              <a:buFontTx/>
              <a:buNone/>
            </a:pPr>
            <a:endParaRPr lang="en-US" sz="4600" b="1"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10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10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10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1000" fill="hold"/>
                                        <p:tgtEl>
                                          <p:spTgt spid="3789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7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1000" fill="hold"/>
                                        <p:tgtEl>
                                          <p:spTgt spid="37891">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8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sz="4000" b="1" smtClean="0">
                <a:ea typeface="ＭＳ Ｐゴシック" pitchFamily="34" charset="-128"/>
              </a:rPr>
              <a:t>Historical Sources: Primary and Secondary</a:t>
            </a:r>
            <a:endParaRPr lang="en-US" sz="3200" smtClean="0">
              <a:ea typeface="ＭＳ Ｐゴシック" pitchFamily="34" charset="-128"/>
            </a:endParaRPr>
          </a:p>
        </p:txBody>
      </p:sp>
      <p:sp>
        <p:nvSpPr>
          <p:cNvPr id="14339" name="Rectangle 3"/>
          <p:cNvSpPr>
            <a:spLocks noGrp="1" noChangeArrowheads="1"/>
          </p:cNvSpPr>
          <p:nvPr>
            <p:ph type="body" idx="1"/>
          </p:nvPr>
        </p:nvSpPr>
        <p:spPr>
          <a:xfrm>
            <a:off x="755650" y="1700213"/>
            <a:ext cx="7696200" cy="4752975"/>
          </a:xfrm>
        </p:spPr>
        <p:txBody>
          <a:bodyPr/>
          <a:lstStyle/>
          <a:p>
            <a:pPr marL="914400" lvl="1" indent="-457200">
              <a:buClr>
                <a:srgbClr val="254645"/>
              </a:buClr>
              <a:buFontTx/>
              <a:buNone/>
            </a:pPr>
            <a:endParaRPr lang="en-AU" sz="2400" b="1" dirty="0" smtClean="0">
              <a:ea typeface="ＭＳ Ｐゴシック" pitchFamily="34" charset="-128"/>
            </a:endParaRPr>
          </a:p>
          <a:p>
            <a:pPr marL="914400" lvl="1" indent="-457200">
              <a:buClr>
                <a:srgbClr val="254645"/>
              </a:buClr>
              <a:buSzPct val="100000"/>
              <a:buFontTx/>
              <a:buAutoNum type="arabicPeriod"/>
            </a:pPr>
            <a:r>
              <a:rPr lang="en-AU" sz="2800" b="1" dirty="0" smtClean="0">
                <a:ea typeface="ＭＳ Ｐゴシック" pitchFamily="34" charset="-128"/>
              </a:rPr>
              <a:t>What is a </a:t>
            </a:r>
            <a:r>
              <a:rPr lang="en-AU" sz="2800" b="1" dirty="0" smtClean="0">
                <a:solidFill>
                  <a:srgbClr val="0000FF"/>
                </a:solidFill>
                <a:ea typeface="ＭＳ Ｐゴシック" pitchFamily="34" charset="-128"/>
              </a:rPr>
              <a:t>primary</a:t>
            </a:r>
            <a:r>
              <a:rPr lang="en-AU" sz="2800" b="1" dirty="0" smtClean="0">
                <a:ea typeface="ＭＳ Ｐゴシック" pitchFamily="34" charset="-128"/>
              </a:rPr>
              <a:t> source?</a:t>
            </a:r>
          </a:p>
          <a:p>
            <a:pPr marL="914400" lvl="1" indent="-457200">
              <a:buClr>
                <a:srgbClr val="254645"/>
              </a:buClr>
              <a:buSzPct val="100000"/>
              <a:buFontTx/>
              <a:buAutoNum type="arabicPeriod"/>
            </a:pPr>
            <a:r>
              <a:rPr lang="en-AU" sz="2800" b="1" dirty="0" smtClean="0">
                <a:ea typeface="ＭＳ Ｐゴシック" pitchFamily="34" charset="-128"/>
              </a:rPr>
              <a:t>What is a </a:t>
            </a:r>
            <a:r>
              <a:rPr lang="en-AU" sz="2800" b="1" dirty="0" smtClean="0">
                <a:solidFill>
                  <a:srgbClr val="FF0000"/>
                </a:solidFill>
                <a:ea typeface="ＭＳ Ｐゴシック" pitchFamily="34" charset="-128"/>
              </a:rPr>
              <a:t>secondary</a:t>
            </a:r>
            <a:r>
              <a:rPr lang="en-AU" sz="2800" b="1" dirty="0" smtClean="0">
                <a:ea typeface="ＭＳ Ｐゴシック" pitchFamily="34" charset="-128"/>
              </a:rPr>
              <a:t> source?</a:t>
            </a:r>
          </a:p>
          <a:p>
            <a:pPr marL="914400" lvl="1" indent="-457200">
              <a:buClr>
                <a:srgbClr val="254645"/>
              </a:buClr>
              <a:buSzPct val="100000"/>
              <a:buFontTx/>
              <a:buAutoNum type="arabicPeriod"/>
            </a:pPr>
            <a:r>
              <a:rPr lang="en-AU" sz="2800" b="1" dirty="0" smtClean="0">
                <a:ea typeface="ＭＳ Ｐゴシック" pitchFamily="34" charset="-128"/>
              </a:rPr>
              <a:t>What is the value of each type of source?</a:t>
            </a:r>
          </a:p>
          <a:p>
            <a:pPr marL="914400" lvl="1" indent="-457200">
              <a:buClr>
                <a:srgbClr val="254645"/>
              </a:buClr>
              <a:buSzPct val="100000"/>
              <a:buFontTx/>
              <a:buNone/>
            </a:pPr>
            <a:r>
              <a:rPr lang="en-AU" sz="2800" b="1" dirty="0" smtClean="0">
                <a:solidFill>
                  <a:srgbClr val="0000FF"/>
                </a:solidFill>
                <a:ea typeface="ＭＳ Ｐゴシック" pitchFamily="34" charset="-128"/>
              </a:rPr>
              <a:t>Popular Misconception:</a:t>
            </a:r>
          </a:p>
          <a:p>
            <a:pPr marL="914400" lvl="1" indent="-457200">
              <a:buClr>
                <a:srgbClr val="254645"/>
              </a:buClr>
              <a:buSzPct val="100000"/>
              <a:buFontTx/>
              <a:buNone/>
            </a:pPr>
            <a:r>
              <a:rPr lang="en-AU" sz="2800" b="1" dirty="0" smtClean="0">
                <a:ea typeface="ＭＳ Ｐゴシック" pitchFamily="34" charset="-128"/>
              </a:rPr>
              <a:t>A </a:t>
            </a:r>
            <a:r>
              <a:rPr lang="en-AU" sz="2800" b="1" dirty="0" smtClean="0">
                <a:solidFill>
                  <a:srgbClr val="FF0000"/>
                </a:solidFill>
                <a:ea typeface="ＭＳ Ｐゴシック" pitchFamily="34" charset="-128"/>
              </a:rPr>
              <a:t>primary</a:t>
            </a:r>
            <a:r>
              <a:rPr lang="en-AU" sz="2800" b="1" dirty="0" smtClean="0">
                <a:ea typeface="ＭＳ Ｐゴシック" pitchFamily="34" charset="-128"/>
              </a:rPr>
              <a:t> source is more </a:t>
            </a:r>
            <a:r>
              <a:rPr lang="en-AU" sz="2800" b="1" smtClean="0">
                <a:ea typeface="ＭＳ Ｐゴシック" pitchFamily="34" charset="-128"/>
              </a:rPr>
              <a:t>useful than a secondary source because it is more....?</a:t>
            </a:r>
          </a:p>
          <a:p>
            <a:pPr marL="914400" lvl="1" indent="-457200">
              <a:buClr>
                <a:srgbClr val="254645"/>
              </a:buClr>
              <a:buSzPct val="100000"/>
              <a:buFontTx/>
              <a:buAutoNum type="arabicPeriod"/>
            </a:pPr>
            <a:endParaRPr lang="en-AU" sz="2400" dirty="0" smtClean="0">
              <a:ea typeface="ＭＳ Ｐゴシック" pitchFamily="34" charset="-128"/>
            </a:endParaRPr>
          </a:p>
          <a:p>
            <a:pPr marL="914400" lvl="1" indent="-457200">
              <a:buClr>
                <a:srgbClr val="254645"/>
              </a:buClr>
              <a:buSzPct val="100000"/>
              <a:buFontTx/>
              <a:buAutoNum type="arabicPeriod"/>
            </a:pPr>
            <a:endParaRPr lang="en-AU" sz="2400" b="1"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7" dur="500"/>
                                        <p:tgtEl>
                                          <p:spTgt spid="143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12"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Content Placeholder 3"/>
          <p:cNvPicPr>
            <a:picLocks noGrp="1"/>
          </p:cNvPicPr>
          <p:nvPr>
            <p:ph idx="1"/>
          </p:nvPr>
        </p:nvPicPr>
        <p:blipFill>
          <a:blip/>
          <a:srcRect t="11485" b="11485"/>
          <a:stretch>
            <a:fillRect/>
          </a:stretch>
        </p:blipFill>
        <p:spPr>
          <a:xfrm>
            <a:off x="179388" y="476250"/>
            <a:ext cx="8785225" cy="54737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1" descr="nla.pic-vn4805417-v.jpg"/>
          <p:cNvPicPr>
            <a:picLocks noChangeAspect="1"/>
          </p:cNvPicPr>
          <p:nvPr/>
        </p:nvPicPr>
        <p:blipFill>
          <a:blip/>
          <a:srcRect/>
          <a:stretch>
            <a:fillRect/>
          </a:stretch>
        </p:blipFill>
        <p:spPr bwMode="auto">
          <a:xfrm>
            <a:off x="1835150" y="404813"/>
            <a:ext cx="5881688" cy="597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Words>
  <Application>Microsoft Office PowerPoint</Application>
  <PresentationFormat>On-screen Show (4:3)</PresentationFormat>
  <Paragraphs>312</Paragraphs>
  <Slides>46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ＭＳ Ｐゴシック</vt:lpstr>
      <vt:lpstr>Arial</vt:lpstr>
      <vt:lpstr>Arial Black</vt:lpstr>
      <vt:lpstr>Calibri</vt:lpstr>
      <vt:lpstr>Calibri Light</vt:lpstr>
      <vt:lpstr>Times</vt:lpstr>
      <vt:lpstr>Times New Roman</vt:lpstr>
      <vt:lpstr>Wingdings</vt:lpstr>
      <vt:lpstr>Office Theme</vt:lpstr>
      <vt:lpstr>Teaching History</vt:lpstr>
      <vt:lpstr>AITSL STANDARDS</vt:lpstr>
      <vt:lpstr>History</vt:lpstr>
      <vt:lpstr>Learning Intention</vt:lpstr>
      <vt:lpstr>AC Historical Understandings</vt:lpstr>
      <vt:lpstr>Historical Skills</vt:lpstr>
      <vt:lpstr>Historical Sources: Primary and Secondary</vt:lpstr>
      <vt:lpstr>PowerPoint Presentation</vt:lpstr>
      <vt:lpstr>PowerPoint Presentation</vt:lpstr>
      <vt:lpstr>CRITICAL THINKING: Understanding Sources</vt:lpstr>
      <vt:lpstr>PowerPoint Presentation</vt:lpstr>
      <vt:lpstr>Critical Thinking: Interrogating Sources</vt:lpstr>
      <vt:lpstr> Critical Thinking: Interrogating Sources: The 9 Generic Questions</vt:lpstr>
      <vt:lpstr>CRITICAL THINKING: Interrogating Sources</vt:lpstr>
      <vt:lpstr>PowerPoint Presentation</vt:lpstr>
      <vt:lpstr>CRITICAL THINKING: Interpreting Sources</vt:lpstr>
      <vt:lpstr>CRITICAL THINKING Revised Bloom’s Taxonomy</vt:lpstr>
      <vt:lpstr>Sources Analysis</vt:lpstr>
      <vt:lpstr>CRITICAL THINKING: Analysing Sources</vt:lpstr>
      <vt:lpstr>CRITICAL THINKING: Evaluating Sources</vt:lpstr>
      <vt:lpstr>CRITICAL THINKING: Evaluating Sources</vt:lpstr>
      <vt:lpstr>CRITICAL THINKING: Summing Up: Interrogation of Sources</vt:lpstr>
      <vt:lpstr>PowerPoint Presentation</vt:lpstr>
      <vt:lpstr>CRITICAL THINKERS?</vt:lpstr>
      <vt:lpstr>CRITICAL THINKERS? </vt:lpstr>
      <vt:lpstr>CRITICAL THINKERS? </vt:lpstr>
      <vt:lpstr>CRITICAL THINKERS? </vt:lpstr>
      <vt:lpstr>CRITICAL THINKERS? </vt:lpstr>
      <vt:lpstr>CRITICAL THINKERS? </vt:lpstr>
      <vt:lpstr>GLOSSARY of Terms &amp; Approaches</vt:lpstr>
      <vt:lpstr>Teaching History: Models</vt:lpstr>
      <vt:lpstr>Curriculum Models</vt:lpstr>
      <vt:lpstr>RESOURCES</vt:lpstr>
      <vt:lpstr>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discovered Australia?</vt:lpstr>
      <vt:lpstr>EXIT CARD: RIQ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History</dc:title>
  <dc:creator>Ania</dc:creator>
  <cp:lastModifiedBy>Ania Labijak</cp:lastModifiedBy>
  <cp:revision>1</cp:revision>
  <dcterms:modified xsi:type="dcterms:W3CDTF">2018-01-23T08:09:26Z</dcterms:modified>
</cp:coreProperties>
</file>