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4" r:id="rId4"/>
  </p:sldMasterIdLst>
  <p:notesMasterIdLst>
    <p:notesMasterId r:id="rId25"/>
  </p:notesMasterIdLst>
  <p:sldIdLst>
    <p:sldId id="256" r:id="rId5"/>
    <p:sldId id="257" r:id="rId6"/>
    <p:sldId id="260" r:id="rId7"/>
    <p:sldId id="261" r:id="rId8"/>
    <p:sldId id="262" r:id="rId9"/>
    <p:sldId id="263" r:id="rId10"/>
    <p:sldId id="258" r:id="rId11"/>
    <p:sldId id="264" r:id="rId12"/>
    <p:sldId id="278" r:id="rId13"/>
    <p:sldId id="279" r:id="rId14"/>
    <p:sldId id="267" r:id="rId15"/>
    <p:sldId id="268" r:id="rId16"/>
    <p:sldId id="269" r:id="rId17"/>
    <p:sldId id="270" r:id="rId18"/>
    <p:sldId id="272" r:id="rId19"/>
    <p:sldId id="273" r:id="rId20"/>
    <p:sldId id="274" r:id="rId21"/>
    <p:sldId id="275" r:id="rId22"/>
    <p:sldId id="276" r:id="rId23"/>
    <p:sldId id="277" r:id="rId24"/>
  </p:sldIdLst>
  <p:sldSz cx="12192000" cy="6858000"/>
  <p:notesSz cx="6858000" cy="18573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 id="4" name="Zhuang Zhihao" initials="ZZ" lastIdx="1" clrIdx="3">
    <p:extLst>
      <p:ext uri="{19B8F6BF-5375-455C-9EA6-DF929625EA0E}">
        <p15:presenceInfo xmlns:p15="http://schemas.microsoft.com/office/powerpoint/2012/main" userId="5b712c0081a6168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CC9B6-A6C2-46C7-BBB9-C6A60C5C4540}" v="35" dt="2020-10-29T00:07:35.914"/>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67" autoAdjust="0"/>
    <p:restoredTop sz="96005" autoAdjust="0"/>
  </p:normalViewPr>
  <p:slideViewPr>
    <p:cSldViewPr snapToGrid="0" snapToObjects="1" showGuides="1">
      <p:cViewPr>
        <p:scale>
          <a:sx n="139" d="100"/>
          <a:sy n="139" d="100"/>
        </p:scale>
        <p:origin x="-792" y="-21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2/8/22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BDA0E2-FEBD-4B65-8F16-724CF984F377}" type="slidenum">
              <a:rPr lang="en-US" smtClean="0"/>
              <a:t>8</a:t>
            </a:fld>
            <a:endParaRPr lang="en-US"/>
          </a:p>
        </p:txBody>
      </p:sp>
    </p:spTree>
    <p:extLst>
      <p:ext uri="{BB962C8B-B14F-4D97-AF65-F5344CB8AC3E}">
        <p14:creationId xmlns:p14="http://schemas.microsoft.com/office/powerpoint/2010/main" val="1529071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CN" altLang="en-US"/>
              <a:t>单击此处编辑母版标题样式</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2/8/22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23701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21335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48022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09233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smtClean="0"/>
              <a:t>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06974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5665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447191" y="2824269"/>
            <a:ext cx="4645152" cy="264445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412362" y="2821491"/>
            <a:ext cx="4645152" cy="263737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2/8/22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67173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2/8/22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72654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2/8/22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14256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smtClean="0"/>
              <a:t>2/8/22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43681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smtClean="0"/>
              <a:pPr/>
              <a:t>2/8/22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74081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tif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2/8/22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1" name="Picture 6">
            <a:extLst>
              <a:ext uri="{FF2B5EF4-FFF2-40B4-BE49-F238E27FC236}">
                <a16:creationId xmlns:a16="http://schemas.microsoft.com/office/drawing/2014/main" id="{22BF2EFE-C5DD-4E51-BAED-A582A4FF1D5B}"/>
              </a:ext>
            </a:extLst>
          </p:cNvPr>
          <p:cNvPicPr>
            <a:picLocks noChangeAspect="1"/>
          </p:cNvPicPr>
          <p:nvPr userDrawn="1"/>
        </p:nvPicPr>
        <p:blipFill>
          <a:blip r:embed="rId14"/>
          <a:stretch>
            <a:fillRect/>
          </a:stretch>
        </p:blipFill>
        <p:spPr>
          <a:xfrm>
            <a:off x="340139" y="6371623"/>
            <a:ext cx="2456070" cy="378964"/>
          </a:xfrm>
          <a:prstGeom prst="rect">
            <a:avLst/>
          </a:prstGeom>
        </p:spPr>
      </p:pic>
      <p:pic>
        <p:nvPicPr>
          <p:cNvPr id="12" name="Picture 7">
            <a:extLst>
              <a:ext uri="{FF2B5EF4-FFF2-40B4-BE49-F238E27FC236}">
                <a16:creationId xmlns:a16="http://schemas.microsoft.com/office/drawing/2014/main" id="{F566A8AA-9AC6-4819-9784-9D5BB8A47500}"/>
              </a:ext>
            </a:extLst>
          </p:cNvPr>
          <p:cNvPicPr>
            <a:picLocks noChangeAspect="1"/>
          </p:cNvPicPr>
          <p:nvPr userDrawn="1"/>
        </p:nvPicPr>
        <p:blipFill>
          <a:blip r:embed="rId15"/>
          <a:stretch>
            <a:fillRect/>
          </a:stretch>
        </p:blipFill>
        <p:spPr>
          <a:xfrm>
            <a:off x="8475870" y="6371623"/>
            <a:ext cx="3375991" cy="397761"/>
          </a:xfrm>
          <a:prstGeom prst="rect">
            <a:avLst/>
          </a:prstGeom>
        </p:spPr>
      </p:pic>
      <p:pic>
        <p:nvPicPr>
          <p:cNvPr id="13" name="Picture 3">
            <a:extLst>
              <a:ext uri="{FF2B5EF4-FFF2-40B4-BE49-F238E27FC236}">
                <a16:creationId xmlns:a16="http://schemas.microsoft.com/office/drawing/2014/main" id="{25A5E095-9B23-486C-BE63-D98B0E23A714}"/>
              </a:ext>
            </a:extLst>
          </p:cNvPr>
          <p:cNvPicPr>
            <a:picLocks noChangeAspect="1"/>
          </p:cNvPicPr>
          <p:nvPr userDrawn="1"/>
        </p:nvPicPr>
        <p:blipFill>
          <a:blip r:embed="rId16">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92057100"/>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0.png"/><Relationship Id="rId26" Type="http://schemas.openxmlformats.org/officeDocument/2006/relationships/customXml" Target="../ink/ink14.xml"/><Relationship Id="rId3" Type="http://schemas.openxmlformats.org/officeDocument/2006/relationships/image" Target="../media/image5.png"/><Relationship Id="rId21" Type="http://schemas.openxmlformats.org/officeDocument/2006/relationships/image" Target="../media/image40.png"/><Relationship Id="rId34" Type="http://schemas.openxmlformats.org/officeDocument/2006/relationships/customXml" Target="../ink/ink21.xml"/><Relationship Id="rId7" Type="http://schemas.openxmlformats.org/officeDocument/2006/relationships/customXml" Target="../ink/ink2.xml"/><Relationship Id="rId12" Type="http://schemas.openxmlformats.org/officeDocument/2006/relationships/customXml" Target="../ink/ink6.xml"/><Relationship Id="rId17" Type="http://schemas.openxmlformats.org/officeDocument/2006/relationships/customXml" Target="../ink/ink7.xml"/><Relationship Id="rId25" Type="http://schemas.openxmlformats.org/officeDocument/2006/relationships/customXml" Target="../ink/ink13.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9.xml"/><Relationship Id="rId29" Type="http://schemas.openxmlformats.org/officeDocument/2006/relationships/customXml" Target="../ink/ink17.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5.xml"/><Relationship Id="rId24" Type="http://schemas.openxmlformats.org/officeDocument/2006/relationships/customXml" Target="../ink/ink12.xml"/><Relationship Id="rId32" Type="http://schemas.openxmlformats.org/officeDocument/2006/relationships/customXml" Target="../ink/ink20.xml"/><Relationship Id="rId23" Type="http://schemas.openxmlformats.org/officeDocument/2006/relationships/customXml" Target="../ink/ink11.xml"/><Relationship Id="rId28" Type="http://schemas.openxmlformats.org/officeDocument/2006/relationships/customXml" Target="../ink/ink16.xml"/><Relationship Id="rId36" Type="http://schemas.openxmlformats.org/officeDocument/2006/relationships/image" Target="../media/image7.png"/><Relationship Id="rId10" Type="http://schemas.openxmlformats.org/officeDocument/2006/relationships/customXml" Target="../ink/ink4.xml"/><Relationship Id="rId19" Type="http://schemas.openxmlformats.org/officeDocument/2006/relationships/customXml" Target="../ink/ink8.xml"/><Relationship Id="rId31" Type="http://schemas.openxmlformats.org/officeDocument/2006/relationships/customXml" Target="../ink/ink19.xml"/><Relationship Id="rId4" Type="http://schemas.openxmlformats.org/officeDocument/2006/relationships/customXml" Target="../ink/ink1.xml"/><Relationship Id="rId9" Type="http://schemas.openxmlformats.org/officeDocument/2006/relationships/customXml" Target="../ink/ink3.xml"/><Relationship Id="rId22" Type="http://schemas.openxmlformats.org/officeDocument/2006/relationships/customXml" Target="../ink/ink10.xml"/><Relationship Id="rId27" Type="http://schemas.openxmlformats.org/officeDocument/2006/relationships/customXml" Target="../ink/ink15.xml"/><Relationship Id="rId30" Type="http://schemas.openxmlformats.org/officeDocument/2006/relationships/customXml" Target="../ink/ink18.xml"/><Relationship Id="rId35" Type="http://schemas.openxmlformats.org/officeDocument/2006/relationships/customXml" Target="../ink/ink2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24.xml"/><Relationship Id="rId13" Type="http://schemas.openxmlformats.org/officeDocument/2006/relationships/image" Target="../media/image18.png"/><Relationship Id="rId18" Type="http://schemas.openxmlformats.org/officeDocument/2006/relationships/customXml" Target="../ink/ink32.xml"/><Relationship Id="rId3" Type="http://schemas.openxmlformats.org/officeDocument/2006/relationships/customXml" Target="../ink/ink23.xml"/><Relationship Id="rId7" Type="http://schemas.openxmlformats.org/officeDocument/2006/relationships/image" Target="../media/image50.png"/><Relationship Id="rId12" Type="http://schemas.openxmlformats.org/officeDocument/2006/relationships/customXml" Target="../ink/ink27.xml"/><Relationship Id="rId17" Type="http://schemas.openxmlformats.org/officeDocument/2006/relationships/customXml" Target="../ink/ink31.xml"/><Relationship Id="rId2" Type="http://schemas.openxmlformats.org/officeDocument/2006/relationships/image" Target="../media/image6.png"/><Relationship Id="rId16" Type="http://schemas.openxmlformats.org/officeDocument/2006/relationships/customXml" Target="../ink/ink30.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29.xml"/><Relationship Id="rId10" Type="http://schemas.openxmlformats.org/officeDocument/2006/relationships/customXml" Target="../ink/ink26.xml"/><Relationship Id="rId9" Type="http://schemas.openxmlformats.org/officeDocument/2006/relationships/customXml" Target="../ink/ink25.xml"/><Relationship Id="rId14" Type="http://schemas.openxmlformats.org/officeDocument/2006/relationships/customXml" Target="../ink/ink28.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72200" y="2345719"/>
            <a:ext cx="5905470" cy="1325563"/>
          </a:xfrm>
        </p:spPr>
        <p:txBody>
          <a:bodyPr anchor="ctr">
            <a:normAutofit/>
          </a:bodyPr>
          <a:lstStyle/>
          <a:p>
            <a:r>
              <a:rPr lang="en-US" altLang="zh-CN" dirty="0">
                <a:solidFill>
                  <a:srgbClr val="0E659B"/>
                </a:solidFill>
              </a:rPr>
              <a:t>Technology Trend Analysis</a:t>
            </a:r>
            <a:endParaRPr lang="en-US" dirty="0">
              <a:solidFill>
                <a:srgbClr val="0E659B"/>
              </a:solidFill>
            </a:endParaRPr>
          </a:p>
        </p:txBody>
      </p:sp>
      <p:sp>
        <p:nvSpPr>
          <p:cNvPr id="3" name="Subtitle 2">
            <a:extLst>
              <a:ext uri="{FF2B5EF4-FFF2-40B4-BE49-F238E27FC236}">
                <a16:creationId xmlns:a16="http://schemas.microsoft.com/office/drawing/2014/main" id="{93383873-F31C-4E31-B4BA-B40D502705CE}"/>
              </a:ext>
            </a:extLst>
          </p:cNvPr>
          <p:cNvSpPr>
            <a:spLocks noGrp="1"/>
          </p:cNvSpPr>
          <p:nvPr>
            <p:ph sz="half" idx="1"/>
          </p:nvPr>
        </p:nvSpPr>
        <p:spPr>
          <a:xfrm>
            <a:off x="6172200" y="3560007"/>
            <a:ext cx="5181600" cy="2616956"/>
          </a:xfrm>
        </p:spPr>
        <p:txBody>
          <a:bodyPr>
            <a:normAutofit/>
          </a:bodyPr>
          <a:lstStyle/>
          <a:p>
            <a:pPr marL="0" indent="0">
              <a:buNone/>
            </a:pPr>
            <a:r>
              <a:rPr lang="en-US" dirty="0"/>
              <a:t>WOO HOCK HYNN</a:t>
            </a:r>
          </a:p>
          <a:p>
            <a:pPr marL="0" indent="0">
              <a:buNone/>
            </a:pPr>
            <a:r>
              <a:rPr lang="en-US" altLang="zh-CN" dirty="0"/>
              <a:t>2022/02/08</a:t>
            </a:r>
            <a:endParaRPr lang="en-US" dirty="0"/>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549934" y="2189831"/>
            <a:ext cx="3905640" cy="35443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dirty="0"/>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1449217" y="2017343"/>
            <a:ext cx="5181600" cy="4351338"/>
          </a:xfrm>
        </p:spPr>
        <p:txBody>
          <a:bodyPr>
            <a:normAutofit lnSpcReduction="10000"/>
          </a:bodyPr>
          <a:lstStyle/>
          <a:p>
            <a:pPr marL="0" indent="0">
              <a:buNone/>
            </a:pPr>
            <a:r>
              <a:rPr lang="en-US" dirty="0"/>
              <a:t>Findings</a:t>
            </a:r>
          </a:p>
          <a:p>
            <a:pPr marL="0" indent="0">
              <a:buNone/>
            </a:pPr>
            <a:endParaRPr lang="en-US" dirty="0"/>
          </a:p>
          <a:p>
            <a:r>
              <a:rPr lang="en-US" dirty="0"/>
              <a:t>MySQL is the most popular </a:t>
            </a:r>
            <a:r>
              <a:rPr lang="en-US" altLang="zh-CN" dirty="0"/>
              <a:t>d</a:t>
            </a:r>
            <a:r>
              <a:rPr lang="en-US" dirty="0"/>
              <a:t>atabase</a:t>
            </a:r>
          </a:p>
          <a:p>
            <a:r>
              <a:rPr lang="en-US" altLang="zh-CN" dirty="0"/>
              <a:t>There are still a lot of companies using Microsoft SQL Server</a:t>
            </a:r>
            <a:endParaRPr lang="en-US" dirty="0"/>
          </a:p>
          <a:p>
            <a:r>
              <a:rPr lang="en-US" altLang="zh-CN" dirty="0"/>
              <a:t>MongoDB and Redis are the most favorable NoSQL database</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630817" y="2059130"/>
            <a:ext cx="4645152" cy="3441520"/>
          </a:xfrm>
        </p:spPr>
        <p:txBody>
          <a:bodyPr>
            <a:normAutofit lnSpcReduction="10000"/>
          </a:bodyPr>
          <a:lstStyle/>
          <a:p>
            <a:pPr marL="0" indent="0">
              <a:buNone/>
            </a:pPr>
            <a:r>
              <a:rPr lang="en-US" dirty="0"/>
              <a:t>Implications</a:t>
            </a:r>
          </a:p>
          <a:p>
            <a:pPr marL="0" indent="0">
              <a:buNone/>
            </a:pPr>
            <a:endParaRPr lang="en-US" dirty="0"/>
          </a:p>
          <a:p>
            <a:r>
              <a:rPr lang="en-US" altLang="zh-CN" dirty="0"/>
              <a:t>Open-source databases like MySQL are still preferable</a:t>
            </a:r>
          </a:p>
          <a:p>
            <a:r>
              <a:rPr lang="en-US" dirty="0"/>
              <a:t>Software development and Big Data technology still requires SQL</a:t>
            </a:r>
          </a:p>
          <a:p>
            <a:r>
              <a:rPr lang="en-US" dirty="0"/>
              <a:t>NoSQL databases will make an impact for relational databases</a:t>
            </a:r>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4849519" y="2424568"/>
            <a:ext cx="6205333" cy="3490810"/>
          </a:xfrm>
        </p:spPr>
        <p:txBody>
          <a:bodyPr>
            <a:normAutofit/>
          </a:bodyPr>
          <a:lstStyle/>
          <a:p>
            <a:pPr marL="0" indent="0">
              <a:buNone/>
            </a:pPr>
            <a:r>
              <a:rPr lang="en-US" sz="2200" dirty="0"/>
              <a:t>The permanent link of the read-only view of the Cognos dashboard:</a:t>
            </a:r>
          </a:p>
          <a:p>
            <a:pPr marL="0" indent="0">
              <a:buNone/>
            </a:pPr>
            <a:r>
              <a:rPr lang="en-US" sz="2200" dirty="0"/>
              <a:t>https://dataplatform.cloud.ibm.com/dashboards/fe52d392-0d9c-4f29-8996-389531352958/view/6e1bdc0911b91dfc56efe6e4079979037f652454e1bb8b0b83867b495e607197a96f12c7c87a495cd9425037fbee4708cc</a:t>
            </a:r>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2"/>
          <a:stretch>
            <a:fillRect/>
          </a:stretch>
        </p:blipFill>
        <p:spPr>
          <a:xfrm>
            <a:off x="1449217" y="2424568"/>
            <a:ext cx="3054361" cy="3054361"/>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altLang="zh-CN" dirty="0"/>
              <a:t>CURRENT TECHNOLOGY USAGE</a:t>
            </a:r>
            <a:endParaRPr lang="en-US" dirty="0"/>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p:txBody>
          <a:bodyPr/>
          <a:lstStyle/>
          <a:p>
            <a:pPr marL="0" indent="0">
              <a:buNone/>
            </a:pPr>
            <a:endParaRPr lang="en-US" dirty="0"/>
          </a:p>
          <a:p>
            <a:pPr marL="0" indent="0">
              <a:buNone/>
            </a:pPr>
            <a:endParaRPr lang="en-US" dirty="0"/>
          </a:p>
        </p:txBody>
      </p:sp>
      <p:pic>
        <p:nvPicPr>
          <p:cNvPr id="6" name="图片 5">
            <a:extLst>
              <a:ext uri="{FF2B5EF4-FFF2-40B4-BE49-F238E27FC236}">
                <a16:creationId xmlns:a16="http://schemas.microsoft.com/office/drawing/2014/main" id="{AC162132-44D3-4BE6-AA9E-27F044A04CE9}"/>
              </a:ext>
            </a:extLst>
          </p:cNvPr>
          <p:cNvPicPr>
            <a:picLocks noChangeAspect="1"/>
          </p:cNvPicPr>
          <p:nvPr/>
        </p:nvPicPr>
        <p:blipFill>
          <a:blip r:embed="rId2"/>
          <a:stretch>
            <a:fillRect/>
          </a:stretch>
        </p:blipFill>
        <p:spPr>
          <a:xfrm>
            <a:off x="1451580" y="4075328"/>
            <a:ext cx="9603274" cy="1978151"/>
          </a:xfrm>
          <a:prstGeom prst="rect">
            <a:avLst/>
          </a:prstGeom>
        </p:spPr>
      </p:pic>
      <p:pic>
        <p:nvPicPr>
          <p:cNvPr id="9" name="图片 8">
            <a:extLst>
              <a:ext uri="{FF2B5EF4-FFF2-40B4-BE49-F238E27FC236}">
                <a16:creationId xmlns:a16="http://schemas.microsoft.com/office/drawing/2014/main" id="{2E25D76E-6EBA-41D5-9066-DFE15CE28B09}"/>
              </a:ext>
            </a:extLst>
          </p:cNvPr>
          <p:cNvPicPr>
            <a:picLocks noChangeAspect="1"/>
          </p:cNvPicPr>
          <p:nvPr/>
        </p:nvPicPr>
        <p:blipFill>
          <a:blip r:embed="rId3"/>
          <a:stretch>
            <a:fillRect/>
          </a:stretch>
        </p:blipFill>
        <p:spPr>
          <a:xfrm>
            <a:off x="1451580" y="1951890"/>
            <a:ext cx="9603274" cy="2123438"/>
          </a:xfrm>
          <a:prstGeom prst="rect">
            <a:avLst/>
          </a:prstGeom>
        </p:spPr>
      </p:pic>
    </p:spTree>
    <p:extLst>
      <p:ext uri="{BB962C8B-B14F-4D97-AF65-F5344CB8AC3E}">
        <p14:creationId xmlns:p14="http://schemas.microsoft.com/office/powerpoint/2010/main" val="916853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altLang="zh-CN" dirty="0"/>
              <a:t>FUTURE TECHNOLOGY TREND</a:t>
            </a:r>
            <a:endParaRPr lang="en-US" dirty="0"/>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p:txBody>
          <a:bodyPr/>
          <a:lstStyle/>
          <a:p>
            <a:pPr marL="0" indent="0">
              <a:buNone/>
            </a:pPr>
            <a:endParaRPr lang="en-US" dirty="0"/>
          </a:p>
          <a:p>
            <a:pPr marL="0" indent="0">
              <a:buNone/>
            </a:pPr>
            <a:endParaRPr lang="en-US" dirty="0"/>
          </a:p>
        </p:txBody>
      </p:sp>
      <p:pic>
        <p:nvPicPr>
          <p:cNvPr id="4" name="图片 3">
            <a:extLst>
              <a:ext uri="{FF2B5EF4-FFF2-40B4-BE49-F238E27FC236}">
                <a16:creationId xmlns:a16="http://schemas.microsoft.com/office/drawing/2014/main" id="{DEFBA88B-D0AA-40CD-A5FF-BC9396E66E3A}"/>
              </a:ext>
            </a:extLst>
          </p:cNvPr>
          <p:cNvPicPr>
            <a:picLocks noChangeAspect="1"/>
          </p:cNvPicPr>
          <p:nvPr/>
        </p:nvPicPr>
        <p:blipFill>
          <a:blip r:embed="rId2"/>
          <a:stretch>
            <a:fillRect/>
          </a:stretch>
        </p:blipFill>
        <p:spPr>
          <a:xfrm>
            <a:off x="1451580" y="1950575"/>
            <a:ext cx="9603274" cy="2126395"/>
          </a:xfrm>
          <a:prstGeom prst="rect">
            <a:avLst/>
          </a:prstGeom>
        </p:spPr>
      </p:pic>
      <p:pic>
        <p:nvPicPr>
          <p:cNvPr id="6" name="图片 5">
            <a:extLst>
              <a:ext uri="{FF2B5EF4-FFF2-40B4-BE49-F238E27FC236}">
                <a16:creationId xmlns:a16="http://schemas.microsoft.com/office/drawing/2014/main" id="{85854477-2B48-497F-9D51-8F6BF6D3DD2D}"/>
              </a:ext>
            </a:extLst>
          </p:cNvPr>
          <p:cNvPicPr>
            <a:picLocks noChangeAspect="1"/>
          </p:cNvPicPr>
          <p:nvPr/>
        </p:nvPicPr>
        <p:blipFill>
          <a:blip r:embed="rId3"/>
          <a:stretch>
            <a:fillRect/>
          </a:stretch>
        </p:blipFill>
        <p:spPr>
          <a:xfrm>
            <a:off x="1451581" y="4060418"/>
            <a:ext cx="9603273" cy="1993063"/>
          </a:xfrm>
          <a:prstGeom prst="rect">
            <a:avLst/>
          </a:prstGeom>
        </p:spPr>
      </p:pic>
    </p:spTree>
    <p:extLst>
      <p:ext uri="{BB962C8B-B14F-4D97-AF65-F5344CB8AC3E}">
        <p14:creationId xmlns:p14="http://schemas.microsoft.com/office/powerpoint/2010/main" val="3266127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altLang="zh-CN" dirty="0"/>
              <a:t>DEMOGRAPHICS</a:t>
            </a:r>
            <a:endParaRPr lang="en-US" dirty="0"/>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p:txBody>
          <a:bodyPr/>
          <a:lstStyle/>
          <a:p>
            <a:pPr marL="0" indent="0">
              <a:buNone/>
            </a:pPr>
            <a:endParaRPr lang="en-US" dirty="0"/>
          </a:p>
          <a:p>
            <a:pPr marL="0" indent="0">
              <a:buNone/>
            </a:pPr>
            <a:endParaRPr lang="en-US" dirty="0"/>
          </a:p>
        </p:txBody>
      </p:sp>
      <p:pic>
        <p:nvPicPr>
          <p:cNvPr id="9" name="图片 8">
            <a:extLst>
              <a:ext uri="{FF2B5EF4-FFF2-40B4-BE49-F238E27FC236}">
                <a16:creationId xmlns:a16="http://schemas.microsoft.com/office/drawing/2014/main" id="{F9F21A29-5E2C-4269-9F0C-2B00BBF0E06C}"/>
              </a:ext>
            </a:extLst>
          </p:cNvPr>
          <p:cNvPicPr>
            <a:picLocks noChangeAspect="1"/>
          </p:cNvPicPr>
          <p:nvPr/>
        </p:nvPicPr>
        <p:blipFill>
          <a:blip r:embed="rId2"/>
          <a:stretch>
            <a:fillRect/>
          </a:stretch>
        </p:blipFill>
        <p:spPr>
          <a:xfrm>
            <a:off x="1451579" y="1910323"/>
            <a:ext cx="9603275" cy="2079748"/>
          </a:xfrm>
          <a:prstGeom prst="rect">
            <a:avLst/>
          </a:prstGeom>
        </p:spPr>
      </p:pic>
      <p:pic>
        <p:nvPicPr>
          <p:cNvPr id="11" name="图片 10">
            <a:extLst>
              <a:ext uri="{FF2B5EF4-FFF2-40B4-BE49-F238E27FC236}">
                <a16:creationId xmlns:a16="http://schemas.microsoft.com/office/drawing/2014/main" id="{E7DB1B74-8C21-4931-9006-A2FCDC565620}"/>
              </a:ext>
            </a:extLst>
          </p:cNvPr>
          <p:cNvPicPr>
            <a:picLocks noChangeAspect="1"/>
          </p:cNvPicPr>
          <p:nvPr/>
        </p:nvPicPr>
        <p:blipFill>
          <a:blip r:embed="rId3"/>
          <a:stretch>
            <a:fillRect/>
          </a:stretch>
        </p:blipFill>
        <p:spPr>
          <a:xfrm>
            <a:off x="1451580" y="3990071"/>
            <a:ext cx="9603274" cy="2079748"/>
          </a:xfrm>
          <a:prstGeom prst="rect">
            <a:avLst/>
          </a:prstGeom>
        </p:spPr>
      </p:pic>
    </p:spTree>
    <p:extLst>
      <p:ext uri="{BB962C8B-B14F-4D97-AF65-F5344CB8AC3E}">
        <p14:creationId xmlns:p14="http://schemas.microsoft.com/office/powerpoint/2010/main" val="351797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1449217" y="2126363"/>
            <a:ext cx="3054361" cy="3054361"/>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p:txBody>
          <a:bodyPr/>
          <a:lstStyle/>
          <a:p>
            <a:r>
              <a:rPr lang="en-US" sz="2800" dirty="0"/>
              <a:t>Technology Usage Trend Now and Future</a:t>
            </a:r>
          </a:p>
          <a:p>
            <a:r>
              <a:rPr lang="en-US" altLang="zh-CN" sz="2800" dirty="0"/>
              <a:t>Gender, Age and Education Discrimination in IT Industry</a:t>
            </a:r>
          </a:p>
          <a:p>
            <a:endParaRPr lang="en-US" dirty="0"/>
          </a:p>
        </p:txBody>
      </p:sp>
    </p:spTree>
    <p:extLst>
      <p:ext uri="{BB962C8B-B14F-4D97-AF65-F5344CB8AC3E}">
        <p14:creationId xmlns:p14="http://schemas.microsoft.com/office/powerpoint/2010/main" val="2161130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dirty="0"/>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1449217" y="2118943"/>
            <a:ext cx="5181600" cy="4351338"/>
          </a:xfrm>
        </p:spPr>
        <p:txBody>
          <a:bodyPr>
            <a:normAutofit fontScale="92500"/>
          </a:bodyPr>
          <a:lstStyle/>
          <a:p>
            <a:pPr marL="0" indent="0">
              <a:buNone/>
            </a:pPr>
            <a:r>
              <a:rPr lang="en-US" dirty="0"/>
              <a:t>Findings</a:t>
            </a:r>
          </a:p>
          <a:p>
            <a:pPr marL="0" indent="0">
              <a:buNone/>
            </a:pPr>
            <a:endParaRPr lang="en-US" dirty="0"/>
          </a:p>
          <a:p>
            <a:r>
              <a:rPr lang="en-US" altLang="zh-CN" dirty="0"/>
              <a:t>Technology trends changes every year</a:t>
            </a:r>
          </a:p>
          <a:p>
            <a:r>
              <a:rPr lang="en-US" altLang="zh-CN" dirty="0"/>
              <a:t>USA is the top technology country</a:t>
            </a:r>
          </a:p>
          <a:p>
            <a:r>
              <a:rPr lang="en-US" altLang="zh-CN" dirty="0"/>
              <a:t>There are extreme gender and age discrimination </a:t>
            </a:r>
          </a:p>
          <a:p>
            <a:r>
              <a:rPr lang="en-US" altLang="zh-CN" dirty="0"/>
              <a:t>Docker and AWS are the most popular platform</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409700" y="2118943"/>
            <a:ext cx="4645152" cy="3441520"/>
          </a:xfrm>
        </p:spPr>
        <p:txBody>
          <a:bodyPr>
            <a:normAutofit fontScale="92500"/>
          </a:bodyPr>
          <a:lstStyle/>
          <a:p>
            <a:pPr marL="0" indent="0">
              <a:buNone/>
            </a:pPr>
            <a:r>
              <a:rPr lang="en-US" dirty="0"/>
              <a:t>Implications</a:t>
            </a:r>
          </a:p>
          <a:p>
            <a:pPr marL="0" indent="0">
              <a:buNone/>
            </a:pPr>
            <a:endParaRPr lang="en-US" dirty="0"/>
          </a:p>
          <a:p>
            <a:r>
              <a:rPr lang="en-US" altLang="zh-CN" dirty="0"/>
              <a:t>Programmers should always follow the latest technology trends</a:t>
            </a:r>
          </a:p>
          <a:p>
            <a:r>
              <a:rPr lang="en-US" altLang="zh-CN" dirty="0"/>
              <a:t>More countries should have the equal chance to be exposed to new technology</a:t>
            </a:r>
          </a:p>
          <a:p>
            <a:r>
              <a:rPr lang="en-US" altLang="zh-CN" dirty="0"/>
              <a:t>Gender and Age should not be one of the concerns or benefits of Employment</a:t>
            </a:r>
          </a:p>
        </p:txBody>
      </p:sp>
    </p:spTree>
    <p:extLst>
      <p:ext uri="{BB962C8B-B14F-4D97-AF65-F5344CB8AC3E}">
        <p14:creationId xmlns:p14="http://schemas.microsoft.com/office/powerpoint/2010/main" val="647271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dirty="0"/>
              <a:t>CONCLUSION</a:t>
            </a: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449217" y="2113896"/>
            <a:ext cx="3054361" cy="3054361"/>
          </a:xfrm>
          <a:prstGeom prst="rect">
            <a:avLst/>
          </a:prstGeom>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6096001" y="1864194"/>
            <a:ext cx="4958852" cy="4351338"/>
          </a:xfrm>
        </p:spPr>
        <p:txBody>
          <a:bodyPr/>
          <a:lstStyle/>
          <a:p>
            <a:r>
              <a:rPr lang="en-US" altLang="zh-CN" dirty="0"/>
              <a:t>Technology Trends</a:t>
            </a:r>
          </a:p>
          <a:p>
            <a:r>
              <a:rPr lang="en-US" altLang="zh-CN" dirty="0"/>
              <a:t>Programming Languages, Database, Platform and Web frame Trends</a:t>
            </a:r>
          </a:p>
          <a:p>
            <a:r>
              <a:rPr lang="en-US" altLang="zh-CN" dirty="0"/>
              <a:t>Demographics Trends</a:t>
            </a:r>
          </a:p>
          <a:p>
            <a:r>
              <a:rPr lang="en-US" altLang="zh-CN" dirty="0"/>
              <a:t>Gender and Education</a:t>
            </a:r>
          </a:p>
          <a:p>
            <a:r>
              <a:rPr lang="en-US" altLang="zh-CN" dirty="0"/>
              <a:t>Programming Languages Trends and Salary Trends</a:t>
            </a:r>
          </a:p>
          <a:p>
            <a:endParaRPr lang="en-US" dirty="0"/>
          </a:p>
        </p:txBody>
      </p:sp>
    </p:spTree>
    <p:extLst>
      <p:ext uri="{BB962C8B-B14F-4D97-AF65-F5344CB8AC3E}">
        <p14:creationId xmlns:p14="http://schemas.microsoft.com/office/powerpoint/2010/main" val="1630123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dirty="0"/>
              <a:t>APPENDIX</a:t>
            </a:r>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a:stretch>
            <a:fillRect/>
          </a:stretch>
        </p:blipFill>
        <p:spPr>
          <a:xfrm>
            <a:off x="1449217" y="2132045"/>
            <a:ext cx="3194581" cy="3194581"/>
          </a:xfrm>
          <a:prstGeom prst="rect">
            <a:avLst/>
          </a:prstGeom>
        </p:spPr>
      </p:pic>
      <p:sp>
        <p:nvSpPr>
          <p:cNvPr id="7" name="内容占位符 6">
            <a:extLst>
              <a:ext uri="{FF2B5EF4-FFF2-40B4-BE49-F238E27FC236}">
                <a16:creationId xmlns:a16="http://schemas.microsoft.com/office/drawing/2014/main" id="{27CEBFD3-4DB9-44A4-B2F0-3EE11A86E44F}"/>
              </a:ext>
            </a:extLst>
          </p:cNvPr>
          <p:cNvSpPr>
            <a:spLocks noGrp="1"/>
          </p:cNvSpPr>
          <p:nvPr>
            <p:ph sz="half" idx="2"/>
          </p:nvPr>
        </p:nvSpPr>
        <p:spPr/>
        <p:txBody>
          <a:bodyPr>
            <a:normAutofit fontScale="85000" lnSpcReduction="10000"/>
          </a:bodyPr>
          <a:lstStyle/>
          <a:p>
            <a:r>
              <a:rPr lang="en-US" altLang="zh-CN" dirty="0"/>
              <a:t>IBM Cognos Dashboard Embedded (CDE) is an AI-fueled business intelligence service that supports the entire data analytics cycle, from discovery to operationalization. It provides users with data discovery capabilities to visually explore and interact with their data to identify the key insights for improving data driven decisions. Users can perform data discovery and then quickly assemble that information into interactive, visually appealing dashboards; all without the need of formal training.</a:t>
            </a:r>
            <a:endParaRPr lang="zh-CN" altLang="en-US" dirty="0"/>
          </a:p>
        </p:txBody>
      </p:sp>
    </p:spTree>
    <p:extLst>
      <p:ext uri="{BB962C8B-B14F-4D97-AF65-F5344CB8AC3E}">
        <p14:creationId xmlns:p14="http://schemas.microsoft.com/office/powerpoint/2010/main" val="3410008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456266" y="383051"/>
            <a:ext cx="5929053" cy="1325563"/>
          </a:xfrm>
        </p:spPr>
        <p:txBody>
          <a:bodyPr anchor="ctr">
            <a:normAutofit/>
          </a:bodyPr>
          <a:lstStyle/>
          <a:p>
            <a:r>
              <a:rPr lang="en-US" dirty="0"/>
              <a:t>GITHUB JOB POSTINGS</a:t>
            </a:r>
          </a:p>
        </p:txBody>
      </p:sp>
      <p:pic>
        <p:nvPicPr>
          <p:cNvPr id="4" name="Content Placeholder 4">
            <a:extLst>
              <a:ext uri="{FF2B5EF4-FFF2-40B4-BE49-F238E27FC236}">
                <a16:creationId xmlns:a16="http://schemas.microsoft.com/office/drawing/2014/main" id="{DCE8815B-D078-415C-B211-95C1A2A466CE}"/>
              </a:ext>
            </a:extLst>
          </p:cNvPr>
          <p:cNvPicPr>
            <a:picLocks noGrp="1" noChangeAspect="1"/>
          </p:cNvPicPr>
          <p:nvPr>
            <p:ph sz="half" idx="1"/>
          </p:nvPr>
        </p:nvPicPr>
        <p:blipFill>
          <a:blip r:embed="rId2"/>
          <a:stretch>
            <a:fillRect/>
          </a:stretch>
        </p:blipFill>
        <p:spPr>
          <a:xfrm>
            <a:off x="1456266" y="2054577"/>
            <a:ext cx="9606845" cy="395111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78551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68778"/>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450711" y="505384"/>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6096137" y="2068778"/>
            <a:ext cx="4966974" cy="3448595"/>
          </a:xfrm>
        </p:spPr>
        <p:txBody>
          <a:bodyPr>
            <a:noAutofit/>
          </a:bodyPr>
          <a:lstStyle/>
          <a:p>
            <a:r>
              <a:rPr lang="en-US" sz="1600" dirty="0"/>
              <a:t>Executive Summary</a:t>
            </a:r>
          </a:p>
          <a:p>
            <a:r>
              <a:rPr lang="en-US" sz="1600" dirty="0"/>
              <a:t>Introduction</a:t>
            </a:r>
          </a:p>
          <a:p>
            <a:r>
              <a:rPr lang="en-US" sz="1600" dirty="0"/>
              <a:t>Methodology</a:t>
            </a:r>
          </a:p>
          <a:p>
            <a:r>
              <a:rPr lang="en-US" sz="1600" dirty="0"/>
              <a:t>Results</a:t>
            </a:r>
          </a:p>
          <a:p>
            <a:pPr lvl="1"/>
            <a:r>
              <a:rPr lang="en-US" sz="1600" dirty="0"/>
              <a:t>Visualization – Charts</a:t>
            </a:r>
          </a:p>
          <a:p>
            <a:pPr lvl="1"/>
            <a:r>
              <a:rPr lang="en-US" sz="1600" dirty="0"/>
              <a:t>Dashboard</a:t>
            </a:r>
          </a:p>
          <a:p>
            <a:r>
              <a:rPr lang="en-US" sz="1600" dirty="0"/>
              <a:t>Discussion</a:t>
            </a:r>
          </a:p>
          <a:p>
            <a:pPr lvl="1"/>
            <a:r>
              <a:rPr lang="en-US" sz="1600" dirty="0"/>
              <a:t>Findings &amp; Implications</a:t>
            </a:r>
          </a:p>
          <a:p>
            <a:r>
              <a:rPr lang="en-US" sz="1600" dirty="0"/>
              <a:t>Conclusion</a:t>
            </a:r>
          </a:p>
          <a:p>
            <a:r>
              <a:rPr lang="en-US" sz="1600" dirty="0"/>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452648" y="484651"/>
            <a:ext cx="5929053" cy="1325563"/>
          </a:xfrm>
        </p:spPr>
        <p:txBody>
          <a:bodyPr anchor="ctr">
            <a:normAutofit/>
          </a:bodyPr>
          <a:lstStyle/>
          <a:p>
            <a:r>
              <a:rPr lang="en-US" dirty="0"/>
              <a:t>POPULAR LANGUAGES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1452648" y="2191385"/>
            <a:ext cx="9633041" cy="2862753"/>
          </a:xfrm>
        </p:spPr>
        <p:txBody>
          <a:bodyPr>
            <a:normAutofit/>
          </a:bodyPr>
          <a:lstStyle/>
          <a:p>
            <a:pPr marL="0" indent="0">
              <a:buNone/>
            </a:pPr>
            <a:endParaRPr lang="en-US" sz="2200" dirty="0"/>
          </a:p>
        </p:txBody>
      </p:sp>
      <p:pic>
        <p:nvPicPr>
          <p:cNvPr id="4" name="Content Placeholder 4">
            <a:extLst>
              <a:ext uri="{FF2B5EF4-FFF2-40B4-BE49-F238E27FC236}">
                <a16:creationId xmlns:a16="http://schemas.microsoft.com/office/drawing/2014/main" id="{BAAFECF7-0E21-4963-953E-CE7A52EC3F48}"/>
              </a:ext>
            </a:extLst>
          </p:cNvPr>
          <p:cNvPicPr>
            <a:picLocks noGrp="1" noChangeAspect="1"/>
          </p:cNvPicPr>
          <p:nvPr>
            <p:ph sz="half" idx="2"/>
          </p:nvPr>
        </p:nvPicPr>
        <p:blipFill>
          <a:blip r:embed="rId2"/>
          <a:stretch>
            <a:fillRect/>
          </a:stretch>
        </p:blipFill>
        <p:spPr>
          <a:xfrm>
            <a:off x="1452648" y="2077156"/>
            <a:ext cx="9633041" cy="393982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1739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445126" y="488937"/>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6096000" y="1825624"/>
            <a:ext cx="7068725" cy="4465447"/>
          </a:xfrm>
        </p:spPr>
        <p:txBody>
          <a:bodyPr>
            <a:normAutofit fontScale="92500" lnSpcReduction="20000"/>
          </a:bodyPr>
          <a:lstStyle/>
          <a:p>
            <a:r>
              <a:rPr lang="en-US" altLang="zh-CN" sz="2200" dirty="0"/>
              <a:t>Current Technology Usage Trend</a:t>
            </a:r>
            <a:endParaRPr lang="en-US" sz="2200" dirty="0"/>
          </a:p>
          <a:p>
            <a:pPr lvl="1"/>
            <a:r>
              <a:rPr lang="en-US" sz="1800" dirty="0"/>
              <a:t>Language</a:t>
            </a:r>
          </a:p>
          <a:p>
            <a:pPr lvl="1"/>
            <a:r>
              <a:rPr lang="en-US" sz="1800" dirty="0"/>
              <a:t>Database</a:t>
            </a:r>
          </a:p>
          <a:p>
            <a:pPr lvl="1"/>
            <a:r>
              <a:rPr lang="en-US" sz="1800" dirty="0"/>
              <a:t>Platform</a:t>
            </a:r>
          </a:p>
          <a:p>
            <a:pPr lvl="1"/>
            <a:r>
              <a:rPr lang="en-US" sz="1800" dirty="0"/>
              <a:t>Web frame</a:t>
            </a:r>
          </a:p>
          <a:p>
            <a:r>
              <a:rPr lang="en-US" altLang="zh-CN" sz="2200" dirty="0"/>
              <a:t>Future Technology Trend</a:t>
            </a:r>
          </a:p>
          <a:p>
            <a:pPr lvl="1"/>
            <a:r>
              <a:rPr lang="en-US" altLang="zh-CN" sz="1800" dirty="0"/>
              <a:t>Language</a:t>
            </a:r>
          </a:p>
          <a:p>
            <a:pPr lvl="1"/>
            <a:r>
              <a:rPr lang="en-US" altLang="zh-CN" sz="1800" dirty="0"/>
              <a:t>Database</a:t>
            </a:r>
          </a:p>
          <a:p>
            <a:pPr lvl="1"/>
            <a:r>
              <a:rPr lang="en-US" altLang="zh-CN" sz="1800" dirty="0"/>
              <a:t>Platform</a:t>
            </a:r>
          </a:p>
          <a:p>
            <a:pPr lvl="1"/>
            <a:r>
              <a:rPr lang="en-US" altLang="zh-CN" sz="1800" dirty="0"/>
              <a:t>Web frame</a:t>
            </a:r>
          </a:p>
          <a:p>
            <a:r>
              <a:rPr lang="en-US" sz="2200" dirty="0"/>
              <a:t>Demographics Survey</a:t>
            </a:r>
          </a:p>
          <a:p>
            <a:r>
              <a:rPr lang="en-US" sz="2200" dirty="0"/>
              <a:t>Country &amp; Gender Difference</a:t>
            </a: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445126" y="2141895"/>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436065" y="500062"/>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1618615" y="2284613"/>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6096000" y="1825625"/>
            <a:ext cx="501226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solidFill>
                  <a:schemeClr val="tx1"/>
                </a:solidFill>
              </a:rPr>
              <a:t>Analyze </a:t>
            </a:r>
            <a:r>
              <a:rPr lang="en-US" altLang="zh-CN" sz="2200" dirty="0">
                <a:solidFill>
                  <a:schemeClr val="tx1"/>
                </a:solidFill>
              </a:rPr>
              <a:t>technology </a:t>
            </a:r>
            <a:r>
              <a:rPr lang="en-US" sz="2200" dirty="0">
                <a:solidFill>
                  <a:schemeClr val="tx1"/>
                </a:solidFill>
              </a:rPr>
              <a:t>trend in software </a:t>
            </a:r>
            <a:r>
              <a:rPr lang="en-US" altLang="zh-CN" sz="2200" dirty="0">
                <a:solidFill>
                  <a:schemeClr val="tx1"/>
                </a:solidFill>
              </a:rPr>
              <a:t>and web </a:t>
            </a:r>
            <a:r>
              <a:rPr lang="en-US" sz="2200" dirty="0">
                <a:solidFill>
                  <a:schemeClr val="tx1"/>
                </a:solidFill>
              </a:rPr>
              <a:t>development </a:t>
            </a:r>
            <a:r>
              <a:rPr lang="en-US" altLang="zh-CN" sz="2200" dirty="0">
                <a:solidFill>
                  <a:schemeClr val="tx1"/>
                </a:solidFill>
              </a:rPr>
              <a:t>among developers around the world</a:t>
            </a:r>
            <a:endParaRPr lang="en-US" sz="2200" dirty="0">
              <a:solidFill>
                <a:schemeClr val="tx1"/>
              </a:solidFill>
            </a:endParaRPr>
          </a:p>
          <a:p>
            <a:r>
              <a:rPr lang="en-US" altLang="zh-CN" sz="2200" dirty="0">
                <a:solidFill>
                  <a:schemeClr val="tx1"/>
                </a:solidFill>
              </a:rPr>
              <a:t>Purpose of this Analysis</a:t>
            </a:r>
          </a:p>
          <a:p>
            <a:pPr lvl="1"/>
            <a:r>
              <a:rPr lang="en-US" altLang="zh-CN" sz="1800" dirty="0">
                <a:solidFill>
                  <a:schemeClr val="tx1"/>
                </a:solidFill>
              </a:rPr>
              <a:t>Identify the top programming languages, database, platform and web frame skills in demand</a:t>
            </a:r>
          </a:p>
          <a:p>
            <a:pPr lvl="1"/>
            <a:r>
              <a:rPr lang="en-US" altLang="zh-CN" sz="1800" dirty="0">
                <a:solidFill>
                  <a:schemeClr val="tx1"/>
                </a:solidFill>
              </a:rPr>
              <a:t>Identify skill requirements for future</a:t>
            </a:r>
          </a:p>
          <a:p>
            <a:pPr lvl="1"/>
            <a:r>
              <a:rPr lang="en-US" altLang="zh-CN" sz="1800" dirty="0">
                <a:solidFill>
                  <a:schemeClr val="tx1"/>
                </a:solidFill>
              </a:rPr>
              <a:t>Identify human resource gap in the industry</a:t>
            </a:r>
          </a:p>
          <a:p>
            <a:r>
              <a:rPr lang="en-US" sz="2200" dirty="0">
                <a:solidFill>
                  <a:schemeClr val="tx1"/>
                </a:solidFill>
              </a:rPr>
              <a:t>Audience for this Presentation</a:t>
            </a:r>
          </a:p>
          <a:p>
            <a:pPr lvl="1"/>
            <a:r>
              <a:rPr lang="en-US" sz="1800" dirty="0">
                <a:solidFill>
                  <a:schemeClr val="tx1"/>
                </a:solidFill>
              </a:rPr>
              <a:t>Programmers</a:t>
            </a:r>
          </a:p>
          <a:p>
            <a:pPr lvl="1"/>
            <a:r>
              <a:rPr lang="en-US" sz="1800" dirty="0">
                <a:solidFill>
                  <a:schemeClr val="tx1"/>
                </a:solidFill>
              </a:rPr>
              <a:t>IT industry leaders</a:t>
            </a:r>
          </a:p>
          <a:p>
            <a:pPr lvl="1"/>
            <a:r>
              <a:rPr lang="en-US" sz="1800" dirty="0">
                <a:solidFill>
                  <a:schemeClr val="tx1"/>
                </a:solidFill>
              </a:rPr>
              <a:t>Computer science students</a:t>
            </a:r>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519757" y="506146"/>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6096000" y="1839823"/>
            <a:ext cx="7068725" cy="4351338"/>
          </a:xfrm>
        </p:spPr>
        <p:txBody>
          <a:bodyPr>
            <a:normAutofit fontScale="92500" lnSpcReduction="20000"/>
          </a:bodyPr>
          <a:lstStyle/>
          <a:p>
            <a:r>
              <a:rPr lang="en-US" altLang="zh-CN" sz="2200" dirty="0"/>
              <a:t>Data Collection (Sources)</a:t>
            </a:r>
          </a:p>
          <a:p>
            <a:pPr lvl="1"/>
            <a:r>
              <a:rPr lang="en-US" altLang="zh-CN" sz="1800" dirty="0"/>
              <a:t>Stack overflow developer 2019 survey</a:t>
            </a:r>
          </a:p>
          <a:p>
            <a:pPr lvl="1"/>
            <a:r>
              <a:rPr lang="en-US" sz="1800" dirty="0"/>
              <a:t>GitHub job postings</a:t>
            </a:r>
          </a:p>
          <a:p>
            <a:pPr lvl="1"/>
            <a:r>
              <a:rPr lang="en-US" sz="1800" dirty="0"/>
              <a:t>Programming languages annual salary</a:t>
            </a:r>
          </a:p>
          <a:p>
            <a:r>
              <a:rPr lang="en-US" sz="2200" dirty="0"/>
              <a:t>Data Wrangling</a:t>
            </a:r>
          </a:p>
          <a:p>
            <a:r>
              <a:rPr lang="en-US" sz="2200" dirty="0"/>
              <a:t>Data Exploration</a:t>
            </a:r>
          </a:p>
          <a:p>
            <a:r>
              <a:rPr lang="en-US" sz="2200" dirty="0"/>
              <a:t>Data Cleaning</a:t>
            </a:r>
          </a:p>
          <a:p>
            <a:r>
              <a:rPr lang="en-US" sz="2200" dirty="0"/>
              <a:t>Data Visualization</a:t>
            </a:r>
          </a:p>
          <a:p>
            <a:pPr lvl="1"/>
            <a:r>
              <a:rPr lang="en-US" altLang="zh-CN" sz="1800" dirty="0"/>
              <a:t>Python matplotlib &amp; turtle</a:t>
            </a:r>
          </a:p>
          <a:p>
            <a:pPr lvl="1"/>
            <a:r>
              <a:rPr lang="en-US" sz="1800" dirty="0"/>
              <a:t>IBM Cognos</a:t>
            </a:r>
          </a:p>
          <a:p>
            <a:r>
              <a:rPr lang="en-US" sz="2200" dirty="0"/>
              <a:t>Presentation</a:t>
            </a:r>
            <a:endParaRPr lang="en-US" sz="1800" dirty="0"/>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1350424" y="2283264"/>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dirty="0"/>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pic>
        <p:nvPicPr>
          <p:cNvPr id="4" name="Picture 4">
            <a:extLst>
              <a:ext uri="{FF2B5EF4-FFF2-40B4-BE49-F238E27FC236}">
                <a16:creationId xmlns:a16="http://schemas.microsoft.com/office/drawing/2014/main" id="{4EA31EEF-3DE7-4423-BC76-3CC47085FD95}"/>
              </a:ext>
            </a:extLst>
          </p:cNvPr>
          <p:cNvPicPr>
            <a:picLocks noChangeAspect="1"/>
          </p:cNvPicPr>
          <p:nvPr/>
        </p:nvPicPr>
        <p:blipFill>
          <a:blip r:embed="rId2"/>
          <a:stretch>
            <a:fillRect/>
          </a:stretch>
        </p:blipFill>
        <p:spPr>
          <a:xfrm>
            <a:off x="1449217" y="2054578"/>
            <a:ext cx="9605635" cy="386170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dirty="0"/>
              <a:t>PROGRAMMING LANGUAGE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2519639" y="1860426"/>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7914219" y="1855562"/>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5" name="图片 4">
            <a:extLst>
              <a:ext uri="{FF2B5EF4-FFF2-40B4-BE49-F238E27FC236}">
                <a16:creationId xmlns:a16="http://schemas.microsoft.com/office/drawing/2014/main" id="{C4B59E70-A84D-4AF5-8725-616C13E340AF}"/>
              </a:ext>
            </a:extLst>
          </p:cNvPr>
          <p:cNvPicPr>
            <a:picLocks noChangeAspect="1"/>
          </p:cNvPicPr>
          <p:nvPr/>
        </p:nvPicPr>
        <p:blipFill>
          <a:blip r:embed="rId2"/>
          <a:stretch>
            <a:fillRect/>
          </a:stretch>
        </p:blipFill>
        <p:spPr>
          <a:xfrm>
            <a:off x="1479786" y="2748999"/>
            <a:ext cx="4332888" cy="3183950"/>
          </a:xfrm>
          <a:prstGeom prst="rect">
            <a:avLst/>
          </a:prstGeom>
          <a:ln>
            <a:noFill/>
          </a:ln>
          <a:effectLst>
            <a:outerShdw blurRad="292100" dist="139700" dir="2700000" algn="tl" rotWithShape="0">
              <a:srgbClr val="333333">
                <a:alpha val="65000"/>
              </a:srgbClr>
            </a:outerShdw>
          </a:effectLst>
        </p:spPr>
      </p:pic>
      <p:pic>
        <p:nvPicPr>
          <p:cNvPr id="11" name="Picture 8">
            <a:extLst>
              <a:ext uri="{FF2B5EF4-FFF2-40B4-BE49-F238E27FC236}">
                <a16:creationId xmlns:a16="http://schemas.microsoft.com/office/drawing/2014/main" id="{D2DDF50F-9F4B-4E11-BF58-41402DB8A2EF}"/>
              </a:ext>
            </a:extLst>
          </p:cNvPr>
          <p:cNvPicPr>
            <a:picLocks noChangeAspect="1"/>
          </p:cNvPicPr>
          <p:nvPr/>
        </p:nvPicPr>
        <p:blipFill>
          <a:blip r:embed="rId3"/>
          <a:stretch>
            <a:fillRect/>
          </a:stretch>
        </p:blipFill>
        <p:spPr>
          <a:xfrm>
            <a:off x="6439904" y="2748999"/>
            <a:ext cx="4614949" cy="31839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572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1449217" y="2059324"/>
            <a:ext cx="5181600" cy="4351338"/>
          </a:xfrm>
        </p:spPr>
        <p:txBody>
          <a:bodyPr>
            <a:normAutofit lnSpcReduction="10000"/>
          </a:bodyPr>
          <a:lstStyle/>
          <a:p>
            <a:pPr marL="0" indent="0">
              <a:buNone/>
            </a:pPr>
            <a:r>
              <a:rPr lang="en-US" dirty="0"/>
              <a:t>Findings</a:t>
            </a:r>
          </a:p>
          <a:p>
            <a:pPr marL="0" indent="0">
              <a:buNone/>
            </a:pPr>
            <a:endParaRPr lang="en-US" dirty="0"/>
          </a:p>
          <a:p>
            <a:r>
              <a:rPr lang="en-US" dirty="0"/>
              <a:t>JavaScript is top trending language in the world</a:t>
            </a:r>
          </a:p>
          <a:p>
            <a:r>
              <a:rPr lang="en-US" dirty="0"/>
              <a:t>Python and TypeScript are becoming more and more popular</a:t>
            </a:r>
          </a:p>
          <a:p>
            <a:r>
              <a:rPr lang="en-US" dirty="0"/>
              <a:t>HTML/CSS and SQL still has great portion in language usage trend</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630817" y="2025264"/>
            <a:ext cx="4645152" cy="3441520"/>
          </a:xfrm>
        </p:spPr>
        <p:txBody>
          <a:bodyPr>
            <a:normAutofit lnSpcReduction="10000"/>
          </a:bodyPr>
          <a:lstStyle/>
          <a:p>
            <a:pPr marL="0" indent="0">
              <a:buNone/>
            </a:pPr>
            <a:r>
              <a:rPr lang="en-US" dirty="0"/>
              <a:t>Implications</a:t>
            </a:r>
          </a:p>
          <a:p>
            <a:pPr marL="0" indent="0">
              <a:buNone/>
            </a:pPr>
            <a:endParaRPr lang="en-US" dirty="0"/>
          </a:p>
          <a:p>
            <a:r>
              <a:rPr lang="en-US" dirty="0"/>
              <a:t>Web developments and Web developers are still in high demands</a:t>
            </a:r>
          </a:p>
          <a:p>
            <a:r>
              <a:rPr lang="en-US" dirty="0"/>
              <a:t>JavaScript and TypeScript are crucial to learn for developers</a:t>
            </a:r>
          </a:p>
          <a:p>
            <a:r>
              <a:rPr lang="en-US" dirty="0"/>
              <a:t>Python is the new trending language, especially popular in AI fields</a:t>
            </a:r>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1489579" y="68103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2582236" y="1879526"/>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7600603" y="1842484"/>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7" name="Picture 5">
            <a:extLst>
              <a:ext uri="{FF2B5EF4-FFF2-40B4-BE49-F238E27FC236}">
                <a16:creationId xmlns:a16="http://schemas.microsoft.com/office/drawing/2014/main" id="{FEF4F3A7-E0B6-4190-93D6-861C34479D0D}"/>
              </a:ext>
            </a:extLst>
          </p:cNvPr>
          <p:cNvPicPr>
            <a:picLocks noChangeAspect="1"/>
          </p:cNvPicPr>
          <p:nvPr/>
        </p:nvPicPr>
        <p:blipFill>
          <a:blip r:embed="rId2"/>
          <a:stretch>
            <a:fillRect/>
          </a:stretch>
        </p:blipFill>
        <p:spPr>
          <a:xfrm>
            <a:off x="1489579" y="2506661"/>
            <a:ext cx="4413956" cy="3342178"/>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944D32E5-165F-4CEF-B380-97F959F96AB3}"/>
              </a:ext>
            </a:extLst>
          </p:cNvPr>
          <p:cNvPicPr>
            <a:picLocks noChangeAspect="1"/>
          </p:cNvPicPr>
          <p:nvPr/>
        </p:nvPicPr>
        <p:blipFill>
          <a:blip r:embed="rId3"/>
          <a:stretch>
            <a:fillRect/>
          </a:stretch>
        </p:blipFill>
        <p:spPr>
          <a:xfrm>
            <a:off x="6622587" y="2506661"/>
            <a:ext cx="4502455" cy="334217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74638838"/>
      </p:ext>
    </p:extLst>
  </p:cSld>
  <p:clrMapOvr>
    <a:masterClrMapping/>
  </p:clrMapOvr>
</p:sld>
</file>

<file path=ppt/theme/theme1.xml><?xml version="1.0" encoding="utf-8"?>
<a:theme xmlns:a="http://schemas.openxmlformats.org/drawingml/2006/main" name="画廊">
  <a:themeElements>
    <a:clrScheme name="画廊">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画廊">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画廊">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3.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Gallery</Template>
  <TotalTime>562</TotalTime>
  <Words>511</Words>
  <Application>Microsoft Macintosh PowerPoint</Application>
  <PresentationFormat>Widescreen</PresentationFormat>
  <Paragraphs>113</Paragraphs>
  <Slides>20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IBM Plex Mono Text</vt:lpstr>
      <vt:lpstr>Arial</vt:lpstr>
      <vt:lpstr>Calibri</vt:lpstr>
      <vt:lpstr>Gill Sans MT</vt:lpstr>
      <vt:lpstr>画廊</vt:lpstr>
      <vt:lpstr>Technology Trend Analysis</vt:lpstr>
      <vt:lpstr>OUTLINE</vt:lpstr>
      <vt:lpstr>EXECUTIVE SUMMARY</vt:lpstr>
      <vt:lpstr>INTRODUCTION</vt:lpstr>
      <vt:lpstr>METHODOLOGY</vt:lpstr>
      <vt:lpstr>RESULTS</vt:lpstr>
      <vt:lpstr>PROGRAMMING LANGUAGE TRENDS</vt:lpstr>
      <vt:lpstr>PROGRAMMING LANGUAGE TRENDS - FINDINGS &amp; IMPLICATIONS</vt:lpstr>
      <vt:lpstr>DATABASE TRENDS</vt:lpstr>
      <vt:lpstr>DATABASE TRENDS - FINDINGS &amp; IMPLICATIONS</vt:lpstr>
      <vt:lpstr>DASHBOARD</vt:lpstr>
      <vt:lpstr>CURRENT TECHNOLOGY USAGE</vt:lpstr>
      <vt:lpstr>FUTURE TECHNOLOGY TREND</vt:lpstr>
      <vt:lpstr>DEMOGRAPHICS</vt:lpstr>
      <vt:lpstr>DISCUSSION</vt:lpstr>
      <vt:lpstr>OVERALL FINDINGS &amp; IMPLICATIONS</vt:lpstr>
      <vt:lpstr>CONCLUSION</vt:lpstr>
      <vt:lpstr>APPENDIX</vt:lpstr>
      <vt:lpstr>GITHUB JOB POSTINGS</vt:lpstr>
      <vt:lpstr>POPULAR LANGUAGES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Zhihao Zhuang</dc:creator>
  <cp:lastModifiedBy>Microsoft Office User</cp:lastModifiedBy>
  <cp:revision>65</cp:revision>
  <dcterms:created xsi:type="dcterms:W3CDTF">2020-10-28T18:29:43Z</dcterms:created>
  <dcterms:modified xsi:type="dcterms:W3CDTF">2022-02-08T04:42:01Z</dcterms:modified>
</cp:coreProperties>
</file>