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notesSlides/notesSlide32.xml" ContentType="application/vnd.openxmlformats-officedocument.presentationml.notesSlide+xml"/>
  <Override PartName="/ppt/tags/tag2.xml" ContentType="application/vnd.openxmlformats-officedocument.presentationml.tags+xml"/>
  <Override PartName="/ppt/notesSlides/notesSlide3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4.xml" ContentType="application/vnd.openxmlformats-officedocument.presentationml.notesSlide+xml"/>
  <Override PartName="/ppt/tags/tag5.xml" ContentType="application/vnd.openxmlformats-officedocument.presentationml.tags+xml"/>
  <Override PartName="/ppt/notesSlides/notesSlide35.xml" ContentType="application/vnd.openxmlformats-officedocument.presentationml.notesSlide+xml"/>
  <Override PartName="/ppt/tags/tag6.xml" ContentType="application/vnd.openxmlformats-officedocument.presentationml.tags+xml"/>
  <Override PartName="/ppt/notesSlides/notesSlide36.xml" ContentType="application/vnd.openxmlformats-officedocument.presentationml.notesSlide+xml"/>
  <Override PartName="/ppt/tags/tag7.xml" ContentType="application/vnd.openxmlformats-officedocument.presentationml.tags+xml"/>
  <Override PartName="/ppt/notesSlides/notesSlide37.xml" ContentType="application/vnd.openxmlformats-officedocument.presentationml.notesSlide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60" r:id="rId2"/>
    <p:sldMasterId id="2147483763" r:id="rId3"/>
    <p:sldMasterId id="2147483775" r:id="rId4"/>
    <p:sldMasterId id="2147483779" r:id="rId5"/>
  </p:sldMasterIdLst>
  <p:notesMasterIdLst>
    <p:notesMasterId r:id="rId60"/>
  </p:notesMasterIdLst>
  <p:handoutMasterIdLst>
    <p:handoutMasterId r:id="rId61"/>
  </p:handoutMasterIdLst>
  <p:sldIdLst>
    <p:sldId id="264" r:id="rId6"/>
    <p:sldId id="259" r:id="rId7"/>
    <p:sldId id="1612" r:id="rId8"/>
    <p:sldId id="265" r:id="rId9"/>
    <p:sldId id="471" r:id="rId10"/>
    <p:sldId id="1666" r:id="rId11"/>
    <p:sldId id="1291" r:id="rId12"/>
    <p:sldId id="1680" r:id="rId13"/>
    <p:sldId id="1682" r:id="rId14"/>
    <p:sldId id="1655" r:id="rId15"/>
    <p:sldId id="1677" r:id="rId16"/>
    <p:sldId id="1678" r:id="rId17"/>
    <p:sldId id="697" r:id="rId18"/>
    <p:sldId id="785" r:id="rId19"/>
    <p:sldId id="1679" r:id="rId20"/>
    <p:sldId id="1683" r:id="rId21"/>
    <p:sldId id="889" r:id="rId22"/>
    <p:sldId id="1565" r:id="rId23"/>
    <p:sldId id="1667" r:id="rId24"/>
    <p:sldId id="1668" r:id="rId25"/>
    <p:sldId id="1630" r:id="rId26"/>
    <p:sldId id="1631" r:id="rId27"/>
    <p:sldId id="1632" r:id="rId28"/>
    <p:sldId id="1684" r:id="rId29"/>
    <p:sldId id="1285" r:id="rId30"/>
    <p:sldId id="742" r:id="rId31"/>
    <p:sldId id="1304" r:id="rId32"/>
    <p:sldId id="773" r:id="rId33"/>
    <p:sldId id="749" r:id="rId34"/>
    <p:sldId id="748" r:id="rId35"/>
    <p:sldId id="1685" r:id="rId36"/>
    <p:sldId id="750" r:id="rId37"/>
    <p:sldId id="1286" r:id="rId38"/>
    <p:sldId id="751" r:id="rId39"/>
    <p:sldId id="752" r:id="rId40"/>
    <p:sldId id="757" r:id="rId41"/>
    <p:sldId id="758" r:id="rId42"/>
    <p:sldId id="759" r:id="rId43"/>
    <p:sldId id="659" r:id="rId44"/>
    <p:sldId id="662" r:id="rId45"/>
    <p:sldId id="760" r:id="rId46"/>
    <p:sldId id="1686" r:id="rId47"/>
    <p:sldId id="1287" r:id="rId48"/>
    <p:sldId id="1691" r:id="rId49"/>
    <p:sldId id="1690" r:id="rId50"/>
    <p:sldId id="1257" r:id="rId51"/>
    <p:sldId id="1327" r:id="rId52"/>
    <p:sldId id="1359" r:id="rId53"/>
    <p:sldId id="1332" r:id="rId54"/>
    <p:sldId id="1336" r:id="rId55"/>
    <p:sldId id="1334" r:id="rId56"/>
    <p:sldId id="1688" r:id="rId57"/>
    <p:sldId id="263" r:id="rId58"/>
    <p:sldId id="1264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E17"/>
    <a:srgbClr val="3BDBC2"/>
    <a:srgbClr val="2B928C"/>
    <a:srgbClr val="F77462"/>
    <a:srgbClr val="E4DD9C"/>
    <a:srgbClr val="A2D39C"/>
    <a:srgbClr val="EAF0AC"/>
    <a:srgbClr val="6179A8"/>
    <a:srgbClr val="8064A2"/>
    <a:srgbClr val="5E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AF3AF-D33F-482F-82EF-CC28AF22B48C}" v="379" dt="2024-04-05T06:30:1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600" autoAdjust="0"/>
  </p:normalViewPr>
  <p:slideViewPr>
    <p:cSldViewPr>
      <p:cViewPr varScale="1">
        <p:scale>
          <a:sx n="118" d="100"/>
          <a:sy n="118" d="100"/>
        </p:scale>
        <p:origin x="1566" y="32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2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</a:t>
            </a:r>
            <a:r>
              <a:rPr lang="en-US" sz="1300" b="1" dirty="0" err="1">
                <a:latin typeface="Arial" pitchFamily="34" charset="0"/>
                <a:cs typeface="Arial" pitchFamily="34" charset="0"/>
              </a:rPr>
              <a:t>Chciago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Las Vegas 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F78A-7F99-5298-FCFC-FA117D95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FCD0E-D77C-CC4E-69F5-A18ED995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B9432-F58A-758E-AD97-875B1891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5887-E5BC-E014-8D08-C47610183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8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8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8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135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4DDF4-4F88-408E-85CF-4FCFE497A8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6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181506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58602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26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340616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234895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92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98108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669A-F0D0-8A45-87D3-EA878E50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DB182-6A25-F02F-C26A-C483DB4CE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C9590-6C9B-F5FB-1456-4C7FD34F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8A57-D73B-9419-F9E1-C74BAFAF4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31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0901-2314-FF8C-4EFE-4F8025FA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04FA8-0E32-57CD-8DE4-ECB73EDF0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83906-F4B3-551C-6D59-7F327BA7D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59FC-3369-3DCD-471E-DCFFD6BF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08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Dot Product</a:t>
            </a:r>
            <a:r>
              <a:rPr lang="en-US" dirty="0"/>
              <a:t>: Measures both direction and magnitude. Large vectors with similar direction yield higher values.</a:t>
            </a:r>
          </a:p>
          <a:p>
            <a:r>
              <a:rPr lang="en-US" b="1" dirty="0"/>
              <a:t>Cosine Similarity</a:t>
            </a:r>
            <a:r>
              <a:rPr lang="en-US" dirty="0"/>
              <a:t>: Normalizes vectors and measures only the angle between them (direction), ignoring magnitude.</a:t>
            </a:r>
          </a:p>
          <a:p>
            <a:r>
              <a:rPr lang="en-US" b="1" dirty="0"/>
              <a:t>Euclidean Distance</a:t>
            </a:r>
            <a:r>
              <a:rPr lang="en-US" dirty="0"/>
              <a:t>: Measures the actual physical distance between vectors, reflecting how far apart they are in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401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Show for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658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A0CF3-E8D7-7379-B352-FD689D63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AB88D-FCE1-878F-0299-D34E09E1B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D72798-64A9-A1A1-9F8D-06985B42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for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2370-97C2-1849-B65F-CCFD9585D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99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https://learn.microsoft.com/en-us/azure/ai-services/openai/reference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990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for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66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for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487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06EE-E277-CB1C-F15E-87A2E9EB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106B0-52AE-A7EC-F730-139A89D77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38D2C-3380-7B37-1B10-9288497D4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E38-505E-8E3B-ED31-D4E9D3EAE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1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C029A-E6C7-7FAE-22A0-83097475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EE809-1CCD-C0AA-46D0-FD6095A96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C0001-835E-E82E-5BC4-397511BFE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4BD7-6F2E-18C9-9A34-FF3136878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7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0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5"/>
            <a:ext cx="3471862" cy="3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457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1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>
                <a:latin typeface="Calibri" panose="020F0502020204030204" pitchFamily="34" charset="0"/>
              </a:rPr>
              <a:t>This bullet list is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preset</a:t>
            </a:r>
            <a:r>
              <a:rPr lang="en-US" sz="1050" b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sz="1050" b="0">
                <a:latin typeface="Calibri" panose="020F0502020204030204" pitchFamily="34" charset="0"/>
              </a:rPr>
              <a:t>with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46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36261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5" y="1331611"/>
            <a:ext cx="8238334" cy="3172730"/>
          </a:xfrm>
        </p:spPr>
        <p:txBody>
          <a:bodyPr>
            <a:normAutofit/>
          </a:bodyPr>
          <a:lstStyle>
            <a:lvl1pPr marL="222842" indent="-222842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76" indent="-216734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16" indent="-215210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680" indent="-160263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05" indent="-222842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text or click the image icon to add a 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8" y="140403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3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3679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646356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890132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8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1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88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8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5"/>
            <a:ext cx="3471862" cy="40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457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1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>
                <a:latin typeface="Gotham Medium" panose="02000604030000020004" pitchFamily="50" charset="0"/>
              </a:rPr>
              <a:t>This bullet list is </a:t>
            </a:r>
            <a:r>
              <a:rPr lang="en-US" sz="1050" b="1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>
                <a:latin typeface="Gotham Medium" panose="02000604030000020004" pitchFamily="50" charset="0"/>
              </a:rPr>
              <a:t>with </a:t>
            </a:r>
            <a:r>
              <a:rPr lang="en-US" sz="1050" b="1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97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3590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5" y="1331611"/>
            <a:ext cx="8238334" cy="3172730"/>
          </a:xfrm>
        </p:spPr>
        <p:txBody>
          <a:bodyPr>
            <a:normAutofit/>
          </a:bodyPr>
          <a:lstStyle>
            <a:lvl1pPr marL="222842" indent="-222842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76" indent="-216734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16" indent="-215210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680" indent="-160263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05" indent="-222842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text or click the image icon to add a 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8" y="140403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7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3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39938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6544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56480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3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CC331EB7-4907-3B50-726B-D3FD905E0B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0AF0D9-129F-44DC-ACEA-BB5AB149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126" y="4281427"/>
            <a:ext cx="6858000" cy="39381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23735-A4D6-4092-A7B8-F3632A42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126" y="3551020"/>
            <a:ext cx="6858000" cy="701318"/>
          </a:xfrm>
        </p:spPr>
        <p:txBody>
          <a:bodyPr anchor="b"/>
          <a:lstStyle>
            <a:lvl1pPr algn="ctr">
              <a:defRPr sz="4500">
                <a:solidFill>
                  <a:srgbClr val="E42D3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824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151E-C327-42F9-8EA5-95CBBC5B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ye" panose="020E080307050006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8C71-96AB-4A29-8CF1-28E3CFEE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9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90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90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ctr" defTabSz="439491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2" indent="-42862" algn="l" defTabSz="439491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491" indent="-216692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290" indent="-215168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091" indent="-238119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675" indent="-205974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15" indent="-219070" algn="l" defTabSz="439491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31" indent="-216689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457" indent="-211926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765" indent="-214308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1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8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74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66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58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5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4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3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90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90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dt="0"/>
  <p:txStyles>
    <p:titleStyle>
      <a:lvl1pPr algn="ctr" defTabSz="439491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2" indent="-42862" algn="l" defTabSz="439491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491" indent="-216692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290" indent="-215168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091" indent="-238119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675" indent="-205974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15" indent="-219070" algn="l" defTabSz="439491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31" indent="-216689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457" indent="-211926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765" indent="-214308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1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8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74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66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58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5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4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3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800349"/>
            <a:ext cx="4606923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Leonard Lobel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CTO, Sleek Technologies, Inc.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304800" y="398676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Intermediate, etc.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119588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Hands-on Lab: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SQL Server 2022 for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4EA3C-550C-40DA-10E4-B171343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00349"/>
            <a:ext cx="4876800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March 10, 2025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DEE17"/>
                </a:solidFill>
                <a:latin typeface="Arial" charset="0"/>
              </a:rPr>
              <a:t>9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:00am – 6:00pm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645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7408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DC90-EBE0-658B-8AF3-62523666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D9E-DBB3-F6D7-63A0-0DACC8B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8D9597-76CA-C7A5-3B68-E3A5DDEE03B6}"/>
              </a:ext>
            </a:extLst>
          </p:cNvPr>
          <p:cNvSpPr txBox="1">
            <a:spLocks/>
          </p:cNvSpPr>
          <p:nvPr/>
        </p:nvSpPr>
        <p:spPr>
          <a:xfrm>
            <a:off x="824407" y="2433710"/>
            <a:ext cx="3653025" cy="2251993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Point-in-time data access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Query updated and deleted data, not just current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Seamless and transparent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8D1DCE-2AFA-D708-8EB1-FA9D4D205CCD}"/>
              </a:ext>
            </a:extLst>
          </p:cNvPr>
          <p:cNvSpPr txBox="1">
            <a:spLocks/>
          </p:cNvSpPr>
          <p:nvPr/>
        </p:nvSpPr>
        <p:spPr>
          <a:xfrm>
            <a:off x="824407" y="1123950"/>
            <a:ext cx="7495185" cy="11514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System-versioned tables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B1C45D-CC3D-68A4-6956-FA4B7CBBB4E1}"/>
              </a:ext>
            </a:extLst>
          </p:cNvPr>
          <p:cNvSpPr txBox="1">
            <a:spLocks/>
          </p:cNvSpPr>
          <p:nvPr/>
        </p:nvSpPr>
        <p:spPr>
          <a:xfrm>
            <a:off x="4666570" y="2433710"/>
            <a:ext cx="3653025" cy="2251993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Primary use cases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Time travel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Accidental data loss recovery</a:t>
            </a:r>
          </a:p>
        </p:txBody>
      </p:sp>
    </p:spTree>
    <p:extLst>
      <p:ext uri="{BB962C8B-B14F-4D97-AF65-F5344CB8AC3E}">
        <p14:creationId xmlns:p14="http://schemas.microsoft.com/office/powerpoint/2010/main" val="27934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96F-6D16-2F4F-E56B-E9CF6DE8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AF5-079C-CD3E-4607-98EC5FB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Using Temporal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C57EC-F0D0-099C-6124-CD5B951B1270}"/>
              </a:ext>
            </a:extLst>
          </p:cNvPr>
          <p:cNvSpPr txBox="1">
            <a:spLocks/>
          </p:cNvSpPr>
          <p:nvPr/>
        </p:nvSpPr>
        <p:spPr>
          <a:xfrm>
            <a:off x="4653013" y="883664"/>
            <a:ext cx="4167794" cy="1840486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 table for 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Creates history table with same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schema, but no constraints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Automatically records updates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deletes to the history table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EFBDAA-787B-BC13-F5FA-C8ECB37C291E}"/>
              </a:ext>
            </a:extLst>
          </p:cNvPr>
          <p:cNvSpPr txBox="1">
            <a:spLocks/>
          </p:cNvSpPr>
          <p:nvPr/>
        </p:nvSpPr>
        <p:spPr>
          <a:xfrm>
            <a:off x="323193" y="883664"/>
            <a:ext cx="4167794" cy="1840486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 an ordinary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primary key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two period (start and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end date)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datetime2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columns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1BA143-5498-520A-DFF7-8AFF4CFFC824}"/>
              </a:ext>
            </a:extLst>
          </p:cNvPr>
          <p:cNvSpPr txBox="1">
            <a:spLocks/>
          </p:cNvSpPr>
          <p:nvPr/>
        </p:nvSpPr>
        <p:spPr>
          <a:xfrm>
            <a:off x="323193" y="2864864"/>
            <a:ext cx="4167794" cy="1840486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Query to point-in-time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Include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FOR SYSTEM_TIME AS OF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 your SELECT statement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FE4B729-CB90-5C6D-4A76-1EC68BDFCB88}"/>
              </a:ext>
            </a:extLst>
          </p:cNvPr>
          <p:cNvSpPr txBox="1">
            <a:spLocks/>
          </p:cNvSpPr>
          <p:nvPr/>
        </p:nvSpPr>
        <p:spPr>
          <a:xfrm>
            <a:off x="4653013" y="2864864"/>
            <a:ext cx="4167794" cy="1840486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schema changes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ALTER TABLE automatically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updates the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schema changes (e.g. new IDENTITY or computed columns) must be applied manually</a:t>
            </a:r>
          </a:p>
        </p:txBody>
      </p:sp>
    </p:spTree>
    <p:extLst>
      <p:ext uri="{BB962C8B-B14F-4D97-AF65-F5344CB8AC3E}">
        <p14:creationId xmlns:p14="http://schemas.microsoft.com/office/powerpoint/2010/main" val="30712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NOT NULL IDENTITY(1,1) PRIMARY KEY,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varchar(50)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datetime2 GENERATED ALWAYS AS ROW START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datetime2 GENERATED ALWAYS AS ROW END   NOT NULL,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PERIOD FOR SYSTEM_TIME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(SYSTEM_VERSIONING = ON (HISTORY_TABLE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dbo.DepartmentHist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571749"/>
            <a:ext cx="8305800" cy="83820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684390"/>
            <a:ext cx="8458200" cy="25896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1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Querying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DECLARE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datetime2 =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DATEADD(d, -30, SYSDATETIME())</a:t>
            </a:r>
          </a:p>
          <a:p>
            <a:pPr marL="0" indent="0">
              <a:buNone/>
            </a:pPr>
            <a:endParaRPr lang="en-US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SELECT *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FROM Employee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FOR SYSTEM_TIME AS OF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ORDER BY 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EmployeeId</a:t>
            </a:r>
            <a:endParaRPr lang="en-US" sz="24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11688"/>
            <a:ext cx="6705600" cy="389667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7D52-A96C-BFA5-1B39-EBA6FD3D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F79B-197B-22DB-D00B-C5C6938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FOR SYSTEM_TIME Variations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E662CD-6BE9-D22B-6462-DFCC1FC7CC88}"/>
              </a:ext>
            </a:extLst>
          </p:cNvPr>
          <p:cNvSpPr txBox="1">
            <a:spLocks/>
          </p:cNvSpPr>
          <p:nvPr/>
        </p:nvSpPr>
        <p:spPr>
          <a:xfrm>
            <a:off x="4653013" y="1017667"/>
            <a:ext cx="4167794" cy="1782682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TO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multiple versions within two specified points in time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73EC91-30DD-33AF-F1F9-3726613DAF27}"/>
              </a:ext>
            </a:extLst>
          </p:cNvPr>
          <p:cNvSpPr txBox="1">
            <a:spLocks/>
          </p:cNvSpPr>
          <p:nvPr/>
        </p:nvSpPr>
        <p:spPr>
          <a:xfrm>
            <a:off x="323193" y="1017667"/>
            <a:ext cx="4167794" cy="1782682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AS OF 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precisely one version of a row from specified point in 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4A0145-E010-338A-2695-9FFF611A087B}"/>
              </a:ext>
            </a:extLst>
          </p:cNvPr>
          <p:cNvSpPr txBox="1">
            <a:spLocks/>
          </p:cNvSpPr>
          <p:nvPr/>
        </p:nvSpPr>
        <p:spPr>
          <a:xfrm>
            <a:off x="323193" y="2922668"/>
            <a:ext cx="4167794" cy="1782682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BETWEEN a AND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Same as FROM…TO, but includes upper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87C4500-6B62-350B-6A83-1F2480ED86DF}"/>
              </a:ext>
            </a:extLst>
          </p:cNvPr>
          <p:cNvSpPr txBox="1">
            <a:spLocks/>
          </p:cNvSpPr>
          <p:nvPr/>
        </p:nvSpPr>
        <p:spPr>
          <a:xfrm>
            <a:off x="4653013" y="2922668"/>
            <a:ext cx="4167794" cy="1782682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CONTAINED IN (a, b)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Returns multiple versions fully contained within two specified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35099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1"/>
            <a:ext cx="8229600" cy="3733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INSTEAD OF triggers are unsupported</a:t>
            </a:r>
          </a:p>
          <a:p>
            <a:pPr lvl="1"/>
            <a:r>
              <a:rPr lang="en-US" dirty="0"/>
              <a:t>AFTER triggers are supported on the current table only</a:t>
            </a:r>
          </a:p>
          <a:p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 is not supported</a:t>
            </a:r>
          </a:p>
          <a:p>
            <a:r>
              <a:rPr lang="en-US" dirty="0"/>
              <a:t>FILESTREAM/</a:t>
            </a:r>
            <a:r>
              <a:rPr lang="en-US" dirty="0" err="1"/>
              <a:t>FileTable</a:t>
            </a:r>
            <a:r>
              <a:rPr lang="en-US" dirty="0"/>
              <a:t> is not supported</a:t>
            </a:r>
          </a:p>
          <a:p>
            <a:r>
              <a:rPr lang="en-US" dirty="0"/>
              <a:t>INSERT and UPDATE statements cannot reference the period columns</a:t>
            </a:r>
          </a:p>
          <a:p>
            <a:r>
              <a:rPr lang="en-US" dirty="0"/>
              <a:t>Works with other SQL Server security features</a:t>
            </a:r>
          </a:p>
          <a:p>
            <a:pPr lvl="1"/>
            <a:r>
              <a:rPr lang="en-US" dirty="0"/>
              <a:t>DDM, RLS, Always Encrypted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Ledger Tables</a:t>
            </a:r>
          </a:p>
        </p:txBody>
      </p:sp>
    </p:spTree>
    <p:extLst>
      <p:ext uri="{BB962C8B-B14F-4D97-AF65-F5344CB8AC3E}">
        <p14:creationId xmlns:p14="http://schemas.microsoft.com/office/powerpoint/2010/main" val="26236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3100113" y="885301"/>
            <a:ext cx="2943774" cy="197972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Append-only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event-based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UPDATEs or DELETEs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4506" y="885301"/>
            <a:ext cx="2943774" cy="197972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Tamper-evident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Crypographically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attest that all data changes are evident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Even changes made by DBAs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system administrators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6145720" y="885301"/>
            <a:ext cx="2943774" cy="197972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Updateable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Tracks all changes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via history table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526393" y="3032846"/>
            <a:ext cx="2943774" cy="197972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Database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Contains only ledger tables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FAD120B-E153-AAE2-84BF-3BA4C083CAE4}"/>
              </a:ext>
            </a:extLst>
          </p:cNvPr>
          <p:cNvSpPr txBox="1">
            <a:spLocks/>
          </p:cNvSpPr>
          <p:nvPr/>
        </p:nvSpPr>
        <p:spPr>
          <a:xfrm>
            <a:off x="4673833" y="3032846"/>
            <a:ext cx="2943774" cy="1979727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Single hash for the current state of all ledger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12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build="p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to Detect Tampered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83706" y="1418454"/>
            <a:ext cx="4000545" cy="2762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UPDATE and DELETE operations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to separate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 history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can be tampered with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temporal,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359750" y="1418454"/>
            <a:ext cx="4000545" cy="2762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DDL and DML operations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log files and/or event log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cryptographic proof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auditing,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</p:spTree>
    <p:extLst>
      <p:ext uri="{BB962C8B-B14F-4D97-AF65-F5344CB8AC3E}">
        <p14:creationId xmlns:p14="http://schemas.microsoft.com/office/powerpoint/2010/main" val="414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Blockchain and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929449" y="1435078"/>
            <a:ext cx="3692975" cy="251346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Centralized blockchain technology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Tight integration with the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relational database engine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 hashed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form the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21578" y="1435078"/>
            <a:ext cx="3692975" cy="251346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Blockchain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Decentralized and distributed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cryptographic record of transactions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Overkill for centralized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High latency, low throughput,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910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Does Ledger Work?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46567" y="946005"/>
            <a:ext cx="3931406" cy="179705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Block is Hashed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the Previous Block 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466028" y="946004"/>
            <a:ext cx="3931406" cy="179705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Hashed (SHA256)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new block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466028" y="3021127"/>
            <a:ext cx="3931406" cy="179705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Last Block is the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Single hash representing the current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state of all ledger tables in the database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95043F-53F7-78FB-1A00-AF23E1675A23}"/>
              </a:ext>
            </a:extLst>
          </p:cNvPr>
          <p:cNvSpPr txBox="1">
            <a:spLocks/>
          </p:cNvSpPr>
          <p:nvPr/>
        </p:nvSpPr>
        <p:spPr>
          <a:xfrm>
            <a:off x="4746566" y="3021127"/>
            <a:ext cx="3931406" cy="179705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Storage on Azure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Storage immutable blobs, or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Confidential Ledger</a:t>
            </a:r>
          </a:p>
        </p:txBody>
      </p:sp>
    </p:spTree>
    <p:extLst>
      <p:ext uri="{BB962C8B-B14F-4D97-AF65-F5344CB8AC3E}">
        <p14:creationId xmlns:p14="http://schemas.microsoft.com/office/powerpoint/2010/main" val="23066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Ledger Views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693341" y="858253"/>
            <a:ext cx="3768214" cy="1895414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Updateable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Wraps the ledger table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its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Provides a readable ledger of changes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679872" y="858253"/>
            <a:ext cx="3768214" cy="1895414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Append-only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Simple wrapper around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the ledger table</a:t>
            </a:r>
          </a:p>
        </p:txBody>
      </p:sp>
      <p:pic>
        <p:nvPicPr>
          <p:cNvPr id="5" name="Picture 4" descr="A black and orange grid&#10;&#10;Description automatically generated">
            <a:extLst>
              <a:ext uri="{FF2B5EF4-FFF2-40B4-BE49-F238E27FC236}">
                <a16:creationId xmlns:a16="http://schemas.microsoft.com/office/drawing/2014/main" id="{0BAE6B8F-1A6E-8F6D-FD79-32F5D594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3136696"/>
            <a:ext cx="997529" cy="690597"/>
          </a:xfrm>
          <a:prstGeom prst="rect">
            <a:avLst/>
          </a:prstGeom>
        </p:spPr>
      </p:pic>
      <p:pic>
        <p:nvPicPr>
          <p:cNvPr id="6" name="Picture 5" descr="A black and orange grid&#10;&#10;Description automatically generated">
            <a:extLst>
              <a:ext uri="{FF2B5EF4-FFF2-40B4-BE49-F238E27FC236}">
                <a16:creationId xmlns:a16="http://schemas.microsoft.com/office/drawing/2014/main" id="{8B34079E-3E87-6F03-D5B5-ECD98A880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4332481"/>
            <a:ext cx="997529" cy="690597"/>
          </a:xfrm>
          <a:prstGeom prst="rect">
            <a:avLst/>
          </a:prstGeom>
        </p:spPr>
      </p:pic>
      <p:pic>
        <p:nvPicPr>
          <p:cNvPr id="10" name="Picture 9" descr="A blue and black grid&#10;&#10;Description automatically generated">
            <a:extLst>
              <a:ext uri="{FF2B5EF4-FFF2-40B4-BE49-F238E27FC236}">
                <a16:creationId xmlns:a16="http://schemas.microsoft.com/office/drawing/2014/main" id="{641E560F-6991-281D-8063-037FFAF09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7" y="3136693"/>
            <a:ext cx="997529" cy="690597"/>
          </a:xfrm>
          <a:prstGeom prst="rect">
            <a:avLst/>
          </a:prstGeom>
        </p:spPr>
      </p:pic>
      <p:pic>
        <p:nvPicPr>
          <p:cNvPr id="11" name="Picture 10" descr="A blue and black grid&#10;&#10;Description automatically generated">
            <a:extLst>
              <a:ext uri="{FF2B5EF4-FFF2-40B4-BE49-F238E27FC236}">
                <a16:creationId xmlns:a16="http://schemas.microsoft.com/office/drawing/2014/main" id="{49AA5199-6232-8FDA-6209-228B2BDFB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71" y="3136694"/>
            <a:ext cx="997529" cy="690597"/>
          </a:xfrm>
          <a:prstGeom prst="rect">
            <a:avLst/>
          </a:prstGeom>
        </p:spPr>
      </p:pic>
      <p:pic>
        <p:nvPicPr>
          <p:cNvPr id="12" name="Picture 11" descr="A blue and black grid&#10;&#10;Description automatically generated">
            <a:extLst>
              <a:ext uri="{FF2B5EF4-FFF2-40B4-BE49-F238E27FC236}">
                <a16:creationId xmlns:a16="http://schemas.microsoft.com/office/drawing/2014/main" id="{807A533C-998E-4581-ECAA-D631EC010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4" y="4332477"/>
            <a:ext cx="997529" cy="690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171E9-B650-1153-24BC-5E91EB654395}"/>
              </a:ext>
            </a:extLst>
          </p:cNvPr>
          <p:cNvSpPr txBox="1"/>
          <p:nvPr/>
        </p:nvSpPr>
        <p:spPr>
          <a:xfrm>
            <a:off x="1107748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EEAE-FFBC-E720-404C-D5CC30C04C26}"/>
              </a:ext>
            </a:extLst>
          </p:cNvPr>
          <p:cNvSpPr txBox="1"/>
          <p:nvPr/>
        </p:nvSpPr>
        <p:spPr>
          <a:xfrm>
            <a:off x="1107748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A29637-A14A-E753-FBED-9A643239614F}"/>
              </a:ext>
            </a:extLst>
          </p:cNvPr>
          <p:cNvCxnSpPr>
            <a:cxnSpLocks/>
          </p:cNvCxnSpPr>
          <p:nvPr/>
        </p:nvCxnSpPr>
        <p:spPr>
          <a:xfrm>
            <a:off x="2575931" y="3912054"/>
            <a:ext cx="0" cy="351442"/>
          </a:xfrm>
          <a:prstGeom prst="straightConnector1">
            <a:avLst/>
          </a:prstGeom>
          <a:ln w="57150">
            <a:solidFill>
              <a:srgbClr val="F05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D94B3-4561-4640-D10C-181E8A991423}"/>
              </a:ext>
            </a:extLst>
          </p:cNvPr>
          <p:cNvCxnSpPr>
            <a:cxnSpLocks/>
          </p:cNvCxnSpPr>
          <p:nvPr/>
        </p:nvCxnSpPr>
        <p:spPr>
          <a:xfrm>
            <a:off x="5959883" y="3919403"/>
            <a:ext cx="237601" cy="339594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0DF2-E192-BF58-217A-3D4BEEC52AC5}"/>
              </a:ext>
            </a:extLst>
          </p:cNvPr>
          <p:cNvCxnSpPr>
            <a:cxnSpLocks/>
          </p:cNvCxnSpPr>
          <p:nvPr/>
        </p:nvCxnSpPr>
        <p:spPr>
          <a:xfrm flipH="1">
            <a:off x="6956727" y="3919403"/>
            <a:ext cx="238972" cy="345518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76E385-B1E1-110A-7C4F-EEA0C28CFEDB}"/>
              </a:ext>
            </a:extLst>
          </p:cNvPr>
          <p:cNvSpPr txBox="1"/>
          <p:nvPr/>
        </p:nvSpPr>
        <p:spPr>
          <a:xfrm>
            <a:off x="4491699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938A-EEC9-C651-07CC-0D7F5E35488B}"/>
              </a:ext>
            </a:extLst>
          </p:cNvPr>
          <p:cNvSpPr txBox="1"/>
          <p:nvPr/>
        </p:nvSpPr>
        <p:spPr>
          <a:xfrm>
            <a:off x="5077850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0ADB-A363-5B71-8757-69FF84EA2978}"/>
              </a:ext>
            </a:extLst>
          </p:cNvPr>
          <p:cNvSpPr txBox="1"/>
          <p:nvPr/>
        </p:nvSpPr>
        <p:spPr>
          <a:xfrm>
            <a:off x="7767711" y="3256268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History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7F2B7-9DEA-9B23-C3EA-A229E1D7FB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353276" y="3481992"/>
            <a:ext cx="500495" cy="1"/>
          </a:xfrm>
          <a:prstGeom prst="straightConnector1">
            <a:avLst/>
          </a:prstGeom>
          <a:ln w="28575">
            <a:solidFill>
              <a:srgbClr val="2A9FB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232BF9-852A-5278-3BEB-D855C0F0A98D}"/>
              </a:ext>
            </a:extLst>
          </p:cNvPr>
          <p:cNvSpPr txBox="1"/>
          <p:nvPr/>
        </p:nvSpPr>
        <p:spPr>
          <a:xfrm>
            <a:off x="2104435" y="2898046"/>
            <a:ext cx="91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60C75-3965-2224-F0AD-827B78E45195}"/>
              </a:ext>
            </a:extLst>
          </p:cNvPr>
          <p:cNvSpPr txBox="1"/>
          <p:nvPr/>
        </p:nvSpPr>
        <p:spPr>
          <a:xfrm>
            <a:off x="5261317" y="2898045"/>
            <a:ext cx="11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A34E1-A0C4-B3AB-FE47-75CBC1B51270}"/>
              </a:ext>
            </a:extLst>
          </p:cNvPr>
          <p:cNvSpPr txBox="1"/>
          <p:nvPr/>
        </p:nvSpPr>
        <p:spPr>
          <a:xfrm>
            <a:off x="6607830" y="2902435"/>
            <a:ext cx="146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72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5" grpId="0"/>
      <p:bldP spid="23" grpId="0"/>
      <p:bldP spid="24" grpId="0"/>
      <p:bldP spid="25" grpId="0"/>
      <p:bldP spid="33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45982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Dynamic Data Masking (DDM)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Limit exposure to sensitive data by masking</a:t>
            </a:r>
          </a:p>
          <a:p>
            <a:r>
              <a:rPr lang="en-US" dirty="0"/>
              <a:t>Four masking functions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– full masking; entire column is masked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– show starting and/or ending characters of the column data, mask the rest with a custom string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 – show the first character of the column data, mask the rest with XXX@XXXX.com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 – entire column is replaced by random values</a:t>
            </a:r>
          </a:p>
          <a:p>
            <a:r>
              <a:rPr lang="en-US" dirty="0"/>
              <a:t>Reveals masked data to queries</a:t>
            </a:r>
          </a:p>
          <a:p>
            <a:pPr lvl="1"/>
            <a:r>
              <a:rPr lang="en-US" dirty="0"/>
              <a:t>Data in the database is not changed</a:t>
            </a:r>
          </a:p>
          <a:p>
            <a:r>
              <a:rPr lang="en-US" dirty="0"/>
              <a:t>Enforced at the database level</a:t>
            </a:r>
          </a:p>
          <a:p>
            <a:pPr lvl="1"/>
            <a:r>
              <a:rPr lang="en-US" dirty="0"/>
              <a:t>No impact at the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Table Columns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29879"/>
            <a:ext cx="8229600" cy="2861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Customer(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FirstName varchar(20)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(FUNCTION='default()'),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varchar(20),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Phone varchar(12)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(FUNCTION='partial(0, "_-___-", 4)'),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Email varchar(200)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(FUNCTION='email()'),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Balance money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(FUNCTION='random(1000, 5000)'))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91694"/>
            <a:ext cx="47920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950" y="2309022"/>
            <a:ext cx="67732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950" y="2872016"/>
            <a:ext cx="45634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3790950"/>
            <a:ext cx="8610600" cy="12131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ALTER TABLE Customer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ALTER COLUMN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LastName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ADD MASKED WITH (FUNCTION='default()')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9389" y="4453611"/>
            <a:ext cx="4840411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409950"/>
            <a:ext cx="609600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12" grpId="0" animBg="1"/>
      <p:bldP spid="12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Different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6632" y="1072754"/>
          <a:ext cx="809985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639100740"/>
                    </a:ext>
                  </a:extLst>
                </a:gridCol>
                <a:gridCol w="870957">
                  <a:extLst>
                    <a:ext uri="{9D8B030D-6E8A-4147-A177-3AD203B41FA5}">
                      <a16:colId xmlns:a16="http://schemas.microsoft.com/office/drawing/2014/main" val="2676659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Masking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Other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default()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xxxx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mask (strings), or minimum value (other types)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b="1" dirty="0"/>
                        <a:t>partial(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'x',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characters, custom mask, and last </a:t>
                      </a:r>
                      <a:r>
                        <a:rPr lang="en-US" sz="1500" b="0" i="1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</a:t>
                      </a:r>
                      <a:endParaRPr 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email()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character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XXX@XXXX.com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random(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random value between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Discovering Masked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 err="1"/>
              <a:t>is_masked</a:t>
            </a:r>
            <a:endParaRPr lang="en-US" dirty="0"/>
          </a:p>
          <a:p>
            <a:pPr lvl="1"/>
            <a:r>
              <a:rPr lang="en-US" dirty="0" err="1"/>
              <a:t>masking_function</a:t>
            </a:r>
            <a:endParaRPr lang="en-US" dirty="0"/>
          </a:p>
          <a:p>
            <a:r>
              <a:rPr lang="en-US" dirty="0" err="1"/>
              <a:t>sys.masked_columns</a:t>
            </a:r>
            <a:endParaRPr lang="en-US" dirty="0"/>
          </a:p>
          <a:p>
            <a:pPr lvl="1"/>
            <a:r>
              <a:rPr lang="en-US" dirty="0"/>
              <a:t>Inherits from </a:t>
            </a:r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/>
              <a:t>Filters to show only masked columns</a:t>
            </a:r>
          </a:p>
          <a:p>
            <a:pPr lvl="2"/>
            <a:r>
              <a:rPr lang="en-US" dirty="0"/>
              <a:t>WHERE </a:t>
            </a:r>
            <a:r>
              <a:rPr lang="en-US" dirty="0" err="1"/>
              <a:t>is_masked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643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7347-0E30-48BF-A51A-D660309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68006"/>
            <a:ext cx="8084228" cy="5011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4400" b="1" dirty="0">
                <a:ea typeface="ＭＳ Ｐゴシック" pitchFamily="-72" charset="-128"/>
              </a:rPr>
              <a:t>About Me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62581" y="1014294"/>
            <a:ext cx="2868469" cy="3934224"/>
          </a:xfrm>
        </p:spPr>
        <p:txBody>
          <a:bodyPr>
            <a:noAutofit/>
          </a:bodyPr>
          <a:lstStyle/>
          <a:p>
            <a:pPr marL="0" indent="0" defTabSz="914378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100" b="1" dirty="0">
                <a:ea typeface="+mn-ea"/>
              </a:rPr>
              <a:t>Leonard Lobel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CTO &amp; Co-Founder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Sleek Technologies, Inc.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Consultant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Ernst &amp; Young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MVP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Data Platform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Trainer/Speaker/Author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since 1979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26016" y="1007570"/>
            <a:ext cx="1277468" cy="6309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127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50" b="0">
                <a:solidFill>
                  <a:srgbClr val="002060"/>
                </a:solidFill>
                <a:latin typeface="Segoe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defRPr sz="1600" b="1">
                <a:latin typeface="Lucida Console" pitchFamily="49" charset="0"/>
              </a:defRPr>
            </a:lvl2pPr>
            <a:lvl3pPr marL="1143000" indent="-228600">
              <a:defRPr sz="1600" b="1">
                <a:latin typeface="Lucida Console" pitchFamily="49" charset="0"/>
              </a:defRPr>
            </a:lvl3pPr>
            <a:lvl4pPr marL="1600200" indent="-228600">
              <a:defRPr sz="1600" b="1">
                <a:latin typeface="Lucida Console" pitchFamily="49" charset="0"/>
              </a:defRPr>
            </a:lvl4pPr>
            <a:lvl5pPr marL="2057400" indent="-228600">
              <a:defRPr sz="1600" b="1"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sleek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8" y="3512902"/>
            <a:ext cx="1268279" cy="271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3DE5638-19EF-422F-867E-75A16629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" y="3931114"/>
            <a:ext cx="1122650" cy="11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762C63-F470-8CE2-B051-FA067F307352}"/>
              </a:ext>
            </a:extLst>
          </p:cNvPr>
          <p:cNvSpPr txBox="1">
            <a:spLocks noChangeArrowheads="1"/>
          </p:cNvSpPr>
          <p:nvPr/>
        </p:nvSpPr>
        <p:spPr>
          <a:xfrm>
            <a:off x="5406149" y="1014294"/>
            <a:ext cx="3677054" cy="2916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lenni.lobel@sleektech.com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lennilobel.wordpress.com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@lennilobel</a:t>
            </a:r>
          </a:p>
        </p:txBody>
      </p:sp>
      <p:pic>
        <p:nvPicPr>
          <p:cNvPr id="6" name="Picture 2" descr="Ernst &amp; Young Logo | significado del logotipo, png, vector">
            <a:extLst>
              <a:ext uri="{FF2B5EF4-FFF2-40B4-BE49-F238E27FC236}">
                <a16:creationId xmlns:a16="http://schemas.microsoft.com/office/drawing/2014/main" id="{2625836B-0ACE-BC8D-8B88-3B24A5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9" y="1801459"/>
            <a:ext cx="1239213" cy="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ost Valuable Professional - Wikipedia">
            <a:extLst>
              <a:ext uri="{FF2B5EF4-FFF2-40B4-BE49-F238E27FC236}">
                <a16:creationId xmlns:a16="http://schemas.microsoft.com/office/drawing/2014/main" id="{BE222C3F-CD11-9FC7-8216-FB40FE63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" y="2747399"/>
            <a:ext cx="127746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94AF9C-4327-6539-AFA6-A61E2EE6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8129" y="4012604"/>
            <a:ext cx="972836" cy="105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  <p:pic>
        <p:nvPicPr>
          <p:cNvPr id="8" name="Picture 6" descr="C:\Projects\ProgSQL11.root\ProgSQL11\Book\Chapters\P0C01 - Cover\Front Cover.jpg">
            <a:extLst>
              <a:ext uri="{FF2B5EF4-FFF2-40B4-BE49-F238E27FC236}">
                <a16:creationId xmlns:a16="http://schemas.microsoft.com/office/drawing/2014/main" id="{07026F77-CEE6-673F-8313-27405FB5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6" y="4036968"/>
            <a:ext cx="972836" cy="10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28BDC-6073-4E88-F166-0590B0651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647" y="4089962"/>
            <a:ext cx="972836" cy="9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97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73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DDM is based on user permissions</a:t>
            </a:r>
          </a:p>
          <a:p>
            <a:r>
              <a:rPr lang="en-US" dirty="0"/>
              <a:t>Create a table with masked columns</a:t>
            </a:r>
          </a:p>
          <a:p>
            <a:pPr lvl="1"/>
            <a:r>
              <a:rPr lang="en-US" dirty="0"/>
              <a:t>No special permission required</a:t>
            </a:r>
          </a:p>
          <a:p>
            <a:r>
              <a:rPr lang="en-US" dirty="0"/>
              <a:t>Add, replace, or remove a column mask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ALTER ANY MASK</a:t>
            </a:r>
            <a:r>
              <a:rPr lang="en-US" dirty="0"/>
              <a:t> permission</a:t>
            </a:r>
          </a:p>
          <a:p>
            <a:r>
              <a:rPr lang="en-US" dirty="0"/>
              <a:t>View unmasked data in masked columns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UNMASK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Database wide in SQL Server 2016 – 2019</a:t>
            </a:r>
          </a:p>
          <a:p>
            <a:pPr lvl="2"/>
            <a:r>
              <a:rPr lang="en-US" dirty="0"/>
              <a:t>Granular (schema, table, and column levels)</a:t>
            </a:r>
          </a:p>
          <a:p>
            <a:r>
              <a:rPr lang="en-US" dirty="0"/>
              <a:t>Updating data in a masked column</a:t>
            </a:r>
          </a:p>
          <a:p>
            <a:pPr lvl="1"/>
            <a:r>
              <a:rPr lang="en-US" dirty="0"/>
              <a:t>No special permission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4B857A-5041-49CE-808D-09C0B8534C36}"/>
              </a:ext>
            </a:extLst>
          </p:cNvPr>
          <p:cNvSpPr txBox="1">
            <a:spLocks/>
          </p:cNvSpPr>
          <p:nvPr/>
        </p:nvSpPr>
        <p:spPr>
          <a:xfrm>
            <a:off x="5648631" y="3716594"/>
            <a:ext cx="907028" cy="24887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itchFamily="-72" charset="0"/>
                <a:ea typeface="ＭＳ Ｐゴシック" pitchFamily="-72" charset="-128"/>
              </a:rPr>
              <a:t>SQL 2022</a:t>
            </a:r>
          </a:p>
        </p:txBody>
      </p:sp>
    </p:spTree>
    <p:extLst>
      <p:ext uri="{BB962C8B-B14F-4D97-AF65-F5344CB8AC3E}">
        <p14:creationId xmlns:p14="http://schemas.microsoft.com/office/powerpoint/2010/main" val="10753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Data Masking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(DDM)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8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DDM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DDM cannot be used with</a:t>
            </a:r>
          </a:p>
          <a:p>
            <a:pPr lvl="1"/>
            <a:r>
              <a:rPr lang="en-US" dirty="0"/>
              <a:t>FILESTREAM columns</a:t>
            </a:r>
          </a:p>
          <a:p>
            <a:pPr lvl="1"/>
            <a:r>
              <a:rPr lang="en-US" dirty="0"/>
              <a:t>COLUMN_SET, or a sparse column that’s part of a COLUMN_SET</a:t>
            </a:r>
          </a:p>
          <a:p>
            <a:pPr lvl="1"/>
            <a:r>
              <a:rPr lang="en-US" dirty="0"/>
              <a:t>Computed columns</a:t>
            </a:r>
          </a:p>
          <a:p>
            <a:pPr lvl="2"/>
            <a:r>
              <a:rPr lang="en-US" dirty="0"/>
              <a:t>But will return masked data if it depends on a masked column</a:t>
            </a:r>
          </a:p>
          <a:p>
            <a:pPr lvl="1"/>
            <a:r>
              <a:rPr lang="en-US" dirty="0"/>
              <a:t>Key for FULLTEXT index</a:t>
            </a:r>
          </a:p>
          <a:p>
            <a:pPr lvl="1"/>
            <a:r>
              <a:rPr lang="en-US" dirty="0"/>
              <a:t>Encrypted columns (Always Encrypted)</a:t>
            </a:r>
          </a:p>
          <a:p>
            <a:r>
              <a:rPr lang="en-US" dirty="0"/>
              <a:t>Masking is a one-way street</a:t>
            </a:r>
          </a:p>
          <a:p>
            <a:pPr lvl="1"/>
            <a:r>
              <a:rPr lang="en-US" dirty="0"/>
              <a:t>Once masked, the actual data can never be obtained</a:t>
            </a:r>
          </a:p>
          <a:p>
            <a:pPr lvl="1"/>
            <a:r>
              <a:rPr lang="en-US" dirty="0"/>
              <a:t>An ETL process from a source with masked columns results in an irreversible data loss when loaded into the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87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Row-Level Security (RLS)</a:t>
            </a:r>
          </a:p>
        </p:txBody>
      </p:sp>
    </p:spTree>
    <p:extLst>
      <p:ext uri="{BB962C8B-B14F-4D97-AF65-F5344CB8AC3E}">
        <p14:creationId xmlns:p14="http://schemas.microsoft.com/office/powerpoint/2010/main" val="398663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Row-Level Security (RLS)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91878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Restrict access to individual rows in a table</a:t>
            </a:r>
          </a:p>
          <a:p>
            <a:pPr lvl="1"/>
            <a:r>
              <a:rPr lang="en-US" dirty="0"/>
              <a:t>Create predicate functions (inline TVF)</a:t>
            </a:r>
          </a:p>
          <a:p>
            <a:pPr lvl="1"/>
            <a:r>
              <a:rPr lang="en-US" dirty="0"/>
              <a:t>Write custom logic to control user access to every row</a:t>
            </a:r>
          </a:p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Bind the functions to tables as a filter or block predicate</a:t>
            </a:r>
          </a:p>
          <a:p>
            <a:pPr lvl="1"/>
            <a:r>
              <a:rPr lang="en-US" dirty="0"/>
              <a:t>SQL Server filters and blocks user access to individual rows</a:t>
            </a:r>
          </a:p>
          <a:p>
            <a:pPr lvl="1"/>
            <a:r>
              <a:rPr lang="en-US" dirty="0"/>
              <a:t>Can enable/disable the policy as desired</a:t>
            </a:r>
          </a:p>
        </p:txBody>
      </p:sp>
    </p:spTree>
    <p:extLst>
      <p:ext uri="{BB962C8B-B14F-4D97-AF65-F5344CB8AC3E}">
        <p14:creationId xmlns:p14="http://schemas.microsoft.com/office/powerpoint/2010/main" val="23702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Filter and Block Predicates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Filter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DELETE</a:t>
            </a:r>
          </a:p>
          <a:p>
            <a:pPr lvl="2"/>
            <a:r>
              <a:rPr lang="en-US" dirty="0"/>
              <a:t>Can’t select, update, or delete rows that violate the predicate</a:t>
            </a:r>
          </a:p>
          <a:p>
            <a:r>
              <a:rPr lang="en-US" dirty="0"/>
              <a:t>Block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INSERT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UPDATE</a:t>
            </a:r>
          </a:p>
          <a:p>
            <a:pPr lvl="2"/>
            <a:r>
              <a:rPr lang="en-US" dirty="0"/>
              <a:t>Can’t insert or update rows to values that would violate the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DELETE</a:t>
            </a:r>
          </a:p>
          <a:p>
            <a:pPr lvl="2"/>
            <a:r>
              <a:rPr lang="en-US" dirty="0"/>
              <a:t>Can’t update or delete rows that violate the predicate</a:t>
            </a:r>
          </a:p>
          <a:p>
            <a:pPr lvl="2"/>
            <a:r>
              <a:rPr lang="en-US" dirty="0"/>
              <a:t>Implied when combined with filter 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3950"/>
          <a:ext cx="8153400" cy="34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SELECT/UPDATE/DELETE rows that violate the 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rows with violating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rows</a:t>
                      </a:r>
                      <a:r>
                        <a:rPr lang="en-US" sz="1600" baseline="0" dirty="0"/>
                        <a:t> to violating values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1600" b="1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INSERT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DELETE</a:t>
                      </a:r>
                      <a:r>
                        <a:rPr lang="en-US" sz="1600" b="1" baseline="0" dirty="0"/>
                        <a:t>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1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security predicate function</a:t>
            </a:r>
          </a:p>
          <a:p>
            <a:pPr lvl="1"/>
            <a:r>
              <a:rPr lang="en-US" dirty="0"/>
              <a:t>Ordinary inline table-valued function (TVF)</a:t>
            </a:r>
          </a:p>
          <a:p>
            <a:pPr lvl="2"/>
            <a:r>
              <a:rPr lang="en-US" dirty="0"/>
              <a:t>Must be schema-bound</a:t>
            </a:r>
          </a:p>
          <a:p>
            <a:pPr lvl="1"/>
            <a:r>
              <a:rPr lang="en-US" dirty="0"/>
              <a:t>Accept any parameters of any type</a:t>
            </a:r>
          </a:p>
          <a:p>
            <a:pPr lvl="2"/>
            <a:r>
              <a:rPr lang="en-US" dirty="0"/>
              <a:t>Map these parameters to column values</a:t>
            </a:r>
          </a:p>
          <a:p>
            <a:r>
              <a:rPr lang="en-US" dirty="0"/>
              <a:t>Implement your own custom logic in T-SQL</a:t>
            </a:r>
          </a:p>
          <a:p>
            <a:pPr lvl="1"/>
            <a:r>
              <a:rPr lang="en-US" dirty="0"/>
              <a:t>Examine the row via the columns passed in as parameters</a:t>
            </a:r>
          </a:p>
          <a:p>
            <a:pPr lvl="2"/>
            <a:r>
              <a:rPr lang="en-US" dirty="0"/>
              <a:t>Determine if access should be allowed or denied</a:t>
            </a:r>
          </a:p>
          <a:p>
            <a:pPr lvl="1"/>
            <a:r>
              <a:rPr lang="en-US" dirty="0"/>
              <a:t>Return a scalar 1 (allow) or nothing at all (deny)</a:t>
            </a:r>
          </a:p>
          <a:p>
            <a:pPr lvl="1"/>
            <a:r>
              <a:rPr lang="en-US" dirty="0"/>
              <a:t>Encapsulate logic inside WHERE clause of a single SELECT statement inside the TVF</a:t>
            </a:r>
          </a:p>
        </p:txBody>
      </p:sp>
    </p:spTree>
    <p:extLst>
      <p:ext uri="{BB962C8B-B14F-4D97-AF65-F5344CB8AC3E}">
        <p14:creationId xmlns:p14="http://schemas.microsoft.com/office/powerpoint/2010/main" val="683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534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CREATE FUNCTION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sec.fn_MySecurityPredicate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(@Parm1 AS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, ...)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RETURNS TABLE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WITH SCHEMABINDING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AS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-- SQL Server passes in column values of each row via parameters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RETURN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SELECT 1 AS Result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WHERE ...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Custom logic here examines the parameters (column values)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passed in, and determines the row's accessibility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endParaRPr lang="en-US" sz="1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Roboto Mon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</p:spTree>
    <p:extLst>
      <p:ext uri="{BB962C8B-B14F-4D97-AF65-F5344CB8AC3E}">
        <p14:creationId xmlns:p14="http://schemas.microsoft.com/office/powerpoint/2010/main" val="95234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security policy</a:t>
            </a:r>
          </a:p>
          <a:p>
            <a:pPr lvl="1"/>
            <a:r>
              <a:rPr lang="en-US" dirty="0"/>
              <a:t>Add filter and block predicates to the policy</a:t>
            </a:r>
          </a:p>
          <a:p>
            <a:r>
              <a:rPr lang="en-US" dirty="0"/>
              <a:t>Bind each predicate function to a table</a:t>
            </a:r>
          </a:p>
          <a:p>
            <a:pPr lvl="1"/>
            <a:r>
              <a:rPr lang="en-US" dirty="0"/>
              <a:t>Map table columns to the TVF parameters</a:t>
            </a:r>
          </a:p>
          <a:p>
            <a:pPr lvl="2"/>
            <a:r>
              <a:rPr lang="en-US" dirty="0"/>
              <a:t>SQL Server will call the TVF to determine the accessibility of each row</a:t>
            </a:r>
          </a:p>
        </p:txBody>
      </p:sp>
    </p:spTree>
    <p:extLst>
      <p:ext uri="{BB962C8B-B14F-4D97-AF65-F5344CB8AC3E}">
        <p14:creationId xmlns:p14="http://schemas.microsoft.com/office/powerpoint/2010/main" val="1734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4098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Workshop Begins</a:t>
            </a:r>
          </a:p>
          <a:p>
            <a:pPr lvl="1"/>
            <a:r>
              <a:rPr lang="en-US" dirty="0"/>
              <a:t>9:00 AM</a:t>
            </a:r>
          </a:p>
          <a:p>
            <a:r>
              <a:rPr lang="en-US" dirty="0"/>
              <a:t>Morning Break (15 minutes)</a:t>
            </a:r>
          </a:p>
          <a:p>
            <a:pPr lvl="1"/>
            <a:r>
              <a:rPr lang="en-US" dirty="0"/>
              <a:t>10:30 AM</a:t>
            </a:r>
          </a:p>
          <a:p>
            <a:r>
              <a:rPr lang="en-US" dirty="0"/>
              <a:t>Lunch (1 hour)</a:t>
            </a:r>
          </a:p>
          <a:p>
            <a:pPr lvl="1"/>
            <a:r>
              <a:rPr lang="en-US" dirty="0"/>
              <a:t>12:00 PM</a:t>
            </a:r>
          </a:p>
          <a:p>
            <a:r>
              <a:rPr lang="en-US" dirty="0"/>
              <a:t>Afternoon Break (15 minutes)</a:t>
            </a:r>
          </a:p>
          <a:p>
            <a:pPr lvl="1"/>
            <a:r>
              <a:rPr lang="en-US" dirty="0"/>
              <a:t>4:00 PM</a:t>
            </a:r>
          </a:p>
          <a:p>
            <a:r>
              <a:rPr lang="en-US" dirty="0"/>
              <a:t>Workshop Ends</a:t>
            </a:r>
          </a:p>
          <a:p>
            <a:pPr lvl="1"/>
            <a:r>
              <a:rPr lang="en-US" dirty="0"/>
              <a:t>6:00 PM</a:t>
            </a:r>
          </a:p>
        </p:txBody>
      </p:sp>
    </p:spTree>
    <p:extLst>
      <p:ext uri="{BB962C8B-B14F-4D97-AF65-F5344CB8AC3E}">
        <p14:creationId xmlns:p14="http://schemas.microsoft.com/office/powerpoint/2010/main" val="1465299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2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With filter predicate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FILTER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AFTER INSERT and AFTER UPDATE block predicates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INSERT,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UPDATE,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Identifying Users for RLS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Credentials supplied for the database connection</a:t>
            </a:r>
          </a:p>
          <a:p>
            <a:pPr lvl="1"/>
            <a:r>
              <a:rPr lang="en-US" dirty="0"/>
              <a:t>SQL Server login (username and password)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Obtain the username from DATABASE_PRINCIPAL_ID</a:t>
            </a:r>
          </a:p>
          <a:p>
            <a:r>
              <a:rPr lang="en-US" dirty="0"/>
              <a:t>Different strategy required for n-tier applications</a:t>
            </a:r>
          </a:p>
          <a:p>
            <a:pPr lvl="1"/>
            <a:r>
              <a:rPr lang="en-US" dirty="0"/>
              <a:t>Typically, all users connect to the database using the same service account from the application tier</a:t>
            </a:r>
          </a:p>
          <a:p>
            <a:pPr lvl="1"/>
            <a:r>
              <a:rPr lang="en-US" dirty="0"/>
              <a:t>DATABASE_PRINCIPAL_ID is the same for every user</a:t>
            </a:r>
          </a:p>
          <a:p>
            <a:r>
              <a:rPr lang="en-US" dirty="0"/>
              <a:t>Solution: Use new SESSION_CONTEXT feature</a:t>
            </a:r>
          </a:p>
          <a:p>
            <a:pPr lvl="1"/>
            <a:r>
              <a:rPr lang="en-US" dirty="0"/>
              <a:t>Store the application level user ID as a </a:t>
            </a:r>
            <a:r>
              <a:rPr lang="en-US" dirty="0" err="1"/>
              <a:t>readonly</a:t>
            </a:r>
            <a:r>
              <a:rPr lang="en-US" dirty="0"/>
              <a:t> value in session context</a:t>
            </a:r>
          </a:p>
        </p:txBody>
      </p:sp>
    </p:spTree>
    <p:extLst>
      <p:ext uri="{BB962C8B-B14F-4D97-AF65-F5344CB8AC3E}">
        <p14:creationId xmlns:p14="http://schemas.microsoft.com/office/powerpoint/2010/main" val="7735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Row-Level Security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(RLS)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with Vectors</a:t>
            </a:r>
          </a:p>
        </p:txBody>
      </p:sp>
    </p:spTree>
    <p:extLst>
      <p:ext uri="{BB962C8B-B14F-4D97-AF65-F5344CB8AC3E}">
        <p14:creationId xmlns:p14="http://schemas.microsoft.com/office/powerpoint/2010/main" val="59909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F8665-1EFD-51E7-51CE-DA3140EF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9052-7982-2663-597B-63EA66752A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24200" y="1168961"/>
            <a:ext cx="2829386" cy="2952983"/>
          </a:xfrm>
          <a:solidFill>
            <a:schemeClr val="accent1"/>
          </a:solidFill>
        </p:spPr>
        <p:txBody>
          <a:bodyPr vert="horz" lIns="137160" tIns="137160" rIns="137160" bIns="137160" rtlCol="0" anchor="ctr">
            <a:noAutofit/>
          </a:bodyPr>
          <a:lstStyle/>
          <a:p>
            <a:r>
              <a:rPr lang="en-US" sz="2250" b="1">
                <a:solidFill>
                  <a:schemeClr val="bg1"/>
                </a:solidFill>
              </a:rPr>
              <a:t>Text Embeddings</a:t>
            </a:r>
          </a:p>
          <a:p>
            <a:pPr>
              <a:spcBef>
                <a:spcPts val="450"/>
              </a:spcBef>
            </a:pPr>
            <a:r>
              <a:rPr lang="en-US">
                <a:solidFill>
                  <a:schemeClr val="bg1"/>
                </a:solidFill>
              </a:rPr>
              <a:t>Numerical representations of text that capture semantic meaning</a:t>
            </a:r>
          </a:p>
          <a:p>
            <a:pPr>
              <a:spcBef>
                <a:spcPts val="450"/>
              </a:spcBef>
            </a:pPr>
            <a:r>
              <a:rPr lang="en-US">
                <a:solidFill>
                  <a:schemeClr val="bg1"/>
                </a:solidFill>
              </a:rPr>
              <a:t>Converts text to </a:t>
            </a:r>
            <a:r>
              <a:rPr lang="en-US" b="1" i="1" u="sng">
                <a:solidFill>
                  <a:schemeClr val="bg1"/>
                </a:solidFill>
              </a:rPr>
              <a:t>vectors</a:t>
            </a:r>
            <a:r>
              <a:rPr lang="en-US">
                <a:solidFill>
                  <a:schemeClr val="bg1"/>
                </a:solidFill>
              </a:rPr>
              <a:t> (arrays of floating point numbers)</a:t>
            </a:r>
          </a:p>
          <a:p>
            <a:pPr>
              <a:spcBef>
                <a:spcPts val="450"/>
              </a:spcBef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A5745F-599E-AF3D-D705-39320BB9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133350"/>
            <a:ext cx="8084228" cy="635792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 dirty="0"/>
              <a:t>Vectorizing Text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85E550A-BB3E-EC16-0743-325CCEBF31F0}"/>
              </a:ext>
            </a:extLst>
          </p:cNvPr>
          <p:cNvSpPr txBox="1">
            <a:spLocks/>
          </p:cNvSpPr>
          <p:nvPr/>
        </p:nvSpPr>
        <p:spPr>
          <a:xfrm>
            <a:off x="3124200" y="2189286"/>
            <a:ext cx="2829386" cy="495886"/>
          </a:xfrm>
          <a:prstGeom prst="rect">
            <a:avLst/>
          </a:prstGeom>
          <a:solidFill>
            <a:schemeClr val="accent1"/>
          </a:solidFill>
        </p:spPr>
        <p:txBody>
          <a:bodyPr vert="horz" lIns="137160" tIns="137160" rIns="137160" bIns="137160" rtlCol="0" anchor="ctr">
            <a:noAutofit/>
          </a:bodyPr>
          <a:lstStyle>
            <a:lvl1pPr marL="0" indent="0" algn="ctr" defTabSz="585988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5988" indent="-288923" algn="l" defTabSz="58598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53" indent="-286891" algn="l" defTabSz="58598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21" indent="-317492" algn="l" defTabSz="58598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566" indent="-274632" algn="l" defTabSz="58598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20" indent="-292093" algn="l" defTabSz="585988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375" indent="-288918" algn="l" defTabSz="585988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5943" indent="-282568" algn="l" defTabSz="585988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686" indent="-285744" algn="l" defTabSz="585988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defTabSz="439491">
              <a:spcBef>
                <a:spcPts val="1350"/>
              </a:spcBef>
              <a:defRPr/>
            </a:pPr>
            <a:r>
              <a:rPr lang="en-US" sz="2250" b="1">
                <a:solidFill>
                  <a:srgbClr val="FFFFFF"/>
                </a:solidFill>
              </a:rPr>
              <a:t>Text Embeddings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FA2E3C6D-AD57-F1E5-EA37-94DE1A07D838}"/>
              </a:ext>
            </a:extLst>
          </p:cNvPr>
          <p:cNvSpPr/>
          <p:nvPr/>
        </p:nvSpPr>
        <p:spPr>
          <a:xfrm>
            <a:off x="3124200" y="966452"/>
            <a:ext cx="2829386" cy="1117327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68580" rIns="68580" bIns="68580" rtlCol="0" anchor="ctr"/>
          <a:lstStyle/>
          <a:p>
            <a:pPr algn="ctr" defTabSz="685800">
              <a:spcBef>
                <a:spcPts val="450"/>
              </a:spcBef>
              <a:defRPr/>
            </a:pPr>
            <a:r>
              <a:rPr lang="en-US" sz="1200" b="1">
                <a:solidFill>
                  <a:srgbClr val="404040"/>
                </a:solidFill>
                <a:latin typeface="Tempus Sans ITC" panose="04020404030D070202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The Buttress Trail off of Mt. Madison in the White Mountains of New Hampshire is a gorgeous but extremely difficult hike.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9A60E-1357-1D33-E559-2CB221D60BF6}"/>
              </a:ext>
            </a:extLst>
          </p:cNvPr>
          <p:cNvSpPr/>
          <p:nvPr/>
        </p:nvSpPr>
        <p:spPr>
          <a:xfrm>
            <a:off x="3817246" y="3132461"/>
            <a:ext cx="1745354" cy="17494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numCol="1" rtlCol="0" anchor="ctr"/>
          <a:lstStyle/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0.0073009394,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0.021845104,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-0.0034178065,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0.00064748945,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-0.016015895,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: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-0.0009928773,</a:t>
            </a:r>
          </a:p>
          <a:p>
            <a:pPr defTabSz="685800">
              <a:lnSpc>
                <a:spcPts val="1350"/>
              </a:lnSpc>
              <a:defRPr/>
            </a:pP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0.030935206</a:t>
            </a:r>
            <a:b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0404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57AA1E9-EECE-A7CE-890D-C79BCD9C64E9}"/>
              </a:ext>
            </a:extLst>
          </p:cNvPr>
          <p:cNvSpPr/>
          <p:nvPr/>
        </p:nvSpPr>
        <p:spPr>
          <a:xfrm rot="10800000">
            <a:off x="4285883" y="2592336"/>
            <a:ext cx="500949" cy="448408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  <a:defRPr/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4" grpId="1" build="p" animBg="1"/>
      <p:bldP spid="10" grpId="0" animBg="1"/>
      <p:bldP spid="11" grpId="0" animBg="1"/>
      <p:bldP spid="12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22532828-1C65-93CF-F6DB-6D44D755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554"/>
            <a:ext cx="9144000" cy="327848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 dirty="0"/>
              <a:t>Vector Similarity with Dot Product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9312E5-D4FF-1BE8-8045-18EBA910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46092"/>
              </p:ext>
            </p:extLst>
          </p:nvPr>
        </p:nvGraphicFramePr>
        <p:xfrm>
          <a:off x="1508760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0.0122667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0.0116569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0.0491139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0.1256228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7316456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-0.0034369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-0.0010752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-0.0271604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0.0147063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29E040-D1DB-9C7B-6B78-FA13A847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8080"/>
              </p:ext>
            </p:extLst>
          </p:nvPr>
        </p:nvGraphicFramePr>
        <p:xfrm>
          <a:off x="4956810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0.0578154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-0.0248371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-0.0200058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0.0469250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5153291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-0.05862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0.05253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-0.00337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0.032885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FC8C5E4-EFBD-5119-3FA3-8E384F70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12557"/>
              </p:ext>
            </p:extLst>
          </p:nvPr>
        </p:nvGraphicFramePr>
        <p:xfrm>
          <a:off x="8034997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/>
                        <a:t>Person</a:t>
                      </a:r>
                      <a:endParaRPr lang="en-US" sz="13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0.0432821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-0.0119717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-0.0279497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0.0862448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79526352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marL="0" marR="0" lvl="0" indent="0" algn="r" defTabSz="58598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0.0066879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-0.0317295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0.0166899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marL="0" marR="0" lvl="0" indent="0" algn="r" defTabSz="58598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0.0250083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5BE503-D8C7-FD28-B9F1-B199A22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58975"/>
              </p:ext>
            </p:extLst>
          </p:nvPr>
        </p:nvGraphicFramePr>
        <p:xfrm>
          <a:off x="2402205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/>
                        <a:t>Person</a:t>
                      </a:r>
                      <a:endParaRPr lang="en-US" sz="13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0.0432821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-0.0119717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-0.0279497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0.0862448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66213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0.0066879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-0.0317295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0.0166899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0.0250083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397AC1C-5525-00C8-8D68-41AF2A520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08219"/>
              </p:ext>
            </p:extLst>
          </p:nvPr>
        </p:nvGraphicFramePr>
        <p:xfrm>
          <a:off x="5848057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/>
                        <a:t>Person</a:t>
                      </a:r>
                      <a:endParaRPr lang="en-US" sz="13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0.0432821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-0.0119717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-0.0279497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0.0862448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412523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0.0066879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-0.0317295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0.0166899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marL="0" marR="0" lvl="0" indent="0" algn="r" defTabSz="58598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0.0250083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5729BC2-AE83-75D7-3922-E2C68919D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23141"/>
              </p:ext>
            </p:extLst>
          </p:nvPr>
        </p:nvGraphicFramePr>
        <p:xfrm>
          <a:off x="3293452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V1  * V2</a:t>
                      </a:r>
                      <a:endParaRPr lang="en-US" sz="13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0.0005309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-0.0001395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-0.0013727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0.0108343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4688690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-0.0000229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0.0000341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-0.0004533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0.0003677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6C61CE-44FE-297B-A179-6A6CE32E3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0781"/>
              </p:ext>
            </p:extLst>
          </p:nvPr>
        </p:nvGraphicFramePr>
        <p:xfrm>
          <a:off x="6739304" y="974090"/>
          <a:ext cx="830580" cy="2190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/>
                        <a:t>V1  * V2</a:t>
                      </a:r>
                      <a:endParaRPr lang="en-US" sz="135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0.0025023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0.0002973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74524549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0.0005591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05077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0.0040470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4589345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39896616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0.0002399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6125023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-0.0011231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2798815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0.0000826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0506865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0.0011574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32479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F2B16A5-79E6-FC7E-7E21-5739E81E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38997"/>
              </p:ext>
            </p:extLst>
          </p:nvPr>
        </p:nvGraphicFramePr>
        <p:xfrm>
          <a:off x="3293452" y="3241040"/>
          <a:ext cx="830580" cy="48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SUM</a:t>
                      </a:r>
                      <a:endParaRPr lang="en-US" sz="13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0.5940221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D64D33-DD0B-ABF2-8B34-6749CD18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94287"/>
              </p:ext>
            </p:extLst>
          </p:nvPr>
        </p:nvGraphicFramePr>
        <p:xfrm>
          <a:off x="6739304" y="3241040"/>
          <a:ext cx="830580" cy="48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9945952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SUM</a:t>
                      </a:r>
                      <a:endParaRPr lang="en-US" sz="13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2392534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r" fontAlgn="b"/>
                      <a:r>
                        <a:rPr lang="en-US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0.2963723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362841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D9D89C2-35BB-0A89-0D1F-BEC6ECEF9B0D}"/>
              </a:ext>
            </a:extLst>
          </p:cNvPr>
          <p:cNvSpPr txBox="1"/>
          <p:nvPr/>
        </p:nvSpPr>
        <p:spPr>
          <a:xfrm>
            <a:off x="3330599" y="3758724"/>
            <a:ext cx="75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1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Score</a:t>
            </a:r>
            <a:endParaRPr lang="en-US" sz="11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21276-79F9-862C-EE0F-5909799FDB56}"/>
              </a:ext>
            </a:extLst>
          </p:cNvPr>
          <p:cNvSpPr txBox="1"/>
          <p:nvPr/>
        </p:nvSpPr>
        <p:spPr>
          <a:xfrm>
            <a:off x="6776451" y="3758724"/>
            <a:ext cx="75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1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Score</a:t>
            </a:r>
            <a:endParaRPr lang="en-US" sz="1100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CCA74D-71BB-96D5-CB8E-36AF12643569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4086884" y="3974168"/>
            <a:ext cx="967081" cy="4658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B11B32-A9E1-B7C0-3F6D-34D1E1308ADB}"/>
              </a:ext>
            </a:extLst>
          </p:cNvPr>
          <p:cNvSpPr txBox="1"/>
          <p:nvPr/>
        </p:nvSpPr>
        <p:spPr>
          <a:xfrm>
            <a:off x="5053965" y="4116868"/>
            <a:ext cx="75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 matches Human</a:t>
            </a:r>
            <a:endParaRPr lang="en-US" sz="120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CF869F-6686-CE00-C9CD-C1A834C15C6D}"/>
              </a:ext>
            </a:extLst>
          </p:cNvPr>
          <p:cNvGrpSpPr/>
          <p:nvPr/>
        </p:nvGrpSpPr>
        <p:grpSpPr>
          <a:xfrm>
            <a:off x="4236720" y="3628110"/>
            <a:ext cx="2354580" cy="276999"/>
            <a:chOff x="4480560" y="4298994"/>
            <a:chExt cx="3139440" cy="3693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7686AF-5911-F9F7-4C2F-0DBCD16F79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4300748"/>
              <a:ext cx="313944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D3E39E-56BE-383A-9C3B-602D17F1C3B4}"/>
                </a:ext>
              </a:extLst>
            </p:cNvPr>
            <p:cNvSpPr txBox="1"/>
            <p:nvPr/>
          </p:nvSpPr>
          <p:spPr>
            <a:xfrm>
              <a:off x="4612640" y="4298994"/>
              <a:ext cx="288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1200" b="1">
                  <a:solidFill>
                    <a:srgbClr val="FFFFFF">
                      <a:lumMod val="6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Compare for Larger Value</a:t>
              </a:r>
              <a:endParaRPr lang="en-US" sz="120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FC595B-B76D-8D19-2F6B-AB46CFA4C120}"/>
              </a:ext>
            </a:extLst>
          </p:cNvPr>
          <p:cNvSpPr/>
          <p:nvPr/>
        </p:nvSpPr>
        <p:spPr>
          <a:xfrm>
            <a:off x="1508760" y="1263316"/>
            <a:ext cx="830580" cy="1901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  <a:defRPr/>
            </a:pPr>
            <a:endParaRPr lang="en-US" sz="1500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4F655-CBB3-93B0-01DD-5F04964A0083}"/>
              </a:ext>
            </a:extLst>
          </p:cNvPr>
          <p:cNvSpPr/>
          <p:nvPr/>
        </p:nvSpPr>
        <p:spPr>
          <a:xfrm>
            <a:off x="4956810" y="1261479"/>
            <a:ext cx="830580" cy="1901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  <a:defRPr/>
            </a:pPr>
            <a:endParaRPr lang="en-US" sz="1500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CD74A-753A-B8B8-4412-19DA0343EAD7}"/>
              </a:ext>
            </a:extLst>
          </p:cNvPr>
          <p:cNvSpPr/>
          <p:nvPr/>
        </p:nvSpPr>
        <p:spPr>
          <a:xfrm>
            <a:off x="8034997" y="1261479"/>
            <a:ext cx="830580" cy="1901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  <a:defRPr/>
            </a:pPr>
            <a:endParaRPr lang="en-US" sz="1500" dirty="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A72D0-6FE6-EAC1-C6F8-6CC184B7FA5F}"/>
              </a:ext>
            </a:extLst>
          </p:cNvPr>
          <p:cNvSpPr txBox="1"/>
          <p:nvPr/>
        </p:nvSpPr>
        <p:spPr>
          <a:xfrm>
            <a:off x="1457435" y="725671"/>
            <a:ext cx="92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vector 1</a:t>
            </a:r>
            <a:endParaRPr lang="en-US" sz="1200" dirty="0">
              <a:solidFill>
                <a:srgbClr val="F05A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1EACE-1DAA-5BD3-0C18-8BAA8F16A1F6}"/>
              </a:ext>
            </a:extLst>
          </p:cNvPr>
          <p:cNvSpPr txBox="1"/>
          <p:nvPr/>
        </p:nvSpPr>
        <p:spPr>
          <a:xfrm>
            <a:off x="4909002" y="725671"/>
            <a:ext cx="92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vector 2</a:t>
            </a:r>
            <a:endParaRPr lang="en-US" sz="1200" dirty="0">
              <a:solidFill>
                <a:srgbClr val="F05A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F1132-CA33-5CAB-84D9-EA7F7C9A959F}"/>
              </a:ext>
            </a:extLst>
          </p:cNvPr>
          <p:cNvSpPr txBox="1"/>
          <p:nvPr/>
        </p:nvSpPr>
        <p:spPr>
          <a:xfrm>
            <a:off x="7959511" y="718338"/>
            <a:ext cx="9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2A9F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vector</a:t>
            </a:r>
            <a:endParaRPr lang="en-US" sz="1200" dirty="0">
              <a:solidFill>
                <a:srgbClr val="2A9F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7618-E83D-3B2B-1E45-F747E8894F1F}"/>
              </a:ext>
            </a:extLst>
          </p:cNvPr>
          <p:cNvSpPr txBox="1"/>
          <p:nvPr/>
        </p:nvSpPr>
        <p:spPr>
          <a:xfrm>
            <a:off x="5772571" y="725671"/>
            <a:ext cx="9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2A9F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vector</a:t>
            </a:r>
            <a:endParaRPr lang="en-US" sz="1200" dirty="0">
              <a:solidFill>
                <a:srgbClr val="2A9F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6C953-B2C0-AF19-D6AA-218E2BE5A4DC}"/>
              </a:ext>
            </a:extLst>
          </p:cNvPr>
          <p:cNvSpPr txBox="1"/>
          <p:nvPr/>
        </p:nvSpPr>
        <p:spPr>
          <a:xfrm>
            <a:off x="2326720" y="718338"/>
            <a:ext cx="98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200" b="1" dirty="0">
                <a:solidFill>
                  <a:srgbClr val="2A9F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vector</a:t>
            </a:r>
            <a:endParaRPr lang="en-US" sz="1200" dirty="0">
              <a:solidFill>
                <a:srgbClr val="2A9F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6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"/>
    </mc:Choice>
    <mc:Fallback xmlns="">
      <p:transition spd="slow" advTm="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  <p:bldP spid="2" grpId="0" animBg="1"/>
      <p:bldP spid="3" grpId="0" animBg="1"/>
      <p:bldP spid="4" grpId="0" animBg="1"/>
      <p:bldP spid="5" grpId="0"/>
      <p:bldP spid="8" grpId="0"/>
      <p:bldP spid="10" grpId="0"/>
      <p:bldP spid="10" grpId="1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1D36-D9BF-FDF8-1E35-E1217420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20FCE-A33A-3A35-9FB1-CF87CE89873E}"/>
              </a:ext>
            </a:extLst>
          </p:cNvPr>
          <p:cNvSpPr/>
          <p:nvPr/>
        </p:nvSpPr>
        <p:spPr>
          <a:xfrm>
            <a:off x="1745273" y="3594718"/>
            <a:ext cx="1452864" cy="228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  <a:defRPr/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56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"/>
    </mc:Choice>
    <mc:Fallback>
      <p:transition spd="slow"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EF32F-83CE-3ED9-F065-75944A2C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3" y="3363610"/>
            <a:ext cx="8028481" cy="467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2EBA1-ED23-2C23-7484-22A6F93F6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49" y="1507867"/>
            <a:ext cx="3088747" cy="171204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539991B-2097-46C4-A99E-069AC39B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35554"/>
            <a:ext cx="8084228" cy="327848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/>
              <a:t>Vector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2BDBD-C4EE-2333-F008-E22CBAEDFE6F}"/>
              </a:ext>
            </a:extLst>
          </p:cNvPr>
          <p:cNvSpPr txBox="1"/>
          <p:nvPr/>
        </p:nvSpPr>
        <p:spPr>
          <a:xfrm>
            <a:off x="659424" y="803765"/>
            <a:ext cx="5375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Native Vector Data Type</a:t>
            </a:r>
          </a:p>
          <a:p>
            <a:pPr defTabSz="685800"/>
            <a:r>
              <a:rPr lang="en-US" sz="1500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SQL Database (Preview) / SQL Server 2025 (EAP)</a:t>
            </a:r>
          </a:p>
        </p:txBody>
      </p:sp>
      <p:pic>
        <p:nvPicPr>
          <p:cNvPr id="3" name="Picture 2" descr="SQL Database (Generic)&quot; Icon - Download ...">
            <a:extLst>
              <a:ext uri="{FF2B5EF4-FFF2-40B4-BE49-F238E27FC236}">
                <a16:creationId xmlns:a16="http://schemas.microsoft.com/office/drawing/2014/main" id="{5BD437B3-9DCA-FBB0-C905-675305DE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44" y="4858107"/>
            <a:ext cx="143537" cy="1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E8A0F0-C737-551D-4769-0823DF51CA93}"/>
              </a:ext>
            </a:extLst>
          </p:cNvPr>
          <p:cNvSpPr/>
          <p:nvPr/>
        </p:nvSpPr>
        <p:spPr>
          <a:xfrm>
            <a:off x="1104900" y="2674620"/>
            <a:ext cx="2156460" cy="259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E4189-D805-4152-AE6A-A1BAAE5328E4}"/>
              </a:ext>
            </a:extLst>
          </p:cNvPr>
          <p:cNvSpPr/>
          <p:nvPr/>
        </p:nvSpPr>
        <p:spPr>
          <a:xfrm>
            <a:off x="4516244" y="3311857"/>
            <a:ext cx="4153893" cy="5770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2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"/>
    </mc:Choice>
    <mc:Fallback xmlns="">
      <p:transition spd="slow" advTm="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" grpId="1" animBg="1"/>
      <p:bldP spid="5" grpId="0" animBg="1"/>
      <p:bldP spid="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CF8F96E-B6EE-4739-ABDC-A6E375D2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EAAF8-B68D-E0C8-6715-6469C116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17" y="1685618"/>
            <a:ext cx="5972175" cy="1471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17F1D-9225-47CA-79D2-CC466A69DBA5}"/>
              </a:ext>
            </a:extLst>
          </p:cNvPr>
          <p:cNvSpPr txBox="1"/>
          <p:nvPr/>
        </p:nvSpPr>
        <p:spPr>
          <a:xfrm>
            <a:off x="1124127" y="958580"/>
            <a:ext cx="6720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VECTOR_DISTANCE Function</a:t>
            </a:r>
          </a:p>
          <a:p>
            <a:pPr defTabSz="685800"/>
            <a:r>
              <a:rPr lang="en-US" sz="1500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SQL Database (Preview) / SQL Server 2025 (EAP)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CF55DCBA-23BD-1BEE-2312-F359C6C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35554"/>
            <a:ext cx="8084228" cy="327848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/>
              <a:t>Vector Search</a:t>
            </a:r>
          </a:p>
        </p:txBody>
      </p:sp>
      <p:pic>
        <p:nvPicPr>
          <p:cNvPr id="5" name="Picture 2" descr="SQL Database (Generic)&quot; Icon - Download ...">
            <a:extLst>
              <a:ext uri="{FF2B5EF4-FFF2-40B4-BE49-F238E27FC236}">
                <a16:creationId xmlns:a16="http://schemas.microsoft.com/office/drawing/2014/main" id="{FC29BB47-ED3D-D63A-D716-858D067C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44" y="4858107"/>
            <a:ext cx="143537" cy="1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8A9FA3-202F-8AF0-9050-903554DBD8BF}"/>
              </a:ext>
            </a:extLst>
          </p:cNvPr>
          <p:cNvSpPr/>
          <p:nvPr/>
        </p:nvSpPr>
        <p:spPr>
          <a:xfrm>
            <a:off x="1677622" y="2112835"/>
            <a:ext cx="5637170" cy="2214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700AB-23E5-8C35-151D-5728C3D843C5}"/>
              </a:ext>
            </a:extLst>
          </p:cNvPr>
          <p:cNvSpPr/>
          <p:nvPr/>
        </p:nvSpPr>
        <p:spPr>
          <a:xfrm>
            <a:off x="1362886" y="2697417"/>
            <a:ext cx="1706489" cy="4430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5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"/>
    </mc:Choice>
    <mc:Fallback xmlns="">
      <p:transition spd="slow" advTm="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2" grpId="1" animBg="1"/>
      <p:bldP spid="13" grpId="0" animBg="1"/>
      <p:bldP spid="1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>
            <a:extLst>
              <a:ext uri="{FF2B5EF4-FFF2-40B4-BE49-F238E27FC236}">
                <a16:creationId xmlns:a16="http://schemas.microsoft.com/office/drawing/2014/main" id="{F8EE84E8-9672-819B-94DA-C7E63E1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35554"/>
            <a:ext cx="8084228" cy="327848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/>
              <a:t>OpenAI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822AB-C70A-4606-87D8-87CD57F3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8" y="1666635"/>
            <a:ext cx="8671562" cy="2630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6F625-B84C-4EAE-DBAE-376C5606158B}"/>
              </a:ext>
            </a:extLst>
          </p:cNvPr>
          <p:cNvSpPr txBox="1"/>
          <p:nvPr/>
        </p:nvSpPr>
        <p:spPr>
          <a:xfrm>
            <a:off x="308904" y="1032365"/>
            <a:ext cx="5375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b="1" dirty="0" err="1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sp_invoke_external_rest_endpoint</a:t>
            </a:r>
            <a:endParaRPr lang="en-US" b="1" dirty="0">
              <a:solidFill>
                <a:srgbClr val="F05A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/>
            <a:r>
              <a:rPr lang="en-US" sz="1500" dirty="0">
                <a:solidFill>
                  <a:srgbClr val="F05A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SQL Database / SQL Server 2025 (EAP)</a:t>
            </a:r>
          </a:p>
        </p:txBody>
      </p:sp>
      <p:pic>
        <p:nvPicPr>
          <p:cNvPr id="6" name="Picture 2" descr="SQL Database (Generic)&quot; Icon - Download ...">
            <a:extLst>
              <a:ext uri="{FF2B5EF4-FFF2-40B4-BE49-F238E27FC236}">
                <a16:creationId xmlns:a16="http://schemas.microsoft.com/office/drawing/2014/main" id="{3618AD3F-2C51-C6A2-27A5-650C4F1A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44" y="4858107"/>
            <a:ext cx="143537" cy="1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8A3F13-2164-7378-886D-2921D0A4FAA9}"/>
              </a:ext>
            </a:extLst>
          </p:cNvPr>
          <p:cNvSpPr/>
          <p:nvPr/>
        </p:nvSpPr>
        <p:spPr>
          <a:xfrm>
            <a:off x="434338" y="1665259"/>
            <a:ext cx="7009450" cy="3278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223C9-028B-287E-6482-104BFD6E7561}"/>
              </a:ext>
            </a:extLst>
          </p:cNvPr>
          <p:cNvSpPr/>
          <p:nvPr/>
        </p:nvSpPr>
        <p:spPr>
          <a:xfrm>
            <a:off x="434338" y="2407825"/>
            <a:ext cx="8671562" cy="992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D7C32-BA2C-773A-C74A-E078F1094C3C}"/>
              </a:ext>
            </a:extLst>
          </p:cNvPr>
          <p:cNvSpPr/>
          <p:nvPr/>
        </p:nvSpPr>
        <p:spPr>
          <a:xfrm>
            <a:off x="434338" y="3465100"/>
            <a:ext cx="4230531" cy="8315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 defTabSz="685800">
              <a:spcBef>
                <a:spcPts val="450"/>
              </a:spcBef>
            </a:pPr>
            <a:endParaRPr lang="en-US" sz="1500">
              <a:solidFill>
                <a:srgbClr val="FFFFFF"/>
              </a:solidFill>
              <a:latin typeface="Gotham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"/>
    </mc:Choice>
    <mc:Fallback xmlns="">
      <p:transition spd="slow" advTm="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27596"/>
            <a:ext cx="9144000" cy="2825354"/>
          </a:xfrm>
        </p:spPr>
        <p:txBody>
          <a:bodyPr vert="horz" lIns="0" tIns="34290" rIns="457200" bIns="34290" rtlCol="0">
            <a:normAutofit/>
          </a:bodyPr>
          <a:lstStyle/>
          <a:p>
            <a:pPr marL="342900" lvl="1" indent="0" algn="ctr">
              <a:buNone/>
            </a:pPr>
            <a: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https://github.com/</a:t>
            </a:r>
            <a:b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lennilobel</a:t>
            </a:r>
            <a: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/sql2022-workshop-hol-vegas2025</a:t>
            </a: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r>
              <a:rPr lang="en-US" sz="3900" b="1" dirty="0">
                <a:cs typeface="Consolas" pitchFamily="49" charset="0"/>
              </a:rPr>
              <a:t>(go there now!)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/>
              <a:t>Lab Access on GitHub</a:t>
            </a:r>
          </a:p>
        </p:txBody>
      </p:sp>
    </p:spTree>
    <p:extLst>
      <p:ext uri="{BB962C8B-B14F-4D97-AF65-F5344CB8AC3E}">
        <p14:creationId xmlns:p14="http://schemas.microsoft.com/office/powerpoint/2010/main" val="2234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C451EC-E1B3-4645-BA21-FD945B13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912"/>
            <a:ext cx="9144000" cy="329184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/>
              <a:t>RAG Solution Overview – Vectorizing Documents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E61C1F-E99A-EE9F-6B7D-8C0732843C25}"/>
              </a:ext>
            </a:extLst>
          </p:cNvPr>
          <p:cNvGrpSpPr/>
          <p:nvPr/>
        </p:nvGrpSpPr>
        <p:grpSpPr>
          <a:xfrm>
            <a:off x="6788627" y="3390723"/>
            <a:ext cx="1447800" cy="1179270"/>
            <a:chOff x="6724863" y="3454989"/>
            <a:chExt cx="1930400" cy="1572359"/>
          </a:xfrm>
        </p:grpSpPr>
        <p:pic>
          <p:nvPicPr>
            <p:cNvPr id="1038" name="Picture 14" descr="OpenAI icon PNG and SVG Vector Free ...">
              <a:extLst>
                <a:ext uri="{FF2B5EF4-FFF2-40B4-BE49-F238E27FC236}">
                  <a16:creationId xmlns:a16="http://schemas.microsoft.com/office/drawing/2014/main" id="{E1CF7854-231A-901E-613C-2B666B574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22" y="3454989"/>
              <a:ext cx="1115482" cy="1115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76254-0A7E-E622-318E-8D39A75DF339}"/>
                </a:ext>
              </a:extLst>
            </p:cNvPr>
            <p:cNvSpPr txBox="1"/>
            <p:nvPr/>
          </p:nvSpPr>
          <p:spPr>
            <a:xfrm>
              <a:off x="6724863" y="4596461"/>
              <a:ext cx="1930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OpenAI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E9C0C0-5CCF-946B-91D1-BE842AE9A717}"/>
              </a:ext>
            </a:extLst>
          </p:cNvPr>
          <p:cNvGrpSpPr/>
          <p:nvPr/>
        </p:nvGrpSpPr>
        <p:grpSpPr>
          <a:xfrm>
            <a:off x="1971988" y="1507663"/>
            <a:ext cx="5547234" cy="1780034"/>
            <a:chOff x="2202597" y="2069496"/>
            <a:chExt cx="5731306" cy="1105063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CBBF58-010E-F582-7C80-34CC2362663B}"/>
                </a:ext>
              </a:extLst>
            </p:cNvPr>
            <p:cNvCxnSpPr>
              <a:cxnSpLocks/>
            </p:cNvCxnSpPr>
            <p:nvPr/>
          </p:nvCxnSpPr>
          <p:spPr>
            <a:xfrm>
              <a:off x="2202597" y="2421565"/>
              <a:ext cx="5731306" cy="752994"/>
            </a:xfrm>
            <a:prstGeom prst="bentConnector3">
              <a:avLst>
                <a:gd name="adj1" fmla="val 99991"/>
              </a:avLst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B80FD1DE-F9EE-8CAD-D831-051B0C46F7D6}"/>
                </a:ext>
              </a:extLst>
            </p:cNvPr>
            <p:cNvSpPr/>
            <p:nvPr/>
          </p:nvSpPr>
          <p:spPr>
            <a:xfrm>
              <a:off x="4496445" y="2069496"/>
              <a:ext cx="1289946" cy="251460"/>
            </a:xfrm>
            <a:prstGeom prst="wedgeRoundRectCallout">
              <a:avLst>
                <a:gd name="adj1" fmla="val 21005"/>
                <a:gd name="adj2" fmla="val 65779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37160" tIns="137160" rIns="137160" bIns="13716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F05A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Vectorize document 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4DDBF5-7229-1A64-E72B-F2E56D449D43}"/>
              </a:ext>
            </a:extLst>
          </p:cNvPr>
          <p:cNvGrpSpPr/>
          <p:nvPr/>
        </p:nvGrpSpPr>
        <p:grpSpPr>
          <a:xfrm>
            <a:off x="1949128" y="2221843"/>
            <a:ext cx="5388932" cy="1068989"/>
            <a:chOff x="2172117" y="2637335"/>
            <a:chExt cx="5507785" cy="534040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361CA6A-E546-AA89-980F-EE152CDD7C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58990" y="150462"/>
              <a:ext cx="534040" cy="5507785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B6F38326-01A1-9D38-07F7-55CA60BE5927}"/>
                </a:ext>
              </a:extLst>
            </p:cNvPr>
            <p:cNvSpPr/>
            <p:nvPr/>
          </p:nvSpPr>
          <p:spPr>
            <a:xfrm>
              <a:off x="3957211" y="2715131"/>
              <a:ext cx="1253877" cy="217065"/>
            </a:xfrm>
            <a:prstGeom prst="wedgeRoundRectCallout">
              <a:avLst>
                <a:gd name="adj1" fmla="val -18559"/>
                <a:gd name="adj2" fmla="val -65369"/>
                <a:gd name="adj3" fmla="val 16667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37160" tIns="137160" rIns="137160" bIns="13716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9BC850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vector embeddings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F336D-EF6E-39C5-0303-3588FBE86876}"/>
              </a:ext>
            </a:extLst>
          </p:cNvPr>
          <p:cNvGrpSpPr/>
          <p:nvPr/>
        </p:nvGrpSpPr>
        <p:grpSpPr>
          <a:xfrm>
            <a:off x="379537" y="1613568"/>
            <a:ext cx="1829467" cy="1585177"/>
            <a:chOff x="506049" y="2151424"/>
            <a:chExt cx="2439289" cy="21135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AAA7B4-186D-2EEE-7AEA-285A1C853263}"/>
                </a:ext>
              </a:extLst>
            </p:cNvPr>
            <p:cNvSpPr txBox="1"/>
            <p:nvPr/>
          </p:nvSpPr>
          <p:spPr>
            <a:xfrm>
              <a:off x="506049" y="3526328"/>
              <a:ext cx="24392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 Server /</a:t>
              </a:r>
              <a:b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SQL Database</a:t>
              </a:r>
            </a:p>
          </p:txBody>
        </p:sp>
        <p:pic>
          <p:nvPicPr>
            <p:cNvPr id="10" name="Picture 2" descr="SQL Database (Generic)&quot; Icon - Download ...">
              <a:extLst>
                <a:ext uri="{FF2B5EF4-FFF2-40B4-BE49-F238E27FC236}">
                  <a16:creationId xmlns:a16="http://schemas.microsoft.com/office/drawing/2014/main" id="{7E7F750D-15EF-E827-1A4C-072E9A955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093" y="2151424"/>
              <a:ext cx="968091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SQL Database (Generic)&quot; Icon - Download ...">
            <a:extLst>
              <a:ext uri="{FF2B5EF4-FFF2-40B4-BE49-F238E27FC236}">
                <a16:creationId xmlns:a16="http://schemas.microsoft.com/office/drawing/2014/main" id="{49A46FC0-A7AC-F11C-C9F7-AD24AC78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44" y="4858107"/>
            <a:ext cx="143537" cy="1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8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0A5796-090D-B794-F0DF-7A55B9740E9A}"/>
              </a:ext>
            </a:extLst>
          </p:cNvPr>
          <p:cNvGrpSpPr/>
          <p:nvPr/>
        </p:nvGrpSpPr>
        <p:grpSpPr>
          <a:xfrm>
            <a:off x="1015935" y="4072876"/>
            <a:ext cx="982980" cy="963476"/>
            <a:chOff x="8981447" y="1594882"/>
            <a:chExt cx="2971800" cy="291352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5C8F7C1-12BF-1B38-1D5B-2D2CA6F237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47" y="1594882"/>
              <a:ext cx="29718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73DE56-20CE-12CB-DF1E-D7A40F53239F}"/>
                </a:ext>
              </a:extLst>
            </p:cNvPr>
            <p:cNvSpPr txBox="1"/>
            <p:nvPr/>
          </p:nvSpPr>
          <p:spPr>
            <a:xfrm>
              <a:off x="9502148" y="3531163"/>
              <a:ext cx="1930400" cy="97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09E4426-8E35-76B5-F25C-28F76C9EC019}"/>
              </a:ext>
            </a:extLst>
          </p:cNvPr>
          <p:cNvGrpSpPr/>
          <p:nvPr/>
        </p:nvGrpSpPr>
        <p:grpSpPr>
          <a:xfrm>
            <a:off x="4228824" y="2384745"/>
            <a:ext cx="1252353" cy="1065004"/>
            <a:chOff x="10095237" y="2877581"/>
            <a:chExt cx="1930400" cy="1641618"/>
          </a:xfrm>
        </p:grpSpPr>
        <p:pic>
          <p:nvPicPr>
            <p:cNvPr id="2054" name="Picture 6" descr="Azure App Service - Reviews, Pros ...">
              <a:extLst>
                <a:ext uri="{FF2B5EF4-FFF2-40B4-BE49-F238E27FC236}">
                  <a16:creationId xmlns:a16="http://schemas.microsoft.com/office/drawing/2014/main" id="{A087151C-BF98-2C98-7E96-EFB49601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6125" y="2877581"/>
              <a:ext cx="1208624" cy="120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5098A2FD-7AA0-C194-FF72-97E657E96DAA}"/>
                </a:ext>
              </a:extLst>
            </p:cNvPr>
            <p:cNvSpPr txBox="1"/>
            <p:nvPr/>
          </p:nvSpPr>
          <p:spPr>
            <a:xfrm>
              <a:off x="10095237" y="4021066"/>
              <a:ext cx="1930400" cy="4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AI Assistant</a:t>
              </a: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557016-30DA-F92D-6B63-14DA6EE63334}"/>
              </a:ext>
            </a:extLst>
          </p:cNvPr>
          <p:cNvSpPr/>
          <p:nvPr/>
        </p:nvSpPr>
        <p:spPr>
          <a:xfrm>
            <a:off x="963343" y="4237901"/>
            <a:ext cx="1775460" cy="389012"/>
          </a:xfrm>
          <a:custGeom>
            <a:avLst/>
            <a:gdLst>
              <a:gd name="connsiteX0" fmla="*/ 0 w 2397760"/>
              <a:gd name="connsiteY0" fmla="*/ 10682 h 61674"/>
              <a:gd name="connsiteX1" fmla="*/ 548640 w 2397760"/>
              <a:gd name="connsiteY1" fmla="*/ 522 h 61674"/>
              <a:gd name="connsiteX2" fmla="*/ 1300480 w 2397760"/>
              <a:gd name="connsiteY2" fmla="*/ 31002 h 61674"/>
              <a:gd name="connsiteX3" fmla="*/ 2204720 w 2397760"/>
              <a:gd name="connsiteY3" fmla="*/ 51322 h 61674"/>
              <a:gd name="connsiteX4" fmla="*/ 2397760 w 2397760"/>
              <a:gd name="connsiteY4" fmla="*/ 61482 h 6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760" h="61674">
                <a:moveTo>
                  <a:pt x="0" y="10682"/>
                </a:moveTo>
                <a:cubicBezTo>
                  <a:pt x="182880" y="7295"/>
                  <a:pt x="365751" y="-2336"/>
                  <a:pt x="548640" y="522"/>
                </a:cubicBezTo>
                <a:cubicBezTo>
                  <a:pt x="799429" y="4441"/>
                  <a:pt x="1049800" y="22646"/>
                  <a:pt x="1300480" y="31002"/>
                </a:cubicBezTo>
                <a:cubicBezTo>
                  <a:pt x="1805011" y="47820"/>
                  <a:pt x="1503638" y="39439"/>
                  <a:pt x="2204720" y="51322"/>
                </a:cubicBezTo>
                <a:cubicBezTo>
                  <a:pt x="2343462" y="63935"/>
                  <a:pt x="2279073" y="61482"/>
                  <a:pt x="2397760" y="61482"/>
                </a:cubicBezTo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404040"/>
              </a:solidFill>
              <a:latin typeface="Gotham Medium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31F704-5401-2740-C6B2-18D087101753}"/>
              </a:ext>
            </a:extLst>
          </p:cNvPr>
          <p:cNvGrpSpPr/>
          <p:nvPr/>
        </p:nvGrpSpPr>
        <p:grpSpPr>
          <a:xfrm>
            <a:off x="1906008" y="3566170"/>
            <a:ext cx="2905015" cy="1322103"/>
            <a:chOff x="2623016" y="4554327"/>
            <a:chExt cx="3873353" cy="1762804"/>
          </a:xfrm>
        </p:grpSpPr>
        <p:sp>
          <p:nvSpPr>
            <p:cNvPr id="1047" name="Speech Bubble: Rectangle with Corners Rounded 1046">
              <a:extLst>
                <a:ext uri="{FF2B5EF4-FFF2-40B4-BE49-F238E27FC236}">
                  <a16:creationId xmlns:a16="http://schemas.microsoft.com/office/drawing/2014/main" id="{4AFA75EC-4BC9-1A14-F33B-D270A8339F53}"/>
                </a:ext>
              </a:extLst>
            </p:cNvPr>
            <p:cNvSpPr/>
            <p:nvPr/>
          </p:nvSpPr>
          <p:spPr>
            <a:xfrm>
              <a:off x="3020293" y="5883600"/>
              <a:ext cx="1556155" cy="296890"/>
            </a:xfrm>
            <a:prstGeom prst="wedgeRoundRectCallout">
              <a:avLst>
                <a:gd name="adj1" fmla="val -20056"/>
                <a:gd name="adj2" fmla="val -77418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F05A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Ask question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2C57D986-4827-765D-C106-7F9BF3DE110D}"/>
                </a:ext>
              </a:extLst>
            </p:cNvPr>
            <p:cNvSpPr/>
            <p:nvPr/>
          </p:nvSpPr>
          <p:spPr>
            <a:xfrm>
              <a:off x="2909550" y="6020241"/>
              <a:ext cx="296890" cy="296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1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8A0E725-17B5-2528-64C7-1EB0F86C6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016" y="4554327"/>
              <a:ext cx="3873353" cy="1156734"/>
            </a:xfrm>
            <a:prstGeom prst="bentConnector2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2C1E1A-7DFC-08EF-7603-13800C449351}"/>
              </a:ext>
            </a:extLst>
          </p:cNvPr>
          <p:cNvGrpSpPr/>
          <p:nvPr/>
        </p:nvGrpSpPr>
        <p:grpSpPr>
          <a:xfrm>
            <a:off x="1891978" y="3576721"/>
            <a:ext cx="2797709" cy="724864"/>
            <a:chOff x="2604308" y="4568395"/>
            <a:chExt cx="3730279" cy="966485"/>
          </a:xfrm>
        </p:grpSpPr>
        <p:sp>
          <p:nvSpPr>
            <p:cNvPr id="1051" name="Speech Bubble: Rectangle with Corners Rounded 1050">
              <a:extLst>
                <a:ext uri="{FF2B5EF4-FFF2-40B4-BE49-F238E27FC236}">
                  <a16:creationId xmlns:a16="http://schemas.microsoft.com/office/drawing/2014/main" id="{26B0C142-92D6-1056-2DA7-46B60A799728}"/>
                </a:ext>
              </a:extLst>
            </p:cNvPr>
            <p:cNvSpPr/>
            <p:nvPr/>
          </p:nvSpPr>
          <p:spPr>
            <a:xfrm>
              <a:off x="3235703" y="5060741"/>
              <a:ext cx="1341902" cy="324647"/>
            </a:xfrm>
            <a:prstGeom prst="wedgeRoundRectCallout">
              <a:avLst>
                <a:gd name="adj1" fmla="val 20716"/>
                <a:gd name="adj2" fmla="val 70034"/>
                <a:gd name="adj3" fmla="val 16667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9BC850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Show answer</a:t>
              </a:r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C5365228-C0AE-3C6F-E8AD-1D67C8440626}"/>
                </a:ext>
              </a:extLst>
            </p:cNvPr>
            <p:cNvSpPr/>
            <p:nvPr/>
          </p:nvSpPr>
          <p:spPr>
            <a:xfrm>
              <a:off x="3087259" y="4897202"/>
              <a:ext cx="296890" cy="2968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8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C284444-0719-1FAF-6171-04740EA14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308" y="4568395"/>
              <a:ext cx="3730279" cy="966485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5">
            <a:extLst>
              <a:ext uri="{FF2B5EF4-FFF2-40B4-BE49-F238E27FC236}">
                <a16:creationId xmlns:a16="http://schemas.microsoft.com/office/drawing/2014/main" id="{5E41E534-6B27-F728-6F3F-9CF0EF4B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912"/>
            <a:ext cx="9144000" cy="329184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/>
              <a:t>RAG Solution Overview – AI Assistant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52885-557F-1A71-A2A8-B93C47FF30D2}"/>
              </a:ext>
            </a:extLst>
          </p:cNvPr>
          <p:cNvGrpSpPr/>
          <p:nvPr/>
        </p:nvGrpSpPr>
        <p:grpSpPr>
          <a:xfrm>
            <a:off x="7478443" y="2434547"/>
            <a:ext cx="1447800" cy="837978"/>
            <a:chOff x="6815819" y="3700285"/>
            <a:chExt cx="1930400" cy="1117303"/>
          </a:xfrm>
        </p:grpSpPr>
        <p:pic>
          <p:nvPicPr>
            <p:cNvPr id="18" name="Picture 14" descr="OpenAI icon PNG and SVG Vector Free ...">
              <a:extLst>
                <a:ext uri="{FF2B5EF4-FFF2-40B4-BE49-F238E27FC236}">
                  <a16:creationId xmlns:a16="http://schemas.microsoft.com/office/drawing/2014/main" id="{F9FAB6CA-E855-F630-FB43-8E183191A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859" y="3700285"/>
              <a:ext cx="770317" cy="77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4B8CF8-642F-B2D5-2C1C-5AF7D3C5C926}"/>
                </a:ext>
              </a:extLst>
            </p:cNvPr>
            <p:cNvSpPr txBox="1"/>
            <p:nvPr/>
          </p:nvSpPr>
          <p:spPr>
            <a:xfrm>
              <a:off x="6815819" y="4386702"/>
              <a:ext cx="1930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OpenAI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85760-3430-B316-C275-6B753A693322}"/>
              </a:ext>
            </a:extLst>
          </p:cNvPr>
          <p:cNvSpPr/>
          <p:nvPr/>
        </p:nvSpPr>
        <p:spPr>
          <a:xfrm>
            <a:off x="7557188" y="2149475"/>
            <a:ext cx="1290310" cy="18268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685800">
              <a:spcBef>
                <a:spcPts val="450"/>
              </a:spcBef>
            </a:pPr>
            <a:r>
              <a:rPr lang="en-US" sz="900">
                <a:solidFill>
                  <a:srgbClr val="FFFFFF"/>
                </a:solidFill>
                <a:latin typeface="Gotham Medium"/>
              </a:rPr>
              <a:t>Text Embeddings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B696EE-86F7-3360-4144-16C40B45C1E0}"/>
              </a:ext>
            </a:extLst>
          </p:cNvPr>
          <p:cNvGrpSpPr/>
          <p:nvPr/>
        </p:nvGrpSpPr>
        <p:grpSpPr>
          <a:xfrm>
            <a:off x="5190969" y="3223869"/>
            <a:ext cx="3071995" cy="561610"/>
            <a:chOff x="6480115" y="3000643"/>
            <a:chExt cx="4015165" cy="748813"/>
          </a:xfrm>
        </p:grpSpPr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7ED492-D59D-1273-6B58-8E3DD4BEF2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77091" y="1439109"/>
              <a:ext cx="21214" cy="4015165"/>
            </a:xfrm>
            <a:prstGeom prst="bentConnector3">
              <a:avLst>
                <a:gd name="adj1" fmla="val -2341943"/>
              </a:avLst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551BF4B1-054B-653C-6889-F4F97CC3F431}"/>
                </a:ext>
              </a:extLst>
            </p:cNvPr>
            <p:cNvSpPr/>
            <p:nvPr/>
          </p:nvSpPr>
          <p:spPr>
            <a:xfrm>
              <a:off x="7771126" y="3124787"/>
              <a:ext cx="1528207" cy="624669"/>
            </a:xfrm>
            <a:prstGeom prst="wedgeRoundRectCallout">
              <a:avLst>
                <a:gd name="adj1" fmla="val -19514"/>
                <a:gd name="adj2" fmla="val 65604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F05A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Answer to be generated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30A3D7-82EF-6D7F-38C8-B45E440A9EFC}"/>
                </a:ext>
              </a:extLst>
            </p:cNvPr>
            <p:cNvSpPr/>
            <p:nvPr/>
          </p:nvSpPr>
          <p:spPr>
            <a:xfrm>
              <a:off x="7655268" y="3000643"/>
              <a:ext cx="296890" cy="296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6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1F1C70-E556-8C5C-31D8-C3BFE5AD7E34}"/>
              </a:ext>
            </a:extLst>
          </p:cNvPr>
          <p:cNvGrpSpPr/>
          <p:nvPr/>
        </p:nvGrpSpPr>
        <p:grpSpPr>
          <a:xfrm>
            <a:off x="5054154" y="3535211"/>
            <a:ext cx="3342161" cy="1228178"/>
            <a:chOff x="6297695" y="3415767"/>
            <a:chExt cx="4456214" cy="1637570"/>
          </a:xfrm>
        </p:grpSpPr>
        <p:cxnSp>
          <p:nvCxnSpPr>
            <p:cNvPr id="1025" name="Connector: Elbow 1024">
              <a:extLst>
                <a:ext uri="{FF2B5EF4-FFF2-40B4-BE49-F238E27FC236}">
                  <a16:creationId xmlns:a16="http://schemas.microsoft.com/office/drawing/2014/main" id="{7718999B-F3AE-B9A7-3462-1FA2AE2DE2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1604" y="1201858"/>
              <a:ext cx="28396" cy="4456214"/>
            </a:xfrm>
            <a:prstGeom prst="bentConnector3">
              <a:avLst>
                <a:gd name="adj1" fmla="val -2341943"/>
              </a:avLst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Speech Bubble: Rectangle with Corners Rounded 1025">
              <a:extLst>
                <a:ext uri="{FF2B5EF4-FFF2-40B4-BE49-F238E27FC236}">
                  <a16:creationId xmlns:a16="http://schemas.microsoft.com/office/drawing/2014/main" id="{00137245-DCC7-2C62-4AF3-69BAC7602C0E}"/>
                </a:ext>
              </a:extLst>
            </p:cNvPr>
            <p:cNvSpPr/>
            <p:nvPr/>
          </p:nvSpPr>
          <p:spPr>
            <a:xfrm>
              <a:off x="8083518" y="4276451"/>
              <a:ext cx="1707270" cy="649916"/>
            </a:xfrm>
            <a:prstGeom prst="wedgeRoundRectCallout">
              <a:avLst>
                <a:gd name="adj1" fmla="val 20122"/>
                <a:gd name="adj2" fmla="val -62975"/>
                <a:gd name="adj3" fmla="val 16667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9BC850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natural language answer</a:t>
              </a:r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3E5F6042-48D5-2B28-DD2F-A65EA7528AAF}"/>
                </a:ext>
              </a:extLst>
            </p:cNvPr>
            <p:cNvSpPr/>
            <p:nvPr/>
          </p:nvSpPr>
          <p:spPr>
            <a:xfrm>
              <a:off x="7940444" y="4756447"/>
              <a:ext cx="296890" cy="2968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7</a:t>
              </a:r>
            </a:p>
          </p:txBody>
        </p:sp>
      </p:grp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09AE933F-8DDA-A7BF-41AD-36E32E85A5A2}"/>
              </a:ext>
            </a:extLst>
          </p:cNvPr>
          <p:cNvSpPr/>
          <p:nvPr/>
        </p:nvSpPr>
        <p:spPr>
          <a:xfrm>
            <a:off x="7557188" y="3268842"/>
            <a:ext cx="1290310" cy="18268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 defTabSz="685800">
              <a:spcBef>
                <a:spcPts val="450"/>
              </a:spcBef>
            </a:pPr>
            <a:r>
              <a:rPr lang="en-US" sz="900">
                <a:solidFill>
                  <a:srgbClr val="FFFFFF"/>
                </a:solidFill>
                <a:latin typeface="Gotham Medium"/>
              </a:rPr>
              <a:t>Completions (GPT)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0DDC9C0F-146C-12C5-39ED-112D0E60B06E}"/>
              </a:ext>
            </a:extLst>
          </p:cNvPr>
          <p:cNvGrpSpPr/>
          <p:nvPr/>
        </p:nvGrpSpPr>
        <p:grpSpPr>
          <a:xfrm>
            <a:off x="1545354" y="2142381"/>
            <a:ext cx="2845774" cy="634415"/>
            <a:chOff x="2060471" y="2856508"/>
            <a:chExt cx="3794365" cy="845886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309BF75-27E2-5B11-1B05-B1FC9EF19F8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60471" y="2856716"/>
              <a:ext cx="3787642" cy="845678"/>
            </a:xfrm>
            <a:prstGeom prst="bentConnector2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Speech Bubble: Rectangle with Corners Rounded 1028">
              <a:extLst>
                <a:ext uri="{FF2B5EF4-FFF2-40B4-BE49-F238E27FC236}">
                  <a16:creationId xmlns:a16="http://schemas.microsoft.com/office/drawing/2014/main" id="{34E71AD0-EB08-AE95-D610-88393096DFE1}"/>
                </a:ext>
              </a:extLst>
            </p:cNvPr>
            <p:cNvSpPr/>
            <p:nvPr/>
          </p:nvSpPr>
          <p:spPr>
            <a:xfrm>
              <a:off x="3942080" y="3000333"/>
              <a:ext cx="1912756" cy="510668"/>
            </a:xfrm>
            <a:prstGeom prst="wedgeRoundRectCallout">
              <a:avLst>
                <a:gd name="adj1" fmla="val 21312"/>
                <a:gd name="adj2" fmla="val 70325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F05A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question to Azure SQL Database</a:t>
              </a:r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2348E286-1F7C-1F80-D8C0-0DCF5FB8BBD3}"/>
                </a:ext>
              </a:extLst>
            </p:cNvPr>
            <p:cNvSpPr/>
            <p:nvPr/>
          </p:nvSpPr>
          <p:spPr>
            <a:xfrm>
              <a:off x="3803012" y="2856508"/>
              <a:ext cx="296890" cy="296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2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C56A293-7324-FC1B-24A3-1B47EADAF305}"/>
              </a:ext>
            </a:extLst>
          </p:cNvPr>
          <p:cNvGrpSpPr/>
          <p:nvPr/>
        </p:nvGrpSpPr>
        <p:grpSpPr>
          <a:xfrm>
            <a:off x="1998915" y="862080"/>
            <a:ext cx="6200205" cy="1154835"/>
            <a:chOff x="2665220" y="1149440"/>
            <a:chExt cx="8266940" cy="153978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1CE2E58-8953-23BD-73E1-1E5018A96011}"/>
                </a:ext>
              </a:extLst>
            </p:cNvPr>
            <p:cNvCxnSpPr>
              <a:cxnSpLocks/>
            </p:cNvCxnSpPr>
            <p:nvPr/>
          </p:nvCxnSpPr>
          <p:spPr>
            <a:xfrm>
              <a:off x="2665220" y="1801929"/>
              <a:ext cx="8266940" cy="887291"/>
            </a:xfrm>
            <a:prstGeom prst="bentConnector3">
              <a:avLst>
                <a:gd name="adj1" fmla="val 100020"/>
              </a:avLst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Speech Bubble: Rectangle with Corners Rounded 1033">
              <a:extLst>
                <a:ext uri="{FF2B5EF4-FFF2-40B4-BE49-F238E27FC236}">
                  <a16:creationId xmlns:a16="http://schemas.microsoft.com/office/drawing/2014/main" id="{E8D25E78-EAA3-B001-3AC4-01CC745405A2}"/>
                </a:ext>
              </a:extLst>
            </p:cNvPr>
            <p:cNvSpPr/>
            <p:nvPr/>
          </p:nvSpPr>
          <p:spPr>
            <a:xfrm>
              <a:off x="3077688" y="1293681"/>
              <a:ext cx="2307112" cy="296891"/>
            </a:xfrm>
            <a:prstGeom prst="wedgeRoundRectCallout">
              <a:avLst>
                <a:gd name="adj1" fmla="val 21312"/>
                <a:gd name="adj2" fmla="val 70325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F05A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Vectorize question text</a:t>
              </a:r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6B4F7B52-1694-7906-99B5-A77F863B4D9C}"/>
                </a:ext>
              </a:extLst>
            </p:cNvPr>
            <p:cNvSpPr/>
            <p:nvPr/>
          </p:nvSpPr>
          <p:spPr>
            <a:xfrm>
              <a:off x="2938621" y="1149440"/>
              <a:ext cx="296890" cy="296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3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C01B3A9-A134-3A63-C39F-CAAF20B9F949}"/>
              </a:ext>
            </a:extLst>
          </p:cNvPr>
          <p:cNvGrpSpPr/>
          <p:nvPr/>
        </p:nvGrpSpPr>
        <p:grpSpPr>
          <a:xfrm>
            <a:off x="1995225" y="1490327"/>
            <a:ext cx="6097215" cy="537845"/>
            <a:chOff x="2660300" y="1987102"/>
            <a:chExt cx="8129620" cy="717127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F4E01F7-7912-E57F-E0F3-A0A9F781381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60300" y="1987102"/>
              <a:ext cx="8129620" cy="702119"/>
            </a:xfrm>
            <a:prstGeom prst="bentConnector3">
              <a:avLst>
                <a:gd name="adj1" fmla="val 510"/>
              </a:avLst>
            </a:prstGeom>
            <a:ln w="762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Speech Bubble: Rectangle with Corners Rounded 1038">
              <a:extLst>
                <a:ext uri="{FF2B5EF4-FFF2-40B4-BE49-F238E27FC236}">
                  <a16:creationId xmlns:a16="http://schemas.microsoft.com/office/drawing/2014/main" id="{CAE79F10-46E9-57FF-B7E7-F09C91090938}"/>
                </a:ext>
              </a:extLst>
            </p:cNvPr>
            <p:cNvSpPr/>
            <p:nvPr/>
          </p:nvSpPr>
          <p:spPr>
            <a:xfrm>
              <a:off x="6996066" y="2179241"/>
              <a:ext cx="2605133" cy="524988"/>
            </a:xfrm>
            <a:prstGeom prst="wedgeRoundRectCallout">
              <a:avLst>
                <a:gd name="adj1" fmla="val 20801"/>
                <a:gd name="adj2" fmla="val -67535"/>
                <a:gd name="adj3" fmla="val 16667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9BC850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vector embeddings and run vector search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387F7BEF-842F-C37C-5FDC-79F800F4A5F9}"/>
                </a:ext>
              </a:extLst>
            </p:cNvPr>
            <p:cNvSpPr/>
            <p:nvPr/>
          </p:nvSpPr>
          <p:spPr>
            <a:xfrm>
              <a:off x="6847622" y="2082289"/>
              <a:ext cx="296890" cy="2968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4</a:t>
              </a:r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8243AF49-FC51-D21B-0D83-70565F3E67CE}"/>
              </a:ext>
            </a:extLst>
          </p:cNvPr>
          <p:cNvGrpSpPr/>
          <p:nvPr/>
        </p:nvGrpSpPr>
        <p:grpSpPr>
          <a:xfrm>
            <a:off x="1394362" y="2257366"/>
            <a:ext cx="3065402" cy="1318625"/>
            <a:chOff x="1859149" y="3009822"/>
            <a:chExt cx="4087202" cy="1758166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8DA25320-83C4-0621-9EDE-8D040711CE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59149" y="3009822"/>
              <a:ext cx="4087202" cy="885011"/>
            </a:xfrm>
            <a:prstGeom prst="bentConnector2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Speech Bubble: Rectangle with Corners Rounded 1040">
              <a:extLst>
                <a:ext uri="{FF2B5EF4-FFF2-40B4-BE49-F238E27FC236}">
                  <a16:creationId xmlns:a16="http://schemas.microsoft.com/office/drawing/2014/main" id="{655C1878-0D64-4D80-1CE2-537B5B1CD2C1}"/>
                </a:ext>
              </a:extLst>
            </p:cNvPr>
            <p:cNvSpPr/>
            <p:nvPr/>
          </p:nvSpPr>
          <p:spPr>
            <a:xfrm>
              <a:off x="4037276" y="4066718"/>
              <a:ext cx="1539870" cy="519797"/>
            </a:xfrm>
            <a:prstGeom prst="wedgeRoundRectCallout">
              <a:avLst>
                <a:gd name="adj1" fmla="val -20103"/>
                <a:gd name="adj2" fmla="val -69893"/>
                <a:gd name="adj3" fmla="val 16667"/>
              </a:avLst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 b="1">
                  <a:solidFill>
                    <a:srgbClr val="9BC850">
                      <a:lumMod val="7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similarity results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09637EA2-0238-F171-99C3-10B377C2AD7D}"/>
                </a:ext>
              </a:extLst>
            </p:cNvPr>
            <p:cNvSpPr/>
            <p:nvPr/>
          </p:nvSpPr>
          <p:spPr>
            <a:xfrm>
              <a:off x="3885501" y="4460638"/>
              <a:ext cx="313238" cy="3073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685800">
                <a:spcBef>
                  <a:spcPts val="450"/>
                </a:spcBef>
              </a:pPr>
              <a:r>
                <a:rPr lang="en-US" sz="1200">
                  <a:solidFill>
                    <a:srgbClr val="FFFFFF"/>
                  </a:solidFill>
                  <a:latin typeface="Gotham Medium"/>
                </a:rPr>
                <a:t>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8D93E9-F487-FF71-E71F-9F50E6F27D15}"/>
              </a:ext>
            </a:extLst>
          </p:cNvPr>
          <p:cNvGrpSpPr/>
          <p:nvPr/>
        </p:nvGrpSpPr>
        <p:grpSpPr>
          <a:xfrm>
            <a:off x="596468" y="970062"/>
            <a:ext cx="1874774" cy="1220688"/>
            <a:chOff x="795290" y="1454845"/>
            <a:chExt cx="2499699" cy="16275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AAA7B4-186D-2EEE-7AEA-285A1C853263}"/>
                </a:ext>
              </a:extLst>
            </p:cNvPr>
            <p:cNvSpPr txBox="1"/>
            <p:nvPr/>
          </p:nvSpPr>
          <p:spPr>
            <a:xfrm>
              <a:off x="795290" y="2343765"/>
              <a:ext cx="2499699" cy="73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500" b="1" dirty="0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SQL Server /</a:t>
              </a:r>
              <a:br>
                <a:rPr lang="en-US" sz="1500" b="1" dirty="0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500" b="1" dirty="0">
                  <a:solidFill>
                    <a:srgbClr val="2A9FB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SQL Database</a:t>
              </a:r>
            </a:p>
          </p:txBody>
        </p:sp>
        <p:pic>
          <p:nvPicPr>
            <p:cNvPr id="3" name="Picture 2" descr="SQL Database (SQL Azure)&quot; Icon ...">
              <a:extLst>
                <a:ext uri="{FF2B5EF4-FFF2-40B4-BE49-F238E27FC236}">
                  <a16:creationId xmlns:a16="http://schemas.microsoft.com/office/drawing/2014/main" id="{696E11A2-78B6-4768-142E-ADAD0F3C2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142" y="1454845"/>
              <a:ext cx="933516" cy="98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SQL Database (Generic)&quot; Icon - Download ...">
            <a:extLst>
              <a:ext uri="{FF2B5EF4-FFF2-40B4-BE49-F238E27FC236}">
                <a16:creationId xmlns:a16="http://schemas.microsoft.com/office/drawing/2014/main" id="{60850BFD-F806-D133-620A-EB051DB1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44" y="4858107"/>
            <a:ext cx="143537" cy="1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55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Vectors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9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lenni.lobel@sleektech.com</a:t>
            </a:r>
          </a:p>
          <a:p>
            <a:r>
              <a:rPr lang="en-US" dirty="0"/>
              <a:t>Visit my blog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lennilobel.wordpress.com</a:t>
            </a:r>
          </a:p>
          <a:p>
            <a:r>
              <a:rPr lang="en-US"/>
              <a:t>Thanks </a:t>
            </a:r>
            <a:r>
              <a:rPr lang="en-US" dirty="0"/>
              <a:t>for coming! </a:t>
            </a:r>
            <a:r>
              <a:rPr lang="en-US" dirty="0">
                <a:sym typeface="Wingdings" pitchFamily="-80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A35-7F0E-D0C6-9376-289DFC63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C5D-1668-BA03-4856-8886471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Labs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450C84F-5E79-2B63-497F-39731A3D21C2}"/>
              </a:ext>
            </a:extLst>
          </p:cNvPr>
          <p:cNvSpPr txBox="1">
            <a:spLocks/>
          </p:cNvSpPr>
          <p:nvPr/>
        </p:nvSpPr>
        <p:spPr>
          <a:xfrm>
            <a:off x="3212975" y="983171"/>
            <a:ext cx="2718049" cy="1548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A7F290C-AF1D-C076-E8A7-7DB1E6814A1F}"/>
              </a:ext>
            </a:extLst>
          </p:cNvPr>
          <p:cNvSpPr txBox="1">
            <a:spLocks/>
          </p:cNvSpPr>
          <p:nvPr/>
        </p:nvSpPr>
        <p:spPr>
          <a:xfrm>
            <a:off x="255830" y="980606"/>
            <a:ext cx="2718049" cy="1548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T-SQL Enhancements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C2651-D6E4-39B5-53BA-9B2BFA831D08}"/>
              </a:ext>
            </a:extLst>
          </p:cNvPr>
          <p:cNvSpPr txBox="1">
            <a:spLocks/>
          </p:cNvSpPr>
          <p:nvPr/>
        </p:nvSpPr>
        <p:spPr>
          <a:xfrm>
            <a:off x="6170121" y="980606"/>
            <a:ext cx="2718049" cy="1548848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593DB7B-E41C-0FEF-CD5A-15DCD29463BA}"/>
              </a:ext>
            </a:extLst>
          </p:cNvPr>
          <p:cNvSpPr txBox="1">
            <a:spLocks/>
          </p:cNvSpPr>
          <p:nvPr/>
        </p:nvSpPr>
        <p:spPr>
          <a:xfrm>
            <a:off x="255830" y="2815628"/>
            <a:ext cx="2718049" cy="1548848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Masking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0CE878C-440C-3CE8-0286-9E7B3DFF0635}"/>
              </a:ext>
            </a:extLst>
          </p:cNvPr>
          <p:cNvSpPr txBox="1">
            <a:spLocks/>
          </p:cNvSpPr>
          <p:nvPr/>
        </p:nvSpPr>
        <p:spPr>
          <a:xfrm>
            <a:off x="3212974" y="2815628"/>
            <a:ext cx="2718049" cy="1548848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Row-Level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AA28AC-40A4-C124-7B18-CE6BD11CAFA2}"/>
              </a:ext>
            </a:extLst>
          </p:cNvPr>
          <p:cNvSpPr txBox="1">
            <a:spLocks/>
          </p:cNvSpPr>
          <p:nvPr/>
        </p:nvSpPr>
        <p:spPr>
          <a:xfrm>
            <a:off x="6170121" y="2815628"/>
            <a:ext cx="2718049" cy="1548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with</a:t>
            </a:r>
            <a:b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build="p" animBg="1"/>
      <p:bldP spid="15" grpId="0" build="p" animBg="1"/>
      <p:bldP spid="1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34632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6636"/>
              </p:ext>
            </p:extLst>
          </p:nvPr>
        </p:nvGraphicFramePr>
        <p:xfrm>
          <a:off x="271725" y="1123950"/>
          <a:ext cx="8600550" cy="364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14">
                <a:tc>
                  <a:txBody>
                    <a:bodyPr/>
                    <a:lstStyle/>
                    <a:p>
                      <a:r>
                        <a:rPr lang="en-US" sz="1800" dirty="0"/>
                        <a:t>Syntax</a:t>
                      </a:r>
                    </a:p>
                  </a:txBody>
                  <a:tcPr marL="68591" marR="68591" marT="34306" marB="343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DATE_BUCKET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date corresponding to the start of each bucket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DATETRUNC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a date truncated to any part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269581786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LEAST and GREATEST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the minimum or maximum value across columns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53249415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STRING_SPLIT ordinal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ordinal of each split element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GENERATE_SERIES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Generate a number series </a:t>
                      </a:r>
                      <a:r>
                        <a:rPr lang="en-US" sz="1800" dirty="0" err="1"/>
                        <a:t>resultset</a:t>
                      </a:r>
                      <a:endParaRPr lang="en-US" sz="1800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TRIM enhancements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Greater control over leading and trailing characters to trim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4338091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IS [NOT] DISTINCT FROM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NULL-safe equality check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970033826"/>
                  </a:ext>
                </a:extLst>
              </a:tr>
              <a:tr h="1115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+mj-lt"/>
                          <a:cs typeface="Consolas" panose="020B0609020204030204" pitchFamily="49" charset="0"/>
                        </a:rPr>
                        <a:t>Windowing enhancements</a:t>
                      </a:r>
                      <a:endParaRPr lang="en-US" sz="1600" b="1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SELECT…WINDOW, and FIRST_VALUE/LAST_VALUE enhancements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40192981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Bit Functions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 masking and bit manipulation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6048539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6245D28-B72F-9DD9-18C8-44B1E49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4870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 Enhancements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|0|0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|0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|0|0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|0|0|0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4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3071</Words>
  <Application>Microsoft Office PowerPoint</Application>
  <PresentationFormat>On-screen Show (16:9)</PresentationFormat>
  <Paragraphs>595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78" baseType="lpstr">
      <vt:lpstr>ＭＳ Ｐゴシック</vt:lpstr>
      <vt:lpstr>Arial</vt:lpstr>
      <vt:lpstr>Arial Bold</vt:lpstr>
      <vt:lpstr>Calibri</vt:lpstr>
      <vt:lpstr>Consolas</vt:lpstr>
      <vt:lpstr>Exo</vt:lpstr>
      <vt:lpstr>Franklin Gothic Medium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Rye</vt:lpstr>
      <vt:lpstr>Segoe</vt:lpstr>
      <vt:lpstr>Tempus Sans ITC</vt:lpstr>
      <vt:lpstr>Times New Roman</vt:lpstr>
      <vt:lpstr>Wingdings</vt:lpstr>
      <vt:lpstr>Custom Design</vt:lpstr>
      <vt:lpstr>Visual Studio Live! Austin 2018</vt:lpstr>
      <vt:lpstr>3_Pluralsight default theme</vt:lpstr>
      <vt:lpstr>Visual Studio Live! Redmond 2014</vt:lpstr>
      <vt:lpstr>2_Pluralsight default theme</vt:lpstr>
      <vt:lpstr>PowerPoint Presentation</vt:lpstr>
      <vt:lpstr>Session Survey</vt:lpstr>
      <vt:lpstr>About Me</vt:lpstr>
      <vt:lpstr>Schedule</vt:lpstr>
      <vt:lpstr>Lab Access on GitHub</vt:lpstr>
      <vt:lpstr>Labs</vt:lpstr>
      <vt:lpstr>T-SQL Enhancements</vt:lpstr>
      <vt:lpstr>T-SQL Enhancements</vt:lpstr>
      <vt:lpstr>PowerPoint Presentation</vt:lpstr>
      <vt:lpstr>Temporal Tables</vt:lpstr>
      <vt:lpstr>Temporal Data</vt:lpstr>
      <vt:lpstr>Using Temporal</vt:lpstr>
      <vt:lpstr>Creating a Temporal Table</vt:lpstr>
      <vt:lpstr>Querying a Temporal Table</vt:lpstr>
      <vt:lpstr>FOR SYSTEM_TIME Variations</vt:lpstr>
      <vt:lpstr>PowerPoint Presentation</vt:lpstr>
      <vt:lpstr>Temporal Limitations and Considerations</vt:lpstr>
      <vt:lpstr>Ledger Tables</vt:lpstr>
      <vt:lpstr>Introducing Ledger</vt:lpstr>
      <vt:lpstr>How to Detect Tampered Data</vt:lpstr>
      <vt:lpstr>Blockchain and Ledger</vt:lpstr>
      <vt:lpstr>How Does Ledger Work?</vt:lpstr>
      <vt:lpstr>Ledger Views</vt:lpstr>
      <vt:lpstr>PowerPoint Presentation</vt:lpstr>
      <vt:lpstr>Dynamic Data Masking</vt:lpstr>
      <vt:lpstr>Introducing Dynamic Data Masking (DDM)</vt:lpstr>
      <vt:lpstr>Masking Table Columns</vt:lpstr>
      <vt:lpstr>Masking Different Data Types</vt:lpstr>
      <vt:lpstr>Discovering Masked Columns</vt:lpstr>
      <vt:lpstr>Mask Permissions</vt:lpstr>
      <vt:lpstr>PowerPoint Presentation</vt:lpstr>
      <vt:lpstr>DDM Limitations and Considerations</vt:lpstr>
      <vt:lpstr>Row-Level Security (RLS)</vt:lpstr>
      <vt:lpstr>Introducing Row-Level Security (RLS)</vt:lpstr>
      <vt:lpstr>Filter and Block Predicates</vt:lpstr>
      <vt:lpstr>RLS Security Policy</vt:lpstr>
      <vt:lpstr>Creating Security Predicate Functions</vt:lpstr>
      <vt:lpstr>Creating Security Predicate Functions</vt:lpstr>
      <vt:lpstr>RLS Security Policy</vt:lpstr>
      <vt:lpstr>RLS Security Policy Examples</vt:lpstr>
      <vt:lpstr>Identifying Users for RLS</vt:lpstr>
      <vt:lpstr>PowerPoint Presentation</vt:lpstr>
      <vt:lpstr>AI with Vectors</vt:lpstr>
      <vt:lpstr>Vectorizing Text</vt:lpstr>
      <vt:lpstr>Vector Similarity with Dot Product</vt:lpstr>
      <vt:lpstr>PowerPoint Presentation</vt:lpstr>
      <vt:lpstr>Vector Storage</vt:lpstr>
      <vt:lpstr>Vector Search</vt:lpstr>
      <vt:lpstr>OpenAI Integration</vt:lpstr>
      <vt:lpstr>RAG Solution Overview – Vectorizing Documents</vt:lpstr>
      <vt:lpstr>RAG Solution Overview – AI Assistant</vt:lpstr>
      <vt:lpstr>PowerPoint Presentation</vt:lpstr>
      <vt:lpstr>Session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2025-01-26T16:36:57Z</dcterms:modified>
</cp:coreProperties>
</file>