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60" r:id="rId2"/>
    <p:sldMasterId id="2147483763" r:id="rId3"/>
    <p:sldMasterId id="2147483775" r:id="rId4"/>
  </p:sldMasterIdLst>
  <p:notesMasterIdLst>
    <p:notesMasterId r:id="rId61"/>
  </p:notesMasterIdLst>
  <p:handoutMasterIdLst>
    <p:handoutMasterId r:id="rId62"/>
  </p:handoutMasterIdLst>
  <p:sldIdLst>
    <p:sldId id="264" r:id="rId5"/>
    <p:sldId id="259" r:id="rId6"/>
    <p:sldId id="1612" r:id="rId7"/>
    <p:sldId id="265" r:id="rId8"/>
    <p:sldId id="471" r:id="rId9"/>
    <p:sldId id="1666" r:id="rId10"/>
    <p:sldId id="1291" r:id="rId11"/>
    <p:sldId id="1680" r:id="rId12"/>
    <p:sldId id="1682" r:id="rId13"/>
    <p:sldId id="1655" r:id="rId14"/>
    <p:sldId id="1677" r:id="rId15"/>
    <p:sldId id="1678" r:id="rId16"/>
    <p:sldId id="697" r:id="rId17"/>
    <p:sldId id="785" r:id="rId18"/>
    <p:sldId id="1679" r:id="rId19"/>
    <p:sldId id="1683" r:id="rId20"/>
    <p:sldId id="889" r:id="rId21"/>
    <p:sldId id="1565" r:id="rId22"/>
    <p:sldId id="1667" r:id="rId23"/>
    <p:sldId id="1668" r:id="rId24"/>
    <p:sldId id="1630" r:id="rId25"/>
    <p:sldId id="1631" r:id="rId26"/>
    <p:sldId id="1632" r:id="rId27"/>
    <p:sldId id="1684" r:id="rId28"/>
    <p:sldId id="1285" r:id="rId29"/>
    <p:sldId id="742" r:id="rId30"/>
    <p:sldId id="1304" r:id="rId31"/>
    <p:sldId id="773" r:id="rId32"/>
    <p:sldId id="749" r:id="rId33"/>
    <p:sldId id="748" r:id="rId34"/>
    <p:sldId id="1685" r:id="rId35"/>
    <p:sldId id="750" r:id="rId36"/>
    <p:sldId id="1286" r:id="rId37"/>
    <p:sldId id="751" r:id="rId38"/>
    <p:sldId id="752" r:id="rId39"/>
    <p:sldId id="757" r:id="rId40"/>
    <p:sldId id="758" r:id="rId41"/>
    <p:sldId id="759" r:id="rId42"/>
    <p:sldId id="659" r:id="rId43"/>
    <p:sldId id="662" r:id="rId44"/>
    <p:sldId id="760" r:id="rId45"/>
    <p:sldId id="1686" r:id="rId46"/>
    <p:sldId id="1287" r:id="rId47"/>
    <p:sldId id="698" r:id="rId48"/>
    <p:sldId id="699" r:id="rId49"/>
    <p:sldId id="667" r:id="rId50"/>
    <p:sldId id="668" r:id="rId51"/>
    <p:sldId id="689" r:id="rId52"/>
    <p:sldId id="694" r:id="rId53"/>
    <p:sldId id="688" r:id="rId54"/>
    <p:sldId id="670" r:id="rId55"/>
    <p:sldId id="672" r:id="rId56"/>
    <p:sldId id="1688" r:id="rId57"/>
    <p:sldId id="796" r:id="rId58"/>
    <p:sldId id="263" r:id="rId59"/>
    <p:sldId id="1264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E17"/>
    <a:srgbClr val="3BDBC2"/>
    <a:srgbClr val="2B928C"/>
    <a:srgbClr val="F77462"/>
    <a:srgbClr val="E4DD9C"/>
    <a:srgbClr val="A2D39C"/>
    <a:srgbClr val="EAF0AC"/>
    <a:srgbClr val="6179A8"/>
    <a:srgbClr val="8064A2"/>
    <a:srgbClr val="5EA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AF3AF-D33F-482F-82EF-CC28AF22B48C}" v="379" dt="2024-04-05T06:30:10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7600" autoAdjust="0"/>
  </p:normalViewPr>
  <p:slideViewPr>
    <p:cSldViewPr>
      <p:cViewPr varScale="1">
        <p:scale>
          <a:sx n="132" d="100"/>
          <a:sy n="132" d="100"/>
        </p:scale>
        <p:origin x="1176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2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</a:t>
            </a:r>
            <a:r>
              <a:rPr lang="en-US" sz="1300" b="1" dirty="0" err="1">
                <a:latin typeface="Arial" pitchFamily="34" charset="0"/>
                <a:cs typeface="Arial" pitchFamily="34" charset="0"/>
              </a:rPr>
              <a:t>Chciago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Las Vegas 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F78A-7F99-5298-FCFC-FA117D95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FCD0E-D77C-CC4E-69F5-A18ED995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B9432-F58A-758E-AD97-875B1891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D5887-E5BC-E014-8D08-C47610183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8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5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2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8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8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135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4DDF4-4F88-408E-85CF-4FCFE497A8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6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181506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8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https://msdn.microsoft.com/en-us/library/mt130841.aspx</a:t>
            </a:r>
          </a:p>
        </p:txBody>
      </p:sp>
    </p:spTree>
    <p:extLst>
      <p:ext uri="{BB962C8B-B14F-4D97-AF65-F5344CB8AC3E}">
        <p14:creationId xmlns:p14="http://schemas.microsoft.com/office/powerpoint/2010/main" val="586029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426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340616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234895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92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https://msdn.microsoft.com/en-us/library/dn765131.aspx</a:t>
            </a:r>
          </a:p>
        </p:txBody>
      </p:sp>
    </p:spTree>
    <p:extLst>
      <p:ext uri="{BB962C8B-B14F-4D97-AF65-F5344CB8AC3E}">
        <p14:creationId xmlns:p14="http://schemas.microsoft.com/office/powerpoint/2010/main" val="98108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669A-F0D0-8A45-87D3-EA878E50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DB182-6A25-F02F-C26A-C483DB4CE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C9590-6C9B-F5FB-1456-4C7FD34F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8A57-D73B-9419-F9E1-C74BAFAF4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317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2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41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41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63233" indent="-29355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74204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43885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113567" indent="-234841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790F4-F338-4544-8C82-1BD2446E1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41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558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20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1675"/>
            <a:ext cx="6243637" cy="351155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610" y="4447461"/>
            <a:ext cx="5189855" cy="4213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06EE-E277-CB1C-F15E-87A2E9EB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106B0-52AE-A7EC-F730-139A89D77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38D2C-3380-7B37-1B10-9288497D4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E38-505E-8E3B-ED31-D4E9D3EAE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1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C029A-E6C7-7FAE-22A0-83097475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EE809-1CCD-C0AA-46D0-FD6095A96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C0001-835E-E82E-5BC4-397511BFE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4BD7-6F2E-18C9-9A34-FF3136878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7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068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err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5"/>
            <a:ext cx="3471862" cy="3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457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1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>
                <a:latin typeface="Calibri" panose="020F0502020204030204" pitchFamily="34" charset="0"/>
              </a:rPr>
              <a:t>This bullet list is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preset</a:t>
            </a:r>
            <a:r>
              <a:rPr lang="en-US" sz="1050" b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sz="1050" b="0">
                <a:latin typeface="Calibri" panose="020F0502020204030204" pitchFamily="34" charset="0"/>
              </a:rPr>
              <a:t>with </a:t>
            </a:r>
            <a:r>
              <a:rPr lang="en-US" sz="1050" b="1">
                <a:solidFill>
                  <a:schemeClr val="accent1"/>
                </a:solidFill>
                <a:latin typeface="Calibri" panose="020F0502020204030204" pitchFamily="34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246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3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36261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5" y="1331611"/>
            <a:ext cx="8238334" cy="3172730"/>
          </a:xfrm>
        </p:spPr>
        <p:txBody>
          <a:bodyPr>
            <a:normAutofit/>
          </a:bodyPr>
          <a:lstStyle>
            <a:lvl1pPr marL="222842" indent="-222842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76" indent="-216734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16" indent="-215210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680" indent="-160263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05" indent="-222842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text or click the image icon to add a 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8" y="140403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3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3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4" y="296082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3679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646356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1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1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90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890132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8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90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90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ctr" defTabSz="439491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2" indent="-42862" algn="l" defTabSz="439491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491" indent="-216692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290" indent="-215168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091" indent="-238119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675" indent="-205974" algn="l" defTabSz="439491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15" indent="-219070" algn="l" defTabSz="439491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31" indent="-216689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457" indent="-211926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765" indent="-214308" algn="l" defTabSz="439491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1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8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74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66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58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5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40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33" algn="l" defTabSz="439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2276" y="2800349"/>
            <a:ext cx="4606923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Leonard Lobel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CTO, Sleek Technologies, Inc.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304800" y="398676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Level: Intermediate, etc.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marL="0" marR="0" lvl="0" indent="0" algn="l" defTabSz="1195887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Hands-on Lab: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SQL Server 2022 for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4EA3C-550C-40DA-10E4-B1713431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00349"/>
            <a:ext cx="4876800" cy="10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April 29, 2024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DEE17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DEE1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8:30am – 6:00pm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itchFamily="2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645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Temporal Tables</a:t>
            </a:r>
          </a:p>
        </p:txBody>
      </p:sp>
    </p:spTree>
    <p:extLst>
      <p:ext uri="{BB962C8B-B14F-4D97-AF65-F5344CB8AC3E}">
        <p14:creationId xmlns:p14="http://schemas.microsoft.com/office/powerpoint/2010/main" val="74083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DC90-EBE0-658B-8AF3-62523666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D9E-DBB3-F6D7-63A0-0DACC8B4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8D9597-76CA-C7A5-3B68-E3A5DDEE03B6}"/>
              </a:ext>
            </a:extLst>
          </p:cNvPr>
          <p:cNvSpPr txBox="1">
            <a:spLocks/>
          </p:cNvSpPr>
          <p:nvPr/>
        </p:nvSpPr>
        <p:spPr>
          <a:xfrm>
            <a:off x="824407" y="2433710"/>
            <a:ext cx="3653025" cy="2251993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Point-in-time data access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Query updated and deleted data, not just current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Seamless and transparent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8D1DCE-2AFA-D708-8EB1-FA9D4D205CCD}"/>
              </a:ext>
            </a:extLst>
          </p:cNvPr>
          <p:cNvSpPr txBox="1">
            <a:spLocks/>
          </p:cNvSpPr>
          <p:nvPr/>
        </p:nvSpPr>
        <p:spPr>
          <a:xfrm>
            <a:off x="824407" y="1123950"/>
            <a:ext cx="7495185" cy="11514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System-versioned tables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B1C45D-CC3D-68A4-6956-FA4B7CBBB4E1}"/>
              </a:ext>
            </a:extLst>
          </p:cNvPr>
          <p:cNvSpPr txBox="1">
            <a:spLocks/>
          </p:cNvSpPr>
          <p:nvPr/>
        </p:nvSpPr>
        <p:spPr>
          <a:xfrm>
            <a:off x="4666570" y="2433710"/>
            <a:ext cx="3653025" cy="2251993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Primary use cases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Time travel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Accidental data loss recovery</a:t>
            </a:r>
          </a:p>
        </p:txBody>
      </p:sp>
    </p:spTree>
    <p:extLst>
      <p:ext uri="{BB962C8B-B14F-4D97-AF65-F5344CB8AC3E}">
        <p14:creationId xmlns:p14="http://schemas.microsoft.com/office/powerpoint/2010/main" val="27934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96F-6D16-2F4F-E56B-E9CF6DE8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AF5-079C-CD3E-4607-98EC5FB6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Using Temporal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C57EC-F0D0-099C-6124-CD5B951B1270}"/>
              </a:ext>
            </a:extLst>
          </p:cNvPr>
          <p:cNvSpPr txBox="1">
            <a:spLocks/>
          </p:cNvSpPr>
          <p:nvPr/>
        </p:nvSpPr>
        <p:spPr>
          <a:xfrm>
            <a:off x="4653013" y="883664"/>
            <a:ext cx="4167794" cy="1840486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 table for 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Creates history table with same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schema, but no constraints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Automatically records updates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deletes to the history table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EFBDAA-787B-BC13-F5FA-C8ECB37C291E}"/>
              </a:ext>
            </a:extLst>
          </p:cNvPr>
          <p:cNvSpPr txBox="1">
            <a:spLocks/>
          </p:cNvSpPr>
          <p:nvPr/>
        </p:nvSpPr>
        <p:spPr>
          <a:xfrm>
            <a:off x="323193" y="883664"/>
            <a:ext cx="4167794" cy="1840486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Create an ordinary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primary key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Requires two period (start and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end date)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datetime2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columns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1BA143-5498-520A-DFF7-8AFF4CFFC824}"/>
              </a:ext>
            </a:extLst>
          </p:cNvPr>
          <p:cNvSpPr txBox="1">
            <a:spLocks/>
          </p:cNvSpPr>
          <p:nvPr/>
        </p:nvSpPr>
        <p:spPr>
          <a:xfrm>
            <a:off x="323193" y="2864864"/>
            <a:ext cx="4167794" cy="1840486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Query to point-in-time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Include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FOR SYSTEM_TIME AS OF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in your SELECT statement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FE4B729-CB90-5C6D-4A76-1EC68BDFCB88}"/>
              </a:ext>
            </a:extLst>
          </p:cNvPr>
          <p:cNvSpPr txBox="1">
            <a:spLocks/>
          </p:cNvSpPr>
          <p:nvPr/>
        </p:nvSpPr>
        <p:spPr>
          <a:xfrm>
            <a:off x="4653013" y="2864864"/>
            <a:ext cx="4167794" cy="1840486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Manage schema changes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ALTER TABLE automatically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updates the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Some schema changes (e.g. new IDENTITY or computed columns) must be applied manually</a:t>
            </a:r>
          </a:p>
        </p:txBody>
      </p:sp>
    </p:spTree>
    <p:extLst>
      <p:ext uri="{BB962C8B-B14F-4D97-AF65-F5344CB8AC3E}">
        <p14:creationId xmlns:p14="http://schemas.microsoft.com/office/powerpoint/2010/main" val="30712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NOT NULL IDENTITY(1,1) PRIMARY KEY,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DepartmentName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varchar(50)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datetime2 GENERATED ALWAYS AS ROW START NOT NULL,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datetime2 GENERATED ALWAYS AS ROW END   NOT NULL,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PERIOD FOR SYSTEM_TIME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ValidFrom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ValidTo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(SYSTEM_VERSIONING = ON (HISTORY_TABLE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dbo.DepartmentHist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571749"/>
            <a:ext cx="8305800" cy="83820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684390"/>
            <a:ext cx="8458200" cy="258960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1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Querying a Temporal Table</a:t>
            </a:r>
          </a:p>
        </p:txBody>
      </p:sp>
      <p:sp>
        <p:nvSpPr>
          <p:cNvPr id="1587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DECLARE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datetime2 =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DATEADD(d, -30, SYSDATETIME())</a:t>
            </a:r>
          </a:p>
          <a:p>
            <a:pPr marL="0" indent="0">
              <a:buNone/>
            </a:pPr>
            <a:endParaRPr lang="en-US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Roboto Mono" pitchFamily="2" charset="0"/>
                <a:ea typeface="Roboto Mono" pitchFamily="2" charset="0"/>
              </a:rPr>
              <a:t>SELECT *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FROM Employee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FOR SYSTEM_TIME AS OF @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ThirtyDaysAgo</a:t>
            </a:r>
            <a:br>
              <a:rPr lang="en-US" sz="2400" b="1" dirty="0">
                <a:latin typeface="Roboto Mono" pitchFamily="2" charset="0"/>
                <a:ea typeface="Roboto Mono" pitchFamily="2" charset="0"/>
              </a:rPr>
            </a:br>
            <a:r>
              <a:rPr lang="en-US" sz="2400" b="1" dirty="0">
                <a:latin typeface="Roboto Mono" pitchFamily="2" charset="0"/>
                <a:ea typeface="Roboto Mono" pitchFamily="2" charset="0"/>
              </a:rPr>
              <a:t> ORDER BY </a:t>
            </a:r>
            <a:r>
              <a:rPr lang="en-US" sz="2400" b="1" dirty="0" err="1">
                <a:latin typeface="Roboto Mono" pitchFamily="2" charset="0"/>
                <a:ea typeface="Roboto Mono" pitchFamily="2" charset="0"/>
              </a:rPr>
              <a:t>EmployeeId</a:t>
            </a:r>
            <a:endParaRPr lang="en-US" sz="24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11688"/>
            <a:ext cx="6705600" cy="389667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1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7D52-A96C-BFA5-1B39-EBA6FD3D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F79B-197B-22DB-D00B-C5C69381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FOR SYSTEM_TIME Variations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E662CD-6BE9-D22B-6462-DFCC1FC7CC88}"/>
              </a:ext>
            </a:extLst>
          </p:cNvPr>
          <p:cNvSpPr txBox="1">
            <a:spLocks/>
          </p:cNvSpPr>
          <p:nvPr/>
        </p:nvSpPr>
        <p:spPr>
          <a:xfrm>
            <a:off x="4653013" y="1017667"/>
            <a:ext cx="4167794" cy="1782682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TO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multiple versions within two specified points in time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73EC91-30DD-33AF-F1F9-3726613DAF27}"/>
              </a:ext>
            </a:extLst>
          </p:cNvPr>
          <p:cNvSpPr txBox="1">
            <a:spLocks/>
          </p:cNvSpPr>
          <p:nvPr/>
        </p:nvSpPr>
        <p:spPr>
          <a:xfrm>
            <a:off x="323193" y="1017667"/>
            <a:ext cx="4167794" cy="1782682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AS OF 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Returns precisely one version of a row from specified point in time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4A0145-E010-338A-2695-9FFF611A087B}"/>
              </a:ext>
            </a:extLst>
          </p:cNvPr>
          <p:cNvSpPr txBox="1">
            <a:spLocks/>
          </p:cNvSpPr>
          <p:nvPr/>
        </p:nvSpPr>
        <p:spPr>
          <a:xfrm>
            <a:off x="323193" y="2922668"/>
            <a:ext cx="4167794" cy="1782682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BETWEEN a AND b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Same as FROM…TO, but includes upper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B87C4500-6B62-350B-6A83-1F2480ED86DF}"/>
              </a:ext>
            </a:extLst>
          </p:cNvPr>
          <p:cNvSpPr txBox="1">
            <a:spLocks/>
          </p:cNvSpPr>
          <p:nvPr/>
        </p:nvSpPr>
        <p:spPr>
          <a:xfrm>
            <a:off x="4653013" y="2922668"/>
            <a:ext cx="4167794" cy="1782682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 SYSTEM_TIME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CONTAINED IN (a, b)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Returns multiple versions fully contained within two specified points in time</a:t>
            </a:r>
          </a:p>
        </p:txBody>
      </p:sp>
    </p:spTree>
    <p:extLst>
      <p:ext uri="{BB962C8B-B14F-4D97-AF65-F5344CB8AC3E}">
        <p14:creationId xmlns:p14="http://schemas.microsoft.com/office/powerpoint/2010/main" val="35099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Temporal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Temporal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1"/>
            <a:ext cx="8229600" cy="3733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INSTEAD OF triggers are unsupported</a:t>
            </a:r>
          </a:p>
          <a:p>
            <a:pPr lvl="1"/>
            <a:r>
              <a:rPr lang="en-US" dirty="0"/>
              <a:t>AFTER triggers are supported on the current table only</a:t>
            </a:r>
          </a:p>
          <a:p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 is not supported</a:t>
            </a:r>
          </a:p>
          <a:p>
            <a:r>
              <a:rPr lang="en-US" dirty="0"/>
              <a:t>FILESTREAM/</a:t>
            </a:r>
            <a:r>
              <a:rPr lang="en-US" dirty="0" err="1"/>
              <a:t>FileTable</a:t>
            </a:r>
            <a:r>
              <a:rPr lang="en-US" dirty="0"/>
              <a:t> is not supported</a:t>
            </a:r>
          </a:p>
          <a:p>
            <a:r>
              <a:rPr lang="en-US" dirty="0"/>
              <a:t>INSERT and UPDATE statements cannot reference the period columns</a:t>
            </a:r>
          </a:p>
          <a:p>
            <a:r>
              <a:rPr lang="en-US" dirty="0"/>
              <a:t>Works with other SQL Server security features</a:t>
            </a:r>
          </a:p>
          <a:p>
            <a:pPr lvl="1"/>
            <a:r>
              <a:rPr lang="en-US" dirty="0"/>
              <a:t>DDM, RLS, Always Encrypted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8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Ledger Tables</a:t>
            </a:r>
          </a:p>
        </p:txBody>
      </p:sp>
    </p:spTree>
    <p:extLst>
      <p:ext uri="{BB962C8B-B14F-4D97-AF65-F5344CB8AC3E}">
        <p14:creationId xmlns:p14="http://schemas.microsoft.com/office/powerpoint/2010/main" val="262362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3100113" y="885301"/>
            <a:ext cx="2943774" cy="197972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Append-only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 event-based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UPDATEs or DELETEs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4506" y="885301"/>
            <a:ext cx="2943774" cy="197972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Tamper-evident Data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Crypographically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 attest that all data changes are evident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Even changes made by DBAs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system administrators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6145720" y="885301"/>
            <a:ext cx="2943774" cy="197972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Updateable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Tracks all changes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via history table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526393" y="3032846"/>
            <a:ext cx="2943774" cy="197972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 Database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Contains only ledger tables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FAD120B-E153-AAE2-84BF-3BA4C083CAE4}"/>
              </a:ext>
            </a:extLst>
          </p:cNvPr>
          <p:cNvSpPr txBox="1">
            <a:spLocks/>
          </p:cNvSpPr>
          <p:nvPr/>
        </p:nvSpPr>
        <p:spPr>
          <a:xfrm>
            <a:off x="4673833" y="3032846"/>
            <a:ext cx="2943774" cy="1979727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Single hash for the current state of all ledger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412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uiExpand="1" build="p" animBg="1"/>
      <p:bldP spid="15" grpId="0" build="p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to Detect Tampered Data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83706" y="1418454"/>
            <a:ext cx="4000545" cy="2762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UPDATE and DELETE operations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to separate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 history tables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can be tampered with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temporal,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359750" y="1418454"/>
            <a:ext cx="4000545" cy="2762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Auditing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Tracks DDL and DML operations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log files and/or event log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No cryptographic proof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DBAs can disable auditing,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tamper, and then re-enable</a:t>
            </a:r>
          </a:p>
        </p:txBody>
      </p:sp>
    </p:spTree>
    <p:extLst>
      <p:ext uri="{BB962C8B-B14F-4D97-AF65-F5344CB8AC3E}">
        <p14:creationId xmlns:p14="http://schemas.microsoft.com/office/powerpoint/2010/main" val="414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Blockchain and Ledger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929449" y="1435078"/>
            <a:ext cx="3692975" cy="251346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Centralized blockchain technology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Tight integration with the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relational database engine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 hashed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form the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521578" y="1435078"/>
            <a:ext cx="3692975" cy="251346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Blockchain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Decentralized and distributed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cryptographic record of transactions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Overkill for centralized scenarios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High latency, low throughput,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910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How Does Ledger Work?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46567" y="946005"/>
            <a:ext cx="3931406" cy="1797057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Block is Hashed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the Previous Block 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blockchain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466028" y="946004"/>
            <a:ext cx="3931406" cy="1797057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Every Transaction is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Hashed (SHA256)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Generates a new block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466028" y="3021127"/>
            <a:ext cx="3931406" cy="1797057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Last Block is the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Single hash representing the current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state of all ledger tables in the database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095043F-53F7-78FB-1A00-AF23E1675A23}"/>
              </a:ext>
            </a:extLst>
          </p:cNvPr>
          <p:cNvSpPr txBox="1">
            <a:spLocks/>
          </p:cNvSpPr>
          <p:nvPr/>
        </p:nvSpPr>
        <p:spPr>
          <a:xfrm>
            <a:off x="4746566" y="3021127"/>
            <a:ext cx="3931406" cy="1797057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Database Digest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Storage on Azure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Storage immutable blobs, or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Gotham Book" panose="02000604040000020004" pitchFamily="50" charset="0"/>
                <a:cs typeface="Calibri" panose="020F0502020204030204" pitchFamily="34" charset="0"/>
              </a:rPr>
              <a:t>Azure Confidential Ledger</a:t>
            </a:r>
          </a:p>
        </p:txBody>
      </p:sp>
    </p:spTree>
    <p:extLst>
      <p:ext uri="{BB962C8B-B14F-4D97-AF65-F5344CB8AC3E}">
        <p14:creationId xmlns:p14="http://schemas.microsoft.com/office/powerpoint/2010/main" val="230669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Ledger Views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693341" y="858253"/>
            <a:ext cx="3768214" cy="1895414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Updateable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Wraps the ledger table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and its history table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Provides a readable ledger of changes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679872" y="858253"/>
            <a:ext cx="3768214" cy="1895414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Append-only Ledger Tables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Simple wrapper around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the ledger table</a:t>
            </a:r>
          </a:p>
        </p:txBody>
      </p:sp>
      <p:pic>
        <p:nvPicPr>
          <p:cNvPr id="5" name="Picture 4" descr="A black and orange grid&#10;&#10;Description automatically generated">
            <a:extLst>
              <a:ext uri="{FF2B5EF4-FFF2-40B4-BE49-F238E27FC236}">
                <a16:creationId xmlns:a16="http://schemas.microsoft.com/office/drawing/2014/main" id="{0BAE6B8F-1A6E-8F6D-FD79-32F5D594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3136696"/>
            <a:ext cx="997529" cy="690597"/>
          </a:xfrm>
          <a:prstGeom prst="rect">
            <a:avLst/>
          </a:prstGeom>
        </p:spPr>
      </p:pic>
      <p:pic>
        <p:nvPicPr>
          <p:cNvPr id="6" name="Picture 5" descr="A black and orange grid&#10;&#10;Description automatically generated">
            <a:extLst>
              <a:ext uri="{FF2B5EF4-FFF2-40B4-BE49-F238E27FC236}">
                <a16:creationId xmlns:a16="http://schemas.microsoft.com/office/drawing/2014/main" id="{8B34079E-3E87-6F03-D5B5-ECD98A880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9" y="4332481"/>
            <a:ext cx="997529" cy="690597"/>
          </a:xfrm>
          <a:prstGeom prst="rect">
            <a:avLst/>
          </a:prstGeom>
        </p:spPr>
      </p:pic>
      <p:pic>
        <p:nvPicPr>
          <p:cNvPr id="10" name="Picture 9" descr="A blue and black grid&#10;&#10;Description automatically generated">
            <a:extLst>
              <a:ext uri="{FF2B5EF4-FFF2-40B4-BE49-F238E27FC236}">
                <a16:creationId xmlns:a16="http://schemas.microsoft.com/office/drawing/2014/main" id="{641E560F-6991-281D-8063-037FFAF09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7" y="3136693"/>
            <a:ext cx="997529" cy="690597"/>
          </a:xfrm>
          <a:prstGeom prst="rect">
            <a:avLst/>
          </a:prstGeom>
        </p:spPr>
      </p:pic>
      <p:pic>
        <p:nvPicPr>
          <p:cNvPr id="11" name="Picture 10" descr="A blue and black grid&#10;&#10;Description automatically generated">
            <a:extLst>
              <a:ext uri="{FF2B5EF4-FFF2-40B4-BE49-F238E27FC236}">
                <a16:creationId xmlns:a16="http://schemas.microsoft.com/office/drawing/2014/main" id="{49AA5199-6232-8FDA-6209-228B2BDFB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771" y="3136694"/>
            <a:ext cx="997529" cy="690597"/>
          </a:xfrm>
          <a:prstGeom prst="rect">
            <a:avLst/>
          </a:prstGeom>
        </p:spPr>
      </p:pic>
      <p:pic>
        <p:nvPicPr>
          <p:cNvPr id="12" name="Picture 11" descr="A blue and black grid&#10;&#10;Description automatically generated">
            <a:extLst>
              <a:ext uri="{FF2B5EF4-FFF2-40B4-BE49-F238E27FC236}">
                <a16:creationId xmlns:a16="http://schemas.microsoft.com/office/drawing/2014/main" id="{807A533C-998E-4581-ECAA-D631EC010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4" y="4332477"/>
            <a:ext cx="997529" cy="690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171E9-B650-1153-24BC-5E91EB654395}"/>
              </a:ext>
            </a:extLst>
          </p:cNvPr>
          <p:cNvSpPr txBox="1"/>
          <p:nvPr/>
        </p:nvSpPr>
        <p:spPr>
          <a:xfrm>
            <a:off x="1107748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EEAE-FFBC-E720-404C-D5CC30C04C26}"/>
              </a:ext>
            </a:extLst>
          </p:cNvPr>
          <p:cNvSpPr txBox="1"/>
          <p:nvPr/>
        </p:nvSpPr>
        <p:spPr>
          <a:xfrm>
            <a:off x="1107748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A29637-A14A-E753-FBED-9A643239614F}"/>
              </a:ext>
            </a:extLst>
          </p:cNvPr>
          <p:cNvCxnSpPr>
            <a:cxnSpLocks/>
          </p:cNvCxnSpPr>
          <p:nvPr/>
        </p:nvCxnSpPr>
        <p:spPr>
          <a:xfrm>
            <a:off x="2575931" y="3912054"/>
            <a:ext cx="0" cy="351442"/>
          </a:xfrm>
          <a:prstGeom prst="straightConnector1">
            <a:avLst/>
          </a:prstGeom>
          <a:ln w="57150">
            <a:solidFill>
              <a:srgbClr val="F05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8D94B3-4561-4640-D10C-181E8A991423}"/>
              </a:ext>
            </a:extLst>
          </p:cNvPr>
          <p:cNvCxnSpPr>
            <a:cxnSpLocks/>
          </p:cNvCxnSpPr>
          <p:nvPr/>
        </p:nvCxnSpPr>
        <p:spPr>
          <a:xfrm>
            <a:off x="5959883" y="3919403"/>
            <a:ext cx="237601" cy="339594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0DF2-E192-BF58-217A-3D4BEEC52AC5}"/>
              </a:ext>
            </a:extLst>
          </p:cNvPr>
          <p:cNvCxnSpPr>
            <a:cxnSpLocks/>
          </p:cNvCxnSpPr>
          <p:nvPr/>
        </p:nvCxnSpPr>
        <p:spPr>
          <a:xfrm flipH="1">
            <a:off x="6956727" y="3919403"/>
            <a:ext cx="238972" cy="345518"/>
          </a:xfrm>
          <a:prstGeom prst="straightConnector1">
            <a:avLst/>
          </a:prstGeom>
          <a:ln w="57150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76E385-B1E1-110A-7C4F-EEA0C28CFEDB}"/>
              </a:ext>
            </a:extLst>
          </p:cNvPr>
          <p:cNvSpPr txBox="1"/>
          <p:nvPr/>
        </p:nvSpPr>
        <p:spPr>
          <a:xfrm>
            <a:off x="4491699" y="3262226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938A-EEC9-C651-07CC-0D7F5E35488B}"/>
              </a:ext>
            </a:extLst>
          </p:cNvPr>
          <p:cNvSpPr txBox="1"/>
          <p:nvPr/>
        </p:nvSpPr>
        <p:spPr>
          <a:xfrm>
            <a:off x="5077850" y="4416165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View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D0ADB-A363-5B71-8757-69FF84EA2978}"/>
              </a:ext>
            </a:extLst>
          </p:cNvPr>
          <p:cNvSpPr txBox="1"/>
          <p:nvPr/>
        </p:nvSpPr>
        <p:spPr>
          <a:xfrm>
            <a:off x="7767711" y="3256268"/>
            <a:ext cx="919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History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7F2B7-9DEA-9B23-C3EA-A229E1D7FB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353276" y="3481992"/>
            <a:ext cx="500495" cy="1"/>
          </a:xfrm>
          <a:prstGeom prst="straightConnector1">
            <a:avLst/>
          </a:prstGeom>
          <a:ln w="28575">
            <a:solidFill>
              <a:srgbClr val="2A9FB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232BF9-852A-5278-3BEB-D855C0F0A98D}"/>
              </a:ext>
            </a:extLst>
          </p:cNvPr>
          <p:cNvSpPr txBox="1"/>
          <p:nvPr/>
        </p:nvSpPr>
        <p:spPr>
          <a:xfrm>
            <a:off x="2104435" y="2898046"/>
            <a:ext cx="91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60C75-3965-2224-F0AD-827B78E45195}"/>
              </a:ext>
            </a:extLst>
          </p:cNvPr>
          <p:cNvSpPr txBox="1"/>
          <p:nvPr/>
        </p:nvSpPr>
        <p:spPr>
          <a:xfrm>
            <a:off x="5261317" y="2898045"/>
            <a:ext cx="119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A34E1-A0C4-B3AB-FE47-75CBC1B51270}"/>
              </a:ext>
            </a:extLst>
          </p:cNvPr>
          <p:cNvSpPr txBox="1"/>
          <p:nvPr/>
        </p:nvSpPr>
        <p:spPr>
          <a:xfrm>
            <a:off x="6607830" y="2902435"/>
            <a:ext cx="146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F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72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5" grpId="0"/>
      <p:bldP spid="23" grpId="0"/>
      <p:bldP spid="24" grpId="0"/>
      <p:bldP spid="25" grpId="0"/>
      <p:bldP spid="33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Ledger Tables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45982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Dynamic Data Masking (DDM)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Limit exposure to sensitive data by masking</a:t>
            </a:r>
          </a:p>
          <a:p>
            <a:r>
              <a:rPr lang="en-US" dirty="0"/>
              <a:t>Four masking functions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 – full masking; entire column is masked</a:t>
            </a:r>
          </a:p>
          <a:p>
            <a:pPr lvl="1"/>
            <a:r>
              <a:rPr lang="en-US" b="1" dirty="0"/>
              <a:t>partial</a:t>
            </a:r>
            <a:r>
              <a:rPr lang="en-US" dirty="0"/>
              <a:t> – show starting and/or ending characters of the column data, mask the rest with a custom string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 – show the first character of the column data, mask the rest with XXX@XXXX.com</a:t>
            </a:r>
          </a:p>
          <a:p>
            <a:pPr lvl="1"/>
            <a:r>
              <a:rPr lang="en-US" b="1" dirty="0"/>
              <a:t>random</a:t>
            </a:r>
            <a:r>
              <a:rPr lang="en-US" dirty="0"/>
              <a:t> – entire column is replaced by random values</a:t>
            </a:r>
          </a:p>
          <a:p>
            <a:r>
              <a:rPr lang="en-US" dirty="0"/>
              <a:t>Reveals masked data to queries</a:t>
            </a:r>
          </a:p>
          <a:p>
            <a:pPr lvl="1"/>
            <a:r>
              <a:rPr lang="en-US" dirty="0"/>
              <a:t>Data in the database is not changed</a:t>
            </a:r>
          </a:p>
          <a:p>
            <a:r>
              <a:rPr lang="en-US" dirty="0"/>
              <a:t>Enforced at the database level</a:t>
            </a:r>
          </a:p>
          <a:p>
            <a:pPr lvl="1"/>
            <a:r>
              <a:rPr lang="en-US" dirty="0"/>
              <a:t>No impact at the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Table Columns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29879"/>
            <a:ext cx="8229600" cy="2861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Customer(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FirstName varchar(20)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(FUNCTION='default()'),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varchar(20),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Phone varchar(12)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(FUNCTION='partial(0, "_-___-", 4)'),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Email varchar(200)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(FUNCTION='email()'),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Balance money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MASKED WITH (FUNCTION='random(1000, 5000)'))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491694"/>
            <a:ext cx="47920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950" y="2309022"/>
            <a:ext cx="67732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950" y="2872016"/>
            <a:ext cx="456345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3790950"/>
            <a:ext cx="8610600" cy="12131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ALTER TABLE Customer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ALTER COLUMN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LastName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ADD MASKED WITH (FUNCTION='default()')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79389" y="4453611"/>
            <a:ext cx="4840411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409950"/>
            <a:ext cx="6096000" cy="309334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12" grpId="0" animBg="1"/>
      <p:bldP spid="12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Masking Different 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6632" y="1072754"/>
          <a:ext cx="809985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639100740"/>
                    </a:ext>
                  </a:extLst>
                </a:gridCol>
                <a:gridCol w="870957">
                  <a:extLst>
                    <a:ext uri="{9D8B030D-6E8A-4147-A177-3AD203B41FA5}">
                      <a16:colId xmlns:a16="http://schemas.microsoft.com/office/drawing/2014/main" val="26766591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500" dirty="0"/>
                        <a:t>Masking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Other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default()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xxxx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mask (strings), or minimum value (other types)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sz="1500" b="1" dirty="0"/>
                        <a:t>partial(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'x',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characters, custom mask, and last </a:t>
                      </a:r>
                      <a:r>
                        <a:rPr lang="en-US" sz="1500" b="0" i="1" baseline="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characters</a:t>
                      </a:r>
                      <a:endParaRPr 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email()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first character</a:t>
                      </a:r>
                      <a:r>
                        <a:rPr lang="en-US" sz="1500" b="0" baseline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XXX@XXXX.com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500" b="1" dirty="0"/>
                        <a:t>random(</a:t>
                      </a:r>
                      <a:r>
                        <a:rPr lang="en-US" sz="1500" b="1" i="1" dirty="0"/>
                        <a:t>a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i="1" dirty="0"/>
                        <a:t>b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Show random value between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500" b="0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5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6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4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Discovering Masked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 err="1"/>
              <a:t>is_masked</a:t>
            </a:r>
            <a:endParaRPr lang="en-US" dirty="0"/>
          </a:p>
          <a:p>
            <a:pPr lvl="1"/>
            <a:r>
              <a:rPr lang="en-US" dirty="0" err="1"/>
              <a:t>masking_function</a:t>
            </a:r>
            <a:endParaRPr lang="en-US" dirty="0"/>
          </a:p>
          <a:p>
            <a:r>
              <a:rPr lang="en-US" dirty="0" err="1"/>
              <a:t>sys.masked_columns</a:t>
            </a:r>
            <a:endParaRPr lang="en-US" dirty="0"/>
          </a:p>
          <a:p>
            <a:pPr lvl="1"/>
            <a:r>
              <a:rPr lang="en-US" dirty="0"/>
              <a:t>Inherits from </a:t>
            </a:r>
            <a:r>
              <a:rPr lang="en-US" dirty="0" err="1"/>
              <a:t>sys.columns</a:t>
            </a:r>
            <a:endParaRPr lang="en-US" dirty="0"/>
          </a:p>
          <a:p>
            <a:pPr lvl="1"/>
            <a:r>
              <a:rPr lang="en-US" dirty="0"/>
              <a:t>Filters to show only masked columns</a:t>
            </a:r>
          </a:p>
          <a:p>
            <a:pPr lvl="2"/>
            <a:r>
              <a:rPr lang="en-US" dirty="0"/>
              <a:t>WHERE </a:t>
            </a:r>
            <a:r>
              <a:rPr lang="en-US" dirty="0" err="1"/>
              <a:t>is_masked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643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7347-0E30-48BF-A51A-D660309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68006"/>
            <a:ext cx="8084228" cy="5011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n-US" sz="4400" b="1" dirty="0">
                <a:ea typeface="ＭＳ Ｐゴシック" pitchFamily="-72" charset="-128"/>
              </a:rPr>
              <a:t>About Me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62581" y="1014294"/>
            <a:ext cx="2868469" cy="3934224"/>
          </a:xfrm>
        </p:spPr>
        <p:txBody>
          <a:bodyPr>
            <a:noAutofit/>
          </a:bodyPr>
          <a:lstStyle/>
          <a:p>
            <a:pPr marL="0" indent="0" defTabSz="914378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100" b="1" dirty="0">
                <a:ea typeface="+mn-ea"/>
              </a:rPr>
              <a:t>Leonard Lobel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CTO &amp; Co-Founder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Sleek Technologies, Inc.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Consultant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Ernst &amp; Young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MVP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Data Platform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Trainer/Speaker/Author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since 1979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26016" y="1007570"/>
            <a:ext cx="1277468" cy="6309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127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50" b="0">
                <a:solidFill>
                  <a:srgbClr val="002060"/>
                </a:solidFill>
                <a:latin typeface="Segoe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defRPr sz="1600" b="1">
                <a:latin typeface="Lucida Console" pitchFamily="49" charset="0"/>
              </a:defRPr>
            </a:lvl2pPr>
            <a:lvl3pPr marL="1143000" indent="-228600">
              <a:defRPr sz="1600" b="1">
                <a:latin typeface="Lucida Console" pitchFamily="49" charset="0"/>
              </a:defRPr>
            </a:lvl3pPr>
            <a:lvl4pPr marL="1600200" indent="-228600">
              <a:defRPr sz="1600" b="1">
                <a:latin typeface="Lucida Console" pitchFamily="49" charset="0"/>
              </a:defRPr>
            </a:lvl4pPr>
            <a:lvl5pPr marL="2057400" indent="-228600">
              <a:defRPr sz="1600" b="1"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sleek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uLnTx/>
                <a:uFillTx/>
                <a:latin typeface="Segoe" pitchFamily="34" charset="0"/>
                <a:cs typeface="Segoe UI" pitchFamily="34" charset="0"/>
              </a:rPr>
              <a:t>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8" y="3512902"/>
            <a:ext cx="1268279" cy="271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3DE5638-19EF-422F-867E-75A16629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" y="3931114"/>
            <a:ext cx="1122650" cy="11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762C63-F470-8CE2-B051-FA067F307352}"/>
              </a:ext>
            </a:extLst>
          </p:cNvPr>
          <p:cNvSpPr txBox="1">
            <a:spLocks noChangeArrowheads="1"/>
          </p:cNvSpPr>
          <p:nvPr/>
        </p:nvSpPr>
        <p:spPr>
          <a:xfrm>
            <a:off x="5406149" y="1014294"/>
            <a:ext cx="3677054" cy="2916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lenni.lobel@sleektech.com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Blog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lennilobel.wordpress.com</a:t>
            </a: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502" marR="0" lvl="1" indent="-216698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</a:p>
          <a:p>
            <a:pPr marL="662306" marR="0" lvl="2" indent="-215174" algn="l" defTabSz="914378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Gotham Light" pitchFamily="50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05A2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@lennilobel</a:t>
            </a:r>
          </a:p>
        </p:txBody>
      </p:sp>
      <p:pic>
        <p:nvPicPr>
          <p:cNvPr id="6" name="Picture 2" descr="Ernst &amp; Young Logo | significado del logotipo, png, vector">
            <a:extLst>
              <a:ext uri="{FF2B5EF4-FFF2-40B4-BE49-F238E27FC236}">
                <a16:creationId xmlns:a16="http://schemas.microsoft.com/office/drawing/2014/main" id="{2625836B-0ACE-BC8D-8B88-3B24A5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9" y="1801459"/>
            <a:ext cx="1239213" cy="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ost Valuable Professional - Wikipedia">
            <a:extLst>
              <a:ext uri="{FF2B5EF4-FFF2-40B4-BE49-F238E27FC236}">
                <a16:creationId xmlns:a16="http://schemas.microsoft.com/office/drawing/2014/main" id="{BE222C3F-CD11-9FC7-8216-FB40FE63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" y="2747399"/>
            <a:ext cx="127746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94AF9C-4327-6539-AFA6-A61E2EE6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8129" y="4012604"/>
            <a:ext cx="972836" cy="105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  <p:pic>
        <p:nvPicPr>
          <p:cNvPr id="8" name="Picture 6" descr="C:\Projects\ProgSQL11.root\ProgSQL11\Book\Chapters\P0C01 - Cover\Front Cover.jpg">
            <a:extLst>
              <a:ext uri="{FF2B5EF4-FFF2-40B4-BE49-F238E27FC236}">
                <a16:creationId xmlns:a16="http://schemas.microsoft.com/office/drawing/2014/main" id="{07026F77-CEE6-673F-8313-27405FB5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6" y="4036968"/>
            <a:ext cx="972836" cy="10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28BDC-6073-4E88-F166-0590B0651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647" y="4089962"/>
            <a:ext cx="972836" cy="9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597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Mask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73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DDM is based on user permissions</a:t>
            </a:r>
          </a:p>
          <a:p>
            <a:r>
              <a:rPr lang="en-US" dirty="0"/>
              <a:t>Create a table with masked columns</a:t>
            </a:r>
          </a:p>
          <a:p>
            <a:pPr lvl="1"/>
            <a:r>
              <a:rPr lang="en-US" dirty="0"/>
              <a:t>No special permission required</a:t>
            </a:r>
          </a:p>
          <a:p>
            <a:r>
              <a:rPr lang="en-US" dirty="0"/>
              <a:t>Add, replace, or remove a column mask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ALTER ANY MASK</a:t>
            </a:r>
            <a:r>
              <a:rPr lang="en-US" dirty="0"/>
              <a:t> permission</a:t>
            </a:r>
          </a:p>
          <a:p>
            <a:r>
              <a:rPr lang="en-US" dirty="0"/>
              <a:t>View unmasked data in masked columns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UNMASK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Database wide in SQL Server 2016 – 2019</a:t>
            </a:r>
          </a:p>
          <a:p>
            <a:pPr lvl="2"/>
            <a:r>
              <a:rPr lang="en-US" dirty="0"/>
              <a:t>Granular (schema, table, and column levels)</a:t>
            </a:r>
          </a:p>
          <a:p>
            <a:r>
              <a:rPr lang="en-US" dirty="0"/>
              <a:t>Updating data in a masked column</a:t>
            </a:r>
          </a:p>
          <a:p>
            <a:pPr lvl="1"/>
            <a:r>
              <a:rPr lang="en-US" dirty="0"/>
              <a:t>No special permission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4B857A-5041-49CE-808D-09C0B8534C36}"/>
              </a:ext>
            </a:extLst>
          </p:cNvPr>
          <p:cNvSpPr txBox="1">
            <a:spLocks/>
          </p:cNvSpPr>
          <p:nvPr/>
        </p:nvSpPr>
        <p:spPr>
          <a:xfrm>
            <a:off x="5648631" y="3716594"/>
            <a:ext cx="907028" cy="24887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itchFamily="-72" charset="0"/>
                <a:ea typeface="ＭＳ Ｐゴシック" pitchFamily="-72" charset="-128"/>
              </a:rPr>
              <a:t>SQL 2022</a:t>
            </a:r>
          </a:p>
        </p:txBody>
      </p:sp>
    </p:spTree>
    <p:extLst>
      <p:ext uri="{BB962C8B-B14F-4D97-AF65-F5344CB8AC3E}">
        <p14:creationId xmlns:p14="http://schemas.microsoft.com/office/powerpoint/2010/main" val="10753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Data Masking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(DDM)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8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DDM Limitations and Considerations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DDM cannot be used with</a:t>
            </a:r>
          </a:p>
          <a:p>
            <a:pPr lvl="1"/>
            <a:r>
              <a:rPr lang="en-US" dirty="0"/>
              <a:t>FILESTREAM columns</a:t>
            </a:r>
          </a:p>
          <a:p>
            <a:pPr lvl="1"/>
            <a:r>
              <a:rPr lang="en-US" dirty="0"/>
              <a:t>COLUMN_SET, or a sparse column that’s part of a COLUMN_SET</a:t>
            </a:r>
          </a:p>
          <a:p>
            <a:pPr lvl="1"/>
            <a:r>
              <a:rPr lang="en-US" dirty="0"/>
              <a:t>Computed columns</a:t>
            </a:r>
          </a:p>
          <a:p>
            <a:pPr lvl="2"/>
            <a:r>
              <a:rPr lang="en-US" dirty="0"/>
              <a:t>But will return masked data if it depends on a masked column</a:t>
            </a:r>
          </a:p>
          <a:p>
            <a:pPr lvl="1"/>
            <a:r>
              <a:rPr lang="en-US" dirty="0"/>
              <a:t>Key for FULLTEXT index</a:t>
            </a:r>
          </a:p>
          <a:p>
            <a:pPr lvl="1"/>
            <a:r>
              <a:rPr lang="en-US" dirty="0"/>
              <a:t>Encrypted columns (Always Encrypted)</a:t>
            </a:r>
          </a:p>
          <a:p>
            <a:r>
              <a:rPr lang="en-US" dirty="0"/>
              <a:t>Masking is a one-way street</a:t>
            </a:r>
          </a:p>
          <a:p>
            <a:pPr lvl="1"/>
            <a:r>
              <a:rPr lang="en-US" dirty="0"/>
              <a:t>Once masked, the actual data can never be obtained</a:t>
            </a:r>
          </a:p>
          <a:p>
            <a:pPr lvl="1"/>
            <a:r>
              <a:rPr lang="en-US" dirty="0"/>
              <a:t>An ETL process from a source with masked columns results in an irreversible data loss when loaded into the target environment</a:t>
            </a:r>
          </a:p>
        </p:txBody>
      </p:sp>
    </p:spTree>
    <p:extLst>
      <p:ext uri="{BB962C8B-B14F-4D97-AF65-F5344CB8AC3E}">
        <p14:creationId xmlns:p14="http://schemas.microsoft.com/office/powerpoint/2010/main" val="87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Row-Level Security (RLS)</a:t>
            </a:r>
          </a:p>
        </p:txBody>
      </p:sp>
    </p:spTree>
    <p:extLst>
      <p:ext uri="{BB962C8B-B14F-4D97-AF65-F5344CB8AC3E}">
        <p14:creationId xmlns:p14="http://schemas.microsoft.com/office/powerpoint/2010/main" val="398663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82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Row-Level Security (RLS)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91878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Restrict access to individual rows in a table</a:t>
            </a:r>
          </a:p>
          <a:p>
            <a:pPr lvl="1"/>
            <a:r>
              <a:rPr lang="en-US" dirty="0"/>
              <a:t>Create predicate functions (inline TVF)</a:t>
            </a:r>
          </a:p>
          <a:p>
            <a:pPr lvl="1"/>
            <a:r>
              <a:rPr lang="en-US" dirty="0"/>
              <a:t>Write custom logic to control user access to every row</a:t>
            </a:r>
          </a:p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Bind the functions to tables as a filter or block predicate</a:t>
            </a:r>
          </a:p>
          <a:p>
            <a:pPr lvl="1"/>
            <a:r>
              <a:rPr lang="en-US" dirty="0"/>
              <a:t>SQL Server filters and blocks user access to individual rows</a:t>
            </a:r>
          </a:p>
          <a:p>
            <a:pPr lvl="1"/>
            <a:r>
              <a:rPr lang="en-US" dirty="0"/>
              <a:t>Can enable/disable the policy as desired</a:t>
            </a:r>
          </a:p>
        </p:txBody>
      </p:sp>
    </p:spTree>
    <p:extLst>
      <p:ext uri="{BB962C8B-B14F-4D97-AF65-F5344CB8AC3E}">
        <p14:creationId xmlns:p14="http://schemas.microsoft.com/office/powerpoint/2010/main" val="23702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Filter and Block Predicates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Filter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DELETE</a:t>
            </a:r>
          </a:p>
          <a:p>
            <a:pPr lvl="2"/>
            <a:r>
              <a:rPr lang="en-US" dirty="0"/>
              <a:t>Can’t select, update, or delete rows that violate the predicate</a:t>
            </a:r>
          </a:p>
          <a:p>
            <a:r>
              <a:rPr lang="en-US" dirty="0"/>
              <a:t>Block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INSERT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AFTER UPDATE</a:t>
            </a:r>
          </a:p>
          <a:p>
            <a:pPr lvl="2"/>
            <a:r>
              <a:rPr lang="en-US" dirty="0"/>
              <a:t>Can’t insert or update rows to values that would violate the predicate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UPDATE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Roboto Mono" pitchFamily="2" charset="0"/>
              </a:rPr>
              <a:t>BEFORE DELETE</a:t>
            </a:r>
          </a:p>
          <a:p>
            <a:pPr lvl="2"/>
            <a:r>
              <a:rPr lang="en-US" dirty="0"/>
              <a:t>Can’t update or delete rows that violate the predicate</a:t>
            </a:r>
          </a:p>
          <a:p>
            <a:pPr lvl="2"/>
            <a:r>
              <a:rPr lang="en-US" dirty="0"/>
              <a:t>Implied when combined with filter 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23950"/>
          <a:ext cx="8153400" cy="34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SELECT/UPDATE/DELETE rows that violate the 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rows with violating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rows</a:t>
                      </a:r>
                      <a:r>
                        <a:rPr lang="en-US" sz="1600" baseline="0" dirty="0"/>
                        <a:t> to violating values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4">
                <a:tc>
                  <a:txBody>
                    <a:bodyPr/>
                    <a:lstStyle/>
                    <a:p>
                      <a:r>
                        <a:rPr lang="en-US" sz="1600" b="1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INSERT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AFTER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UPDATE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67">
                <a:tc>
                  <a:txBody>
                    <a:bodyPr/>
                    <a:lstStyle/>
                    <a:p>
                      <a:r>
                        <a:rPr lang="en-US" sz="1600" b="1" dirty="0"/>
                        <a:t>BEFORE DELETE</a:t>
                      </a:r>
                      <a:r>
                        <a:rPr lang="en-US" sz="1600" b="1" baseline="0" dirty="0"/>
                        <a:t>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1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a security predicate function</a:t>
            </a:r>
          </a:p>
          <a:p>
            <a:pPr lvl="1"/>
            <a:r>
              <a:rPr lang="en-US" dirty="0"/>
              <a:t>Ordinary inline table-valued function (TVF)</a:t>
            </a:r>
          </a:p>
          <a:p>
            <a:pPr lvl="2"/>
            <a:r>
              <a:rPr lang="en-US" dirty="0"/>
              <a:t>Must be schema-bound</a:t>
            </a:r>
          </a:p>
          <a:p>
            <a:pPr lvl="1"/>
            <a:r>
              <a:rPr lang="en-US" dirty="0"/>
              <a:t>Accept any parameters of any type</a:t>
            </a:r>
          </a:p>
          <a:p>
            <a:pPr lvl="2"/>
            <a:r>
              <a:rPr lang="en-US" dirty="0"/>
              <a:t>Map these parameters to column values</a:t>
            </a:r>
          </a:p>
          <a:p>
            <a:r>
              <a:rPr lang="en-US" dirty="0"/>
              <a:t>Implement your own custom logic in T-SQL</a:t>
            </a:r>
          </a:p>
          <a:p>
            <a:pPr lvl="1"/>
            <a:r>
              <a:rPr lang="en-US" dirty="0"/>
              <a:t>Examine the row via the columns passed in as parameters</a:t>
            </a:r>
          </a:p>
          <a:p>
            <a:pPr lvl="2"/>
            <a:r>
              <a:rPr lang="en-US" dirty="0"/>
              <a:t>Determine if access should be allowed or denied</a:t>
            </a:r>
          </a:p>
          <a:p>
            <a:pPr lvl="1"/>
            <a:r>
              <a:rPr lang="en-US" dirty="0"/>
              <a:t>Return a scalar 1 (allow) or nothing at all (deny)</a:t>
            </a:r>
          </a:p>
          <a:p>
            <a:pPr lvl="1"/>
            <a:r>
              <a:rPr lang="en-US" dirty="0"/>
              <a:t>Encapsulate logic inside WHERE clause of a single SELECT statement inside the TVF</a:t>
            </a:r>
          </a:p>
        </p:txBody>
      </p:sp>
    </p:spTree>
    <p:extLst>
      <p:ext uri="{BB962C8B-B14F-4D97-AF65-F5344CB8AC3E}">
        <p14:creationId xmlns:p14="http://schemas.microsoft.com/office/powerpoint/2010/main" val="683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534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CREATE FUNCTION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sec.fn_MySecurityPredicate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(@Parm1 AS </a:t>
            </a:r>
            <a:r>
              <a:rPr lang="en-US" sz="1800" b="1" dirty="0" err="1">
                <a:latin typeface="Consolas" panose="020B0609020204030204" pitchFamily="49" charset="0"/>
                <a:ea typeface="Roboto Mono" pitchFamily="2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, ...)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RETURNS TABLE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WITH SCHEMABINDING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AS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-- SQL Server passes in column values of each row via parameters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RETURN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SELECT 1 AS Result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  <a:t>    WHERE ...</a:t>
            </a:r>
            <a:br>
              <a:rPr lang="en-US" sz="1800" b="1" dirty="0"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Custom logic here examines the parameters (column values)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  <a:t>      -- passed in, and determines the row's accessibility</a:t>
            </a:r>
            <a:b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Roboto Mono" pitchFamily="2" charset="0"/>
              </a:rPr>
            </a:br>
            <a:endParaRPr lang="en-US" sz="18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Roboto Mon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78814"/>
            <a:ext cx="9144000" cy="32784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Creating Security Predicate Functions</a:t>
            </a:r>
          </a:p>
        </p:txBody>
      </p:sp>
    </p:spTree>
    <p:extLst>
      <p:ext uri="{BB962C8B-B14F-4D97-AF65-F5344CB8AC3E}">
        <p14:creationId xmlns:p14="http://schemas.microsoft.com/office/powerpoint/2010/main" val="95234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security policy</a:t>
            </a:r>
          </a:p>
          <a:p>
            <a:pPr lvl="1"/>
            <a:r>
              <a:rPr lang="en-US" dirty="0"/>
              <a:t>Add filter and block predicates to the policy</a:t>
            </a:r>
          </a:p>
          <a:p>
            <a:r>
              <a:rPr lang="en-US" dirty="0"/>
              <a:t>Bind each predicate function to a table</a:t>
            </a:r>
          </a:p>
          <a:p>
            <a:pPr lvl="1"/>
            <a:r>
              <a:rPr lang="en-US" dirty="0"/>
              <a:t>Map table columns to the TVF parameters</a:t>
            </a:r>
          </a:p>
          <a:p>
            <a:pPr lvl="2"/>
            <a:r>
              <a:rPr lang="en-US" dirty="0"/>
              <a:t>SQL Server will call the TVF to determine the accessibility of each row</a:t>
            </a:r>
          </a:p>
        </p:txBody>
      </p:sp>
    </p:spTree>
    <p:extLst>
      <p:ext uri="{BB962C8B-B14F-4D97-AF65-F5344CB8AC3E}">
        <p14:creationId xmlns:p14="http://schemas.microsoft.com/office/powerpoint/2010/main" val="1734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</a:t>
            </a:r>
          </a:p>
        </p:txBody>
      </p:sp>
      <p:sp>
        <p:nvSpPr>
          <p:cNvPr id="4098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Workshop Begins</a:t>
            </a:r>
          </a:p>
          <a:p>
            <a:pPr lvl="1"/>
            <a:r>
              <a:rPr lang="en-US" dirty="0"/>
              <a:t>8:30 AM</a:t>
            </a:r>
          </a:p>
          <a:p>
            <a:r>
              <a:rPr lang="en-US" dirty="0"/>
              <a:t>Morning Break (15 minutes)</a:t>
            </a:r>
          </a:p>
          <a:p>
            <a:pPr lvl="1"/>
            <a:r>
              <a:rPr lang="en-US" dirty="0"/>
              <a:t>10:30 AM</a:t>
            </a:r>
          </a:p>
          <a:p>
            <a:r>
              <a:rPr lang="en-US" dirty="0"/>
              <a:t>Lunch (1 ½ hours)</a:t>
            </a:r>
          </a:p>
          <a:p>
            <a:pPr lvl="1"/>
            <a:r>
              <a:rPr lang="en-US" dirty="0"/>
              <a:t>12:30 PM</a:t>
            </a:r>
          </a:p>
          <a:p>
            <a:r>
              <a:rPr lang="en-US" dirty="0"/>
              <a:t>Afternoon Break (15 minutes)</a:t>
            </a:r>
          </a:p>
          <a:p>
            <a:pPr lvl="1"/>
            <a:r>
              <a:rPr lang="en-US" dirty="0"/>
              <a:t>4:00 PM</a:t>
            </a:r>
          </a:p>
          <a:p>
            <a:r>
              <a:rPr lang="en-US" dirty="0"/>
              <a:t>Workshop Ends</a:t>
            </a:r>
          </a:p>
          <a:p>
            <a:pPr lvl="1"/>
            <a:r>
              <a:rPr lang="en-US" dirty="0"/>
              <a:t>6:00 PM</a:t>
            </a:r>
          </a:p>
        </p:txBody>
      </p:sp>
    </p:spTree>
    <p:extLst>
      <p:ext uri="{BB962C8B-B14F-4D97-AF65-F5344CB8AC3E}">
        <p14:creationId xmlns:p14="http://schemas.microsoft.com/office/powerpoint/2010/main" val="1465299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RLS Security Policy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2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With filter predicate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FILTER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AFTER INSERT and AFTER UPDATE block predicates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CREATE SECURITY POLICY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sec.MySecurityPolicy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INSERT,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ADD BLOCK PREDICATE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sec.fn_MySecurityPredicate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(Col1, ...)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ON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dbo.MyTable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AFTER UPDATE,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WITH (STATE = 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Identifying Users for RLS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Credentials supplied for the database connection</a:t>
            </a:r>
          </a:p>
          <a:p>
            <a:pPr lvl="1"/>
            <a:r>
              <a:rPr lang="en-US" dirty="0"/>
              <a:t>SQL Server login (username and password)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Obtain the username from DATABASE_PRINCIPAL_ID</a:t>
            </a:r>
          </a:p>
          <a:p>
            <a:r>
              <a:rPr lang="en-US" dirty="0"/>
              <a:t>Different strategy required for n-tier applications</a:t>
            </a:r>
          </a:p>
          <a:p>
            <a:pPr lvl="1"/>
            <a:r>
              <a:rPr lang="en-US" dirty="0"/>
              <a:t>Typically, all users connect to the database using the same service account from the application tier</a:t>
            </a:r>
          </a:p>
          <a:p>
            <a:pPr lvl="1"/>
            <a:r>
              <a:rPr lang="en-US" dirty="0"/>
              <a:t>DATABASE_PRINCIPAL_ID is the same for every user</a:t>
            </a:r>
          </a:p>
          <a:p>
            <a:r>
              <a:rPr lang="en-US" dirty="0"/>
              <a:t>Solution: Use new SESSION_CONTEXT feature</a:t>
            </a:r>
          </a:p>
          <a:p>
            <a:pPr lvl="1"/>
            <a:r>
              <a:rPr lang="en-US" dirty="0"/>
              <a:t>Store the application level user ID as a </a:t>
            </a:r>
            <a:r>
              <a:rPr lang="en-US" dirty="0" err="1"/>
              <a:t>readonly</a:t>
            </a:r>
            <a:r>
              <a:rPr lang="en-US" dirty="0"/>
              <a:t> value in session context</a:t>
            </a:r>
          </a:p>
        </p:txBody>
      </p:sp>
    </p:spTree>
    <p:extLst>
      <p:ext uri="{BB962C8B-B14F-4D97-AF65-F5344CB8AC3E}">
        <p14:creationId xmlns:p14="http://schemas.microsoft.com/office/powerpoint/2010/main" val="7735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2960113"/>
            <a:ext cx="9144000" cy="128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Row-Level Security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(RLS)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Encrypted</a:t>
            </a:r>
          </a:p>
        </p:txBody>
      </p:sp>
    </p:spTree>
    <p:extLst>
      <p:ext uri="{BB962C8B-B14F-4D97-AF65-F5344CB8AC3E}">
        <p14:creationId xmlns:p14="http://schemas.microsoft.com/office/powerpoint/2010/main" val="599097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Traditional SQL Server</a:t>
            </a:r>
            <a:br>
              <a:rPr lang="en-US" sz="4400" b="1" dirty="0">
                <a:solidFill>
                  <a:schemeClr val="bg1"/>
                </a:solidFill>
                <a:latin typeface="+mj-lt"/>
              </a:rPr>
            </a:br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Features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15678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Column (cell-level) encryption</a:t>
            </a:r>
          </a:p>
          <a:p>
            <a:pPr lvl="1"/>
            <a:r>
              <a:rPr lang="en-US" dirty="0"/>
              <a:t>Uses certificates or symmetric keys</a:t>
            </a:r>
          </a:p>
          <a:p>
            <a:r>
              <a:rPr lang="en-US" dirty="0"/>
              <a:t>Database (page-level) and backup encryption</a:t>
            </a:r>
          </a:p>
          <a:p>
            <a:pPr lvl="1"/>
            <a:r>
              <a:rPr lang="en-US" dirty="0"/>
              <a:t>Transparent Data Encryption (TDE)</a:t>
            </a:r>
          </a:p>
          <a:p>
            <a:pPr lvl="1"/>
            <a:r>
              <a:rPr lang="en-US" dirty="0"/>
              <a:t>Uses TDE certificate with database encryption keys (DEKs)</a:t>
            </a:r>
          </a:p>
          <a:p>
            <a:r>
              <a:rPr lang="en-US" dirty="0"/>
              <a:t>Keys and certificates are stored in the database</a:t>
            </a:r>
          </a:p>
          <a:p>
            <a:pPr lvl="1"/>
            <a:r>
              <a:rPr lang="en-US" dirty="0"/>
              <a:t>Risk of security breach at the database level</a:t>
            </a:r>
          </a:p>
          <a:p>
            <a:r>
              <a:rPr lang="en-US" dirty="0"/>
              <a:t>Data is only encrypted “at rest”</a:t>
            </a:r>
          </a:p>
          <a:p>
            <a:pPr lvl="1"/>
            <a:r>
              <a:rPr lang="en-US" dirty="0"/>
              <a:t>Risk of security breach while “in flight”</a:t>
            </a:r>
          </a:p>
        </p:txBody>
      </p:sp>
    </p:spTree>
    <p:extLst>
      <p:ext uri="{BB962C8B-B14F-4D97-AF65-F5344CB8AC3E}">
        <p14:creationId xmlns:p14="http://schemas.microsoft.com/office/powerpoint/2010/main" val="10582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Introducing Always Encrypted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Encrypted in SQL Server 2016</a:t>
            </a:r>
          </a:p>
          <a:p>
            <a:pPr lvl="1"/>
            <a:r>
              <a:rPr lang="en-US" dirty="0"/>
              <a:t>Based on keys managed outside the database</a:t>
            </a:r>
          </a:p>
          <a:p>
            <a:pPr lvl="1"/>
            <a:r>
              <a:rPr lang="en-US" dirty="0"/>
              <a:t>Keys are never revealed to SQL Server</a:t>
            </a:r>
          </a:p>
          <a:p>
            <a:r>
              <a:rPr lang="en-US" dirty="0"/>
              <a:t>Separating those who </a:t>
            </a:r>
            <a:r>
              <a:rPr lang="en-US" i="1" dirty="0"/>
              <a:t>own </a:t>
            </a:r>
            <a:r>
              <a:rPr lang="en-US" dirty="0"/>
              <a:t>the data from those who </a:t>
            </a:r>
            <a:r>
              <a:rPr lang="en-US" i="1" dirty="0"/>
              <a:t>manage </a:t>
            </a:r>
            <a:r>
              <a:rPr lang="en-US" dirty="0"/>
              <a:t>it</a:t>
            </a:r>
          </a:p>
          <a:p>
            <a:pPr lvl="1"/>
            <a:r>
              <a:rPr lang="en-US" dirty="0"/>
              <a:t>Uses client side drivers to encrypt/decrypt on the fly</a:t>
            </a:r>
          </a:p>
          <a:p>
            <a:r>
              <a:rPr lang="en-US"/>
              <a:t>SQL Server </a:t>
            </a:r>
            <a:r>
              <a:rPr lang="en-US" dirty="0"/>
              <a:t>is incapable of decrypting on its own</a:t>
            </a:r>
          </a:p>
          <a:p>
            <a:pPr lvl="1"/>
            <a:r>
              <a:rPr lang="en-US" dirty="0"/>
              <a:t>Data is always encrypted in flight</a:t>
            </a:r>
          </a:p>
          <a:p>
            <a:r>
              <a:rPr lang="en-US" dirty="0"/>
              <a:t>Enable Always Encrypted</a:t>
            </a:r>
          </a:p>
          <a:p>
            <a:pPr lvl="1"/>
            <a:r>
              <a:rPr lang="en-US" dirty="0"/>
              <a:t>Use T-SQL or the Always Encrypted Wizard in SSMS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Randomized</a:t>
            </a:r>
          </a:p>
          <a:p>
            <a:pPr lvl="1"/>
            <a:r>
              <a:rPr lang="en-US" dirty="0"/>
              <a:t>Unpredictable, more secure</a:t>
            </a:r>
          </a:p>
          <a:p>
            <a:pPr lvl="1"/>
            <a:r>
              <a:rPr lang="en-US" dirty="0"/>
              <a:t>No support for equality searches, joins, grouping, indexing</a:t>
            </a:r>
          </a:p>
          <a:p>
            <a:pPr lvl="1"/>
            <a:r>
              <a:rPr lang="en-US" dirty="0"/>
              <a:t>Use for data that is returned but not queried</a:t>
            </a:r>
          </a:p>
          <a:p>
            <a:r>
              <a:rPr lang="en-US" dirty="0"/>
              <a:t>Deterministic</a:t>
            </a:r>
          </a:p>
          <a:p>
            <a:pPr lvl="1"/>
            <a:r>
              <a:rPr lang="en-US" dirty="0"/>
              <a:t>Predictable, less secure</a:t>
            </a:r>
          </a:p>
          <a:p>
            <a:pPr lvl="1"/>
            <a:r>
              <a:rPr lang="en-US" dirty="0"/>
              <a:t>Use for data that must be queried</a:t>
            </a:r>
          </a:p>
          <a:p>
            <a:pPr lvl="1"/>
            <a:r>
              <a:rPr lang="en-US" dirty="0"/>
              <a:t>Easier to guess by examining encryption patterns</a:t>
            </a:r>
          </a:p>
          <a:p>
            <a:pPr lvl="2"/>
            <a:r>
              <a:rPr lang="en-US" dirty="0"/>
              <a:t>Increased risk for small value sets (e.g., True/False)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Encryption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Column Encryption Keys (CEK)</a:t>
            </a:r>
          </a:p>
          <a:p>
            <a:pPr lvl="1"/>
            <a:r>
              <a:rPr lang="en-US" dirty="0"/>
              <a:t>Used to encrypt values in specific columns</a:t>
            </a:r>
          </a:p>
          <a:p>
            <a:pPr lvl="1"/>
            <a:r>
              <a:rPr lang="en-US" dirty="0"/>
              <a:t>Encrypted versions of each CEK is stored in the database</a:t>
            </a:r>
          </a:p>
          <a:p>
            <a:r>
              <a:rPr lang="en-US" dirty="0"/>
              <a:t>Column Master Keys (CMK)</a:t>
            </a:r>
          </a:p>
          <a:p>
            <a:pPr lvl="1"/>
            <a:r>
              <a:rPr lang="en-US" dirty="0"/>
              <a:t>Used to encrypt all the CEKs</a:t>
            </a:r>
          </a:p>
          <a:p>
            <a:pPr lvl="1"/>
            <a:r>
              <a:rPr lang="en-US" dirty="0"/>
              <a:t>Must be stored externally in a secure key store</a:t>
            </a:r>
          </a:p>
          <a:p>
            <a:pPr lvl="2"/>
            <a:r>
              <a:rPr lang="en-US" dirty="0"/>
              <a:t>Key store providers: Azure Key Vault, Certificate store, HSM</a:t>
            </a:r>
          </a:p>
          <a:p>
            <a:r>
              <a:rPr lang="en-US" dirty="0"/>
              <a:t>CMK rotation</a:t>
            </a:r>
          </a:p>
          <a:p>
            <a:pPr lvl="1"/>
            <a:r>
              <a:rPr lang="en-US" dirty="0"/>
              <a:t>Each CEK can have two encrypted values from two CMKs</a:t>
            </a:r>
          </a:p>
        </p:txBody>
      </p:sp>
    </p:spTree>
    <p:extLst>
      <p:ext uri="{BB962C8B-B14F-4D97-AF65-F5344CB8AC3E}">
        <p14:creationId xmlns:p14="http://schemas.microsoft.com/office/powerpoint/2010/main" val="35546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1E2FC-A406-4893-9C50-DFF60F961CA8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John</a:t>
                        </a:r>
                        <a:r>
                          <a:rPr lang="en-US" sz="1600" b="1" baseline="0" dirty="0"/>
                          <a:t> Smith</a:t>
                        </a:r>
                        <a:endParaRPr lang="en-US" sz="1600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123-45-6789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0874" cy="1588532"/>
            <a:chOff x="304800" y="1276350"/>
            <a:chExt cx="2190874" cy="1588532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0874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0874" cy="1207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2652" y="1779758"/>
            <a:ext cx="599938" cy="1016590"/>
            <a:chOff x="1292652" y="1779758"/>
            <a:chExt cx="599938" cy="101659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779758"/>
              <a:ext cx="597190" cy="7372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92652" y="2488571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1923556" y="1993508"/>
            <a:ext cx="393410" cy="2286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9" name="Curved Connector 38"/>
          <p:cNvCxnSpPr>
            <a:stCxn id="32" idx="2"/>
          </p:cNvCxnSpPr>
          <p:nvPr/>
        </p:nvCxnSpPr>
        <p:spPr>
          <a:xfrm rot="16200000" flipH="1">
            <a:off x="2555355" y="974192"/>
            <a:ext cx="1489890" cy="5134200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0" idx="3"/>
          </p:cNvCxnSpPr>
          <p:nvPr/>
        </p:nvCxnSpPr>
        <p:spPr>
          <a:xfrm>
            <a:off x="3380834" y="2100533"/>
            <a:ext cx="4086766" cy="2185704"/>
          </a:xfrm>
          <a:prstGeom prst="curvedConnector3">
            <a:avLst>
              <a:gd name="adj1" fmla="val 76377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9"/>
          <p:cNvCxnSpPr>
            <a:stCxn id="53" idx="2"/>
          </p:cNvCxnSpPr>
          <p:nvPr/>
        </p:nvCxnSpPr>
        <p:spPr>
          <a:xfrm rot="16200000" flipH="1">
            <a:off x="2980284" y="1284835"/>
            <a:ext cx="468868" cy="3628962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35298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09063 -1.1111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1" grpId="1" animBg="1"/>
      <p:bldP spid="11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0C479BB-60A9-4C0B-809E-9C77CE2F3719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304800" y="1276350"/>
            <a:ext cx="2194560" cy="1588006"/>
            <a:chOff x="304800" y="1276350"/>
            <a:chExt cx="2194560" cy="1588006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219456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SSMS Wizard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48"/>
              <a:ext cx="2194560" cy="1207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0249" y="3973200"/>
            <a:ext cx="1255349" cy="886098"/>
            <a:chOff x="5275874" y="3858768"/>
            <a:chExt cx="1255349" cy="886098"/>
          </a:xfrm>
        </p:grpSpPr>
        <p:grpSp>
          <p:nvGrpSpPr>
            <p:cNvPr id="6" name="Group 5"/>
            <p:cNvGrpSpPr/>
            <p:nvPr/>
          </p:nvGrpSpPr>
          <p:grpSpPr>
            <a:xfrm>
              <a:off x="5624969" y="3858768"/>
              <a:ext cx="539606" cy="644458"/>
              <a:chOff x="1447800" y="4245179"/>
              <a:chExt cx="539606" cy="64445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5355" y="4245179"/>
                <a:ext cx="522051" cy="64445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248150"/>
                <a:ext cx="300713" cy="310066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5275874" y="4437089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Encrypted CEK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90800" y="1705516"/>
            <a:ext cx="1752600" cy="1471714"/>
            <a:chOff x="2590800" y="1705516"/>
            <a:chExt cx="1752600" cy="147171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1705516"/>
              <a:ext cx="790034" cy="790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656494" y="2500122"/>
              <a:ext cx="168690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CMK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Client certificate store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 Azure Key Vault (AKV)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161" y="1772557"/>
            <a:ext cx="612639" cy="1023790"/>
            <a:chOff x="454161" y="1772557"/>
            <a:chExt cx="612639" cy="102379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17" y="1772557"/>
              <a:ext cx="574183" cy="7088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4161" y="2488570"/>
              <a:ext cx="558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CEK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22248" y="3960470"/>
            <a:ext cx="1255349" cy="898828"/>
            <a:chOff x="5880917" y="3806190"/>
            <a:chExt cx="1255349" cy="898828"/>
          </a:xfrm>
        </p:grpSpPr>
        <p:grpSp>
          <p:nvGrpSpPr>
            <p:cNvPr id="5" name="Group 4"/>
            <p:cNvGrpSpPr/>
            <p:nvPr/>
          </p:nvGrpSpPr>
          <p:grpSpPr>
            <a:xfrm>
              <a:off x="6187089" y="3806190"/>
              <a:ext cx="609600" cy="593697"/>
              <a:chOff x="5550293" y="1219531"/>
              <a:chExt cx="393307" cy="43782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550293" y="1219531"/>
                <a:ext cx="393307" cy="437820"/>
              </a:xfrm>
              <a:prstGeom prst="roundRect">
                <a:avLst/>
              </a:prstGeom>
              <a:noFill/>
              <a:ln w="12700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88" y="1276350"/>
                <a:ext cx="259614" cy="320486"/>
              </a:xfrm>
              <a:prstGeom prst="rect">
                <a:avLst/>
              </a:prstGeom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5880917" y="4397241"/>
              <a:ext cx="125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Path to CMK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47" y="2114551"/>
            <a:ext cx="266043" cy="328422"/>
          </a:xfrm>
          <a:prstGeom prst="rect">
            <a:avLst/>
          </a:prstGeom>
        </p:spPr>
      </p:pic>
      <p:cxnSp>
        <p:nvCxnSpPr>
          <p:cNvPr id="31" name="Curved Connector 39"/>
          <p:cNvCxnSpPr>
            <a:stCxn id="53" idx="2"/>
          </p:cNvCxnSpPr>
          <p:nvPr/>
        </p:nvCxnSpPr>
        <p:spPr>
          <a:xfrm rot="16200000" flipH="1">
            <a:off x="2980942" y="1285493"/>
            <a:ext cx="469394" cy="362711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68" y="3446600"/>
            <a:ext cx="326971" cy="3269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Group 38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4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</p:spTree>
    <p:extLst>
      <p:ext uri="{BB962C8B-B14F-4D97-AF65-F5344CB8AC3E}">
        <p14:creationId xmlns:p14="http://schemas.microsoft.com/office/powerpoint/2010/main" val="1646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27596"/>
            <a:ext cx="9144000" cy="2825354"/>
          </a:xfrm>
        </p:spPr>
        <p:txBody>
          <a:bodyPr vert="horz" lIns="0" tIns="34290" rIns="457200" bIns="34290" rtlCol="0">
            <a:normAutofit fontScale="92500"/>
          </a:bodyPr>
          <a:lstStyle/>
          <a:p>
            <a:pPr marL="342900" lvl="1" indent="0" algn="ctr">
              <a:buNone/>
            </a:pP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https://github.com/</a:t>
            </a:r>
            <a:b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405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lennilobel</a:t>
            </a:r>
            <a:r>
              <a:rPr lang="en-US" sz="405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/sql2022-workshop-hol</a:t>
            </a: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r>
              <a:rPr lang="en-US" sz="3900" b="1" dirty="0">
                <a:cs typeface="Consolas" pitchFamily="49" charset="0"/>
              </a:rPr>
              <a:t>(go there now!)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b="1" dirty="0"/>
              <a:t>Lab Access on GitHub</a:t>
            </a:r>
          </a:p>
        </p:txBody>
      </p:sp>
    </p:spTree>
    <p:extLst>
      <p:ext uri="{BB962C8B-B14F-4D97-AF65-F5344CB8AC3E}">
        <p14:creationId xmlns:p14="http://schemas.microsoft.com/office/powerpoint/2010/main" val="2234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019B98E-FBD0-4BAB-8B63-5E9CFF59DFD2}"/>
              </a:ext>
            </a:extLst>
          </p:cNvPr>
          <p:cNvSpPr/>
          <p:nvPr/>
        </p:nvSpPr>
        <p:spPr>
          <a:xfrm>
            <a:off x="7315201" y="4343400"/>
            <a:ext cx="1828800" cy="74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648200" y="971550"/>
            <a:ext cx="0" cy="38877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029200" y="1962150"/>
            <a:ext cx="4038600" cy="3048000"/>
            <a:chOff x="5029200" y="1962150"/>
            <a:chExt cx="4038600" cy="3048000"/>
          </a:xfrm>
        </p:grpSpPr>
        <p:sp>
          <p:nvSpPr>
            <p:cNvPr id="46" name="Can 45"/>
            <p:cNvSpPr/>
            <p:nvPr/>
          </p:nvSpPr>
          <p:spPr>
            <a:xfrm>
              <a:off x="5029200" y="1962150"/>
              <a:ext cx="4038600" cy="3048000"/>
            </a:xfrm>
            <a:prstGeom prst="can">
              <a:avLst>
                <a:gd name="adj" fmla="val 1548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249555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Customer 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9200" y="1981307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Server</a:t>
              </a:r>
            </a:p>
          </p:txBody>
        </p:sp>
        <p:graphicFrame>
          <p:nvGraphicFramePr>
            <p:cNvPr id="47" name="Content Placeholder 3"/>
            <p:cNvGraphicFramePr>
              <a:graphicFrameLocks/>
            </p:cNvGraphicFramePr>
            <p:nvPr/>
          </p:nvGraphicFramePr>
          <p:xfrm>
            <a:off x="5114860" y="2815590"/>
            <a:ext cx="3867279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908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201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1440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SSN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City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0x7ff654ae6d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b="1" dirty="0"/>
                          <a:t>Boston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674" y="205980"/>
            <a:ext cx="757612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Workflow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04800" y="1276350"/>
            <a:ext cx="4114800" cy="2837974"/>
            <a:chOff x="304800" y="1276350"/>
            <a:chExt cx="4114800" cy="2837974"/>
          </a:xfrm>
        </p:grpSpPr>
        <p:sp>
          <p:nvSpPr>
            <p:cNvPr id="52" name="Rectangle 51"/>
            <p:cNvSpPr/>
            <p:nvPr/>
          </p:nvSpPr>
          <p:spPr>
            <a:xfrm>
              <a:off x="304800" y="1276350"/>
              <a:ext cx="4114800" cy="381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 (your app)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" y="1657350"/>
              <a:ext cx="4114800" cy="24569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90460" y="2160032"/>
            <a:ext cx="3293160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'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123-45-6789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</a:t>
            </a:r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/>
        </p:nvGraphicFramePr>
        <p:xfrm>
          <a:off x="450017" y="3226832"/>
          <a:ext cx="26074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771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29">
                <a:tc>
                  <a:txBody>
                    <a:bodyPr/>
                    <a:lstStyle/>
                    <a:p>
                      <a:r>
                        <a:rPr lang="en-US" sz="1600" b="1" dirty="0"/>
                        <a:t>John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Curved Connector 56"/>
          <p:cNvCxnSpPr>
            <a:stCxn id="55" idx="0"/>
          </p:cNvCxnSpPr>
          <p:nvPr/>
        </p:nvCxnSpPr>
        <p:spPr>
          <a:xfrm rot="5400000" flipH="1" flipV="1">
            <a:off x="2787552" y="1137582"/>
            <a:ext cx="271939" cy="1772962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800599" y="971550"/>
            <a:ext cx="4181539" cy="56411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Name FROM Customer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 SSN =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0x7ff654ae6d</a:t>
            </a:r>
          </a:p>
        </p:txBody>
      </p:sp>
      <p:cxnSp>
        <p:nvCxnSpPr>
          <p:cNvPr id="59" name="Curved Connector 58"/>
          <p:cNvCxnSpPr>
            <a:stCxn id="54" idx="0"/>
            <a:endCxn id="58" idx="1"/>
          </p:cNvCxnSpPr>
          <p:nvPr/>
        </p:nvCxnSpPr>
        <p:spPr>
          <a:xfrm rot="5400000" flipH="1" flipV="1">
            <a:off x="4174323" y="1130897"/>
            <a:ext cx="503563" cy="748989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49" idx="3"/>
          </p:cNvCxnSpPr>
          <p:nvPr/>
        </p:nvCxnSpPr>
        <p:spPr>
          <a:xfrm rot="16200000" flipH="1">
            <a:off x="6072356" y="3645386"/>
            <a:ext cx="792478" cy="474010"/>
          </a:xfrm>
          <a:prstGeom prst="curvedConnector4">
            <a:avLst>
              <a:gd name="adj1" fmla="val 28846"/>
              <a:gd name="adj2" fmla="val 148227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54" idx="2"/>
          </p:cNvCxnSpPr>
          <p:nvPr/>
        </p:nvCxnSpPr>
        <p:spPr>
          <a:xfrm rot="10800000">
            <a:off x="4051610" y="3992642"/>
            <a:ext cx="1063250" cy="499348"/>
          </a:xfrm>
          <a:prstGeom prst="curvedConnector2">
            <a:avLst/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0800000">
            <a:off x="3057466" y="3686056"/>
            <a:ext cx="828735" cy="211336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10000" y="1757172"/>
            <a:ext cx="483220" cy="2235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ADO.NET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032917" y="3623310"/>
            <a:ext cx="1828800" cy="990600"/>
            <a:chOff x="5032917" y="3623310"/>
            <a:chExt cx="1828800" cy="990600"/>
          </a:xfrm>
        </p:grpSpPr>
        <p:sp>
          <p:nvSpPr>
            <p:cNvPr id="50" name="TextBox 49"/>
            <p:cNvSpPr txBox="1"/>
            <p:nvPr/>
          </p:nvSpPr>
          <p:spPr>
            <a:xfrm>
              <a:off x="5032917" y="362331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Query result</a:t>
              </a:r>
            </a:p>
          </p:txBody>
        </p:sp>
        <p:graphicFrame>
          <p:nvGraphicFramePr>
            <p:cNvPr id="49" name="Content Placeholder 3"/>
            <p:cNvGraphicFramePr>
              <a:graphicFrameLocks/>
            </p:cNvGraphicFramePr>
            <p:nvPr/>
          </p:nvGraphicFramePr>
          <p:xfrm>
            <a:off x="5118577" y="3943350"/>
            <a:ext cx="1587023" cy="670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870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07771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Name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9429">
                  <a:tc>
                    <a:txBody>
                      <a:bodyPr/>
                      <a:lstStyle/>
                      <a:p>
                        <a:r>
                          <a:rPr lang="en-US" sz="1600" b="1" dirty="0">
                            <a:solidFill>
                              <a:srgbClr val="FF0000"/>
                            </a:solidFill>
                          </a:rPr>
                          <a:t>0x19ca706fbd9a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60" name="Curved Connector 59"/>
          <p:cNvCxnSpPr>
            <a:stCxn id="58" idx="2"/>
          </p:cNvCxnSpPr>
          <p:nvPr/>
        </p:nvCxnSpPr>
        <p:spPr>
          <a:xfrm rot="16200000" flipH="1">
            <a:off x="6295683" y="2131353"/>
            <a:ext cx="1615202" cy="423831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  <a:lumOff val="25000"/>
              </a:schemeClr>
            </a:solidFill>
            <a:prstDash val="sysDot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6" y="1774469"/>
            <a:ext cx="329957" cy="4073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17" y="1900057"/>
            <a:ext cx="305337" cy="37693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074344" y="4367716"/>
            <a:ext cx="345275" cy="402353"/>
            <a:chOff x="1447800" y="4245179"/>
            <a:chExt cx="539606" cy="64445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355" y="4245179"/>
              <a:ext cx="522051" cy="64445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4248150"/>
              <a:ext cx="300713" cy="310066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442693" y="4338066"/>
            <a:ext cx="472707" cy="465582"/>
            <a:chOff x="5550288" y="1219530"/>
            <a:chExt cx="393307" cy="437820"/>
          </a:xfrm>
        </p:grpSpPr>
        <p:sp>
          <p:nvSpPr>
            <p:cNvPr id="73" name="Rounded Rectangle 72"/>
            <p:cNvSpPr/>
            <p:nvPr/>
          </p:nvSpPr>
          <p:spPr>
            <a:xfrm>
              <a:off x="5550288" y="1219530"/>
              <a:ext cx="393307" cy="437820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388" y="1276350"/>
              <a:ext cx="259614" cy="32048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211073" y="4694707"/>
            <a:ext cx="3862549" cy="24993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Column Encryption Setting=Enabled</a:t>
            </a:r>
          </a:p>
        </p:txBody>
      </p:sp>
      <p:cxnSp>
        <p:nvCxnSpPr>
          <p:cNvPr id="76" name="Curved Connector 75"/>
          <p:cNvCxnSpPr>
            <a:stCxn id="75" idx="3"/>
          </p:cNvCxnSpPr>
          <p:nvPr/>
        </p:nvCxnSpPr>
        <p:spPr>
          <a:xfrm flipV="1">
            <a:off x="4073622" y="4652383"/>
            <a:ext cx="555198" cy="16729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4326729" y="2160033"/>
            <a:ext cx="3905741" cy="2209539"/>
          </a:xfrm>
          <a:prstGeom prst="curvedConnector3">
            <a:avLst>
              <a:gd name="adj1" fmla="val -140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4320174" y="1931257"/>
            <a:ext cx="4358874" cy="2368706"/>
          </a:xfrm>
          <a:prstGeom prst="curvedConnector3">
            <a:avLst>
              <a:gd name="adj1" fmla="val 3"/>
            </a:avLst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3" y="205979"/>
            <a:ext cx="790034" cy="79003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7" y="597408"/>
            <a:ext cx="266043" cy="328422"/>
          </a:xfrm>
          <a:prstGeom prst="rect">
            <a:avLst/>
          </a:prstGeom>
        </p:spPr>
      </p:pic>
      <p:cxnSp>
        <p:nvCxnSpPr>
          <p:cNvPr id="70" name="Curved Connector 77"/>
          <p:cNvCxnSpPr>
            <a:stCxn id="54" idx="0"/>
          </p:cNvCxnSpPr>
          <p:nvPr/>
        </p:nvCxnSpPr>
        <p:spPr>
          <a:xfrm rot="16200000" flipV="1">
            <a:off x="1866281" y="-428158"/>
            <a:ext cx="1320157" cy="305050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4" idx="3"/>
            <a:endCxn id="29" idx="0"/>
          </p:cNvCxnSpPr>
          <p:nvPr/>
        </p:nvCxnSpPr>
        <p:spPr>
          <a:xfrm>
            <a:off x="1001107" y="600996"/>
            <a:ext cx="2984708" cy="1173473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1000" y="28882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 result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8666" y="1821418"/>
            <a:ext cx="13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28" y="2046145"/>
            <a:ext cx="192416" cy="1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54" grpId="0" animBg="1"/>
      <p:bldP spid="75" grpId="0" animBg="1"/>
      <p:bldP spid="72" grpId="0"/>
      <p:bldP spid="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Wizard (SSMS)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Creates CMK in either:</a:t>
            </a:r>
          </a:p>
          <a:p>
            <a:pPr lvl="1"/>
            <a:r>
              <a:rPr lang="en-US" dirty="0"/>
              <a:t>Local Windows Certificate Store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Creates CEKs</a:t>
            </a:r>
          </a:p>
          <a:p>
            <a:pPr lvl="1"/>
            <a:r>
              <a:rPr lang="en-US" dirty="0"/>
              <a:t>Then encrypts them from the CMK</a:t>
            </a:r>
          </a:p>
          <a:p>
            <a:r>
              <a:rPr lang="en-US" dirty="0"/>
              <a:t>Deploys to database:</a:t>
            </a:r>
          </a:p>
          <a:p>
            <a:pPr lvl="1"/>
            <a:r>
              <a:rPr lang="en-US" dirty="0"/>
              <a:t>Encrypted CEKs</a:t>
            </a:r>
          </a:p>
          <a:p>
            <a:pPr lvl="1"/>
            <a:r>
              <a:rPr lang="en-US" dirty="0"/>
              <a:t>Path to CMK</a:t>
            </a:r>
          </a:p>
          <a:p>
            <a:r>
              <a:rPr lang="en-US" dirty="0"/>
              <a:t>Runs encryption migration</a:t>
            </a:r>
          </a:p>
          <a:p>
            <a:pPr lvl="1"/>
            <a:r>
              <a:rPr lang="en-US" dirty="0"/>
              <a:t>Queries the unencrypted table</a:t>
            </a:r>
          </a:p>
          <a:p>
            <a:pPr lvl="1"/>
            <a:r>
              <a:rPr lang="en-US" dirty="0"/>
              <a:t>Encrypts client-side (within SSMS)</a:t>
            </a:r>
          </a:p>
          <a:p>
            <a:pPr lvl="1"/>
            <a:r>
              <a:rPr lang="en-US" dirty="0"/>
              <a:t>Creates new encrypted temp table</a:t>
            </a:r>
          </a:p>
          <a:p>
            <a:pPr lvl="1"/>
            <a:r>
              <a:rPr lang="en-US" dirty="0"/>
              <a:t>Swaps in the new temp table to replace the old unencrypted table</a:t>
            </a:r>
          </a:p>
        </p:txBody>
      </p:sp>
    </p:spTree>
    <p:extLst>
      <p:ext uri="{BB962C8B-B14F-4D97-AF65-F5344CB8AC3E}">
        <p14:creationId xmlns:p14="http://schemas.microsoft.com/office/powerpoint/2010/main" val="4014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Always Encrypted Catalog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sys.column_master_keys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CMK</a:t>
            </a:r>
          </a:p>
          <a:p>
            <a:pPr lvl="1"/>
            <a:r>
              <a:rPr lang="en-US" dirty="0"/>
              <a:t>Contains external path to CMK location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Identifies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sys.column_encryption_key_values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Contains CMK-encrypted values of each CEK</a:t>
            </a:r>
          </a:p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sys.columns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New metadata columns to identify encrypted columns</a:t>
            </a:r>
          </a:p>
        </p:txBody>
      </p:sp>
    </p:spTree>
    <p:extLst>
      <p:ext uri="{BB962C8B-B14F-4D97-AF65-F5344CB8AC3E}">
        <p14:creationId xmlns:p14="http://schemas.microsoft.com/office/powerpoint/2010/main" val="3538340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Encrypted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AE Limitations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Unsupported data types</a:t>
            </a:r>
          </a:p>
          <a:p>
            <a:pPr lvl="1"/>
            <a:r>
              <a:rPr lang="en-US" dirty="0"/>
              <a:t>xml, </a:t>
            </a:r>
            <a:r>
              <a:rPr lang="en-US" dirty="0" err="1"/>
              <a:t>rowversion</a:t>
            </a:r>
            <a:r>
              <a:rPr lang="en-US" dirty="0"/>
              <a:t>, image, </a:t>
            </a:r>
            <a:r>
              <a:rPr lang="en-US" dirty="0" err="1"/>
              <a:t>ntext</a:t>
            </a:r>
            <a:r>
              <a:rPr lang="en-US" dirty="0"/>
              <a:t>, text, </a:t>
            </a:r>
            <a:r>
              <a:rPr lang="en-US" dirty="0" err="1"/>
              <a:t>sql_variant</a:t>
            </a:r>
            <a:r>
              <a:rPr lang="en-US" dirty="0"/>
              <a:t>, </a:t>
            </a:r>
            <a:r>
              <a:rPr lang="en-US" dirty="0" err="1"/>
              <a:t>hierarchyid</a:t>
            </a:r>
            <a:r>
              <a:rPr lang="en-US" dirty="0"/>
              <a:t>, geography, geometry</a:t>
            </a:r>
          </a:p>
          <a:p>
            <a:r>
              <a:rPr lang="en-US" dirty="0"/>
              <a:t>Also not supported for</a:t>
            </a:r>
          </a:p>
          <a:p>
            <a:pPr lvl="1"/>
            <a:r>
              <a:rPr lang="en-US" dirty="0"/>
              <a:t>FILESTREAM, ROWGUIDCOL, sparse, or partitioning columns</a:t>
            </a:r>
          </a:p>
          <a:p>
            <a:pPr lvl="1"/>
            <a:r>
              <a:rPr lang="en-US" dirty="0" err="1"/>
              <a:t>Fulltext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Columns with default constraints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Stretch database</a:t>
            </a:r>
          </a:p>
        </p:txBody>
      </p:sp>
    </p:spTree>
    <p:extLst>
      <p:ext uri="{BB962C8B-B14F-4D97-AF65-F5344CB8AC3E}">
        <p14:creationId xmlns:p14="http://schemas.microsoft.com/office/powerpoint/2010/main" val="2382676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9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me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lenni.lobel@sleektech.com</a:t>
            </a:r>
          </a:p>
          <a:p>
            <a:r>
              <a:rPr lang="en-US" dirty="0"/>
              <a:t>Visit my blog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lennilobel.wordpress.com</a:t>
            </a:r>
          </a:p>
          <a:p>
            <a:r>
              <a:rPr lang="en-US"/>
              <a:t>Thanks </a:t>
            </a:r>
            <a:r>
              <a:rPr lang="en-US" dirty="0"/>
              <a:t>for coming! </a:t>
            </a:r>
            <a:r>
              <a:rPr lang="en-US" dirty="0">
                <a:sym typeface="Wingdings" pitchFamily="-80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A35-7F0E-D0C6-9376-289DFC63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C5D-1668-BA03-4856-8886471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Labs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450C84F-5E79-2B63-497F-39731A3D21C2}"/>
              </a:ext>
            </a:extLst>
          </p:cNvPr>
          <p:cNvSpPr txBox="1">
            <a:spLocks/>
          </p:cNvSpPr>
          <p:nvPr/>
        </p:nvSpPr>
        <p:spPr>
          <a:xfrm>
            <a:off x="3212975" y="983171"/>
            <a:ext cx="2718049" cy="15488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Temporal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A7F290C-AF1D-C076-E8A7-7DB1E6814A1F}"/>
              </a:ext>
            </a:extLst>
          </p:cNvPr>
          <p:cNvSpPr txBox="1">
            <a:spLocks/>
          </p:cNvSpPr>
          <p:nvPr/>
        </p:nvSpPr>
        <p:spPr>
          <a:xfrm>
            <a:off x="255830" y="980606"/>
            <a:ext cx="2718049" cy="15488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T-SQL Enhancements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C2651-D6E4-39B5-53BA-9B2BFA831D08}"/>
              </a:ext>
            </a:extLst>
          </p:cNvPr>
          <p:cNvSpPr txBox="1">
            <a:spLocks/>
          </p:cNvSpPr>
          <p:nvPr/>
        </p:nvSpPr>
        <p:spPr>
          <a:xfrm>
            <a:off x="6170121" y="980606"/>
            <a:ext cx="2718049" cy="1548848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Ledger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593DB7B-E41C-0FEF-CD5A-15DCD29463BA}"/>
              </a:ext>
            </a:extLst>
          </p:cNvPr>
          <p:cNvSpPr txBox="1">
            <a:spLocks/>
          </p:cNvSpPr>
          <p:nvPr/>
        </p:nvSpPr>
        <p:spPr>
          <a:xfrm>
            <a:off x="255830" y="2815628"/>
            <a:ext cx="2718049" cy="1548848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Data Masking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0CE878C-440C-3CE8-0286-9E7B3DFF0635}"/>
              </a:ext>
            </a:extLst>
          </p:cNvPr>
          <p:cNvSpPr txBox="1">
            <a:spLocks/>
          </p:cNvSpPr>
          <p:nvPr/>
        </p:nvSpPr>
        <p:spPr>
          <a:xfrm>
            <a:off x="3212974" y="2815628"/>
            <a:ext cx="2718049" cy="1548848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Row-Level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AA28AC-40A4-C124-7B18-CE6BD11CAFA2}"/>
              </a:ext>
            </a:extLst>
          </p:cNvPr>
          <p:cNvSpPr txBox="1">
            <a:spLocks/>
          </p:cNvSpPr>
          <p:nvPr/>
        </p:nvSpPr>
        <p:spPr>
          <a:xfrm>
            <a:off x="6170121" y="2815628"/>
            <a:ext cx="2718049" cy="1548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Encrypted</a:t>
            </a:r>
          </a:p>
        </p:txBody>
      </p:sp>
    </p:spTree>
    <p:extLst>
      <p:ext uri="{BB962C8B-B14F-4D97-AF65-F5344CB8AC3E}">
        <p14:creationId xmlns:p14="http://schemas.microsoft.com/office/powerpoint/2010/main" val="30395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build="p" animBg="1"/>
      <p:bldP spid="15" grpId="0" build="p" animBg="1"/>
      <p:bldP spid="1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34632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6636"/>
              </p:ext>
            </p:extLst>
          </p:nvPr>
        </p:nvGraphicFramePr>
        <p:xfrm>
          <a:off x="271725" y="1123950"/>
          <a:ext cx="8600550" cy="364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414">
                <a:tc>
                  <a:txBody>
                    <a:bodyPr/>
                    <a:lstStyle/>
                    <a:p>
                      <a:r>
                        <a:rPr lang="en-US" sz="1800" dirty="0"/>
                        <a:t>Syntax</a:t>
                      </a:r>
                    </a:p>
                  </a:txBody>
                  <a:tcPr marL="68591" marR="68591" marT="34306" marB="3430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DATE_BUCKET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date corresponding to the start of each bucket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DATETRUNC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a date truncated to any part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269581786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LEAST and GREATEST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 the minimum or maximum value across columns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532494151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STRING_SPLIT ordinal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ordinal of each split element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GENERATE_SERIES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Generate a number series </a:t>
                      </a:r>
                      <a:r>
                        <a:rPr lang="en-US" sz="1800" dirty="0" err="1"/>
                        <a:t>resultset</a:t>
                      </a:r>
                      <a:endParaRPr lang="en-US" sz="1800" dirty="0"/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TRIM enhancements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Greater control over leading and trailing characters to trim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43380913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IS [NOT] DISTINCT FROM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NULL-safe equality check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970033826"/>
                  </a:ext>
                </a:extLst>
              </a:tr>
              <a:tr h="1115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+mj-lt"/>
                          <a:cs typeface="Consolas" panose="020B0609020204030204" pitchFamily="49" charset="0"/>
                        </a:rPr>
                        <a:t>Windowing enhancements</a:t>
                      </a:r>
                      <a:endParaRPr lang="en-US" sz="1600" b="1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SELECT…WINDOW, and FIRST_VALUE/LAST_VALUE enhancements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1401929810"/>
                  </a:ext>
                </a:extLst>
              </a:tr>
              <a:tr h="311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j-lt"/>
                          <a:cs typeface="Consolas" panose="020B0609020204030204" pitchFamily="49" charset="0"/>
                        </a:rPr>
                        <a:t>Bit Functions</a:t>
                      </a:r>
                    </a:p>
                  </a:txBody>
                  <a:tcPr marL="68591" marR="68591" marT="34306" marB="343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 masking and bit manipulation</a:t>
                      </a:r>
                    </a:p>
                  </a:txBody>
                  <a:tcPr marL="68591" marR="68591" marT="34306" marB="34306"/>
                </a:tc>
                <a:extLst>
                  <a:ext uri="{0D108BD9-81ED-4DB2-BD59-A6C34878D82A}">
                    <a16:rowId xmlns:a16="http://schemas.microsoft.com/office/drawing/2014/main" val="3660485390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56245D28-B72F-9DD9-18C8-44B1E49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T-SQL Enhancements</a:t>
            </a:r>
          </a:p>
        </p:txBody>
      </p:sp>
    </p:spTree>
    <p:extLst>
      <p:ext uri="{BB962C8B-B14F-4D97-AF65-F5344CB8AC3E}">
        <p14:creationId xmlns:p14="http://schemas.microsoft.com/office/powerpoint/2010/main" val="4870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67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71" tIns="34286" rIns="68571" bIns="34286" anchor="b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 Enhancements</a:t>
            </a:r>
          </a:p>
        </p:txBody>
      </p:sp>
      <p:pic>
        <p:nvPicPr>
          <p:cNvPr id="1030" name="Picture 6" descr="38,562 Lab Line Icons - Free in SVG, PNG, ICO - IconScout">
            <a:extLst>
              <a:ext uri="{FF2B5EF4-FFF2-40B4-BE49-F238E27FC236}">
                <a16:creationId xmlns:a16="http://schemas.microsoft.com/office/drawing/2014/main" id="{4A87C11C-369E-FE81-8E08-EB6AEFA3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91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4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3271</Words>
  <Application>Microsoft Office PowerPoint</Application>
  <PresentationFormat>On-screen Show (16:9)</PresentationFormat>
  <Paragraphs>580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75" baseType="lpstr">
      <vt:lpstr>ＭＳ Ｐゴシック</vt:lpstr>
      <vt:lpstr>Arial</vt:lpstr>
      <vt:lpstr>Arial Bold</vt:lpstr>
      <vt:lpstr>Calibri</vt:lpstr>
      <vt:lpstr>Consolas</vt:lpstr>
      <vt:lpstr>Franklin Gothic Medium</vt:lpstr>
      <vt:lpstr>Gotham Light</vt:lpstr>
      <vt:lpstr>Lucida Grande</vt:lpstr>
      <vt:lpstr>Montserrat</vt:lpstr>
      <vt:lpstr>Myriad Pro</vt:lpstr>
      <vt:lpstr>Myriad Pro Light</vt:lpstr>
      <vt:lpstr>Roboto Mono</vt:lpstr>
      <vt:lpstr>Segoe</vt:lpstr>
      <vt:lpstr>Times New Roman</vt:lpstr>
      <vt:lpstr>Wingdings</vt:lpstr>
      <vt:lpstr>Custom Design</vt:lpstr>
      <vt:lpstr>Visual Studio Live! Austin 2018</vt:lpstr>
      <vt:lpstr>3_Pluralsight default theme</vt:lpstr>
      <vt:lpstr>Visual Studio Live! Redmond 2014</vt:lpstr>
      <vt:lpstr>PowerPoint Presentation</vt:lpstr>
      <vt:lpstr>Session Survey</vt:lpstr>
      <vt:lpstr>About Me</vt:lpstr>
      <vt:lpstr>Schedule</vt:lpstr>
      <vt:lpstr>Lab Access on GitHub</vt:lpstr>
      <vt:lpstr>Labs</vt:lpstr>
      <vt:lpstr>T-SQL Enhancements</vt:lpstr>
      <vt:lpstr>T-SQL Enhancements</vt:lpstr>
      <vt:lpstr>PowerPoint Presentation</vt:lpstr>
      <vt:lpstr>Temporal Tables</vt:lpstr>
      <vt:lpstr>Temporal Data</vt:lpstr>
      <vt:lpstr>Using Temporal</vt:lpstr>
      <vt:lpstr>Creating a Temporal Table</vt:lpstr>
      <vt:lpstr>Querying a Temporal Table</vt:lpstr>
      <vt:lpstr>FOR SYSTEM_TIME Variations</vt:lpstr>
      <vt:lpstr>PowerPoint Presentation</vt:lpstr>
      <vt:lpstr>Temporal Limitations and Considerations</vt:lpstr>
      <vt:lpstr>Ledger Tables</vt:lpstr>
      <vt:lpstr>Introducing Ledger</vt:lpstr>
      <vt:lpstr>How to Detect Tampered Data</vt:lpstr>
      <vt:lpstr>Blockchain and Ledger</vt:lpstr>
      <vt:lpstr>How Does Ledger Work?</vt:lpstr>
      <vt:lpstr>Ledger Views</vt:lpstr>
      <vt:lpstr>PowerPoint Presentation</vt:lpstr>
      <vt:lpstr>Dynamic Data Masking</vt:lpstr>
      <vt:lpstr>Introducing Dynamic Data Masking (DDM)</vt:lpstr>
      <vt:lpstr>Masking Table Columns</vt:lpstr>
      <vt:lpstr>Masking Different Data Types</vt:lpstr>
      <vt:lpstr>Discovering Masked Columns</vt:lpstr>
      <vt:lpstr>Mask Permissions</vt:lpstr>
      <vt:lpstr>PowerPoint Presentation</vt:lpstr>
      <vt:lpstr>DDM Limitations and Considerations</vt:lpstr>
      <vt:lpstr>Row-Level Security (RLS)</vt:lpstr>
      <vt:lpstr>Introducing Row-Level Security (RLS)</vt:lpstr>
      <vt:lpstr>Filter and Block Predicates</vt:lpstr>
      <vt:lpstr>RLS Security Policy</vt:lpstr>
      <vt:lpstr>Creating Security Predicate Functions</vt:lpstr>
      <vt:lpstr>Creating Security Predicate Functions</vt:lpstr>
      <vt:lpstr>RLS Security Policy</vt:lpstr>
      <vt:lpstr>RLS Security Policy Examples</vt:lpstr>
      <vt:lpstr>Identifying Users for RLS</vt:lpstr>
      <vt:lpstr>PowerPoint Presentation</vt:lpstr>
      <vt:lpstr>Always Encrypted</vt:lpstr>
      <vt:lpstr>Traditional SQL Server Encryption Features</vt:lpstr>
      <vt:lpstr>Introducing Always Encrypted</vt:lpstr>
      <vt:lpstr>Encryption Types</vt:lpstr>
      <vt:lpstr>Encryption Keys</vt:lpstr>
      <vt:lpstr>Always Encrypted Workflow</vt:lpstr>
      <vt:lpstr>Always Encrypted Workflow</vt:lpstr>
      <vt:lpstr>Always Encrypted Workflow</vt:lpstr>
      <vt:lpstr>Always Encrypted Wizard (SSMS)</vt:lpstr>
      <vt:lpstr>Always Encrypted Catalog Views</vt:lpstr>
      <vt:lpstr>PowerPoint Presentation</vt:lpstr>
      <vt:lpstr>AE Limitations and Considerations</vt:lpstr>
      <vt:lpstr>Session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2024-04-21T23:30:28Z</dcterms:modified>
</cp:coreProperties>
</file>