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7200000" cx="12240000"/>
  <p:notesSz cx="6858000" cy="9144000"/>
  <p:embeddedFontLst>
    <p:embeddedFont>
      <p:font typeface="Vollkor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Fredericka the Great"/>
      <p:regular r:id="rId24"/>
    </p:embeddedFont>
    <p:embeddedFont>
      <p:font typeface="Bitter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68">
          <p15:clr>
            <a:srgbClr val="747775"/>
          </p15:clr>
        </p15:guide>
        <p15:guide id="2" pos="385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8" orient="horz"/>
        <p:guide pos="385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rederickatheGre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itter-bold.fntdata"/><Relationship Id="rId25" Type="http://schemas.openxmlformats.org/officeDocument/2006/relationships/font" Target="fonts/Bitter-regular.fntdata"/><Relationship Id="rId28" Type="http://schemas.openxmlformats.org/officeDocument/2006/relationships/font" Target="fonts/Bitter-boldItalic.fntdata"/><Relationship Id="rId27" Type="http://schemas.openxmlformats.org/officeDocument/2006/relationships/font" Target="fonts/Bit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Vollkorn-bold.fntdata"/><Relationship Id="rId16" Type="http://schemas.openxmlformats.org/officeDocument/2006/relationships/font" Target="fonts/Vollkorn-regular.fntdata"/><Relationship Id="rId19" Type="http://schemas.openxmlformats.org/officeDocument/2006/relationships/font" Target="fonts/Vollkorn-boldItalic.fntdata"/><Relationship Id="rId18" Type="http://schemas.openxmlformats.org/officeDocument/2006/relationships/font" Target="fonts/Vollkor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514652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b6a56b6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Preencha os dados acima, como solicitado. </a:t>
            </a:r>
            <a:endParaRPr/>
          </a:p>
        </p:txBody>
      </p:sp>
      <p:sp>
        <p:nvSpPr>
          <p:cNvPr id="73" name="Google Shape;73;g1eb6a56b61e_0_24:notes"/>
          <p:cNvSpPr/>
          <p:nvPr>
            <p:ph idx="2" type="sldImg"/>
          </p:nvPr>
        </p:nvSpPr>
        <p:spPr>
          <a:xfrm>
            <a:off x="1243244" y="685800"/>
            <a:ext cx="43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2cd3c1411_0_134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2cd3c14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b6a56b61e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92" name="Google Shape;92;g1eb6a56b61e_0_2074:notes"/>
          <p:cNvSpPr/>
          <p:nvPr>
            <p:ph idx="2" type="sldImg"/>
          </p:nvPr>
        </p:nvSpPr>
        <p:spPr>
          <a:xfrm>
            <a:off x="1243244" y="685800"/>
            <a:ext cx="43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b8f4088d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Nos espaços em que houver um texto explicativo, apague a informações antes de inserir sua contribuição;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18;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g1eb8f4088dd_0_26:notes"/>
          <p:cNvSpPr/>
          <p:nvPr>
            <p:ph idx="2" type="sldImg"/>
          </p:nvPr>
        </p:nvSpPr>
        <p:spPr>
          <a:xfrm>
            <a:off x="1243244" y="685800"/>
            <a:ext cx="4372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b5fbcd11_0_0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0b5fbc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0000"/>
                </a:solidFill>
              </a:rPr>
              <a:t>Neste espaço, você irá responder às questões dadas. Faça com capricho e dedicação</a:t>
            </a:r>
            <a:r>
              <a:rPr lang="pt-BR" sz="1300">
                <a:solidFill>
                  <a:srgbClr val="595959"/>
                </a:solidFill>
              </a:rPr>
              <a:t>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2cd3c1411_0_160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2cd3c141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cd3c1411_0_78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cd3c141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</a:t>
            </a:r>
            <a:r>
              <a:rPr b="1" lang="pt-BR">
                <a:solidFill>
                  <a:schemeClr val="dk1"/>
                </a:solidFill>
              </a:rPr>
              <a:t>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7fc3ca1f5_0_7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7fc3ca1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simples;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2cd3c1411_0_93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2cd3c141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2cd3c1411_0_109:notes"/>
          <p:cNvSpPr/>
          <p:nvPr>
            <p:ph idx="2" type="sldImg"/>
          </p:nvPr>
        </p:nvSpPr>
        <p:spPr>
          <a:xfrm>
            <a:off x="514650" y="685800"/>
            <a:ext cx="58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2cd3c141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Organização: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tter"/>
              <a:buChar char="-"/>
            </a:pPr>
            <a:r>
              <a:rPr lang="pt-BR">
                <a:solidFill>
                  <a:schemeClr val="dk1"/>
                </a:solidFill>
              </a:rPr>
              <a:t>Utilize o tamanho da fonte </a:t>
            </a:r>
            <a:r>
              <a:rPr b="1" lang="pt-BR">
                <a:solidFill>
                  <a:schemeClr val="dk1"/>
                </a:solidFill>
              </a:rPr>
              <a:t>entre</a:t>
            </a:r>
            <a:r>
              <a:rPr lang="pt-BR">
                <a:solidFill>
                  <a:schemeClr val="dk1"/>
                </a:solidFill>
              </a:rPr>
              <a:t> 12 e 16;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Espaçamento entre linhas e parágrafos, 1,5;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>
                <a:solidFill>
                  <a:schemeClr val="dk1"/>
                </a:solidFill>
              </a:rPr>
              <a:t>Organize as caixas de textos e imagens para que não fiquem sobrepostas;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>
                <a:solidFill>
                  <a:schemeClr val="dk1"/>
                </a:solidFill>
              </a:rPr>
              <a:t>Os textos precisam estar Justificados.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7247" y="1042275"/>
            <a:ext cx="11405400" cy="2873400"/>
          </a:xfrm>
          <a:prstGeom prst="rect">
            <a:avLst/>
          </a:prstGeom>
        </p:spPr>
        <p:txBody>
          <a:bodyPr anchorCtr="0" anchor="b" bIns="124250" lIns="124250" spcFirstLastPara="1" rIns="124250" wrap="square" tIns="12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7236" y="3967279"/>
            <a:ext cx="11405400" cy="11094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7236" y="1548381"/>
            <a:ext cx="11405400" cy="2748600"/>
          </a:xfrm>
          <a:prstGeom prst="rect">
            <a:avLst/>
          </a:prstGeom>
        </p:spPr>
        <p:txBody>
          <a:bodyPr anchorCtr="0" anchor="b" bIns="124250" lIns="124250" spcFirstLastPara="1" rIns="124250" wrap="square" tIns="12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7236" y="4412563"/>
            <a:ext cx="11405400" cy="18210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inferior_AMARELO">
  <p:cSld name="TITLE_1_1_1_3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9275972" y="50569"/>
            <a:ext cx="1603609" cy="48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1040633" y="85250"/>
            <a:ext cx="1109898" cy="41783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0" y="6571724"/>
            <a:ext cx="4337400" cy="5262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6700" lIns="126700" spcFirstLastPara="1" rIns="126700" wrap="square" tIns="12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EE549A"/>
                </a:solidFill>
                <a:latin typeface="Bitter"/>
                <a:ea typeface="Bitter"/>
                <a:cs typeface="Bitter"/>
                <a:sym typeface="Bitter"/>
              </a:rPr>
              <a:t>     </a:t>
            </a:r>
            <a:r>
              <a:rPr b="1" lang="pt-BR" sz="1900">
                <a:solidFill>
                  <a:srgbClr val="FFCB29"/>
                </a:solidFill>
                <a:latin typeface="Bitter"/>
                <a:ea typeface="Bitter"/>
                <a:cs typeface="Bitter"/>
                <a:sym typeface="Bitter"/>
              </a:rPr>
              <a:t>    Observação de sala de aula </a:t>
            </a:r>
            <a:endParaRPr sz="1900">
              <a:solidFill>
                <a:srgbClr val="FFCB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54" name="Google Shape;54;p13"/>
          <p:cNvGrpSpPr/>
          <p:nvPr/>
        </p:nvGrpSpPr>
        <p:grpSpPr>
          <a:xfrm>
            <a:off x="-342414" y="6467636"/>
            <a:ext cx="720836" cy="708439"/>
            <a:chOff x="-255800" y="4620400"/>
            <a:chExt cx="538500" cy="506100"/>
          </a:xfrm>
        </p:grpSpPr>
        <p:sp>
          <p:nvSpPr>
            <p:cNvPr id="55" name="Google Shape;55;p13"/>
            <p:cNvSpPr/>
            <p:nvPr/>
          </p:nvSpPr>
          <p:spPr>
            <a:xfrm rot="10800000">
              <a:off x="-255800" y="4620400"/>
              <a:ext cx="538500" cy="506100"/>
            </a:xfrm>
            <a:prstGeom prst="chord">
              <a:avLst>
                <a:gd fmla="val 5255167" name="adj1"/>
                <a:gd fmla="val 1634543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0800000">
              <a:off x="-199925" y="4688650"/>
              <a:ext cx="402600" cy="369600"/>
            </a:xfrm>
            <a:prstGeom prst="chord">
              <a:avLst>
                <a:gd fmla="val 5364187" name="adj1"/>
                <a:gd fmla="val 16236018" name="adj2"/>
              </a:avLst>
            </a:prstGeom>
            <a:solidFill>
              <a:srgbClr val="FFCB29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Superior_AMARELO">
  <p:cSld name="TITLE_2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 flipH="1">
            <a:off x="8539200" y="107822"/>
            <a:ext cx="3700800" cy="5262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6700" lIns="126700" spcFirstLastPara="1" rIns="126700" wrap="square" tIns="12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CB29"/>
                </a:solidFill>
                <a:latin typeface="Vollkorn"/>
                <a:ea typeface="Vollkorn"/>
                <a:cs typeface="Vollkorn"/>
                <a:sym typeface="Vollkorn"/>
              </a:rPr>
              <a:t>Observação de sala de aula</a:t>
            </a:r>
            <a:r>
              <a:rPr b="1" lang="pt-BR" sz="1900">
                <a:solidFill>
                  <a:srgbClr val="58BBB6"/>
                </a:solidFill>
                <a:latin typeface="Vollkorn"/>
                <a:ea typeface="Vollkorn"/>
                <a:cs typeface="Vollkorn"/>
                <a:sym typeface="Vollkorn"/>
              </a:rPr>
              <a:t> </a:t>
            </a:r>
            <a:endParaRPr b="1" sz="1900">
              <a:solidFill>
                <a:srgbClr val="58BBB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11866220" y="26281"/>
            <a:ext cx="720836" cy="708439"/>
            <a:chOff x="8864650" y="18775"/>
            <a:chExt cx="538500" cy="506100"/>
          </a:xfrm>
        </p:grpSpPr>
        <p:sp>
          <p:nvSpPr>
            <p:cNvPr id="60" name="Google Shape;60;p14"/>
            <p:cNvSpPr/>
            <p:nvPr/>
          </p:nvSpPr>
          <p:spPr>
            <a:xfrm>
              <a:off x="8864650" y="18775"/>
              <a:ext cx="538500" cy="506100"/>
            </a:xfrm>
            <a:prstGeom prst="chord">
              <a:avLst>
                <a:gd fmla="val 5255167" name="adj1"/>
                <a:gd fmla="val 1634543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41375" y="87025"/>
              <a:ext cx="402600" cy="369600"/>
            </a:xfrm>
            <a:prstGeom prst="chord">
              <a:avLst>
                <a:gd fmla="val 5364187" name="adj1"/>
                <a:gd fmla="val 16236018" name="adj2"/>
              </a:avLst>
            </a:prstGeom>
            <a:solidFill>
              <a:srgbClr val="FFCB29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pic>
        <p:nvPicPr>
          <p:cNvPr id="62" name="Google Shape;62;p1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5" y="6626037"/>
            <a:ext cx="1603609" cy="48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764656" y="6660718"/>
            <a:ext cx="1109898" cy="4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inferior_AMARELO1">
  <p:cSld name="TITLE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9226879" y="6602310"/>
            <a:ext cx="1603609" cy="48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0991540" y="6636991"/>
            <a:ext cx="1109898" cy="417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0" y="6571724"/>
            <a:ext cx="4337400" cy="5262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126700" lIns="126700" spcFirstLastPara="1" rIns="126700" wrap="square" tIns="12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58BBB6"/>
                </a:solidFill>
                <a:latin typeface="Bitter"/>
                <a:ea typeface="Bitter"/>
                <a:cs typeface="Bitter"/>
                <a:sym typeface="Bitter"/>
              </a:rPr>
              <a:t>         </a:t>
            </a:r>
            <a:r>
              <a:rPr b="1" lang="pt-BR" sz="1900">
                <a:solidFill>
                  <a:srgbClr val="FFCB29"/>
                </a:solidFill>
                <a:latin typeface="Bitter"/>
                <a:ea typeface="Bitter"/>
                <a:cs typeface="Bitter"/>
                <a:sym typeface="Bitter"/>
              </a:rPr>
              <a:t>Observação de sala de aula</a:t>
            </a:r>
            <a:endParaRPr sz="1900">
              <a:solidFill>
                <a:srgbClr val="FFCB29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-342414" y="6467636"/>
            <a:ext cx="720836" cy="708439"/>
            <a:chOff x="-255800" y="4620400"/>
            <a:chExt cx="538500" cy="506100"/>
          </a:xfrm>
        </p:grpSpPr>
        <p:sp>
          <p:nvSpPr>
            <p:cNvPr id="69" name="Google Shape;69;p15"/>
            <p:cNvSpPr/>
            <p:nvPr/>
          </p:nvSpPr>
          <p:spPr>
            <a:xfrm rot="10800000">
              <a:off x="-255800" y="4620400"/>
              <a:ext cx="538500" cy="506100"/>
            </a:xfrm>
            <a:prstGeom prst="chord">
              <a:avLst>
                <a:gd fmla="val 5255167" name="adj1"/>
                <a:gd fmla="val 1634543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-199925" y="4688650"/>
              <a:ext cx="402600" cy="369600"/>
            </a:xfrm>
            <a:prstGeom prst="chord">
              <a:avLst>
                <a:gd fmla="val 5364187" name="adj1"/>
                <a:gd fmla="val 16236018" name="adj2"/>
              </a:avLst>
            </a:prstGeom>
            <a:solidFill>
              <a:srgbClr val="FFCB29"/>
            </a:solidFill>
            <a:ln>
              <a:noFill/>
            </a:ln>
          </p:spPr>
          <p:txBody>
            <a:bodyPr anchorCtr="0" anchor="ctr" bIns="126700" lIns="126700" spcFirstLastPara="1" rIns="126700" wrap="square" tIns="126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7236" y="3010814"/>
            <a:ext cx="11405400" cy="11784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7236" y="622957"/>
            <a:ext cx="11405400" cy="8016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7236" y="1613263"/>
            <a:ext cx="11405400" cy="47823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7236" y="622957"/>
            <a:ext cx="11405400" cy="8016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7236" y="1613263"/>
            <a:ext cx="5354100" cy="47823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68567" y="1613263"/>
            <a:ext cx="5354100" cy="47823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7236" y="622957"/>
            <a:ext cx="11405400" cy="8016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7236" y="777743"/>
            <a:ext cx="3758700" cy="1057800"/>
          </a:xfrm>
          <a:prstGeom prst="rect">
            <a:avLst/>
          </a:prstGeom>
        </p:spPr>
        <p:txBody>
          <a:bodyPr anchorCtr="0" anchor="b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7236" y="1945197"/>
            <a:ext cx="3758700" cy="44505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6240" y="630131"/>
            <a:ext cx="8523900" cy="57264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120000" y="-175"/>
            <a:ext cx="6120000" cy="7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5394" y="1726229"/>
            <a:ext cx="5414700" cy="2075100"/>
          </a:xfrm>
          <a:prstGeom prst="rect">
            <a:avLst/>
          </a:prstGeom>
        </p:spPr>
        <p:txBody>
          <a:bodyPr anchorCtr="0" anchor="b" bIns="124250" lIns="124250" spcFirstLastPara="1" rIns="124250" wrap="square" tIns="124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5394" y="3923815"/>
            <a:ext cx="5414700" cy="1728900"/>
          </a:xfrm>
          <a:prstGeom prst="rect">
            <a:avLst/>
          </a:prstGeom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611929" y="1013578"/>
            <a:ext cx="5136000" cy="51726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7236" y="5922065"/>
            <a:ext cx="8029800" cy="8469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7236" y="622957"/>
            <a:ext cx="114054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250" lIns="124250" spcFirstLastPara="1" rIns="124250" wrap="square" tIns="124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7236" y="1613263"/>
            <a:ext cx="11405400" cy="47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250" lIns="124250" spcFirstLastPara="1" rIns="124250" wrap="square" tIns="12425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41085" y="6527688"/>
            <a:ext cx="7344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250" lIns="124250" spcFirstLastPara="1" rIns="124250" wrap="square" tIns="12425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document/d/1n176nCFGfxhn3hdMP6Hhjqq2t76r-7763j_mHShvwWM/edit?usp=sharing" TargetMode="External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www.conventionalcommi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4518750" y="3202425"/>
            <a:ext cx="1451700" cy="504000"/>
          </a:xfrm>
          <a:prstGeom prst="rect">
            <a:avLst/>
          </a:prstGeom>
          <a:solidFill>
            <a:srgbClr val="FFCB29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Estudante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:  </a:t>
            </a:r>
            <a:r>
              <a:rPr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44375" y="4808775"/>
            <a:ext cx="3005700" cy="504000"/>
          </a:xfrm>
          <a:prstGeom prst="rect">
            <a:avLst/>
          </a:prstGeom>
          <a:solidFill>
            <a:srgbClr val="FFCB29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Nome do </a:t>
            </a: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professor</a:t>
            </a:r>
            <a:r>
              <a:rPr b="1"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:       </a:t>
            </a:r>
            <a:r>
              <a:rPr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                              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1558025" y="262500"/>
            <a:ext cx="9126300" cy="15276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pt-BR" sz="5000"/>
              <a:t>Conhecendo o Git Hub</a:t>
            </a:r>
            <a:endParaRPr b="1" sz="5000"/>
          </a:p>
        </p:txBody>
      </p:sp>
      <p:sp>
        <p:nvSpPr>
          <p:cNvPr id="78" name="Google Shape;78;p16"/>
          <p:cNvSpPr txBox="1"/>
          <p:nvPr/>
        </p:nvSpPr>
        <p:spPr>
          <a:xfrm>
            <a:off x="4644375" y="5611950"/>
            <a:ext cx="1194300" cy="504000"/>
          </a:xfrm>
          <a:prstGeom prst="rect">
            <a:avLst/>
          </a:prstGeom>
          <a:solidFill>
            <a:srgbClr val="FFCB29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Colégio</a:t>
            </a: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:     </a:t>
            </a:r>
            <a:endParaRPr b="1"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644374" y="4005600"/>
            <a:ext cx="2228700" cy="504000"/>
          </a:xfrm>
          <a:prstGeom prst="rect">
            <a:avLst/>
          </a:prstGeom>
          <a:solidFill>
            <a:srgbClr val="FFCB29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Turma: </a:t>
            </a:r>
            <a:r>
              <a:rPr b="1"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626075" y="1869650"/>
            <a:ext cx="4990200" cy="906300"/>
          </a:xfrm>
          <a:prstGeom prst="roundRect">
            <a:avLst>
              <a:gd fmla="val 16667" name="adj"/>
            </a:avLst>
          </a:prstGeom>
          <a:solidFill>
            <a:srgbClr val="FFCB2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PORTFÓLIO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Turma 1a. série  - 2025</a:t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728900" y="2605325"/>
            <a:ext cx="3460150" cy="3383400"/>
            <a:chOff x="778550" y="2610300"/>
            <a:chExt cx="3460150" cy="3383400"/>
          </a:xfrm>
        </p:grpSpPr>
        <p:sp>
          <p:nvSpPr>
            <p:cNvPr id="82" name="Google Shape;82;p16"/>
            <p:cNvSpPr/>
            <p:nvPr/>
          </p:nvSpPr>
          <p:spPr>
            <a:xfrm>
              <a:off x="1248625" y="2610300"/>
              <a:ext cx="2520000" cy="2520000"/>
            </a:xfrm>
            <a:prstGeom prst="ellipse">
              <a:avLst/>
            </a:prstGeom>
            <a:solidFill>
              <a:srgbClr val="FFCB29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itter"/>
                <a:ea typeface="Bitter"/>
                <a:cs typeface="Bitter"/>
                <a:sym typeface="Bitter"/>
              </a:endParaRPr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8550" y="2775950"/>
              <a:ext cx="3460150" cy="321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16"/>
          <p:cNvSpPr txBox="1"/>
          <p:nvPr/>
        </p:nvSpPr>
        <p:spPr>
          <a:xfrm>
            <a:off x="5970475" y="3202425"/>
            <a:ext cx="6071400" cy="504000"/>
          </a:xfrm>
          <a:prstGeom prst="rect">
            <a:avLst/>
          </a:prstGeom>
          <a:noFill/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Lennin Anderson da Silva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974050" y="4005600"/>
            <a:ext cx="5067900" cy="504000"/>
          </a:xfrm>
          <a:prstGeom prst="rect">
            <a:avLst/>
          </a:prstGeom>
          <a:noFill/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1(A)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743750" y="4808775"/>
            <a:ext cx="4298100" cy="504000"/>
          </a:xfrm>
          <a:prstGeom prst="rect">
            <a:avLst/>
          </a:prstGeom>
          <a:noFill/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Josenei Aguinaldo Jacinto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838750" y="5611950"/>
            <a:ext cx="5847000" cy="504000"/>
          </a:xfrm>
          <a:prstGeom prst="rect">
            <a:avLst/>
          </a:prstGeom>
          <a:noFill/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Alfredo Moseis Maluf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644375" y="6333000"/>
            <a:ext cx="2143200" cy="504000"/>
          </a:xfrm>
          <a:prstGeom prst="rect">
            <a:avLst/>
          </a:prstGeom>
          <a:solidFill>
            <a:srgbClr val="FFCB29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E-mail @escola: </a:t>
            </a:r>
            <a:r>
              <a:rPr b="1" i="0" lang="pt-BR" sz="2000" u="none" cap="none" strike="noStrik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25000" y="6333000"/>
            <a:ext cx="4785300" cy="504000"/>
          </a:xfrm>
          <a:prstGeom prst="rect">
            <a:avLst/>
          </a:prstGeom>
          <a:noFill/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lennin.silva@escola.pr.gov.br</a:t>
            </a:r>
            <a:endParaRPr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2532650" y="141525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75" y="141525"/>
            <a:ext cx="1368750" cy="1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/>
          <p:nvPr/>
        </p:nvSpPr>
        <p:spPr>
          <a:xfrm>
            <a:off x="3002200" y="822900"/>
            <a:ext cx="9279600" cy="57585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Glossário de Termos do Git e GitHub</a:t>
            </a:r>
            <a:endParaRPr b="1"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2962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https://docs.google.com/document/d/1n176nCFGfxhn3hdMP6Hhjqq2t76r-7763j_mHShvwWM/edit?usp=sharing</a:t>
            </a:r>
            <a:endParaRPr b="1"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699250" y="209325"/>
            <a:ext cx="9526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F0000"/>
                </a:solidFill>
              </a:rPr>
              <a:t>GLOSSÁRIO DO GIT HUB</a:t>
            </a:r>
            <a:endParaRPr b="1" sz="3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4800" y="2287800"/>
            <a:ext cx="21102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FF0000"/>
              </a:solidFill>
            </a:endParaRPr>
          </a:p>
        </p:txBody>
      </p:sp>
      <p:pic>
        <p:nvPicPr>
          <p:cNvPr id="205" name="Google Shape;205;p25" title="Captura de Tela (15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14480"/>
            <a:ext cx="5193100" cy="31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164900" y="1931339"/>
            <a:ext cx="4336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95" name="Google Shape;95;p17"/>
          <p:cNvSpPr/>
          <p:nvPr/>
        </p:nvSpPr>
        <p:spPr>
          <a:xfrm>
            <a:off x="360000" y="201075"/>
            <a:ext cx="7964400" cy="1467600"/>
          </a:xfrm>
          <a:prstGeom prst="roundRect">
            <a:avLst>
              <a:gd fmla="val 16667" name="adj"/>
            </a:avLst>
          </a:prstGeom>
          <a:solidFill>
            <a:srgbClr val="FFCB29">
              <a:alpha val="50000"/>
            </a:srgbClr>
          </a:solidFill>
          <a:ln>
            <a:noFill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5000">
                <a:solidFill>
                  <a:schemeClr val="dk1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O que é um Portfólio?</a:t>
            </a:r>
            <a:endParaRPr sz="1700">
              <a:solidFill>
                <a:schemeClr val="dk1"/>
              </a:solidFill>
              <a:latin typeface="Fredericka the Great"/>
              <a:ea typeface="Fredericka the Great"/>
              <a:cs typeface="Fredericka the Great"/>
              <a:sym typeface="Fredericka the Great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8118200" y="3235575"/>
            <a:ext cx="3761700" cy="37095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19050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Em vez de registrar sua pesquisa no caderno, você irá registrar aqui, </a:t>
            </a:r>
            <a:r>
              <a:rPr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podendo</a:t>
            </a:r>
            <a:r>
              <a:rPr lang="pt-BR" sz="2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 consultar sua pesquisa para estudar, antes de uma avaliação, por exemplo.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360000" y="1845225"/>
            <a:ext cx="11520000" cy="12138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que é um </a:t>
            </a:r>
            <a:r>
              <a:rPr b="1" lang="pt-BR"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PORTFÓLIO</a:t>
            </a:r>
            <a:r>
              <a:rPr b="1" lang="pt-BR"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? </a:t>
            </a:r>
            <a:endParaRPr b="1" sz="35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60000" y="3235575"/>
            <a:ext cx="7365900" cy="30972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Portfólio é considerado como um arquivo em expansão dos trabalhos do estudante, neste caso pesquisa.</a:t>
            </a:r>
            <a:endParaRPr sz="20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873872" y="704901"/>
            <a:ext cx="963780" cy="96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4923564">
            <a:off x="7137623" y="5962710"/>
            <a:ext cx="988864" cy="98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 title="Captura de Tela (18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0538" y="579875"/>
            <a:ext cx="176212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757050" y="4282850"/>
            <a:ext cx="89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129375" y="862500"/>
            <a:ext cx="9993300" cy="813600"/>
          </a:xfrm>
          <a:prstGeom prst="roundRect">
            <a:avLst>
              <a:gd fmla="val 16667" name="adj"/>
            </a:avLst>
          </a:prstGeom>
          <a:solidFill>
            <a:srgbClr val="FFCB29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Apresentação: </a:t>
            </a:r>
            <a:r>
              <a:rPr lang="pt-BR" sz="18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(no espaço abaixo fale um pouco sobre você, sobre as coisas que gosta de fazer no dia a dia). Comente o que você tem achado das aulas de Pensamento Computacional (quais são as coisas boas e difíceis).</a:t>
            </a:r>
            <a:endParaRPr b="1" sz="18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4164900" y="1931339"/>
            <a:ext cx="4336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109" name="Google Shape;109;p18"/>
          <p:cNvSpPr txBox="1"/>
          <p:nvPr/>
        </p:nvSpPr>
        <p:spPr>
          <a:xfrm>
            <a:off x="3157407" y="3518732"/>
            <a:ext cx="5406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2852850" y="0"/>
            <a:ext cx="9645600" cy="1107300"/>
          </a:xfrm>
          <a:prstGeom prst="rect">
            <a:avLst/>
          </a:prstGeom>
        </p:spPr>
        <p:txBody>
          <a:bodyPr anchorCtr="0" anchor="ctr" bIns="124250" lIns="124250" spcFirstLastPara="1" rIns="124250" wrap="square" tIns="1242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5000"/>
              <a:t>Pensamento computacional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859050" y="1822325"/>
            <a:ext cx="7633200" cy="52998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2857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FF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535975" y="2595150"/>
            <a:ext cx="2483400" cy="415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CB2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i="1" lang="pt-BR" sz="1200">
                <a:solidFill>
                  <a:srgbClr val="0000FF"/>
                </a:solidFill>
              </a:rPr>
              <a:t>Insira a sua foto</a:t>
            </a:r>
            <a:endParaRPr i="1" sz="1200">
              <a:solidFill>
                <a:srgbClr val="0000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5929">
            <a:off x="455400" y="257375"/>
            <a:ext cx="1535299" cy="15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975" y="2610013"/>
            <a:ext cx="2483400" cy="414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4323575" y="2085250"/>
            <a:ext cx="66462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Meu nome é Lennin, tenho 16 anos, gosto de futebol, não gosto de gente chata, gosto de jogar videogame, gosto de jogar no dia á dia e assistir futebol, No começo eu até estranhei, mas agora tô vendo como essas aulas estão me ensinando a pensar de um jeito diferente, tipo quando a gente pega um problema grande, divide em partes menores e vai resolvendo como se fosse um quebra-cabeça. O legal é quando o código finalmente funciona depois de várias tentativas, dá uma sensação de vitória,mas tem horas que é frustrante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3287350" y="-36150"/>
            <a:ext cx="11026800" cy="5868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50">
                <a:highlight>
                  <a:srgbClr val="FFFFFF"/>
                </a:highlight>
              </a:rPr>
              <a:t>O que é o GIT? Quem e quando foi </a:t>
            </a:r>
            <a:r>
              <a:rPr b="1" lang="pt-BR" sz="2350">
                <a:highlight>
                  <a:srgbClr val="FFFFFF"/>
                </a:highlight>
              </a:rPr>
              <a:t>desenvolvido</a:t>
            </a:r>
            <a:r>
              <a:rPr b="1" lang="pt-BR" sz="2350">
                <a:highlight>
                  <a:srgbClr val="FFFFFF"/>
                </a:highlight>
              </a:rPr>
              <a:t>?</a:t>
            </a:r>
            <a:endParaRPr b="1" sz="235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532575" y="3066450"/>
            <a:ext cx="9637800" cy="6975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Qual a função do GitHub?</a:t>
            </a:r>
            <a:endParaRPr b="1" sz="29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5590">
            <a:off x="305412" y="161594"/>
            <a:ext cx="1731311" cy="150425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/>
          <p:nvPr/>
        </p:nvSpPr>
        <p:spPr>
          <a:xfrm>
            <a:off x="3096600" y="724425"/>
            <a:ext cx="9637800" cy="22452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um sistema de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controle de versão distribuído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usado para rastrear mudanças em arquivos (principalmente código-fonte) durante o desenvolvimento de software. Ele permite que múltiplas pessoas trabalhem no mesmo projeto simultaneamente, mantendo um histórico completo de alterações, facilitando a colaboração e evitando conflitos.</a:t>
            </a:r>
            <a:endParaRPr sz="1500"/>
          </a:p>
        </p:txBody>
      </p:sp>
      <p:sp>
        <p:nvSpPr>
          <p:cNvPr id="125" name="Google Shape;125;p19"/>
          <p:cNvSpPr/>
          <p:nvPr/>
        </p:nvSpPr>
        <p:spPr>
          <a:xfrm>
            <a:off x="2532575" y="3860775"/>
            <a:ext cx="9637800" cy="2559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Foi criado por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Linus Torvalds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(o mesmo criador do Linux) em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2005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 motivação veio após a comunidade Linux perder o acesso a um sistema de controle de versão proprietário (o BitKeeper). Torvalds desenvolveu o GIT em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apenas 10 dias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como uma solução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rápida, eficiente e descentralizada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75000" y="2081250"/>
            <a:ext cx="1768500" cy="41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</a:rPr>
              <a:t>Neste espaço, você irá responder as questões dadas. Faça com capricho e </a:t>
            </a:r>
            <a:r>
              <a:rPr b="1" lang="pt-BR" sz="2400">
                <a:solidFill>
                  <a:srgbClr val="FF0000"/>
                </a:solidFill>
              </a:rPr>
              <a:t>dedicação</a:t>
            </a:r>
            <a:r>
              <a:rPr lang="pt-BR" sz="2400">
                <a:solidFill>
                  <a:schemeClr val="dk2"/>
                </a:solidFill>
              </a:rPr>
              <a:t>.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 rot="-729025">
            <a:off x="286824" y="660552"/>
            <a:ext cx="1768824" cy="506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Em ação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253375" y="0"/>
            <a:ext cx="3275400" cy="72000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2532575" y="99150"/>
            <a:ext cx="9637800" cy="5868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50">
                <a:solidFill>
                  <a:schemeClr val="dk1"/>
                </a:solidFill>
                <a:highlight>
                  <a:srgbClr val="FFFFFF"/>
                </a:highlight>
              </a:rPr>
              <a:t>Criando conta no </a:t>
            </a:r>
            <a:r>
              <a:rPr i="1" lang="pt-BR" sz="2350">
                <a:solidFill>
                  <a:schemeClr val="dk1"/>
                </a:solidFill>
                <a:highlight>
                  <a:srgbClr val="FFFFFF"/>
                </a:highlight>
              </a:rPr>
              <a:t>GitHub.com</a:t>
            </a:r>
            <a:r>
              <a:rPr b="1" lang="pt-BR" sz="2350">
                <a:solidFill>
                  <a:schemeClr val="dk1"/>
                </a:solidFill>
                <a:highlight>
                  <a:srgbClr val="FFFFFF"/>
                </a:highlight>
              </a:rPr>
              <a:t> com um bom nome de usuário.</a:t>
            </a:r>
            <a:endParaRPr b="1"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</a:t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925000" y="4305900"/>
            <a:ext cx="6114300" cy="6975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5590">
            <a:off x="305412" y="161594"/>
            <a:ext cx="1731311" cy="15042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2532575" y="724425"/>
            <a:ext cx="9637800" cy="34812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Todas as pessoas que usam o GitHub.com se conectam em uma conta pessoal. Sua conta pessoal é a sua identidade no GitHub.com e tem um nome de usuário e um perfil.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Depois, você poderá explorar os diferentes tipos de contas oferecidas pelo GitHub e decidir se precisa de um plano de cobrança.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Durante a inscrição, será solicitado que você verifique seu endereço de e-mail. Sem um endereço de e-mail verificado, você não poderá concluir algumas tarefas básicas no GitHub, como a criação de um repositório.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1F2328"/>
                </a:solidFill>
              </a:rPr>
              <a:t>Não use nome zoado para se idenficar no seu perfil.</a:t>
            </a:r>
            <a:endParaRPr b="1" sz="1800">
              <a:solidFill>
                <a:srgbClr val="1F2328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</a:rPr>
              <a:t>Use padrão de </a:t>
            </a:r>
            <a:r>
              <a:rPr b="1" lang="pt-BR" sz="1800" u="sng">
                <a:solidFill>
                  <a:schemeClr val="dk1"/>
                </a:solidFill>
              </a:rPr>
              <a:t>username</a:t>
            </a:r>
            <a:r>
              <a:rPr lang="pt-BR" sz="1800">
                <a:solidFill>
                  <a:srgbClr val="1F2328"/>
                </a:solidFill>
              </a:rPr>
              <a:t>: Número de chamada_nome_sobrenome </a:t>
            </a:r>
            <a:r>
              <a:rPr b="1" lang="pt-BR" sz="1800">
                <a:solidFill>
                  <a:srgbClr val="FF0000"/>
                </a:solidFill>
              </a:rPr>
              <a:t>(siga este padrão)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75000" y="1827450"/>
            <a:ext cx="1768500" cy="4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1F2328"/>
                </a:solidFill>
              </a:rPr>
              <a:t>Para começar a usar o GitHub, será necessário criar uma conta pessoal gratuita em </a:t>
            </a:r>
            <a:r>
              <a:rPr i="1" lang="pt-BR" sz="2000" u="sng">
                <a:solidFill>
                  <a:srgbClr val="1F2328"/>
                </a:solidFill>
              </a:rPr>
              <a:t>GitHub.com </a:t>
            </a:r>
            <a:r>
              <a:rPr b="1" lang="pt-BR" sz="2000">
                <a:solidFill>
                  <a:srgbClr val="1F2328"/>
                </a:solidFill>
              </a:rPr>
              <a:t>e verificar o seu endereço de e-mail.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 rot="-729025">
            <a:off x="286824" y="660552"/>
            <a:ext cx="1768824" cy="506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Em ação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2774700" y="4361250"/>
            <a:ext cx="3096600" cy="58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Usuário do GitHub: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2774700" y="5244900"/>
            <a:ext cx="2737800" cy="586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Senha do GitHub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5589900" y="5189550"/>
            <a:ext cx="6526800" cy="6975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Nego17778</a:t>
            </a:r>
            <a:endParaRPr sz="2300"/>
          </a:p>
        </p:txBody>
      </p:sp>
      <p:sp>
        <p:nvSpPr>
          <p:cNvPr id="142" name="Google Shape;142;p20"/>
          <p:cNvSpPr txBox="1"/>
          <p:nvPr/>
        </p:nvSpPr>
        <p:spPr>
          <a:xfrm>
            <a:off x="6440450" y="4367475"/>
            <a:ext cx="318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139775" y="4430775"/>
            <a:ext cx="5316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</a:rPr>
              <a:t>lennin-29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532650" y="141525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37100" y="3516175"/>
            <a:ext cx="11965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</a:rPr>
              <a:t>O que são os </a:t>
            </a:r>
            <a:r>
              <a:rPr b="1" i="1" lang="pt-BR" sz="2350">
                <a:solidFill>
                  <a:schemeClr val="dk1"/>
                </a:solidFill>
                <a:highlight>
                  <a:srgbClr val="FFFFFF"/>
                </a:highlight>
              </a:rPr>
              <a:t>feature branches?</a:t>
            </a:r>
            <a:endParaRPr b="1"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90" y="582334"/>
            <a:ext cx="2238981" cy="223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2532650" y="932300"/>
            <a:ext cx="9637800" cy="2364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GitHub é uma plataforma fundamental para desenvolvedores, oferecendo hospedagem de código-fonte com controle de versão via Git, facilitando a colaboração em equipe através de </a:t>
            </a:r>
            <a:r>
              <a:rPr i="1" lang="pt-BR" sz="1100">
                <a:solidFill>
                  <a:schemeClr val="dk1"/>
                </a:solidFill>
              </a:rPr>
              <a:t>pull requests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i="1" lang="pt-BR" sz="1100">
                <a:solidFill>
                  <a:schemeClr val="dk1"/>
                </a:solidFill>
              </a:rPr>
              <a:t>code reviews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i="1" lang="pt-BR" sz="1100">
                <a:solidFill>
                  <a:schemeClr val="dk1"/>
                </a:solidFill>
              </a:rPr>
              <a:t>issues</a:t>
            </a:r>
            <a:r>
              <a:rPr lang="pt-BR" sz="1100">
                <a:solidFill>
                  <a:schemeClr val="dk1"/>
                </a:solidFill>
              </a:rPr>
              <a:t>. Ele permite a automação de fluxos de trabalho com </a:t>
            </a:r>
            <a:r>
              <a:rPr b="1" lang="pt-BR" sz="1100">
                <a:solidFill>
                  <a:schemeClr val="dk1"/>
                </a:solidFill>
              </a:rPr>
              <a:t>GitHub Actions</a:t>
            </a:r>
            <a:r>
              <a:rPr lang="pt-BR" sz="1100">
                <a:solidFill>
                  <a:schemeClr val="dk1"/>
                </a:solidFill>
              </a:rPr>
              <a:t> (CI/CD), o gerenciamento de projetos com </a:t>
            </a:r>
            <a:r>
              <a:rPr i="1" lang="pt-BR" sz="1100">
                <a:solidFill>
                  <a:schemeClr val="dk1"/>
                </a:solidFill>
              </a:rPr>
              <a:t>Kanban</a:t>
            </a:r>
            <a:r>
              <a:rPr lang="pt-BR" sz="1100">
                <a:solidFill>
                  <a:schemeClr val="dk1"/>
                </a:solidFill>
              </a:rPr>
              <a:t> (GitHub Projects) e a publicação de sites estáticos pelo </a:t>
            </a:r>
            <a:r>
              <a:rPr b="1" lang="pt-BR" sz="1100">
                <a:solidFill>
                  <a:schemeClr val="dk1"/>
                </a:solidFill>
              </a:rPr>
              <a:t>GitHub Pages</a:t>
            </a:r>
            <a:r>
              <a:rPr lang="pt-BR" sz="1100">
                <a:solidFill>
                  <a:schemeClr val="dk1"/>
                </a:solidFill>
              </a:rPr>
              <a:t>. Além disso, a plataforma incentiva contribuições para projetos </a:t>
            </a:r>
            <a:r>
              <a:rPr i="1" lang="pt-BR" sz="1100">
                <a:solidFill>
                  <a:schemeClr val="dk1"/>
                </a:solidFill>
              </a:rPr>
              <a:t>open source</a:t>
            </a:r>
            <a:r>
              <a:rPr lang="pt-BR" sz="1100">
                <a:solidFill>
                  <a:schemeClr val="dk1"/>
                </a:solidFill>
              </a:rPr>
              <a:t>, fornece ferramentas de segurança como </a:t>
            </a:r>
            <a:r>
              <a:rPr b="1" lang="pt-BR" sz="1100">
                <a:solidFill>
                  <a:schemeClr val="dk1"/>
                </a:solidFill>
              </a:rPr>
              <a:t>Dependabot</a:t>
            </a:r>
            <a:r>
              <a:rPr lang="pt-BR" sz="1100">
                <a:solidFill>
                  <a:schemeClr val="dk1"/>
                </a:solidFill>
              </a:rPr>
              <a:t> e </a:t>
            </a:r>
            <a:r>
              <a:rPr b="1" lang="pt-BR" sz="1100">
                <a:solidFill>
                  <a:schemeClr val="dk1"/>
                </a:solidFill>
              </a:rPr>
              <a:t>CodeQL</a:t>
            </a:r>
            <a:r>
              <a:rPr lang="pt-BR" sz="1100">
                <a:solidFill>
                  <a:schemeClr val="dk1"/>
                </a:solidFill>
              </a:rPr>
              <a:t>, e integra-se a diversas outras ferramentas por meio do </a:t>
            </a:r>
            <a:r>
              <a:rPr b="1" lang="pt-BR" sz="1100">
                <a:solidFill>
                  <a:schemeClr val="dk1"/>
                </a:solidFill>
              </a:rPr>
              <a:t>GitHub Marketplace</a:t>
            </a:r>
            <a:r>
              <a:rPr lang="pt-BR" sz="1100">
                <a:solidFill>
                  <a:schemeClr val="dk1"/>
                </a:solidFill>
              </a:rPr>
              <a:t>, tornando o desenvolvimento de software mais eficiente e colaborativo.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274200" y="4211400"/>
            <a:ext cx="11965800" cy="22389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 branches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são ramificações separadas no Git, criadas para desenvolver uma nova funcionalidade ou correção de forma isolada da branch principal (como </a:t>
            </a:r>
            <a:r>
              <a:rPr lang="pt-BR" sz="9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9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). Elas permitem que os desenvolvedores trabalhem em suas tarefas sem interferir no código estável, facilitando a colaboração e a revisão por meio de </a:t>
            </a:r>
            <a:r>
              <a:rPr i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requests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antes do merge final. Esse fluxo mantém o projeto organizado, reduz conflitos e garante que apenas código testado e aprovado seja integrado à branch principal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487100" y="141525"/>
            <a:ext cx="91500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</a:rPr>
              <a:t>O que o GitHub permite aos programadores?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3117375" y="3391375"/>
            <a:ext cx="37344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2532650" y="141525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567450" y="3406000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Conceitue README.</a:t>
            </a:r>
            <a:endParaRPr b="1" sz="2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75" y="141525"/>
            <a:ext cx="1368750" cy="1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2532650" y="932300"/>
            <a:ext cx="9637800" cy="2364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532650" y="4211400"/>
            <a:ext cx="9707400" cy="22389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README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é um arquivo de introdução e documentação básica (geralmente em formato Markdown como </a:t>
            </a:r>
            <a:r>
              <a:rPr lang="pt-BR" sz="9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README.md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que acompanha repositórios no GitHub e outros projetos de software, servindo como portal de entrada para explicar o propósito do projeto, instruções de instalação, uso, configuração e contribuição. Ele funciona como um guia conciso que ajuda desenvolvedores e usuários a entenderem rapidamente do que se trata o projeto, como utilizá-lo e como colaborar, muitas vezes incluindo exemplos de código, licença, tecnologias envolvidas e badges de status (como testes ou versão). Essencial tanto para projetos open source quanto privados, um README bem escrito aumenta a usabilidade e adoção do software, sendo a primeira impressão e principal referência para qualquer pessoa que acesse o repositório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2643750" y="262500"/>
            <a:ext cx="8793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O que é um repositório no GitHub?</a:t>
            </a:r>
            <a:endParaRPr b="1"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00000" y="1706250"/>
            <a:ext cx="1912500" cy="4612800"/>
          </a:xfrm>
          <a:prstGeom prst="rect">
            <a:avLst/>
          </a:prstGeom>
          <a:solidFill>
            <a:srgbClr val="95D6A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F2328"/>
                </a:solidFill>
                <a:highlight>
                  <a:srgbClr val="E6B8AF"/>
                </a:highlight>
              </a:rPr>
              <a:t>T</a:t>
            </a:r>
            <a:r>
              <a:rPr lang="pt-BR" sz="1900">
                <a:solidFill>
                  <a:srgbClr val="1F2328"/>
                </a:solidFill>
              </a:rPr>
              <a:t>odas as pessoas que usam o GitHub se conectam em uma conta pessoal.</a:t>
            </a:r>
            <a:r>
              <a:rPr b="1" lang="pt-BR" sz="1900">
                <a:solidFill>
                  <a:srgbClr val="1F2328"/>
                </a:solidFill>
              </a:rPr>
              <a:t> Sua conta pessoal é a sua identidade</a:t>
            </a:r>
            <a:r>
              <a:rPr lang="pt-BR" sz="1900">
                <a:solidFill>
                  <a:srgbClr val="1F2328"/>
                </a:solidFill>
              </a:rPr>
              <a:t> e tem um nome de usuário e um perfil. Logo não pode ser um nome zoado. 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2532650" y="939613"/>
            <a:ext cx="9637800" cy="2364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 repositório no GitHub é um projeto de versionamento que funciona como um ambiente completo para hospedar e gerenciar código-fonte, permitindo armazenar arquivos, rastrear alterações através do Git, colaborar com outros desenvolvedores via branches e pull requests, gerenciar tarefas com issues, além de automatizar processos como testes e deploys com GitHub Actions.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 serve como base para projetos individuais ou colaborativos, tanto para softwares privados quanto open source, integrando todas as ferramentas necessárias para o desenvolvimento moderno em um único lugar.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532650" y="141525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75" y="141525"/>
            <a:ext cx="1368750" cy="1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1500150" y="5249725"/>
            <a:ext cx="9637800" cy="2364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532650" y="3900000"/>
            <a:ext cx="9707400" cy="2550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2662500" y="126900"/>
            <a:ext cx="95082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F2328"/>
                </a:solidFill>
                <a:highlight>
                  <a:srgbClr val="FFFFFF"/>
                </a:highlight>
              </a:rPr>
              <a:t>Seu repositório </a:t>
            </a:r>
            <a:r>
              <a:rPr lang="pt-BR" sz="1500">
                <a:solidFill>
                  <a:srgbClr val="1F2328"/>
                </a:solidFill>
                <a:latin typeface="Roboto Mono"/>
                <a:ea typeface="Roboto Mono"/>
                <a:cs typeface="Roboto Mono"/>
                <a:sym typeface="Roboto Mono"/>
              </a:rPr>
              <a:t>hello-world</a:t>
            </a:r>
            <a:r>
              <a:rPr lang="pt-BR" sz="1700">
                <a:solidFill>
                  <a:srgbClr val="1F2328"/>
                </a:solidFill>
                <a:highlight>
                  <a:srgbClr val="FFFFFF"/>
                </a:highlight>
              </a:rPr>
              <a:t> pode ser um lugar em que você armazena ideias, recursos ou até compartilha e discute assuntos com outras pessoas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00000" y="1706250"/>
            <a:ext cx="1912500" cy="4612800"/>
          </a:xfrm>
          <a:prstGeom prst="rect">
            <a:avLst/>
          </a:prstGeom>
          <a:solidFill>
            <a:srgbClr val="95D6A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F2328"/>
                </a:solidFill>
              </a:rPr>
              <a:t>01 - No canto superior direito de qualquer página, selecione  e clique em Novo repositório.</a:t>
            </a:r>
            <a:endParaRPr sz="4200">
              <a:solidFill>
                <a:schemeClr val="dk2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850" y="932300"/>
            <a:ext cx="5626650" cy="315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7256250" y="932300"/>
            <a:ext cx="4779900" cy="3153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P</a:t>
            </a:r>
            <a:r>
              <a:rPr lang="pt-BR" sz="2600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reencha  com a sequência correta para criar um repositório. São 6 passos. </a:t>
            </a:r>
            <a:r>
              <a:rPr lang="pt-BR" sz="2600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rPr>
              <a:t>O passo 1 já foi dado, ao lado esquerdo do slide. </a:t>
            </a:r>
            <a:r>
              <a:rPr lang="pt-BR" sz="2600">
                <a:solidFill>
                  <a:srgbClr val="FF0000"/>
                </a:solidFill>
                <a:latin typeface="Bitter"/>
                <a:ea typeface="Bitter"/>
                <a:cs typeface="Bitter"/>
                <a:sym typeface="Bitter"/>
              </a:rPr>
              <a:t>Registre os outros passos de 2 a 6. </a:t>
            </a:r>
            <a:endParaRPr sz="2600">
              <a:solidFill>
                <a:srgbClr val="FF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0" y="0"/>
            <a:ext cx="3096600" cy="6457200"/>
          </a:xfrm>
          <a:prstGeom prst="roundRect">
            <a:avLst>
              <a:gd fmla="val 16667" name="adj"/>
            </a:avLst>
          </a:prstGeom>
          <a:solidFill>
            <a:srgbClr val="FF637B">
              <a:alpha val="50000"/>
            </a:srgbClr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2532650" y="141525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lnSpc>
                <a:spcPct val="10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2532650" y="3406000"/>
            <a:ext cx="9637800" cy="6960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rgbClr val="1F2328"/>
                </a:solidFill>
                <a:highlight>
                  <a:srgbClr val="FFFFFF"/>
                </a:highlight>
              </a:rPr>
              <a:t>Por que eu devo escrever boas mensagens de commit?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75" y="141525"/>
            <a:ext cx="1368750" cy="1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2643750" y="407300"/>
            <a:ext cx="9637800" cy="28893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Commits</a:t>
            </a:r>
            <a:r>
              <a:rPr lang="pt-BR" sz="1100">
                <a:solidFill>
                  <a:schemeClr val="dk1"/>
                </a:solidFill>
              </a:rPr>
              <a:t> no Git são registros pontuais que capturam as alterações feitas em um repositório, funcionando como "fotos" do projeto em um momento específico. Cada commit armazena: (1) as modificações nos arquivos (linhas adicionadas, removidas ou alteradas), (2) uma mensagem descritiva do que foi feito (ex: "Corrige bug no login") e (3) metadados como autor, data e um </a:t>
            </a:r>
            <a:r>
              <a:rPr b="1" lang="pt-BR" sz="1100">
                <a:solidFill>
                  <a:schemeClr val="dk1"/>
                </a:solidFill>
              </a:rPr>
              <a:t>hash único</a:t>
            </a:r>
            <a:r>
              <a:rPr lang="pt-BR" sz="1100">
                <a:solidFill>
                  <a:schemeClr val="dk1"/>
                </a:solidFill>
              </a:rPr>
              <a:t> (ex: </a:t>
            </a:r>
            <a:r>
              <a:rPr lang="pt-BR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a1b2c3d</a:t>
            </a:r>
            <a:r>
              <a:rPr lang="pt-BR" sz="1100">
                <a:solidFill>
                  <a:schemeClr val="dk1"/>
                </a:solidFill>
              </a:rPr>
              <a:t>). Eles permitem rastrear o histórico completo do projeto, reverter mudanças indesejadas (com </a:t>
            </a:r>
            <a:r>
              <a:rPr lang="pt-BR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revert</a:t>
            </a:r>
            <a:r>
              <a:rPr lang="pt-BR" sz="1100">
                <a:solidFill>
                  <a:schemeClr val="dk1"/>
                </a:solidFill>
              </a:rPr>
              <a:t>) e trabalhar de forma não-linear através de branches. Os commits são locais até serem enviados ao repositório remoto (como GitHub) via </a:t>
            </a:r>
            <a:r>
              <a:rPr lang="pt-BR" sz="9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pt-BR" sz="1100">
                <a:solidFill>
                  <a:schemeClr val="dk1"/>
                </a:solidFill>
              </a:rPr>
              <a:t>, tornando-se então acessíveis para colaboração.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2532650" y="4211400"/>
            <a:ext cx="9707400" cy="2238900"/>
          </a:xfrm>
          <a:prstGeom prst="roundRect">
            <a:avLst>
              <a:gd fmla="val 16667" name="adj"/>
            </a:avLst>
          </a:prstGeom>
          <a:solidFill>
            <a:srgbClr val="FFFBF0"/>
          </a:solidFill>
          <a:ln cap="flat" cmpd="sng" w="9525">
            <a:solidFill>
              <a:srgbClr val="FFCB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250" lIns="124250" spcFirstLastPara="1" rIns="124250" wrap="square" tIns="124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Boas mensagens de commit são essenciais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porque funcionam como um histórico claro e organizado do desenvolvimento, facilitando a compreensão das alterações por você e outros colaboradores no futuro. Elas explicam o "porquê" (não apenas o "o que") de cada mudança, ajudam a identificar bugs, permitem navegar pelo histórico do projeto com eficiência e simplificam operações como </a:t>
            </a:r>
            <a:r>
              <a:rPr lang="pt-BR" sz="9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git blame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lang="pt-BR" sz="9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git bisect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Mensagens bem escritas (seguindo convenções como </a:t>
            </a:r>
            <a:r>
              <a:rPr lang="pt-BR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Conventional Commits</a:t>
            </a:r>
            <a:r>
              <a:rPr lang="pt-BR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também automatizam tarefas como gerar changelogs e versionamento semântico, além de demonstrar profissionalismo em projetos colaborativos ou open source.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2643750" y="209325"/>
            <a:ext cx="87939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F2328"/>
                </a:solidFill>
                <a:highlight>
                  <a:srgbClr val="FFFFFF"/>
                </a:highlight>
              </a:rPr>
              <a:t>Explique como funciona  os  </a:t>
            </a:r>
            <a:r>
              <a:rPr b="1" lang="pt-BR" sz="2400">
                <a:solidFill>
                  <a:srgbClr val="FF0000"/>
                </a:solidFill>
                <a:highlight>
                  <a:srgbClr val="FFFFFF"/>
                </a:highlight>
              </a:rPr>
              <a:t>commits?</a:t>
            </a:r>
            <a:endParaRPr b="1" sz="3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0" y="2118750"/>
            <a:ext cx="2382900" cy="4162500"/>
          </a:xfrm>
          <a:prstGeom prst="rect">
            <a:avLst/>
          </a:prstGeom>
          <a:solidFill>
            <a:srgbClr val="95D6A4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F0000"/>
                </a:solidFill>
              </a:rPr>
              <a:t>O que são commits?</a:t>
            </a:r>
            <a:endParaRPr sz="3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64800" y="2925000"/>
            <a:ext cx="2382900" cy="3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444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44444"/>
              </a:lnSpc>
              <a:spcBef>
                <a:spcPts val="24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>
                <a:solidFill>
                  <a:srgbClr val="1F2328"/>
                </a:solidFill>
              </a:rPr>
              <a:t>As alterações salvas no GitHub são denominadas </a:t>
            </a:r>
            <a:r>
              <a:rPr i="1" lang="pt-BR" sz="2300">
                <a:solidFill>
                  <a:srgbClr val="FF0000"/>
                </a:solidFill>
              </a:rPr>
              <a:t>commits</a:t>
            </a:r>
            <a:r>
              <a:rPr i="1" lang="pt-BR" sz="2300">
                <a:solidFill>
                  <a:srgbClr val="1F2328"/>
                </a:solidFill>
              </a:rPr>
              <a:t>.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