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1" r:id="rId4"/>
    <p:sldId id="263" r:id="rId5"/>
    <p:sldId id="262" r:id="rId6"/>
    <p:sldId id="270" r:id="rId7"/>
    <p:sldId id="264" r:id="rId8"/>
    <p:sldId id="266" r:id="rId9"/>
    <p:sldId id="267" r:id="rId10"/>
    <p:sldId id="265" r:id="rId11"/>
    <p:sldId id="269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EC7A2-D1F2-425D-8C96-DDDA80CB0A8A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07909-70AE-49FA-9096-5609F73F1B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59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9F1C23-8584-4A41-B129-50CF25F93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33B19F-4957-4D8D-87F7-A39831B13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65F4DC-6676-4E4C-BA19-E67E28011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17.12.2021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D7ACD8-8ECE-4A4B-B842-19EC10C5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641D38-B1DB-4748-B841-218227CA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10C-E555-4515-9831-D03C953200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13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4345B-67AF-4F24-958B-232D806B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20A602-73D0-4DB6-8EBD-7317FAE30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34A2D6-B4F2-4640-8D39-5FA9B476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17.12.2021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A0DE7A-1ADD-40B4-A095-29082948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4C809A-4F59-4688-BA62-4644CB57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10C-E555-4515-9831-D03C953200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96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F400840-6972-43CE-A0A7-5784A69CE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D7788D-94D1-4BBD-A610-F4CA65EC3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D53EDD-18CC-4114-97D2-FF9146F7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17.12.2021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CC88B7-962E-42DA-9926-BCD06DA7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87B14E-7F62-447F-BB96-354C3D49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10C-E555-4515-9831-D03C953200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17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888013-CA89-405E-8539-88EEBDE96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9A22A4-4104-451E-9EA9-ED5A5A96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de-DE"/>
              <a:t>17.12.2021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D21C5A-1C93-4BE7-A454-50E89192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405F4D-04D1-466A-9676-FE289C42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fld id="{D5E79A63-517B-46F9-85D9-BCD68E676FC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260B31C-AB0A-4864-9ED1-4A65F132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7617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BCA14-857B-465A-B5CA-FC5527C9D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283426-4EF0-41CE-B5AB-4871083F0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7C7F9F-7316-44A8-AFF5-823AF804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17.12.2021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BD4C44-69A5-459E-B84F-83A91AB3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70A2E3-DBBF-4F83-99A8-C05CE594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10C-E555-4515-9831-D03C953200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21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7582A0-569A-4D3B-8BD7-C0253322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01ABF0-1BCC-49DF-AA90-3EEC64294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AC9CD9-E138-4B3A-8AFA-343F8F5E2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C4CCD4-6626-433A-B9B3-BD49DA54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17.12.2021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60D2C1-27ED-4AB8-9E06-662A0498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3F2FA4-52E7-4C4B-980C-B9777091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10C-E555-4515-9831-D03C953200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35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66CF0-9C23-4227-BE6B-6A216CED1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D862FD-625A-45F3-B708-2ECCF46FA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0222D-D018-43AC-B552-7BEF7EA2D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93BC23-AC12-4141-AF34-D49673A76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8F2C8B0-A609-4945-B458-4131828F9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D28DC0-1CFA-4519-9664-A74272B8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17.12.2021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3D12B91-AFD0-4FE2-841A-D8C66F84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3DCDC96-A00D-4E84-9EAE-68C7AB04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10C-E555-4515-9831-D03C953200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53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ADAF6-256C-4D5A-B231-FA0F23A8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DC128A-87E5-4DC9-9201-2B56466DF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17.12.2021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FDDDB0-67C4-4375-9BCD-B23D1CC6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22C929-DC4E-4A96-9FBF-F9C0566E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10C-E555-4515-9831-D03C953200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79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A5849F8-4E84-45AB-BC4C-25681915A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17.12.2021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997432-3630-4FA7-83D8-3812C823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4C78F6-699D-44E5-A6CC-17044319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10C-E555-4515-9831-D03C953200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28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18195-B2DE-4DE9-BF0D-0425FC15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382819-8067-43E9-BE57-825CE9D66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0AF6BA-B150-4B0B-AC38-1E04C3A00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EBF84B-9656-4F25-84B2-A289F514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17.12.2021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62C7AA-D09F-4CB3-AA74-2D8745E0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523409-6D38-44F2-821D-0C43CCBE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10C-E555-4515-9831-D03C953200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36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5A480-45F5-4CEC-A642-CA562276B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F029370-5E9F-4C9C-85E9-09249D611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2AFB43-51B5-49D7-A857-6D0511A19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AF0393-8FE3-4491-8893-7E619D9B7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17.12.2021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C94684-8EFE-4448-B462-4C93EC09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367501-7B40-48EC-ABA8-1C96BFD3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10C-E555-4515-9831-D03C953200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73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EE360BA-F81F-450B-BEA2-7253F80C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363EA2-C3D6-44BE-B691-E1A4D3136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DD8C26-79CC-4A69-9E77-AB56B561F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17.12.2021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E2C0F5-C43B-4381-9231-7A7B02175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00761B-112A-41E0-9898-4A804FE79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5E10C-E555-4515-9831-D03C953200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64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toryMapJS: Evolution of Jazz">
            <a:extLst>
              <a:ext uri="{FF2B5EF4-FFF2-40B4-BE49-F238E27FC236}">
                <a16:creationId xmlns:a16="http://schemas.microsoft.com/office/drawing/2014/main" id="{8C955CE6-5C85-42FB-A1EB-A1C9D06CB1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3" t="19570" r="-1541" b="-23605"/>
          <a:stretch/>
        </p:blipFill>
        <p:spPr bwMode="auto">
          <a:xfrm>
            <a:off x="-85004" y="-36000"/>
            <a:ext cx="12493916" cy="917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E8061B1-9DDC-449B-958A-F6925D5C0A3D}"/>
              </a:ext>
            </a:extLst>
          </p:cNvPr>
          <p:cNvSpPr txBox="1"/>
          <p:nvPr/>
        </p:nvSpPr>
        <p:spPr>
          <a:xfrm>
            <a:off x="872598" y="433687"/>
            <a:ext cx="5601353" cy="830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Utilizing</a:t>
            </a:r>
            <a:r>
              <a:rPr lang="de-DE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a GAN </a:t>
            </a:r>
            <a:r>
              <a:rPr lang="de-DE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to</a:t>
            </a:r>
            <a:r>
              <a:rPr lang="de-DE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generate</a:t>
            </a:r>
            <a:r>
              <a:rPr lang="de-DE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simple Jazz </a:t>
            </a:r>
            <a:r>
              <a:rPr lang="de-DE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sequences</a:t>
            </a:r>
            <a:endParaRPr lang="de-DE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1BB86D3-3596-41EA-9D92-9211C8938722}"/>
              </a:ext>
            </a:extLst>
          </p:cNvPr>
          <p:cNvSpPr txBox="1"/>
          <p:nvPr/>
        </p:nvSpPr>
        <p:spPr>
          <a:xfrm>
            <a:off x="109974" y="6442059"/>
            <a:ext cx="129387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17.12.2021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510423E-0844-429A-826C-3A815CA815D9}"/>
              </a:ext>
            </a:extLst>
          </p:cNvPr>
          <p:cNvSpPr txBox="1"/>
          <p:nvPr/>
        </p:nvSpPr>
        <p:spPr>
          <a:xfrm>
            <a:off x="7200387" y="6442059"/>
            <a:ext cx="4912994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Lennart Kieschnik – Deep Learning Course Project</a:t>
            </a:r>
          </a:p>
        </p:txBody>
      </p:sp>
    </p:spTree>
    <p:extLst>
      <p:ext uri="{BB962C8B-B14F-4D97-AF65-F5344CB8AC3E}">
        <p14:creationId xmlns:p14="http://schemas.microsoft.com/office/powerpoint/2010/main" val="283133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FF3E01B-025A-4DB0-9CC8-A56CF0E4F47D}"/>
              </a:ext>
            </a:extLst>
          </p:cNvPr>
          <p:cNvSpPr/>
          <p:nvPr/>
        </p:nvSpPr>
        <p:spPr>
          <a:xfrm>
            <a:off x="0" y="5911596"/>
            <a:ext cx="12192000" cy="94640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B0AE515-3138-4015-8526-65DB1D12699C}"/>
              </a:ext>
            </a:extLst>
          </p:cNvPr>
          <p:cNvSpPr/>
          <p:nvPr/>
        </p:nvSpPr>
        <p:spPr>
          <a:xfrm>
            <a:off x="0" y="0"/>
            <a:ext cx="12192000" cy="94640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F0E0A8F-0992-43AD-8DCB-465927DB3611}"/>
              </a:ext>
            </a:extLst>
          </p:cNvPr>
          <p:cNvSpPr txBox="1"/>
          <p:nvPr/>
        </p:nvSpPr>
        <p:spPr>
          <a:xfrm>
            <a:off x="310896" y="6167628"/>
            <a:ext cx="129387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17.12.2021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93451CD-5D23-4941-9850-CB2F0C23A503}"/>
              </a:ext>
            </a:extLst>
          </p:cNvPr>
          <p:cNvSpPr txBox="1"/>
          <p:nvPr/>
        </p:nvSpPr>
        <p:spPr>
          <a:xfrm>
            <a:off x="3927348" y="6200132"/>
            <a:ext cx="42291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Lennart Kieschnik – </a:t>
            </a:r>
            <a:r>
              <a:rPr lang="de-DE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Creating</a:t>
            </a:r>
            <a:r>
              <a:rPr lang="de-DE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Jazz </a:t>
            </a:r>
            <a:r>
              <a:rPr lang="de-DE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with</a:t>
            </a:r>
            <a:r>
              <a:rPr lang="de-DE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GAN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9306808-C988-4C0F-A1DD-AC430883FE6B}"/>
              </a:ext>
            </a:extLst>
          </p:cNvPr>
          <p:cNvSpPr txBox="1"/>
          <p:nvPr/>
        </p:nvSpPr>
        <p:spPr>
          <a:xfrm>
            <a:off x="11551920" y="6167628"/>
            <a:ext cx="32766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8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C9D2D39-4BA4-4E31-979E-F8DA625368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Intro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272996E-4B99-42A4-91F8-1003163609FD}"/>
              </a:ext>
            </a:extLst>
          </p:cNvPr>
          <p:cNvSpPr txBox="1">
            <a:spLocks/>
          </p:cNvSpPr>
          <p:nvPr/>
        </p:nvSpPr>
        <p:spPr>
          <a:xfrm>
            <a:off x="2391336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95C3EC0-1A01-4748-A890-AEE76AABD7A6}"/>
              </a:ext>
            </a:extLst>
          </p:cNvPr>
          <p:cNvSpPr txBox="1">
            <a:spLocks/>
          </p:cNvSpPr>
          <p:nvPr/>
        </p:nvSpPr>
        <p:spPr>
          <a:xfrm>
            <a:off x="4839336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Preprocessing</a:t>
            </a:r>
            <a:endParaRPr lang="de-DE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897A291-B66A-4DE1-8185-1309FB2B9319}"/>
              </a:ext>
            </a:extLst>
          </p:cNvPr>
          <p:cNvSpPr txBox="1">
            <a:spLocks/>
          </p:cNvSpPr>
          <p:nvPr/>
        </p:nvSpPr>
        <p:spPr>
          <a:xfrm>
            <a:off x="7286443" y="0"/>
            <a:ext cx="2448000" cy="972000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Model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82D63A3-8192-447F-A309-FDE16A9B01FB}"/>
              </a:ext>
            </a:extLst>
          </p:cNvPr>
          <p:cNvSpPr txBox="1">
            <a:spLocks/>
          </p:cNvSpPr>
          <p:nvPr/>
        </p:nvSpPr>
        <p:spPr>
          <a:xfrm>
            <a:off x="9734443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endParaRPr lang="de-DE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69AD81C-36C2-4767-98D2-E3C8C7F37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22" y="1280243"/>
            <a:ext cx="4151811" cy="4151811"/>
          </a:xfrm>
          <a:prstGeom prst="rect">
            <a:avLst/>
          </a:prstGeom>
        </p:spPr>
      </p:pic>
      <p:pic>
        <p:nvPicPr>
          <p:cNvPr id="15" name="Grafik 1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1BB23487-A99A-462A-A782-74B778891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09" y="1280243"/>
            <a:ext cx="4096429" cy="4096429"/>
          </a:xfrm>
          <a:prstGeom prst="rect">
            <a:avLst/>
          </a:prstGeom>
        </p:spPr>
      </p:pic>
      <p:pic>
        <p:nvPicPr>
          <p:cNvPr id="17" name="Grafik 1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7F0B5CAC-D4CB-4E00-8980-E33C5E65E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631" y="1252551"/>
            <a:ext cx="4151812" cy="4151812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D4EC8B8-C238-4B1B-A888-D914FEE59F6B}"/>
              </a:ext>
            </a:extLst>
          </p:cNvPr>
          <p:cNvSpPr txBox="1"/>
          <p:nvPr/>
        </p:nvSpPr>
        <p:spPr>
          <a:xfrm>
            <a:off x="1137883" y="5459468"/>
            <a:ext cx="136496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3rd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epoche</a:t>
            </a:r>
            <a:endParaRPr lang="de-D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BA9EFD2-ED14-4B87-A64F-4F949082C664}"/>
              </a:ext>
            </a:extLst>
          </p:cNvPr>
          <p:cNvSpPr txBox="1"/>
          <p:nvPr/>
        </p:nvSpPr>
        <p:spPr>
          <a:xfrm>
            <a:off x="5413520" y="5459468"/>
            <a:ext cx="136496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5th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epoche</a:t>
            </a:r>
            <a:endParaRPr lang="de-D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1939791-96FB-448B-BF73-968A3791D836}"/>
              </a:ext>
            </a:extLst>
          </p:cNvPr>
          <p:cNvSpPr txBox="1"/>
          <p:nvPr/>
        </p:nvSpPr>
        <p:spPr>
          <a:xfrm>
            <a:off x="9424056" y="5432054"/>
            <a:ext cx="1486041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20th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epoche</a:t>
            </a:r>
            <a:endParaRPr lang="de-D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6907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FF3E01B-025A-4DB0-9CC8-A56CF0E4F47D}"/>
              </a:ext>
            </a:extLst>
          </p:cNvPr>
          <p:cNvSpPr/>
          <p:nvPr/>
        </p:nvSpPr>
        <p:spPr>
          <a:xfrm>
            <a:off x="0" y="5911596"/>
            <a:ext cx="12192000" cy="94640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B0AE515-3138-4015-8526-65DB1D12699C}"/>
              </a:ext>
            </a:extLst>
          </p:cNvPr>
          <p:cNvSpPr/>
          <p:nvPr/>
        </p:nvSpPr>
        <p:spPr>
          <a:xfrm>
            <a:off x="0" y="0"/>
            <a:ext cx="12192000" cy="94640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F0E0A8F-0992-43AD-8DCB-465927DB3611}"/>
              </a:ext>
            </a:extLst>
          </p:cNvPr>
          <p:cNvSpPr txBox="1"/>
          <p:nvPr/>
        </p:nvSpPr>
        <p:spPr>
          <a:xfrm>
            <a:off x="310896" y="6167628"/>
            <a:ext cx="129387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17.12.2021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93451CD-5D23-4941-9850-CB2F0C23A503}"/>
              </a:ext>
            </a:extLst>
          </p:cNvPr>
          <p:cNvSpPr txBox="1"/>
          <p:nvPr/>
        </p:nvSpPr>
        <p:spPr>
          <a:xfrm>
            <a:off x="3927348" y="6200132"/>
            <a:ext cx="42291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Lennart Kieschnik – </a:t>
            </a:r>
            <a:r>
              <a:rPr lang="de-DE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Creating</a:t>
            </a:r>
            <a:r>
              <a:rPr lang="de-DE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Jazz </a:t>
            </a:r>
            <a:r>
              <a:rPr lang="de-DE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with</a:t>
            </a:r>
            <a:r>
              <a:rPr lang="de-DE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GAN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9306808-C988-4C0F-A1DD-AC430883FE6B}"/>
              </a:ext>
            </a:extLst>
          </p:cNvPr>
          <p:cNvSpPr txBox="1"/>
          <p:nvPr/>
        </p:nvSpPr>
        <p:spPr>
          <a:xfrm>
            <a:off x="11551920" y="6167628"/>
            <a:ext cx="32766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9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C9D2D39-4BA4-4E31-979E-F8DA625368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Intro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272996E-4B99-42A4-91F8-1003163609FD}"/>
              </a:ext>
            </a:extLst>
          </p:cNvPr>
          <p:cNvSpPr txBox="1">
            <a:spLocks/>
          </p:cNvSpPr>
          <p:nvPr/>
        </p:nvSpPr>
        <p:spPr>
          <a:xfrm>
            <a:off x="2391336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95C3EC0-1A01-4748-A890-AEE76AABD7A6}"/>
              </a:ext>
            </a:extLst>
          </p:cNvPr>
          <p:cNvSpPr txBox="1">
            <a:spLocks/>
          </p:cNvSpPr>
          <p:nvPr/>
        </p:nvSpPr>
        <p:spPr>
          <a:xfrm>
            <a:off x="4839336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Preprocessing</a:t>
            </a:r>
            <a:endParaRPr lang="de-DE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897A291-B66A-4DE1-8185-1309FB2B9319}"/>
              </a:ext>
            </a:extLst>
          </p:cNvPr>
          <p:cNvSpPr txBox="1">
            <a:spLocks/>
          </p:cNvSpPr>
          <p:nvPr/>
        </p:nvSpPr>
        <p:spPr>
          <a:xfrm>
            <a:off x="7286443" y="0"/>
            <a:ext cx="2448000" cy="972000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Model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82D63A3-8192-447F-A309-FDE16A9B01FB}"/>
              </a:ext>
            </a:extLst>
          </p:cNvPr>
          <p:cNvSpPr txBox="1">
            <a:spLocks/>
          </p:cNvSpPr>
          <p:nvPr/>
        </p:nvSpPr>
        <p:spPr>
          <a:xfrm>
            <a:off x="9734443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endParaRPr lang="de-DE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A27E18D-DF1C-400A-AAE9-6F4AD01DE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17" y="1580721"/>
            <a:ext cx="5302121" cy="357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0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FF3E01B-025A-4DB0-9CC8-A56CF0E4F47D}"/>
              </a:ext>
            </a:extLst>
          </p:cNvPr>
          <p:cNvSpPr/>
          <p:nvPr/>
        </p:nvSpPr>
        <p:spPr>
          <a:xfrm>
            <a:off x="0" y="5911596"/>
            <a:ext cx="12192000" cy="94640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B0AE515-3138-4015-8526-65DB1D12699C}"/>
              </a:ext>
            </a:extLst>
          </p:cNvPr>
          <p:cNvSpPr/>
          <p:nvPr/>
        </p:nvSpPr>
        <p:spPr>
          <a:xfrm>
            <a:off x="0" y="0"/>
            <a:ext cx="12192000" cy="94640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F0E0A8F-0992-43AD-8DCB-465927DB3611}"/>
              </a:ext>
            </a:extLst>
          </p:cNvPr>
          <p:cNvSpPr txBox="1"/>
          <p:nvPr/>
        </p:nvSpPr>
        <p:spPr>
          <a:xfrm>
            <a:off x="310896" y="6167628"/>
            <a:ext cx="129387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17.12.2021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93451CD-5D23-4941-9850-CB2F0C23A503}"/>
              </a:ext>
            </a:extLst>
          </p:cNvPr>
          <p:cNvSpPr txBox="1"/>
          <p:nvPr/>
        </p:nvSpPr>
        <p:spPr>
          <a:xfrm>
            <a:off x="3927348" y="6200132"/>
            <a:ext cx="42291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Lennart Kieschnik – </a:t>
            </a:r>
            <a:r>
              <a:rPr lang="de-DE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Creating</a:t>
            </a:r>
            <a:r>
              <a:rPr lang="de-DE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Jazz </a:t>
            </a:r>
            <a:r>
              <a:rPr lang="de-DE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with</a:t>
            </a:r>
            <a:r>
              <a:rPr lang="de-DE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GAN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9306808-C988-4C0F-A1DD-AC430883FE6B}"/>
              </a:ext>
            </a:extLst>
          </p:cNvPr>
          <p:cNvSpPr txBox="1"/>
          <p:nvPr/>
        </p:nvSpPr>
        <p:spPr>
          <a:xfrm>
            <a:off x="11434618" y="6167628"/>
            <a:ext cx="444962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C9D2D39-4BA4-4E31-979E-F8DA625368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Intro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272996E-4B99-42A4-91F8-1003163609FD}"/>
              </a:ext>
            </a:extLst>
          </p:cNvPr>
          <p:cNvSpPr txBox="1">
            <a:spLocks/>
          </p:cNvSpPr>
          <p:nvPr/>
        </p:nvSpPr>
        <p:spPr>
          <a:xfrm>
            <a:off x="2391336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95C3EC0-1A01-4748-A890-AEE76AABD7A6}"/>
              </a:ext>
            </a:extLst>
          </p:cNvPr>
          <p:cNvSpPr txBox="1">
            <a:spLocks/>
          </p:cNvSpPr>
          <p:nvPr/>
        </p:nvSpPr>
        <p:spPr>
          <a:xfrm>
            <a:off x="4839336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Preprocessing</a:t>
            </a:r>
            <a:endParaRPr lang="de-DE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897A291-B66A-4DE1-8185-1309FB2B9319}"/>
              </a:ext>
            </a:extLst>
          </p:cNvPr>
          <p:cNvSpPr txBox="1">
            <a:spLocks/>
          </p:cNvSpPr>
          <p:nvPr/>
        </p:nvSpPr>
        <p:spPr>
          <a:xfrm>
            <a:off x="7286443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Model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82D63A3-8192-447F-A309-FDE16A9B01FB}"/>
              </a:ext>
            </a:extLst>
          </p:cNvPr>
          <p:cNvSpPr txBox="1">
            <a:spLocks/>
          </p:cNvSpPr>
          <p:nvPr/>
        </p:nvSpPr>
        <p:spPr>
          <a:xfrm>
            <a:off x="9734443" y="0"/>
            <a:ext cx="2448000" cy="972000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endParaRPr lang="de-DE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9AAEB66-669D-4718-9D61-0379F678F8D8}"/>
              </a:ext>
            </a:extLst>
          </p:cNvPr>
          <p:cNvSpPr txBox="1"/>
          <p:nvPr/>
        </p:nvSpPr>
        <p:spPr>
          <a:xfrm>
            <a:off x="757645" y="1569542"/>
            <a:ext cx="10267405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Since the data was generated from different midi files with different complexity in terms of track count, the preprocessing was likely not sufficient for generating suitable trainings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Some track contained a melody, some </a:t>
            </a:r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containe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just chords and some both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 large number of zeros in the array might have been the reason for the GAN to eventually only create empty arrays if epochs proceeded to higher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Nonetheless, the GAN produced compositions that where not uniform, not random, and had some kind of internal logic in melodic theme and </a:t>
            </a:r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rythm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However, there were still random single base notes or dissonances in the compositions, and it sounded not really jazzy often</a:t>
            </a:r>
          </a:p>
        </p:txBody>
      </p:sp>
    </p:spTree>
    <p:extLst>
      <p:ext uri="{BB962C8B-B14F-4D97-AF65-F5344CB8AC3E}">
        <p14:creationId xmlns:p14="http://schemas.microsoft.com/office/powerpoint/2010/main" val="259053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FF3E01B-025A-4DB0-9CC8-A56CF0E4F47D}"/>
              </a:ext>
            </a:extLst>
          </p:cNvPr>
          <p:cNvSpPr/>
          <p:nvPr/>
        </p:nvSpPr>
        <p:spPr>
          <a:xfrm>
            <a:off x="0" y="5911596"/>
            <a:ext cx="12192000" cy="94640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B0AE515-3138-4015-8526-65DB1D12699C}"/>
              </a:ext>
            </a:extLst>
          </p:cNvPr>
          <p:cNvSpPr/>
          <p:nvPr/>
        </p:nvSpPr>
        <p:spPr>
          <a:xfrm>
            <a:off x="0" y="0"/>
            <a:ext cx="12192000" cy="94640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F0E0A8F-0992-43AD-8DCB-465927DB3611}"/>
              </a:ext>
            </a:extLst>
          </p:cNvPr>
          <p:cNvSpPr txBox="1"/>
          <p:nvPr/>
        </p:nvSpPr>
        <p:spPr>
          <a:xfrm>
            <a:off x="310896" y="6167628"/>
            <a:ext cx="129387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17.12.2021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93451CD-5D23-4941-9850-CB2F0C23A503}"/>
              </a:ext>
            </a:extLst>
          </p:cNvPr>
          <p:cNvSpPr txBox="1"/>
          <p:nvPr/>
        </p:nvSpPr>
        <p:spPr>
          <a:xfrm>
            <a:off x="3927348" y="6200132"/>
            <a:ext cx="42291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Lennart Kieschnik – </a:t>
            </a:r>
            <a:r>
              <a:rPr lang="de-DE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Creating</a:t>
            </a:r>
            <a:r>
              <a:rPr lang="de-DE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Jazz </a:t>
            </a:r>
            <a:r>
              <a:rPr lang="de-DE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with</a:t>
            </a:r>
            <a:r>
              <a:rPr lang="de-DE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GAN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9306808-C988-4C0F-A1DD-AC430883FE6B}"/>
              </a:ext>
            </a:extLst>
          </p:cNvPr>
          <p:cNvSpPr txBox="1"/>
          <p:nvPr/>
        </p:nvSpPr>
        <p:spPr>
          <a:xfrm>
            <a:off x="11551920" y="6167628"/>
            <a:ext cx="32766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C9D2D39-4BA4-4E31-979E-F8DA625368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48000" cy="972000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Intro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272996E-4B99-42A4-91F8-1003163609FD}"/>
              </a:ext>
            </a:extLst>
          </p:cNvPr>
          <p:cNvSpPr txBox="1">
            <a:spLocks/>
          </p:cNvSpPr>
          <p:nvPr/>
        </p:nvSpPr>
        <p:spPr>
          <a:xfrm>
            <a:off x="2391336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95C3EC0-1A01-4748-A890-AEE76AABD7A6}"/>
              </a:ext>
            </a:extLst>
          </p:cNvPr>
          <p:cNvSpPr txBox="1">
            <a:spLocks/>
          </p:cNvSpPr>
          <p:nvPr/>
        </p:nvSpPr>
        <p:spPr>
          <a:xfrm>
            <a:off x="4839336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Preprocessing</a:t>
            </a:r>
            <a:endParaRPr lang="de-DE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897A291-B66A-4DE1-8185-1309FB2B9319}"/>
              </a:ext>
            </a:extLst>
          </p:cNvPr>
          <p:cNvSpPr txBox="1">
            <a:spLocks/>
          </p:cNvSpPr>
          <p:nvPr/>
        </p:nvSpPr>
        <p:spPr>
          <a:xfrm>
            <a:off x="7286443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Model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82D63A3-8192-447F-A309-FDE16A9B01FB}"/>
              </a:ext>
            </a:extLst>
          </p:cNvPr>
          <p:cNvSpPr txBox="1">
            <a:spLocks/>
          </p:cNvSpPr>
          <p:nvPr/>
        </p:nvSpPr>
        <p:spPr>
          <a:xfrm>
            <a:off x="9734443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endParaRPr lang="de-DE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6C1894E5-C790-4B14-82B7-DF3B1B794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948" y="1196230"/>
            <a:ext cx="7464334" cy="4394326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4E40F9A0-220A-409D-A780-5DB1C76BFA66}"/>
              </a:ext>
            </a:extLst>
          </p:cNvPr>
          <p:cNvSpPr txBox="1"/>
          <p:nvPr/>
        </p:nvSpPr>
        <p:spPr>
          <a:xfrm>
            <a:off x="167205" y="1196230"/>
            <a:ext cx="3796720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Basic Idea was to imagine the musical compositions as piano rolls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As piano rolls, they can be imagined as 2D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 sequence and order of notes would be given by one </a:t>
            </a:r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dimention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(0), and the pitch by another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 a way, they can be even seen as images that can be processed by convolution in GAN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52474C8-7875-439B-A8DD-E50925A91751}"/>
              </a:ext>
            </a:extLst>
          </p:cNvPr>
          <p:cNvCxnSpPr/>
          <p:nvPr/>
        </p:nvCxnSpPr>
        <p:spPr>
          <a:xfrm>
            <a:off x="4248041" y="1196230"/>
            <a:ext cx="0" cy="2184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21A0E03-7D61-4C74-8843-27206AA94B58}"/>
              </a:ext>
            </a:extLst>
          </p:cNvPr>
          <p:cNvCxnSpPr/>
          <p:nvPr/>
        </p:nvCxnSpPr>
        <p:spPr>
          <a:xfrm>
            <a:off x="4477948" y="1081605"/>
            <a:ext cx="74643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C9CEF39F-5007-40FF-AB14-E25E957BA4B1}"/>
              </a:ext>
            </a:extLst>
          </p:cNvPr>
          <p:cNvSpPr txBox="1"/>
          <p:nvPr/>
        </p:nvSpPr>
        <p:spPr>
          <a:xfrm>
            <a:off x="4084211" y="2027202"/>
            <a:ext cx="32766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A494ACC-430E-451E-8357-12174124EAAE}"/>
              </a:ext>
            </a:extLst>
          </p:cNvPr>
          <p:cNvSpPr txBox="1"/>
          <p:nvPr/>
        </p:nvSpPr>
        <p:spPr>
          <a:xfrm>
            <a:off x="8228077" y="1011564"/>
            <a:ext cx="32766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3927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FF3E01B-025A-4DB0-9CC8-A56CF0E4F47D}"/>
              </a:ext>
            </a:extLst>
          </p:cNvPr>
          <p:cNvSpPr/>
          <p:nvPr/>
        </p:nvSpPr>
        <p:spPr>
          <a:xfrm>
            <a:off x="0" y="5911596"/>
            <a:ext cx="12192000" cy="94640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B0AE515-3138-4015-8526-65DB1D12699C}"/>
              </a:ext>
            </a:extLst>
          </p:cNvPr>
          <p:cNvSpPr/>
          <p:nvPr/>
        </p:nvSpPr>
        <p:spPr>
          <a:xfrm>
            <a:off x="0" y="0"/>
            <a:ext cx="12192000" cy="94640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F0E0A8F-0992-43AD-8DCB-465927DB3611}"/>
              </a:ext>
            </a:extLst>
          </p:cNvPr>
          <p:cNvSpPr txBox="1"/>
          <p:nvPr/>
        </p:nvSpPr>
        <p:spPr>
          <a:xfrm>
            <a:off x="310896" y="6167628"/>
            <a:ext cx="129387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17.12.2021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93451CD-5D23-4941-9850-CB2F0C23A503}"/>
              </a:ext>
            </a:extLst>
          </p:cNvPr>
          <p:cNvSpPr txBox="1"/>
          <p:nvPr/>
        </p:nvSpPr>
        <p:spPr>
          <a:xfrm>
            <a:off x="3927348" y="6200132"/>
            <a:ext cx="42291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Lennart Kieschnik – </a:t>
            </a:r>
            <a:r>
              <a:rPr lang="de-DE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Creating</a:t>
            </a:r>
            <a:r>
              <a:rPr lang="de-DE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Jazz </a:t>
            </a:r>
            <a:r>
              <a:rPr lang="de-DE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with</a:t>
            </a:r>
            <a:r>
              <a:rPr lang="de-DE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GAN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9306808-C988-4C0F-A1DD-AC430883FE6B}"/>
              </a:ext>
            </a:extLst>
          </p:cNvPr>
          <p:cNvSpPr txBox="1"/>
          <p:nvPr/>
        </p:nvSpPr>
        <p:spPr>
          <a:xfrm>
            <a:off x="11551920" y="6167628"/>
            <a:ext cx="32766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C9D2D39-4BA4-4E31-979E-F8DA625368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Intro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272996E-4B99-42A4-91F8-1003163609FD}"/>
              </a:ext>
            </a:extLst>
          </p:cNvPr>
          <p:cNvSpPr txBox="1">
            <a:spLocks/>
          </p:cNvSpPr>
          <p:nvPr/>
        </p:nvSpPr>
        <p:spPr>
          <a:xfrm>
            <a:off x="2391336" y="0"/>
            <a:ext cx="2448000" cy="972000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95C3EC0-1A01-4748-A890-AEE76AABD7A6}"/>
              </a:ext>
            </a:extLst>
          </p:cNvPr>
          <p:cNvSpPr txBox="1">
            <a:spLocks/>
          </p:cNvSpPr>
          <p:nvPr/>
        </p:nvSpPr>
        <p:spPr>
          <a:xfrm>
            <a:off x="4839336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Preprocessing</a:t>
            </a:r>
            <a:endParaRPr lang="de-DE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897A291-B66A-4DE1-8185-1309FB2B9319}"/>
              </a:ext>
            </a:extLst>
          </p:cNvPr>
          <p:cNvSpPr txBox="1">
            <a:spLocks/>
          </p:cNvSpPr>
          <p:nvPr/>
        </p:nvSpPr>
        <p:spPr>
          <a:xfrm>
            <a:off x="7286443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Model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82D63A3-8192-447F-A309-FDE16A9B01FB}"/>
              </a:ext>
            </a:extLst>
          </p:cNvPr>
          <p:cNvSpPr txBox="1">
            <a:spLocks/>
          </p:cNvSpPr>
          <p:nvPr/>
        </p:nvSpPr>
        <p:spPr>
          <a:xfrm>
            <a:off x="9734443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endParaRPr lang="de-DE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E40F9A0-220A-409D-A780-5DB1C76BFA66}"/>
              </a:ext>
            </a:extLst>
          </p:cNvPr>
          <p:cNvSpPr txBox="1"/>
          <p:nvPr/>
        </p:nvSpPr>
        <p:spPr>
          <a:xfrm>
            <a:off x="3134106" y="3823483"/>
            <a:ext cx="581558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https://www.kaggle.com/saikayala/jazz-ml-ready-midi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33A2F34F-A93D-42DB-B9BB-FB8CE90E8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6117"/>
            <a:ext cx="12192000" cy="2811924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47FF912A-609C-4E4E-82E6-24D77677E98D}"/>
              </a:ext>
            </a:extLst>
          </p:cNvPr>
          <p:cNvSpPr txBox="1"/>
          <p:nvPr/>
        </p:nvSpPr>
        <p:spPr>
          <a:xfrm>
            <a:off x="215102" y="4306252"/>
            <a:ext cx="11876749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936 Midi-files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containing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Jazz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music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of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different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length</a:t>
            </a:r>
            <a:endParaRPr lang="de-D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Different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number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of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tracks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(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dimensions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 per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file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meaning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different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number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of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instruments</a:t>
            </a:r>
            <a:endParaRPr lang="de-D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Different in tempo and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volume</a:t>
            </a:r>
            <a:endParaRPr lang="de-D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--&gt;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For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the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matter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of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this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project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and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the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time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given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I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had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to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simplify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the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data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The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goal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was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to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create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a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believable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Jazz tune, so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volume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and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instrument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were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of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less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importance</a:t>
            </a:r>
            <a:endParaRPr lang="de-D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65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FF3E01B-025A-4DB0-9CC8-A56CF0E4F47D}"/>
              </a:ext>
            </a:extLst>
          </p:cNvPr>
          <p:cNvSpPr/>
          <p:nvPr/>
        </p:nvSpPr>
        <p:spPr>
          <a:xfrm>
            <a:off x="0" y="5911596"/>
            <a:ext cx="12192000" cy="94640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B0AE515-3138-4015-8526-65DB1D12699C}"/>
              </a:ext>
            </a:extLst>
          </p:cNvPr>
          <p:cNvSpPr/>
          <p:nvPr/>
        </p:nvSpPr>
        <p:spPr>
          <a:xfrm>
            <a:off x="0" y="0"/>
            <a:ext cx="12192000" cy="94640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F0E0A8F-0992-43AD-8DCB-465927DB3611}"/>
              </a:ext>
            </a:extLst>
          </p:cNvPr>
          <p:cNvSpPr txBox="1"/>
          <p:nvPr/>
        </p:nvSpPr>
        <p:spPr>
          <a:xfrm>
            <a:off x="310896" y="6167628"/>
            <a:ext cx="129387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17.12.2021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93451CD-5D23-4941-9850-CB2F0C23A503}"/>
              </a:ext>
            </a:extLst>
          </p:cNvPr>
          <p:cNvSpPr txBox="1"/>
          <p:nvPr/>
        </p:nvSpPr>
        <p:spPr>
          <a:xfrm>
            <a:off x="3927348" y="6200132"/>
            <a:ext cx="42291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Lennart Kieschnik – </a:t>
            </a:r>
            <a:r>
              <a:rPr lang="de-DE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Creating</a:t>
            </a:r>
            <a:r>
              <a:rPr lang="de-DE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Jazz </a:t>
            </a:r>
            <a:r>
              <a:rPr lang="de-DE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with</a:t>
            </a:r>
            <a:r>
              <a:rPr lang="de-DE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GAN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9306808-C988-4C0F-A1DD-AC430883FE6B}"/>
              </a:ext>
            </a:extLst>
          </p:cNvPr>
          <p:cNvSpPr txBox="1"/>
          <p:nvPr/>
        </p:nvSpPr>
        <p:spPr>
          <a:xfrm>
            <a:off x="11551920" y="6167628"/>
            <a:ext cx="32766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C9D2D39-4BA4-4E31-979E-F8DA625368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Intro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272996E-4B99-42A4-91F8-1003163609FD}"/>
              </a:ext>
            </a:extLst>
          </p:cNvPr>
          <p:cNvSpPr txBox="1">
            <a:spLocks/>
          </p:cNvSpPr>
          <p:nvPr/>
        </p:nvSpPr>
        <p:spPr>
          <a:xfrm>
            <a:off x="2391336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95C3EC0-1A01-4748-A890-AEE76AABD7A6}"/>
              </a:ext>
            </a:extLst>
          </p:cNvPr>
          <p:cNvSpPr txBox="1">
            <a:spLocks/>
          </p:cNvSpPr>
          <p:nvPr/>
        </p:nvSpPr>
        <p:spPr>
          <a:xfrm>
            <a:off x="4839336" y="0"/>
            <a:ext cx="2448000" cy="972000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Preprocessing</a:t>
            </a:r>
            <a:endParaRPr lang="de-DE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897A291-B66A-4DE1-8185-1309FB2B9319}"/>
              </a:ext>
            </a:extLst>
          </p:cNvPr>
          <p:cNvSpPr txBox="1">
            <a:spLocks/>
          </p:cNvSpPr>
          <p:nvPr/>
        </p:nvSpPr>
        <p:spPr>
          <a:xfrm>
            <a:off x="7286443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Model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82D63A3-8192-447F-A309-FDE16A9B01FB}"/>
              </a:ext>
            </a:extLst>
          </p:cNvPr>
          <p:cNvSpPr txBox="1">
            <a:spLocks/>
          </p:cNvSpPr>
          <p:nvPr/>
        </p:nvSpPr>
        <p:spPr>
          <a:xfrm>
            <a:off x="9734443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endParaRPr lang="de-DE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7917300-177D-4693-BCD9-39AF6920491F}"/>
              </a:ext>
            </a:extLst>
          </p:cNvPr>
          <p:cNvSpPr txBox="1"/>
          <p:nvPr/>
        </p:nvSpPr>
        <p:spPr>
          <a:xfrm>
            <a:off x="3649094" y="1187599"/>
            <a:ext cx="4463252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https://github.com/qsdfo/midi_to_numpy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0C12565-5662-4A46-A102-C8E425FDB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6" y="1899068"/>
            <a:ext cx="3686175" cy="92392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E435D60F-D978-4B92-AD97-D240D853409E}"/>
              </a:ext>
            </a:extLst>
          </p:cNvPr>
          <p:cNvSpPr txBox="1"/>
          <p:nvPr/>
        </p:nvSpPr>
        <p:spPr>
          <a:xfrm>
            <a:off x="5026588" y="2176364"/>
            <a:ext cx="10694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???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112F1B16-ED05-4B7C-9759-4CEBFF5CBFC7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3997071" y="2361030"/>
            <a:ext cx="102951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>
            <a:extLst>
              <a:ext uri="{FF2B5EF4-FFF2-40B4-BE49-F238E27FC236}">
                <a16:creationId xmlns:a16="http://schemas.microsoft.com/office/drawing/2014/main" id="{E31A4F77-7E17-40E7-A90F-5C8D19C82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752" y="1868709"/>
            <a:ext cx="3381375" cy="962025"/>
          </a:xfrm>
          <a:prstGeom prst="rect">
            <a:avLst/>
          </a:prstGeom>
        </p:spPr>
      </p:pic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070C9D5-8848-4753-B6A8-54F962BAD38A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 flipV="1">
            <a:off x="6096000" y="2349722"/>
            <a:ext cx="686752" cy="113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6BF01D2C-23B9-4DB1-87BC-106AE11E58FA}"/>
              </a:ext>
            </a:extLst>
          </p:cNvPr>
          <p:cNvSpPr txBox="1"/>
          <p:nvPr/>
        </p:nvSpPr>
        <p:spPr>
          <a:xfrm>
            <a:off x="10753344" y="2176364"/>
            <a:ext cx="10694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Music!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12BE7148-FCEA-4551-98A1-8CC50CF179DB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10164127" y="2361030"/>
            <a:ext cx="589217" cy="113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fik 41">
            <a:extLst>
              <a:ext uri="{FF2B5EF4-FFF2-40B4-BE49-F238E27FC236}">
                <a16:creationId xmlns:a16="http://schemas.microsoft.com/office/drawing/2014/main" id="{84C7B432-BF0D-4117-A1A2-425467BDF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141" y="2924249"/>
            <a:ext cx="5439538" cy="2886091"/>
          </a:xfrm>
          <a:prstGeom prst="rect">
            <a:avLst/>
          </a:prstGeom>
        </p:spPr>
      </p:pic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6C662714-683F-49A5-B0CD-F4155E98E3F1}"/>
              </a:ext>
            </a:extLst>
          </p:cNvPr>
          <p:cNvCxnSpPr>
            <a:stCxn id="9" idx="2"/>
            <a:endCxn id="42" idx="1"/>
          </p:cNvCxnSpPr>
          <p:nvPr/>
        </p:nvCxnSpPr>
        <p:spPr>
          <a:xfrm rot="16200000" flipH="1">
            <a:off x="1770411" y="3206565"/>
            <a:ext cx="1544302" cy="777157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53422715-132B-443C-9FAD-BF6CF1B2BD40}"/>
              </a:ext>
            </a:extLst>
          </p:cNvPr>
          <p:cNvSpPr txBox="1"/>
          <p:nvPr/>
        </p:nvSpPr>
        <p:spPr>
          <a:xfrm>
            <a:off x="8178573" y="4748043"/>
            <a:ext cx="207421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Output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of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read_midi.py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class</a:t>
            </a:r>
            <a:endParaRPr lang="de-D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39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FF3E01B-025A-4DB0-9CC8-A56CF0E4F47D}"/>
              </a:ext>
            </a:extLst>
          </p:cNvPr>
          <p:cNvSpPr/>
          <p:nvPr/>
        </p:nvSpPr>
        <p:spPr>
          <a:xfrm>
            <a:off x="0" y="5911596"/>
            <a:ext cx="12192000" cy="94640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B0AE515-3138-4015-8526-65DB1D12699C}"/>
              </a:ext>
            </a:extLst>
          </p:cNvPr>
          <p:cNvSpPr/>
          <p:nvPr/>
        </p:nvSpPr>
        <p:spPr>
          <a:xfrm>
            <a:off x="0" y="0"/>
            <a:ext cx="12192000" cy="94640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F0E0A8F-0992-43AD-8DCB-465927DB3611}"/>
              </a:ext>
            </a:extLst>
          </p:cNvPr>
          <p:cNvSpPr txBox="1"/>
          <p:nvPr/>
        </p:nvSpPr>
        <p:spPr>
          <a:xfrm>
            <a:off x="310896" y="6167628"/>
            <a:ext cx="129387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17.12.2021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93451CD-5D23-4941-9850-CB2F0C23A503}"/>
              </a:ext>
            </a:extLst>
          </p:cNvPr>
          <p:cNvSpPr txBox="1"/>
          <p:nvPr/>
        </p:nvSpPr>
        <p:spPr>
          <a:xfrm>
            <a:off x="3927348" y="6200132"/>
            <a:ext cx="42291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Lennart Kieschnik – </a:t>
            </a:r>
            <a:r>
              <a:rPr lang="de-DE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Creating</a:t>
            </a:r>
            <a:r>
              <a:rPr lang="de-DE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Jazz </a:t>
            </a:r>
            <a:r>
              <a:rPr lang="de-DE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with</a:t>
            </a:r>
            <a:r>
              <a:rPr lang="de-DE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GAN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9306808-C988-4C0F-A1DD-AC430883FE6B}"/>
              </a:ext>
            </a:extLst>
          </p:cNvPr>
          <p:cNvSpPr txBox="1"/>
          <p:nvPr/>
        </p:nvSpPr>
        <p:spPr>
          <a:xfrm>
            <a:off x="11551920" y="6167628"/>
            <a:ext cx="32766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C9D2D39-4BA4-4E31-979E-F8DA625368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Intro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272996E-4B99-42A4-91F8-1003163609FD}"/>
              </a:ext>
            </a:extLst>
          </p:cNvPr>
          <p:cNvSpPr txBox="1">
            <a:spLocks/>
          </p:cNvSpPr>
          <p:nvPr/>
        </p:nvSpPr>
        <p:spPr>
          <a:xfrm>
            <a:off x="2391336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95C3EC0-1A01-4748-A890-AEE76AABD7A6}"/>
              </a:ext>
            </a:extLst>
          </p:cNvPr>
          <p:cNvSpPr txBox="1">
            <a:spLocks/>
          </p:cNvSpPr>
          <p:nvPr/>
        </p:nvSpPr>
        <p:spPr>
          <a:xfrm>
            <a:off x="4839336" y="0"/>
            <a:ext cx="2448000" cy="972000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Preprocessing</a:t>
            </a:r>
            <a:endParaRPr lang="de-DE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897A291-B66A-4DE1-8185-1309FB2B9319}"/>
              </a:ext>
            </a:extLst>
          </p:cNvPr>
          <p:cNvSpPr txBox="1">
            <a:spLocks/>
          </p:cNvSpPr>
          <p:nvPr/>
        </p:nvSpPr>
        <p:spPr>
          <a:xfrm>
            <a:off x="7286443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Model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82D63A3-8192-447F-A309-FDE16A9B01FB}"/>
              </a:ext>
            </a:extLst>
          </p:cNvPr>
          <p:cNvSpPr txBox="1">
            <a:spLocks/>
          </p:cNvSpPr>
          <p:nvPr/>
        </p:nvSpPr>
        <p:spPr>
          <a:xfrm>
            <a:off x="9734443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endParaRPr lang="de-DE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7917300-177D-4693-BCD9-39AF6920491F}"/>
              </a:ext>
            </a:extLst>
          </p:cNvPr>
          <p:cNvSpPr txBox="1"/>
          <p:nvPr/>
        </p:nvSpPr>
        <p:spPr>
          <a:xfrm>
            <a:off x="3649094" y="1187599"/>
            <a:ext cx="4463252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https://github.com/qsdfo/midi_to_numpy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0C12565-5662-4A46-A102-C8E425FDB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633" y="1842206"/>
            <a:ext cx="3686175" cy="923925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436C7949-58A8-4AE2-9D72-37149B1EFCBC}"/>
              </a:ext>
            </a:extLst>
          </p:cNvPr>
          <p:cNvSpPr txBox="1"/>
          <p:nvPr/>
        </p:nvSpPr>
        <p:spPr>
          <a:xfrm>
            <a:off x="197341" y="2119502"/>
            <a:ext cx="29478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936 Midi-files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435D60F-D978-4B92-AD97-D240D853409E}"/>
              </a:ext>
            </a:extLst>
          </p:cNvPr>
          <p:cNvSpPr txBox="1"/>
          <p:nvPr/>
        </p:nvSpPr>
        <p:spPr>
          <a:xfrm>
            <a:off x="8616261" y="2046411"/>
            <a:ext cx="321346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936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dictionaries</a:t>
            </a:r>
            <a:endParaRPr lang="de-D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{ „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key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 : [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np.array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]}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792E5AC-2B47-4102-999B-6D54A99D3A02}"/>
              </a:ext>
            </a:extLst>
          </p:cNvPr>
          <p:cNvSpPr txBox="1"/>
          <p:nvPr/>
        </p:nvSpPr>
        <p:spPr>
          <a:xfrm>
            <a:off x="8591332" y="3414641"/>
            <a:ext cx="32633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936 3D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np.arrays</a:t>
            </a:r>
            <a:endParaRPr lang="de-D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D968938-C084-4FDF-8149-644397DE47A7}"/>
              </a:ext>
            </a:extLst>
          </p:cNvPr>
          <p:cNvSpPr txBox="1"/>
          <p:nvPr/>
        </p:nvSpPr>
        <p:spPr>
          <a:xfrm>
            <a:off x="4037632" y="3144261"/>
            <a:ext cx="3686174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Function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that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finds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the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dimension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(track)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with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the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highest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note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count</a:t>
            </a:r>
            <a:endParaRPr lang="de-D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39EC273-A3E7-45D3-80A1-7D1657B406FF}"/>
              </a:ext>
            </a:extLst>
          </p:cNvPr>
          <p:cNvSpPr txBox="1"/>
          <p:nvPr/>
        </p:nvSpPr>
        <p:spPr>
          <a:xfrm>
            <a:off x="197341" y="3144261"/>
            <a:ext cx="294784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936 2D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np.arrays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with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different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sequence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length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(X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rows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128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columns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7FD4633-295E-466B-93EC-584F7F1BFFD9}"/>
              </a:ext>
            </a:extLst>
          </p:cNvPr>
          <p:cNvSpPr txBox="1"/>
          <p:nvPr/>
        </p:nvSpPr>
        <p:spPr>
          <a:xfrm>
            <a:off x="197342" y="4520629"/>
            <a:ext cx="294784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Function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that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finds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the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area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in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the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array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with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highest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density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of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notes</a:t>
            </a:r>
            <a:endParaRPr lang="de-D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0724F89-092F-497C-AEF5-ED6D68293BF8}"/>
              </a:ext>
            </a:extLst>
          </p:cNvPr>
          <p:cNvSpPr txBox="1"/>
          <p:nvPr/>
        </p:nvSpPr>
        <p:spPr>
          <a:xfrm>
            <a:off x="4037633" y="4495806"/>
            <a:ext cx="368617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906 2D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np.arrays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with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the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same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shape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(200 x 128), ~ 30 sec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of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music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depending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on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set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tempo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1A0A514-21E4-4B0E-BF2B-6C042251D845}"/>
              </a:ext>
            </a:extLst>
          </p:cNvPr>
          <p:cNvSpPr txBox="1"/>
          <p:nvPr/>
        </p:nvSpPr>
        <p:spPr>
          <a:xfrm>
            <a:off x="8616261" y="4634305"/>
            <a:ext cx="321346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Function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that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unifies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volume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value</a:t>
            </a:r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and </a:t>
            </a:r>
            <a:r>
              <a:rPr lang="de-DE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normalization</a:t>
            </a:r>
            <a:endParaRPr lang="de-D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06D66DF-5932-4769-AEAE-23CE22004125}"/>
              </a:ext>
            </a:extLst>
          </p:cNvPr>
          <p:cNvCxnSpPr>
            <a:stCxn id="18" idx="3"/>
            <a:endCxn id="9" idx="1"/>
          </p:cNvCxnSpPr>
          <p:nvPr/>
        </p:nvCxnSpPr>
        <p:spPr>
          <a:xfrm>
            <a:off x="3145181" y="2304168"/>
            <a:ext cx="89245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112F1B16-ED05-4B7C-9759-4CEBFF5CBFC7}"/>
              </a:ext>
            </a:extLst>
          </p:cNvPr>
          <p:cNvCxnSpPr/>
          <p:nvPr/>
        </p:nvCxnSpPr>
        <p:spPr>
          <a:xfrm>
            <a:off x="7723806" y="2361031"/>
            <a:ext cx="89245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43C1036-B471-4D33-8000-9C59A2B6B3BD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10222992" y="2692742"/>
            <a:ext cx="0" cy="721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48AFC48-44CD-43E6-A38D-11AB62F9E203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7723806" y="3599307"/>
            <a:ext cx="867526" cy="66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C41DF649-1DE1-4F62-9D8E-979495EFCCEA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>
            <a:off x="3145181" y="3605926"/>
            <a:ext cx="8924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886FBEFF-918C-46B6-B195-69CB63F899C7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1671261" y="4067591"/>
            <a:ext cx="1" cy="4530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A0213874-4907-4D0A-8827-1632F550E207}"/>
              </a:ext>
            </a:extLst>
          </p:cNvPr>
          <p:cNvCxnSpPr/>
          <p:nvPr/>
        </p:nvCxnSpPr>
        <p:spPr>
          <a:xfrm>
            <a:off x="3145181" y="4989593"/>
            <a:ext cx="89245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2EF21AA8-0192-4179-A16B-B3DF8FA6B3CA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7723806" y="4957471"/>
            <a:ext cx="8924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8842C7F2-79B6-43A4-A87C-073AC40436BC}"/>
              </a:ext>
            </a:extLst>
          </p:cNvPr>
          <p:cNvSpPr txBox="1"/>
          <p:nvPr/>
        </p:nvSpPr>
        <p:spPr>
          <a:xfrm>
            <a:off x="9693510" y="5469563"/>
            <a:ext cx="1069412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Model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0E3128BF-36AB-40C2-91C1-2679A46AA9C1}"/>
              </a:ext>
            </a:extLst>
          </p:cNvPr>
          <p:cNvCxnSpPr>
            <a:cxnSpLocks/>
            <a:stCxn id="26" idx="2"/>
            <a:endCxn id="58" idx="0"/>
          </p:cNvCxnSpPr>
          <p:nvPr/>
        </p:nvCxnSpPr>
        <p:spPr>
          <a:xfrm>
            <a:off x="10222992" y="5280636"/>
            <a:ext cx="5224" cy="1889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39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FF3E01B-025A-4DB0-9CC8-A56CF0E4F47D}"/>
              </a:ext>
            </a:extLst>
          </p:cNvPr>
          <p:cNvSpPr/>
          <p:nvPr/>
        </p:nvSpPr>
        <p:spPr>
          <a:xfrm>
            <a:off x="0" y="5911596"/>
            <a:ext cx="12192000" cy="94640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B0AE515-3138-4015-8526-65DB1D12699C}"/>
              </a:ext>
            </a:extLst>
          </p:cNvPr>
          <p:cNvSpPr/>
          <p:nvPr/>
        </p:nvSpPr>
        <p:spPr>
          <a:xfrm>
            <a:off x="0" y="0"/>
            <a:ext cx="12192000" cy="94640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F0E0A8F-0992-43AD-8DCB-465927DB3611}"/>
              </a:ext>
            </a:extLst>
          </p:cNvPr>
          <p:cNvSpPr txBox="1"/>
          <p:nvPr/>
        </p:nvSpPr>
        <p:spPr>
          <a:xfrm>
            <a:off x="310896" y="6167628"/>
            <a:ext cx="129387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17.12.2021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93451CD-5D23-4941-9850-CB2F0C23A503}"/>
              </a:ext>
            </a:extLst>
          </p:cNvPr>
          <p:cNvSpPr txBox="1"/>
          <p:nvPr/>
        </p:nvSpPr>
        <p:spPr>
          <a:xfrm>
            <a:off x="3927348" y="6200132"/>
            <a:ext cx="42291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Lennart Kieschnik – </a:t>
            </a:r>
            <a:r>
              <a:rPr lang="de-DE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Creating</a:t>
            </a:r>
            <a:r>
              <a:rPr lang="de-DE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Jazz </a:t>
            </a:r>
            <a:r>
              <a:rPr lang="de-DE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with</a:t>
            </a:r>
            <a:r>
              <a:rPr lang="de-DE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GAN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9306808-C988-4C0F-A1DD-AC430883FE6B}"/>
              </a:ext>
            </a:extLst>
          </p:cNvPr>
          <p:cNvSpPr txBox="1"/>
          <p:nvPr/>
        </p:nvSpPr>
        <p:spPr>
          <a:xfrm>
            <a:off x="11551920" y="6167628"/>
            <a:ext cx="32766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C9D2D39-4BA4-4E31-979E-F8DA625368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Intro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272996E-4B99-42A4-91F8-1003163609FD}"/>
              </a:ext>
            </a:extLst>
          </p:cNvPr>
          <p:cNvSpPr txBox="1">
            <a:spLocks/>
          </p:cNvSpPr>
          <p:nvPr/>
        </p:nvSpPr>
        <p:spPr>
          <a:xfrm>
            <a:off x="2391336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95C3EC0-1A01-4748-A890-AEE76AABD7A6}"/>
              </a:ext>
            </a:extLst>
          </p:cNvPr>
          <p:cNvSpPr txBox="1">
            <a:spLocks/>
          </p:cNvSpPr>
          <p:nvPr/>
        </p:nvSpPr>
        <p:spPr>
          <a:xfrm>
            <a:off x="4839336" y="0"/>
            <a:ext cx="2448000" cy="972000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Preprocessing</a:t>
            </a:r>
            <a:endParaRPr lang="de-DE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897A291-B66A-4DE1-8185-1309FB2B9319}"/>
              </a:ext>
            </a:extLst>
          </p:cNvPr>
          <p:cNvSpPr txBox="1">
            <a:spLocks/>
          </p:cNvSpPr>
          <p:nvPr/>
        </p:nvSpPr>
        <p:spPr>
          <a:xfrm>
            <a:off x="7286443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Model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82D63A3-8192-447F-A309-FDE16A9B01FB}"/>
              </a:ext>
            </a:extLst>
          </p:cNvPr>
          <p:cNvSpPr txBox="1">
            <a:spLocks/>
          </p:cNvSpPr>
          <p:nvPr/>
        </p:nvSpPr>
        <p:spPr>
          <a:xfrm>
            <a:off x="9734443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endParaRPr lang="de-DE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4" name="Grafik 13" descr="Ein Bild, das Text, Natur enthält.&#10;&#10;Automatisch generierte Beschreibung">
            <a:extLst>
              <a:ext uri="{FF2B5EF4-FFF2-40B4-BE49-F238E27FC236}">
                <a16:creationId xmlns:a16="http://schemas.microsoft.com/office/drawing/2014/main" id="{D2A68164-4E50-4709-A652-3BF776B18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97" y="1021768"/>
            <a:ext cx="4840060" cy="48400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313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FF3E01B-025A-4DB0-9CC8-A56CF0E4F47D}"/>
              </a:ext>
            </a:extLst>
          </p:cNvPr>
          <p:cNvSpPr/>
          <p:nvPr/>
        </p:nvSpPr>
        <p:spPr>
          <a:xfrm>
            <a:off x="0" y="5911596"/>
            <a:ext cx="12192000" cy="94640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B0AE515-3138-4015-8526-65DB1D12699C}"/>
              </a:ext>
            </a:extLst>
          </p:cNvPr>
          <p:cNvSpPr/>
          <p:nvPr/>
        </p:nvSpPr>
        <p:spPr>
          <a:xfrm>
            <a:off x="0" y="0"/>
            <a:ext cx="12192000" cy="94640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F0E0A8F-0992-43AD-8DCB-465927DB3611}"/>
              </a:ext>
            </a:extLst>
          </p:cNvPr>
          <p:cNvSpPr txBox="1"/>
          <p:nvPr/>
        </p:nvSpPr>
        <p:spPr>
          <a:xfrm>
            <a:off x="310896" y="6167628"/>
            <a:ext cx="129387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17.12.2021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93451CD-5D23-4941-9850-CB2F0C23A503}"/>
              </a:ext>
            </a:extLst>
          </p:cNvPr>
          <p:cNvSpPr txBox="1"/>
          <p:nvPr/>
        </p:nvSpPr>
        <p:spPr>
          <a:xfrm>
            <a:off x="3927348" y="6200132"/>
            <a:ext cx="42291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Lennart Kieschnik – </a:t>
            </a:r>
            <a:r>
              <a:rPr lang="de-DE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Creating</a:t>
            </a:r>
            <a:r>
              <a:rPr lang="de-DE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Jazz </a:t>
            </a:r>
            <a:r>
              <a:rPr lang="de-DE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with</a:t>
            </a:r>
            <a:r>
              <a:rPr lang="de-DE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GAN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9306808-C988-4C0F-A1DD-AC430883FE6B}"/>
              </a:ext>
            </a:extLst>
          </p:cNvPr>
          <p:cNvSpPr txBox="1"/>
          <p:nvPr/>
        </p:nvSpPr>
        <p:spPr>
          <a:xfrm>
            <a:off x="11551920" y="6167628"/>
            <a:ext cx="32766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C9D2D39-4BA4-4E31-979E-F8DA625368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Intro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272996E-4B99-42A4-91F8-1003163609FD}"/>
              </a:ext>
            </a:extLst>
          </p:cNvPr>
          <p:cNvSpPr txBox="1">
            <a:spLocks/>
          </p:cNvSpPr>
          <p:nvPr/>
        </p:nvSpPr>
        <p:spPr>
          <a:xfrm>
            <a:off x="2391336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95C3EC0-1A01-4748-A890-AEE76AABD7A6}"/>
              </a:ext>
            </a:extLst>
          </p:cNvPr>
          <p:cNvSpPr txBox="1">
            <a:spLocks/>
          </p:cNvSpPr>
          <p:nvPr/>
        </p:nvSpPr>
        <p:spPr>
          <a:xfrm>
            <a:off x="4839336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Preprocessing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897A291-B66A-4DE1-8185-1309FB2B9319}"/>
              </a:ext>
            </a:extLst>
          </p:cNvPr>
          <p:cNvSpPr txBox="1">
            <a:spLocks/>
          </p:cNvSpPr>
          <p:nvPr/>
        </p:nvSpPr>
        <p:spPr>
          <a:xfrm>
            <a:off x="7286443" y="0"/>
            <a:ext cx="2448000" cy="972000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Model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82D63A3-8192-447F-A309-FDE16A9B01FB}"/>
              </a:ext>
            </a:extLst>
          </p:cNvPr>
          <p:cNvSpPr txBox="1">
            <a:spLocks/>
          </p:cNvSpPr>
          <p:nvPr/>
        </p:nvSpPr>
        <p:spPr>
          <a:xfrm>
            <a:off x="9734443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endParaRPr lang="de-DE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80F2C6C-EEC2-42D5-9AC2-0A7C33D303E5}"/>
              </a:ext>
            </a:extLst>
          </p:cNvPr>
          <p:cNvSpPr txBox="1"/>
          <p:nvPr/>
        </p:nvSpPr>
        <p:spPr>
          <a:xfrm>
            <a:off x="3312739" y="1079504"/>
            <a:ext cx="772276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 Optimizer</a:t>
            </a:r>
          </a:p>
          <a:p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optimizer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 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RMSprop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lr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=0.0008, 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clipvalue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=1.0, 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decay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=1e-8)</a:t>
            </a:r>
          </a:p>
          <a:p>
            <a:endParaRPr lang="de-DE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 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dropout</a:t>
            </a:r>
            <a:endParaRPr lang="de-DE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dropout_rate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= 0.2</a:t>
            </a:r>
          </a:p>
          <a:p>
            <a:endParaRPr lang="de-DE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 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LeakyReLu</a:t>
            </a:r>
            <a:endParaRPr lang="de-DE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leaky_faktor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= 0.2</a:t>
            </a:r>
          </a:p>
          <a:p>
            <a:endParaRPr lang="de-DE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 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Normalization</a:t>
            </a:r>
            <a:endParaRPr lang="de-DE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data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= 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data.astype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('float32')  / 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max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np.unique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data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)) * 2 -1</a:t>
            </a:r>
          </a:p>
          <a:p>
            <a:endParaRPr lang="de-DE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 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Number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of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random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numbers</a:t>
            </a:r>
            <a:endParaRPr lang="de-DE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z_size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= 30</a:t>
            </a:r>
          </a:p>
          <a:p>
            <a:endParaRPr lang="de-DE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 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loss</a:t>
            </a:r>
            <a:endParaRPr lang="de-DE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loss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='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binary_crossentropy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'</a:t>
            </a:r>
          </a:p>
          <a:p>
            <a:endParaRPr lang="de-DE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 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epochs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and 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batch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size</a:t>
            </a:r>
            <a:endParaRPr lang="de-DE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epochs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= 90</a:t>
            </a:r>
          </a:p>
          <a:p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batch_size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= 100</a:t>
            </a:r>
          </a:p>
          <a:p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batch_count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= 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data.shape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[0] / 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batch_size</a:t>
            </a:r>
            <a:endParaRPr lang="de-DE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17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FF3E01B-025A-4DB0-9CC8-A56CF0E4F47D}"/>
              </a:ext>
            </a:extLst>
          </p:cNvPr>
          <p:cNvSpPr/>
          <p:nvPr/>
        </p:nvSpPr>
        <p:spPr>
          <a:xfrm>
            <a:off x="0" y="5911596"/>
            <a:ext cx="12192000" cy="94640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B0AE515-3138-4015-8526-65DB1D12699C}"/>
              </a:ext>
            </a:extLst>
          </p:cNvPr>
          <p:cNvSpPr/>
          <p:nvPr/>
        </p:nvSpPr>
        <p:spPr>
          <a:xfrm>
            <a:off x="0" y="0"/>
            <a:ext cx="12192000" cy="94640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F0E0A8F-0992-43AD-8DCB-465927DB3611}"/>
              </a:ext>
            </a:extLst>
          </p:cNvPr>
          <p:cNvSpPr txBox="1"/>
          <p:nvPr/>
        </p:nvSpPr>
        <p:spPr>
          <a:xfrm>
            <a:off x="310896" y="6167628"/>
            <a:ext cx="129387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17.12.2021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93451CD-5D23-4941-9850-CB2F0C23A503}"/>
              </a:ext>
            </a:extLst>
          </p:cNvPr>
          <p:cNvSpPr txBox="1"/>
          <p:nvPr/>
        </p:nvSpPr>
        <p:spPr>
          <a:xfrm>
            <a:off x="3927348" y="6200132"/>
            <a:ext cx="42291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Lennart Kieschnik – </a:t>
            </a:r>
            <a:r>
              <a:rPr lang="de-DE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Creating</a:t>
            </a:r>
            <a:r>
              <a:rPr lang="de-DE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Jazz </a:t>
            </a:r>
            <a:r>
              <a:rPr lang="de-DE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with</a:t>
            </a:r>
            <a:r>
              <a:rPr lang="de-DE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GAN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9306808-C988-4C0F-A1DD-AC430883FE6B}"/>
              </a:ext>
            </a:extLst>
          </p:cNvPr>
          <p:cNvSpPr txBox="1"/>
          <p:nvPr/>
        </p:nvSpPr>
        <p:spPr>
          <a:xfrm>
            <a:off x="11551920" y="6167628"/>
            <a:ext cx="32766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C9D2D39-4BA4-4E31-979E-F8DA625368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Intro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272996E-4B99-42A4-91F8-1003163609FD}"/>
              </a:ext>
            </a:extLst>
          </p:cNvPr>
          <p:cNvSpPr txBox="1">
            <a:spLocks/>
          </p:cNvSpPr>
          <p:nvPr/>
        </p:nvSpPr>
        <p:spPr>
          <a:xfrm>
            <a:off x="2391336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95C3EC0-1A01-4748-A890-AEE76AABD7A6}"/>
              </a:ext>
            </a:extLst>
          </p:cNvPr>
          <p:cNvSpPr txBox="1">
            <a:spLocks/>
          </p:cNvSpPr>
          <p:nvPr/>
        </p:nvSpPr>
        <p:spPr>
          <a:xfrm>
            <a:off x="4839336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Preprocessing</a:t>
            </a:r>
            <a:endParaRPr lang="de-DE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897A291-B66A-4DE1-8185-1309FB2B9319}"/>
              </a:ext>
            </a:extLst>
          </p:cNvPr>
          <p:cNvSpPr txBox="1">
            <a:spLocks/>
          </p:cNvSpPr>
          <p:nvPr/>
        </p:nvSpPr>
        <p:spPr>
          <a:xfrm>
            <a:off x="7286443" y="0"/>
            <a:ext cx="2448000" cy="972000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Model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82D63A3-8192-447F-A309-FDE16A9B01FB}"/>
              </a:ext>
            </a:extLst>
          </p:cNvPr>
          <p:cNvSpPr txBox="1">
            <a:spLocks/>
          </p:cNvSpPr>
          <p:nvPr/>
        </p:nvSpPr>
        <p:spPr>
          <a:xfrm>
            <a:off x="9734443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endParaRPr lang="de-DE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AF67E20-A516-4F7F-B6D2-D1D0F739F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77" y="1260536"/>
            <a:ext cx="5368236" cy="439651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FF118E0-3E34-421E-87CA-587BC5F93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943" y="1085672"/>
            <a:ext cx="4080500" cy="471225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4E207D9-C187-4D96-90EC-BFD37863C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725" y="1985962"/>
            <a:ext cx="7448550" cy="28860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662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FF3E01B-025A-4DB0-9CC8-A56CF0E4F47D}"/>
              </a:ext>
            </a:extLst>
          </p:cNvPr>
          <p:cNvSpPr/>
          <p:nvPr/>
        </p:nvSpPr>
        <p:spPr>
          <a:xfrm>
            <a:off x="0" y="5911596"/>
            <a:ext cx="12192000" cy="94640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B0AE515-3138-4015-8526-65DB1D12699C}"/>
              </a:ext>
            </a:extLst>
          </p:cNvPr>
          <p:cNvSpPr/>
          <p:nvPr/>
        </p:nvSpPr>
        <p:spPr>
          <a:xfrm>
            <a:off x="0" y="0"/>
            <a:ext cx="12192000" cy="94640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F0E0A8F-0992-43AD-8DCB-465927DB3611}"/>
              </a:ext>
            </a:extLst>
          </p:cNvPr>
          <p:cNvSpPr txBox="1"/>
          <p:nvPr/>
        </p:nvSpPr>
        <p:spPr>
          <a:xfrm>
            <a:off x="310896" y="6167628"/>
            <a:ext cx="129387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17.12.2021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93451CD-5D23-4941-9850-CB2F0C23A503}"/>
              </a:ext>
            </a:extLst>
          </p:cNvPr>
          <p:cNvSpPr txBox="1"/>
          <p:nvPr/>
        </p:nvSpPr>
        <p:spPr>
          <a:xfrm>
            <a:off x="3927348" y="6200132"/>
            <a:ext cx="42291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Lennart Kieschnik – </a:t>
            </a:r>
            <a:r>
              <a:rPr lang="de-DE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Creating</a:t>
            </a:r>
            <a:r>
              <a:rPr lang="de-DE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Jazz </a:t>
            </a:r>
            <a:r>
              <a:rPr lang="de-DE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with</a:t>
            </a:r>
            <a:r>
              <a:rPr lang="de-DE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GAN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9306808-C988-4C0F-A1DD-AC430883FE6B}"/>
              </a:ext>
            </a:extLst>
          </p:cNvPr>
          <p:cNvSpPr txBox="1"/>
          <p:nvPr/>
        </p:nvSpPr>
        <p:spPr>
          <a:xfrm>
            <a:off x="11551920" y="6167628"/>
            <a:ext cx="32766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C9D2D39-4BA4-4E31-979E-F8DA625368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Intro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272996E-4B99-42A4-91F8-1003163609FD}"/>
              </a:ext>
            </a:extLst>
          </p:cNvPr>
          <p:cNvSpPr txBox="1">
            <a:spLocks/>
          </p:cNvSpPr>
          <p:nvPr/>
        </p:nvSpPr>
        <p:spPr>
          <a:xfrm>
            <a:off x="2391336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95C3EC0-1A01-4748-A890-AEE76AABD7A6}"/>
              </a:ext>
            </a:extLst>
          </p:cNvPr>
          <p:cNvSpPr txBox="1">
            <a:spLocks/>
          </p:cNvSpPr>
          <p:nvPr/>
        </p:nvSpPr>
        <p:spPr>
          <a:xfrm>
            <a:off x="4839336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Preprocessing</a:t>
            </a:r>
            <a:endParaRPr lang="de-DE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897A291-B66A-4DE1-8185-1309FB2B9319}"/>
              </a:ext>
            </a:extLst>
          </p:cNvPr>
          <p:cNvSpPr txBox="1">
            <a:spLocks/>
          </p:cNvSpPr>
          <p:nvPr/>
        </p:nvSpPr>
        <p:spPr>
          <a:xfrm>
            <a:off x="7286443" y="0"/>
            <a:ext cx="2448000" cy="972000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Model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82D63A3-8192-447F-A309-FDE16A9B01FB}"/>
              </a:ext>
            </a:extLst>
          </p:cNvPr>
          <p:cNvSpPr txBox="1">
            <a:spLocks/>
          </p:cNvSpPr>
          <p:nvPr/>
        </p:nvSpPr>
        <p:spPr>
          <a:xfrm>
            <a:off x="9734443" y="0"/>
            <a:ext cx="2448000" cy="9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endParaRPr lang="de-DE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80F2C6C-EEC2-42D5-9AC2-0A7C33D303E5}"/>
              </a:ext>
            </a:extLst>
          </p:cNvPr>
          <p:cNvSpPr txBox="1"/>
          <p:nvPr/>
        </p:nvSpPr>
        <p:spPr>
          <a:xfrm>
            <a:off x="3312739" y="1079504"/>
            <a:ext cx="772276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 Optimizer</a:t>
            </a:r>
          </a:p>
          <a:p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optimizer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 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RMSprop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lr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=0.0008, 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clipvalue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=1.0, 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decay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=1e-8)</a:t>
            </a:r>
          </a:p>
          <a:p>
            <a:endParaRPr lang="de-DE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 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dropout</a:t>
            </a:r>
            <a:endParaRPr lang="de-DE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dropout_rate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= 0.2</a:t>
            </a:r>
          </a:p>
          <a:p>
            <a:endParaRPr lang="de-DE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 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LeakyReLu</a:t>
            </a:r>
            <a:endParaRPr lang="de-DE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leaky_faktor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= 0.2</a:t>
            </a:r>
          </a:p>
          <a:p>
            <a:endParaRPr lang="de-DE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 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Normalization</a:t>
            </a:r>
            <a:endParaRPr lang="de-DE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data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= 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data.astype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('float32')  / 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max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np.unique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data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)) * 2 -1</a:t>
            </a:r>
          </a:p>
          <a:p>
            <a:endParaRPr lang="de-DE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 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Number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of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random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numbers</a:t>
            </a:r>
            <a:endParaRPr lang="de-DE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z_size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= 30</a:t>
            </a:r>
          </a:p>
          <a:p>
            <a:endParaRPr lang="de-DE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 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loss</a:t>
            </a:r>
            <a:endParaRPr lang="de-DE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loss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='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binary_crossentropy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'</a:t>
            </a:r>
          </a:p>
          <a:p>
            <a:endParaRPr lang="de-DE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 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epochs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and 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batch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size</a:t>
            </a:r>
            <a:endParaRPr lang="de-DE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epochs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= 90</a:t>
            </a:r>
          </a:p>
          <a:p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batch_size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= 30</a:t>
            </a:r>
          </a:p>
          <a:p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batch_count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= 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data.shape</a:t>
            </a:r>
            <a:r>
              <a:rPr lang="de-DE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[0] / </a:t>
            </a:r>
            <a:r>
              <a:rPr lang="de-DE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batch_size</a:t>
            </a:r>
            <a:endParaRPr lang="de-DE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477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</Words>
  <Application>Microsoft Office PowerPoint</Application>
  <PresentationFormat>Breitbild</PresentationFormat>
  <Paragraphs>176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Malgun Gothic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Lennart Kieschnik</dc:creator>
  <cp:lastModifiedBy>Lennart Kieschnik</cp:lastModifiedBy>
  <cp:revision>26</cp:revision>
  <dcterms:created xsi:type="dcterms:W3CDTF">2021-12-16T14:20:04Z</dcterms:created>
  <dcterms:modified xsi:type="dcterms:W3CDTF">2021-12-17T12:27:54Z</dcterms:modified>
</cp:coreProperties>
</file>