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Proxima Nova"/>
      <p:regular r:id="rId68"/>
      <p:bold r:id="rId69"/>
      <p:italic r:id="rId70"/>
      <p:boldItalic r:id="rId71"/>
    </p:embeddedFont>
    <p:embeddedFont>
      <p:font typeface="Roboto Condensed"/>
      <p:regular r:id="rId72"/>
      <p:bold r:id="rId73"/>
      <p:italic r:id="rId74"/>
      <p:boldItalic r:id="rId75"/>
    </p:embeddedFont>
    <p:embeddedFont>
      <p:font typeface="Ubuntu Mono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Condensed-bold.fntdata"/><Relationship Id="rId72" Type="http://schemas.openxmlformats.org/officeDocument/2006/relationships/font" Target="fonts/RobotoCondensed-regular.fntdata"/><Relationship Id="rId31" Type="http://schemas.openxmlformats.org/officeDocument/2006/relationships/slide" Target="slides/slide26.xml"/><Relationship Id="rId75" Type="http://schemas.openxmlformats.org/officeDocument/2006/relationships/font" Target="fonts/RobotoCondensed-boldItalic.fntdata"/><Relationship Id="rId30" Type="http://schemas.openxmlformats.org/officeDocument/2006/relationships/slide" Target="slides/slide25.xml"/><Relationship Id="rId74" Type="http://schemas.openxmlformats.org/officeDocument/2006/relationships/font" Target="fonts/RobotoCondensed-italic.fntdata"/><Relationship Id="rId33" Type="http://schemas.openxmlformats.org/officeDocument/2006/relationships/slide" Target="slides/slide28.xml"/><Relationship Id="rId77" Type="http://schemas.openxmlformats.org/officeDocument/2006/relationships/font" Target="fonts/UbuntuMono-bold.fntdata"/><Relationship Id="rId32" Type="http://schemas.openxmlformats.org/officeDocument/2006/relationships/slide" Target="slides/slide27.xml"/><Relationship Id="rId76" Type="http://schemas.openxmlformats.org/officeDocument/2006/relationships/font" Target="fonts/UbuntuMono-regular.fntdata"/><Relationship Id="rId35" Type="http://schemas.openxmlformats.org/officeDocument/2006/relationships/slide" Target="slides/slide30.xml"/><Relationship Id="rId79" Type="http://schemas.openxmlformats.org/officeDocument/2006/relationships/font" Target="fonts/UbuntuMono-boldItalic.fntdata"/><Relationship Id="rId34" Type="http://schemas.openxmlformats.org/officeDocument/2006/relationships/slide" Target="slides/slide29.xml"/><Relationship Id="rId78" Type="http://schemas.openxmlformats.org/officeDocument/2006/relationships/font" Target="fonts/UbuntuMono-italic.fntdata"/><Relationship Id="rId71" Type="http://schemas.openxmlformats.org/officeDocument/2006/relationships/font" Target="fonts/ProximaNova-boldItalic.fntdata"/><Relationship Id="rId70" Type="http://schemas.openxmlformats.org/officeDocument/2006/relationships/font" Target="fonts/ProximaNova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roximaNov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defRPr b="0" i="0" sz="1800" u="none" cap="none" strike="noStrike"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defRPr b="0" i="0" sz="1800" u="none" cap="none" strike="noStrike"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r>
              <a:t/>
            </a: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None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None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None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None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None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None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685011" y="4344025"/>
            <a:ext cx="5488200" cy="4114500"/>
          </a:xfrm>
          <a:prstGeom prst="rect">
            <a:avLst/>
          </a:prstGeom>
        </p:spPr>
        <p:txBody>
          <a:bodyPr anchorCtr="0" anchor="ctr" bIns="90725" lIns="90725" rIns="90725" wrap="square" tIns="907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x="341714" y="685488"/>
            <a:ext cx="6176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85011" y="4344025"/>
            <a:ext cx="5488200" cy="4114500"/>
          </a:xfrm>
          <a:prstGeom prst="rect">
            <a:avLst/>
          </a:prstGeom>
        </p:spPr>
        <p:txBody>
          <a:bodyPr anchorCtr="0" anchor="ctr" bIns="90725" lIns="90725" rIns="90725" wrap="square" tIns="907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341714" y="685488"/>
            <a:ext cx="6176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" name="Shape 49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504675"/>
            <a:ext cx="39999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832400" y="617606"/>
            <a:ext cx="3999900" cy="4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4" name="Shape 5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" name="Shape 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912562"/>
            <a:ext cx="28080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02800" y="827437"/>
            <a:ext cx="3235500" cy="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-91100"/>
            <a:ext cx="3235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Shape 7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Shape 7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4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lt2"/>
              </a:buClr>
              <a:buFont typeface="Proxima Nova"/>
              <a:buChar char="●"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lt2"/>
              </a:buClr>
              <a:buFont typeface="Proxima Nova"/>
              <a:buChar char="○"/>
              <a:defRPr b="0" i="0" sz="22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lt2"/>
              </a:buClr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lt2"/>
              </a:buClr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lt2"/>
              </a:buClr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lt2"/>
              </a:buClr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lt2"/>
              </a:buClr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lt2"/>
              </a:buClr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lt2"/>
              </a:buClr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Char char="●"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1" i="0" sz="4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obj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2"/>
              </a:buClr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133350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139700" lvl="2" marL="1143000" marR="0" rtl="0" algn="l">
              <a:lnSpc>
                <a:spcPct val="115000"/>
              </a:lnSpc>
              <a:spcBef>
                <a:spcPts val="48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101600" lvl="3" marL="16002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101600" lvl="4" marL="20574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101600" lvl="5" marL="25146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101600" lvl="6" marL="29718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101600" lvl="7" marL="34290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101600" lvl="8" marL="38862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indent="-285750" lvl="1" marL="742950" rtl="0">
              <a:spcBef>
                <a:spcPts val="0"/>
              </a:spcBef>
              <a:defRPr/>
            </a:lvl2pPr>
            <a:lvl3pPr indent="-228600" lvl="2" marL="1143000" rtl="0">
              <a:spcBef>
                <a:spcPts val="0"/>
              </a:spcBef>
              <a:defRPr/>
            </a:lvl3pPr>
            <a:lvl4pPr indent="-228600" lvl="3" marL="1600200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 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b="1" sz="4800"/>
            </a:lvl1pPr>
            <a:lvl2pPr lvl="1" rtl="0" algn="ctr">
              <a:spcBef>
                <a:spcPts val="0"/>
              </a:spcBef>
              <a:buSzPct val="100000"/>
              <a:defRPr b="1" sz="4800"/>
            </a:lvl2pPr>
            <a:lvl3pPr lvl="2" rtl="0" algn="ctr">
              <a:spcBef>
                <a:spcPts val="0"/>
              </a:spcBef>
              <a:buSzPct val="100000"/>
              <a:defRPr b="1" sz="4800"/>
            </a:lvl3pPr>
            <a:lvl4pPr lvl="3" rtl="0" algn="ctr">
              <a:spcBef>
                <a:spcPts val="0"/>
              </a:spcBef>
              <a:buSzPct val="100000"/>
              <a:defRPr b="1" sz="4800"/>
            </a:lvl4pPr>
            <a:lvl5pPr lvl="4" rtl="0" algn="ctr">
              <a:spcBef>
                <a:spcPts val="0"/>
              </a:spcBef>
              <a:buSzPct val="100000"/>
              <a:defRPr b="1" sz="4800"/>
            </a:lvl5pPr>
            <a:lvl6pPr lvl="5" rtl="0" algn="ctr">
              <a:spcBef>
                <a:spcPts val="0"/>
              </a:spcBef>
              <a:buSzPct val="100000"/>
              <a:defRPr b="1" sz="4800"/>
            </a:lvl6pPr>
            <a:lvl7pPr lvl="6" rtl="0" algn="ctr">
              <a:spcBef>
                <a:spcPts val="0"/>
              </a:spcBef>
              <a:buSzPct val="100000"/>
              <a:defRPr b="1" sz="4800"/>
            </a:lvl7pPr>
            <a:lvl8pPr lvl="7" rtl="0" algn="ctr">
              <a:spcBef>
                <a:spcPts val="0"/>
              </a:spcBef>
              <a:buSzPct val="100000"/>
              <a:defRPr b="1" sz="4800"/>
            </a:lvl8pPr>
            <a:lvl9pPr lvl="8" rtl="0" algn="ctr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300"/>
              </a:spcAft>
              <a:defRPr/>
            </a:lvl1pPr>
            <a:lvl2pPr lvl="1" rtl="0" algn="ctr">
              <a:spcBef>
                <a:spcPts val="0"/>
              </a:spcBef>
              <a:spcAft>
                <a:spcPts val="300"/>
              </a:spcAft>
              <a:defRPr/>
            </a:lvl2pPr>
            <a:lvl3pPr lvl="2" rtl="0" algn="ctr">
              <a:spcBef>
                <a:spcPts val="0"/>
              </a:spcBef>
              <a:spcAft>
                <a:spcPts val="300"/>
              </a:spcAft>
              <a:defRPr/>
            </a:lvl3pPr>
            <a:lvl4pPr lvl="3" rtl="0" algn="ctr">
              <a:spcBef>
                <a:spcPts val="0"/>
              </a:spcBef>
              <a:spcAft>
                <a:spcPts val="300"/>
              </a:spcAft>
              <a:defRPr/>
            </a:lvl4pPr>
            <a:lvl5pPr lvl="4" rtl="0" algn="ctr">
              <a:spcBef>
                <a:spcPts val="0"/>
              </a:spcBef>
              <a:spcAft>
                <a:spcPts val="300"/>
              </a:spcAft>
              <a:defRPr/>
            </a:lvl5pPr>
            <a:lvl6pPr lvl="5" rtl="0" algn="ctr">
              <a:spcBef>
                <a:spcPts val="0"/>
              </a:spcBef>
              <a:spcAft>
                <a:spcPts val="300"/>
              </a:spcAft>
              <a:defRPr/>
            </a:lvl6pPr>
            <a:lvl7pPr lvl="6" rtl="0" algn="ctr">
              <a:spcBef>
                <a:spcPts val="0"/>
              </a:spcBef>
              <a:spcAft>
                <a:spcPts val="300"/>
              </a:spcAft>
              <a:defRPr/>
            </a:lvl7pPr>
            <a:lvl8pPr lvl="7" rtl="0" algn="ctr">
              <a:spcBef>
                <a:spcPts val="0"/>
              </a:spcBef>
              <a:spcAft>
                <a:spcPts val="300"/>
              </a:spcAft>
              <a:defRPr/>
            </a:lvl8pPr>
            <a:lvl9pPr lvl="8" rtl="0" algn="ctr">
              <a:spcBef>
                <a:spcPts val="0"/>
              </a:spcBef>
              <a:spcAft>
                <a:spcPts val="300"/>
              </a:spcAft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1450" lvl="0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171450" lvl="1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171450" lvl="2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171450" lvl="3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171450" lvl="4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171450" lvl="5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171450" lvl="6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171450" lvl="7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171450" lvl="8" marL="28575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9537" lvl="0" marL="382587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77787" lvl="1" marL="731837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49212" lvl="2" marL="1131887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77787" lvl="3" marL="1589087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77787" lvl="4" marL="2046287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77787" lvl="5" marL="2503487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77787" lvl="6" marL="2960687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77787" lvl="7" marL="3417887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77787" lvl="8" marL="3875087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hape 4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lt2"/>
              </a:buClr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lt2"/>
              </a:buClr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lt2"/>
              </a:buClr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lt2"/>
              </a:buClr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lt2"/>
              </a:buClr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lt2"/>
              </a:buClr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lt2"/>
              </a:buClr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lt2"/>
              </a:buClr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lvl="3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lvl="4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lvl="5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lvl="6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lvl="7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lvl="8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24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566887"/>
            <a:ext cx="85206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hyperlink" Target="http://handlebarsjs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ching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750" y="771525"/>
            <a:ext cx="360045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er-logo.png"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200" y="1220818"/>
            <a:ext cx="2594050" cy="9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hape 17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Shape 177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Route Handler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422750" y="1345950"/>
            <a:ext cx="62985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b="1"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Model hook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Returns data so it’s available to controller / template as a “model” variable.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Usually an ember data record, but can be any promise object plain JS object or array.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Ajax call or EmberData call.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hape 18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Route handler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88950" y="714000"/>
            <a:ext cx="7994100" cy="384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app/routes/favorite-posts.js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import Ember from </a:t>
            </a:r>
            <a:r>
              <a:rPr lang="en-US" sz="2200">
                <a:solidFill>
                  <a:srgbClr val="78CEC8"/>
                </a:solidFill>
                <a:latin typeface="Ubuntu Mono"/>
                <a:ea typeface="Ubuntu Mono"/>
                <a:cs typeface="Ubuntu Mono"/>
                <a:sym typeface="Ubuntu Mono"/>
              </a:rPr>
              <a:t>'ember'</a:t>
            </a: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b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b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export </a:t>
            </a:r>
            <a:r>
              <a:rPr lang="en-US" sz="2200">
                <a:solidFill>
                  <a:srgbClr val="F5E090"/>
                </a:solidFill>
                <a:latin typeface="Ubuntu Mono"/>
                <a:ea typeface="Ubuntu Mono"/>
                <a:cs typeface="Ubuntu Mono"/>
                <a:sym typeface="Ubuntu Mono"/>
              </a:rPr>
              <a:t>default</a:t>
            </a: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Ember.Route.extend({</a:t>
            </a:r>
            <a:b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model() {</a:t>
            </a:r>
            <a:b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-US" sz="2200">
                <a:solidFill>
                  <a:srgbClr val="F5E090"/>
                </a:solidFill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2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[Array of favorites here]</a:t>
            </a: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b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}</a:t>
            </a:r>
            <a:b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});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hape 19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Shape 193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Core concepts - Template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150" y="714000"/>
            <a:ext cx="4881693" cy="42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2960475" y="3133200"/>
            <a:ext cx="3934200" cy="8481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hape 20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422750" y="1345950"/>
            <a:ext cx="62985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Ember uses handlebars (</a:t>
            </a:r>
            <a:r>
              <a:rPr lang="en-US" sz="18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http://handlebarsjs.com/</a:t>
            </a: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 Condensed"/>
              <a:buChar char="●"/>
            </a:pP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“hbs” templates with static HTML along with dynamic content in double curly braces </a:t>
            </a:r>
            <a:r>
              <a:rPr b="1"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{{}}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 Condensed"/>
              <a:buChar char="●"/>
            </a:pP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Dynamic content is rendered using data-binding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more double binding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“Data down, action up” pattern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ct val="100000"/>
              <a:buFont typeface="Roboto Condensed"/>
              <a:buChar char="●"/>
            </a:pP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Conditionals (#if), loops (#each), helpers (#link-to, #input, ...)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Shape 20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74950" y="865525"/>
            <a:ext cx="7994100" cy="384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app/templates/favorite-posts.hbs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{{#each model as |favorite|}}</a:t>
            </a:r>
            <a:b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&lt;article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-US" sz="24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400">
                <a:solidFill>
                  <a:srgbClr val="78CEC8"/>
                </a:solidFill>
                <a:latin typeface="Ubuntu Mono"/>
                <a:ea typeface="Ubuntu Mono"/>
                <a:cs typeface="Ubuntu Mono"/>
                <a:sym typeface="Ubuntu Mono"/>
              </a:rPr>
              <a:t>blog-post</a:t>
            </a:r>
            <a:r>
              <a:rPr lang="en-US" sz="24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b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&lt;h3&gt;</a:t>
            </a:r>
            <a:r>
              <a:rPr lang="en-US" sz="24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{{favorite.title}}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&lt;/h3&gt;</a:t>
            </a:r>
            <a:b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&lt;div&gt;</a:t>
            </a:r>
            <a:r>
              <a:rPr lang="en-US" sz="24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{{favorite.body}}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&lt;/div&gt;</a:t>
            </a:r>
            <a:b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&lt;/article&gt;</a:t>
            </a:r>
            <a:b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4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{{/each}}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Shape 218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Core concepts - Components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150" y="714000"/>
            <a:ext cx="4881693" cy="42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2929050" y="4075500"/>
            <a:ext cx="3996900" cy="8481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Components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417525" y="1178725"/>
            <a:ext cx="62985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 Condensed"/>
              <a:buChar char="●"/>
            </a:pP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Two parts: a handlebars template and a source JS file that defines behavior.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 Condensed"/>
              <a:buChar char="●"/>
            </a:pP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Components in ember must have a “-”.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 Condensed"/>
              <a:buChar char="●"/>
            </a:pP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Components receives properties (data down)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ct val="100000"/>
              <a:buFont typeface="Roboto Condensed"/>
              <a:buChar char="●"/>
            </a:pP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Components trigger actions (action up)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hape 2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Shape 235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Components - template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74950" y="865525"/>
            <a:ext cx="7994100" cy="384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app/templates/components/blog-post.hbs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9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&lt;article</a:t>
            </a:r>
            <a:r>
              <a:rPr lang="en-US" sz="29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9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-US" sz="29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-US" sz="29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900">
                <a:solidFill>
                  <a:srgbClr val="78CEC8"/>
                </a:solidFill>
                <a:latin typeface="Ubuntu Mono"/>
                <a:ea typeface="Ubuntu Mono"/>
                <a:cs typeface="Ubuntu Mono"/>
                <a:sym typeface="Ubuntu Mono"/>
              </a:rPr>
              <a:t>blog-post</a:t>
            </a:r>
            <a:r>
              <a:rPr lang="en-US" sz="29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9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br>
              <a:rPr lang="en-US" sz="29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9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-US" sz="29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&lt;h1&gt;</a:t>
            </a:r>
            <a:r>
              <a:rPr lang="en-US" sz="29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{{title}}</a:t>
            </a:r>
            <a:r>
              <a:rPr lang="en-US" sz="29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&lt;/h1&gt;</a:t>
            </a:r>
            <a:br>
              <a:rPr lang="en-US" sz="29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9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-US" sz="29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&lt;p&gt;</a:t>
            </a:r>
            <a:r>
              <a:rPr lang="en-US" sz="29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{{body}}</a:t>
            </a:r>
            <a:r>
              <a:rPr lang="en-US" sz="29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&lt;/p&gt;</a:t>
            </a:r>
            <a:br>
              <a:rPr lang="en-US" sz="29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9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&lt;/article&gt;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hape 24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Shape 243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 now with component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74950" y="865525"/>
            <a:ext cx="7994100" cy="384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app/templates/favorite-posts.hbs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{{#each model as |favorite|}}</a:t>
            </a:r>
            <a:b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-US" sz="22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{{blog-post title=favorite.title body=favorite.body}}</a:t>
            </a:r>
            <a:br>
              <a:rPr lang="en-US" sz="22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200">
                <a:solidFill>
                  <a:srgbClr val="C3F590"/>
                </a:solidFill>
                <a:latin typeface="Ubuntu Mono"/>
                <a:ea typeface="Ubuntu Mono"/>
                <a:cs typeface="Ubuntu Mono"/>
                <a:sym typeface="Ubuntu Mono"/>
              </a:rPr>
              <a:t>{{/each}}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Shape 25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Shape 251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Proyecto Nasa Image search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966325" y="1271550"/>
            <a:ext cx="72009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an User I want to search for an image on NASA.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an User I want to see a list of images that match the search term.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an User I want to see information about one image.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25" y="4008550"/>
            <a:ext cx="1101200" cy="9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2398050" y="2180700"/>
            <a:ext cx="4347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Day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Shape 25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Shape 260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Proyecto Nasa Image search - screen flow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25" y="4008550"/>
            <a:ext cx="1101200" cy="94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127150"/>
            <a:ext cx="8839201" cy="265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175" y="1952625"/>
            <a:ext cx="46196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Shape 275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Install node</a:t>
            </a:r>
          </a:p>
        </p:txBody>
      </p:sp>
      <p:pic>
        <p:nvPicPr>
          <p:cNvPr descr="construction.png"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2917675" y="1971000"/>
            <a:ext cx="32982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https://nodejs.org/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Shape 28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Shape 284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Install ember and create an app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922250" y="1120800"/>
            <a:ext cx="5299500" cy="290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npm install -g ember-cli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ember new nasa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cd nasa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ember serve</a:t>
            </a:r>
          </a:p>
        </p:txBody>
      </p:sp>
      <p:pic>
        <p:nvPicPr>
          <p:cNvPr descr="construction.png"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Shape 29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Shape 293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 of the box features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174250" y="1005300"/>
            <a:ext cx="47955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development server.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 compilation.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JavaScript and CSS minification.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ES2015 (ES6)* features via Babel.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476625" y="4427650"/>
            <a:ext cx="4528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>
                <a:solidFill>
                  <a:srgbClr val="666666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*Officially, the name is "ECMAScript 2015 Language" and it's the 6th Edition of the ECMA-262 standard.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hape 30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Shape 302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Install bootstrap and ajax library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727600" y="1120800"/>
            <a:ext cx="5795400" cy="1211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ember install ember-ajax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ember install ember-bootstrap</a:t>
            </a:r>
          </a:p>
        </p:txBody>
      </p:sp>
      <p:pic>
        <p:nvPicPr>
          <p:cNvPr descr="construction.png"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1727600" y="2662050"/>
            <a:ext cx="57954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Docs: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http://www.ember-bootstrap.com/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https://github.com/ember-cli/ember-ajax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Shape 31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Shape 312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Install chrome extension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76125" y="714000"/>
            <a:ext cx="32982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https://chrome.google.com/webstore</a:t>
            </a:r>
          </a:p>
        </p:txBody>
      </p:sp>
      <p:pic>
        <p:nvPicPr>
          <p:cNvPr descr="Screen Shot 2017-10-11 at 11.43.02.png"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325" y="1087325"/>
            <a:ext cx="5364875" cy="3850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2398050" y="2180700"/>
            <a:ext cx="4347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Day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binding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832375" y="1320150"/>
            <a:ext cx="7758300" cy="174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{{</a:t>
            </a:r>
            <a:r>
              <a:rPr lang="en-US" sz="24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input</a:t>
            </a:r>
            <a:r>
              <a:rPr lang="en-US" sz="24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value=searchTerm</a:t>
            </a:r>
            <a:r>
              <a:rPr lang="en-US" sz="24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type=</a:t>
            </a:r>
            <a:r>
              <a:rPr lang="en-US" sz="24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'text'</a:t>
            </a:r>
            <a:r>
              <a:rPr lang="en-US" sz="24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}}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2400">
                <a:solidFill>
                  <a:srgbClr val="569CD6"/>
                </a:solidFill>
                <a:latin typeface="Ubuntu Mono"/>
                <a:ea typeface="Ubuntu Mono"/>
                <a:cs typeface="Ubuntu Mono"/>
                <a:sym typeface="Ubuntu Mono"/>
              </a:rPr>
              <a:t>h1</a:t>
            </a:r>
            <a:r>
              <a:rPr lang="en-US" sz="24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lang="en-US" sz="24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{{</a:t>
            </a:r>
            <a:r>
              <a:rPr lang="en-US" sz="24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searchTerm</a:t>
            </a:r>
            <a:r>
              <a:rPr lang="en-US" sz="24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}}</a:t>
            </a:r>
            <a:r>
              <a:rPr lang="en-US" sz="24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Ubuntu Mono"/>
                <a:ea typeface="Ubuntu Mono"/>
                <a:cs typeface="Ubuntu Mono"/>
                <a:sym typeface="Ubuntu Mono"/>
              </a:rPr>
              <a:t>h1</a:t>
            </a:r>
            <a:r>
              <a:rPr lang="en-US" sz="24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</a:p>
        </p:txBody>
      </p:sp>
      <p:pic>
        <p:nvPicPr>
          <p:cNvPr descr="construction.png"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Shape 336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Let’s create a route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150" y="714000"/>
            <a:ext cx="4881693" cy="42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2976175" y="1154350"/>
            <a:ext cx="3934200" cy="6990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hape 11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Ember.js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266625" y="714000"/>
            <a:ext cx="4347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Framework to develop web applications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422750" y="1291450"/>
            <a:ext cx="62985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AUTO-UPDATING HANDLEBARS TEMPLATES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Ember makes Handlebars templates even better, by ensuring your HTML stays up-to-date when the underlying model changes. To get started, you don't even need to write any JavaScript.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COMPONENTS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Experience the future of the web platform today with Ember's components. Components allow you to create your own application-specific HTML tags, using Handlebars to describe their markup and JavaScript to implement custom behavior.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ROUTING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Build JavaScript apps that don't break the web! Ember.js makes it downright simple to create sophisticated, multi-page JavaScript applications with great URL support, in a fraction of the code you'd write in other frameworks.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CONVENTION OVER CONFIGURATION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Shape 34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Shape 345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Route and route handlers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417525" y="942600"/>
            <a:ext cx="62985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b="1"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WHEN</a:t>
            </a: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The user loads the app for the first time.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The user changes the URL manually, such as by clicking the back button or by editing the address bar.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The user clicks a link within the app.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Some other event in the app causes the URL to change.</a:t>
            </a:r>
          </a:p>
          <a:p>
            <a:pPr indent="-342900" lvl="0" marL="4572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b="1"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THEN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It renders a template.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It loads a model.</a:t>
            </a:r>
          </a:p>
          <a:p>
            <a:pPr indent="0" lvl="0" marL="4572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DFDFD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Shape 35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Install ember and create an app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922250" y="1120800"/>
            <a:ext cx="6014100" cy="290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ember generate route search</a:t>
            </a:r>
          </a:p>
        </p:txBody>
      </p:sp>
      <p:pic>
        <p:nvPicPr>
          <p:cNvPr descr="construction.png"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Shape 36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Shape 362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Let’s work</a:t>
            </a:r>
          </a:p>
        </p:txBody>
      </p:sp>
      <p:pic>
        <p:nvPicPr>
          <p:cNvPr descr="construction.png"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425750" y="866400"/>
            <a:ext cx="8482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a link-to helper to navigate from “/” to “/search”</a:t>
            </a:r>
          </a:p>
          <a:p>
            <a:pPr indent="-368300" lvl="1" marL="91440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22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{{#link-to ‘route-name’}}</a:t>
            </a: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Link name </a:t>
            </a:r>
            <a:r>
              <a:rPr lang="en-US" sz="22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{{/link-to}}</a:t>
            </a:r>
          </a:p>
          <a:p>
            <a:pPr indent="-368300" lvl="0" marL="45720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a link to do the inverse navigation.</a:t>
            </a:r>
          </a:p>
          <a:p>
            <a:pPr indent="-368300" lvl="0" marL="45720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a button with an action.</a:t>
            </a:r>
          </a:p>
          <a:p>
            <a:pPr indent="-368300" lvl="0" marL="457200" rtl="0">
              <a:lnSpc>
                <a:spcPct val="10909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an input to the search page and bind it to a route variable.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Shape 37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Shape 371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ctions (hbs)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81575" y="1701150"/>
            <a:ext cx="7302900" cy="174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2400">
                <a:solidFill>
                  <a:srgbClr val="569CD6"/>
                </a:solidFill>
                <a:latin typeface="Ubuntu Mono"/>
                <a:ea typeface="Ubuntu Mono"/>
                <a:cs typeface="Ubuntu Mono"/>
                <a:sym typeface="Ubuntu Mono"/>
              </a:rPr>
              <a:t>button</a:t>
            </a:r>
            <a:r>
              <a:rPr lang="en-US" sz="24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{{</a:t>
            </a:r>
            <a:r>
              <a:rPr lang="en-US" sz="24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action</a:t>
            </a:r>
            <a:r>
              <a:rPr lang="en-US" sz="24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"doSearch"</a:t>
            </a:r>
            <a:r>
              <a:rPr lang="en-US" sz="24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}}</a:t>
            </a:r>
            <a:r>
              <a:rPr lang="en-US" sz="24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lang="en-US" sz="24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Buscar</a:t>
            </a:r>
            <a:r>
              <a:rPr lang="en-US" sz="24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Ubuntu Mono"/>
                <a:ea typeface="Ubuntu Mono"/>
                <a:cs typeface="Ubuntu Mono"/>
                <a:sym typeface="Ubuntu Mono"/>
              </a:rPr>
              <a:t>button</a:t>
            </a:r>
            <a:r>
              <a:rPr lang="en-US" sz="24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</a:p>
        </p:txBody>
      </p:sp>
      <p:pic>
        <p:nvPicPr>
          <p:cNvPr descr="construction.png" id="373" name="Shape 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hape 37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Shape 380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ctions (route)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811681" y="1130475"/>
            <a:ext cx="4578000" cy="27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Ember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from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'ember'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4D4D4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export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default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Ember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Route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extend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({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actions: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    do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Search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-US" sz="1800">
                <a:solidFill>
                  <a:srgbClr val="4EC9B0"/>
                </a:solidFill>
                <a:latin typeface="Ubuntu Mono"/>
                <a:ea typeface="Ubuntu Mono"/>
                <a:cs typeface="Ubuntu Mono"/>
                <a:sym typeface="Ubuntu Mono"/>
              </a:rPr>
              <a:t>console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log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"Llego"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});</a:t>
            </a:r>
          </a:p>
        </p:txBody>
      </p:sp>
      <p:pic>
        <p:nvPicPr>
          <p:cNvPr descr="construction.png" id="382" name="Shape 3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2176650" y="3962100"/>
            <a:ext cx="59217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Route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from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'@ember/routing/route'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" name="Shape 38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Shape 390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Action parameters (hbs)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832375" y="1701150"/>
            <a:ext cx="7758300" cy="174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{{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input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value=searchTerm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type=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'text'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}}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1800">
                <a:solidFill>
                  <a:srgbClr val="569CD6"/>
                </a:solidFill>
                <a:latin typeface="Ubuntu Mono"/>
                <a:ea typeface="Ubuntu Mono"/>
                <a:cs typeface="Ubuntu Mono"/>
                <a:sym typeface="Ubuntu Mono"/>
              </a:rPr>
              <a:t>button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{{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action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"search" 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searchTerm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}}</a:t>
            </a:r>
            <a:r>
              <a:rPr lang="en-US" sz="18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Buscar</a:t>
            </a:r>
            <a:r>
              <a:rPr lang="en-US" sz="18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Ubuntu Mono"/>
                <a:ea typeface="Ubuntu Mono"/>
                <a:cs typeface="Ubuntu Mono"/>
                <a:sym typeface="Ubuntu Mono"/>
              </a:rPr>
              <a:t>button</a:t>
            </a:r>
            <a:r>
              <a:rPr lang="en-US" sz="18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</a:p>
        </p:txBody>
      </p:sp>
      <p:pic>
        <p:nvPicPr>
          <p:cNvPr descr="construction.png" id="392" name="Shape 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Shape 39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Action parameters (route)</a:t>
            </a:r>
          </a:p>
        </p:txBody>
      </p:sp>
      <p:pic>
        <p:nvPicPr>
          <p:cNvPr descr="construction.png"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439750" y="866400"/>
            <a:ext cx="8198100" cy="257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Ember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from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'ember'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4D4D4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export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default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Ember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Route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extend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({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actions: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search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searchTerm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-US" sz="1800">
                <a:solidFill>
                  <a:srgbClr val="4EC9B0"/>
                </a:solidFill>
                <a:latin typeface="Ubuntu Mono"/>
                <a:ea typeface="Ubuntu Mono"/>
                <a:cs typeface="Ubuntu Mono"/>
                <a:sym typeface="Ubuntu Mono"/>
              </a:rPr>
              <a:t>console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log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searchTerm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});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Shape 40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Shape 408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Install ember and create an app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735450" y="1120800"/>
            <a:ext cx="5795400" cy="290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ember g route images</a:t>
            </a:r>
          </a:p>
        </p:txBody>
      </p:sp>
      <p:pic>
        <p:nvPicPr>
          <p:cNvPr descr="construction.png" id="410" name="Shape 4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6" name="Shape 41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Shape 417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Let’s work</a:t>
            </a:r>
          </a:p>
        </p:txBody>
      </p:sp>
      <p:pic>
        <p:nvPicPr>
          <p:cNvPr descr="construction.png" id="418" name="Shape 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 txBox="1"/>
          <p:nvPr/>
        </p:nvSpPr>
        <p:spPr>
          <a:xfrm>
            <a:off x="425750" y="866400"/>
            <a:ext cx="8482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an array of strings in the </a:t>
            </a:r>
            <a:r>
              <a:rPr lang="en-US" sz="22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model</a:t>
            </a: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hook.</a:t>
            </a:r>
          </a:p>
          <a:p>
            <a:pPr indent="-368300" lvl="0" marL="45720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Loop through the array and display each string in the template.</a:t>
            </a:r>
          </a:p>
          <a:p>
            <a:pPr indent="-368300" lvl="0" marL="45720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Make the button on ‘</a:t>
            </a:r>
            <a:r>
              <a:rPr lang="en-US" sz="22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/search</a:t>
            </a: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’ transition to ‘</a:t>
            </a:r>
            <a:r>
              <a:rPr lang="en-US" sz="22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/images</a:t>
            </a: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’.</a:t>
            </a:r>
          </a:p>
          <a:p>
            <a:pPr indent="-368300" lvl="1" marL="91440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 Mono"/>
              <a:buChar char="○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Hint: use </a:t>
            </a:r>
            <a:r>
              <a:rPr lang="en-US" sz="22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this.transitionTo(‘route-name’)</a:t>
            </a:r>
          </a:p>
          <a:p>
            <a:pPr indent="-368300" lvl="0" marL="457200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replace the array of string for array of objects and refactor</a:t>
            </a:r>
          </a:p>
          <a:p>
            <a:pPr indent="-228600" lvl="1" marL="914400" rtl="0">
              <a:lnSpc>
                <a:spcPct val="109090"/>
              </a:lnSpc>
              <a:spcBef>
                <a:spcPts val="0"/>
              </a:spcBef>
              <a:buClr>
                <a:srgbClr val="666666"/>
              </a:buClr>
              <a:buFont typeface="Ubuntu Mono"/>
              <a:buChar char="○"/>
            </a:pPr>
            <a:r>
              <a:rPr lang="en-US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[{name: ‘...’, description:’...’}, </a:t>
            </a:r>
            <a:r>
              <a:rPr lang="en-US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rPr>
              <a:t>{name: ‘...’, description:’...’}]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Shape 42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Shape 426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Refactor - creating a component</a:t>
            </a:r>
          </a:p>
        </p:txBody>
      </p:sp>
      <p:pic>
        <p:nvPicPr>
          <p:cNvPr descr="construction.png" id="427" name="Shape 4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 txBox="1"/>
          <p:nvPr/>
        </p:nvSpPr>
        <p:spPr>
          <a:xfrm>
            <a:off x="1735450" y="1120800"/>
            <a:ext cx="5795400" cy="290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ember g component image-item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Core concepts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417525" y="942600"/>
            <a:ext cx="62985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TEMPLATES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Handlebars templates. </a:t>
            </a:r>
            <a:r>
              <a:rPr lang="en-US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{{title}} {{#if isAdmin}}30 people have viewed your blog today.{{/if}}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COMPONENTS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{{}}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now, </a:t>
            </a:r>
            <a:r>
              <a:rPr lang="en-US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&lt;&gt;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very soon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CONTROLLERS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About to be deprecated in favor of components. Components can not be route to for now but will be soon.</a:t>
            </a:r>
          </a:p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MODELS</a:t>
            </a:r>
            <a:r>
              <a:rPr lang="en-US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Models represent persistent state.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ROUTES</a:t>
            </a:r>
            <a:r>
              <a:rPr lang="en-US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Load a controller and a template and can load model data to “back” the controller and template.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ROUTER</a:t>
            </a:r>
            <a:r>
              <a:rPr lang="en-US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maps URL to a route.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Shape 4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Shape 435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Refactor - replace template code for component</a:t>
            </a:r>
          </a:p>
        </p:txBody>
      </p:sp>
      <p:pic>
        <p:nvPicPr>
          <p:cNvPr descr="construction.png" id="436" name="Shape 4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425750" y="866400"/>
            <a:ext cx="8482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Put the static html in the component hbs</a:t>
            </a: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Replace the html code in the template for a component</a:t>
            </a: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¿Do we need parameters?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2398050" y="2180700"/>
            <a:ext cx="4347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Day 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9" name="Shape 44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Proyecto Nasa Image search - screen flow</a:t>
            </a:r>
          </a:p>
        </p:txBody>
      </p:sp>
      <p:pic>
        <p:nvPicPr>
          <p:cNvPr id="451" name="Shape 4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25" y="4008550"/>
            <a:ext cx="1101200" cy="94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Shape 4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127150"/>
            <a:ext cx="8839201" cy="265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Shape 45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Shape 459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Search results</a:t>
            </a:r>
          </a:p>
        </p:txBody>
      </p:sp>
      <p:pic>
        <p:nvPicPr>
          <p:cNvPr descr="construction.png" id="460" name="Shape 4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 txBox="1"/>
          <p:nvPr/>
        </p:nvSpPr>
        <p:spPr>
          <a:xfrm>
            <a:off x="425750" y="866400"/>
            <a:ext cx="8482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need to pass data from the ‘/’ page to the ‘/search’ page.</a:t>
            </a: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Query params:</a:t>
            </a:r>
          </a:p>
          <a:p>
            <a:pPr indent="-368300" lvl="1" marL="9144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Parameter in the url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463300" y="1004825"/>
            <a:ext cx="8308200" cy="237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569CD6"/>
                </a:solidFill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transitionTo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'images'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,{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queryParams: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{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q: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searchTerm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}});</a:t>
            </a:r>
          </a:p>
        </p:txBody>
      </p:sp>
      <p:cxnSp>
        <p:nvCxnSpPr>
          <p:cNvPr id="468" name="Shape 46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Shape 469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Query params</a:t>
            </a:r>
          </a:p>
        </p:txBody>
      </p:sp>
      <p:pic>
        <p:nvPicPr>
          <p:cNvPr descr="construction.png" id="470" name="Shape 4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Shape 47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Shape 477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Query params</a:t>
            </a:r>
          </a:p>
        </p:txBody>
      </p:sp>
      <p:pic>
        <p:nvPicPr>
          <p:cNvPr descr="construction.png" id="478" name="Shape 4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/>
        </p:nvSpPr>
        <p:spPr>
          <a:xfrm>
            <a:off x="425750" y="866400"/>
            <a:ext cx="84825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query params to work, we need to define them in the controller.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2326200" y="1668750"/>
            <a:ext cx="4491600" cy="180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import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Ember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from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'ember'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export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>
                <a:solidFill>
                  <a:srgbClr val="C586C0"/>
                </a:solidFill>
                <a:latin typeface="Ubuntu Mono"/>
                <a:ea typeface="Ubuntu Mono"/>
                <a:cs typeface="Ubuntu Mono"/>
                <a:sym typeface="Ubuntu Mono"/>
              </a:rPr>
              <a:t>default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Ember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Controller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extend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-US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queryParams: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[</a:t>
            </a:r>
            <a:r>
              <a:rPr lang="en-US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'q'</a:t>
            </a: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]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});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/>
        </p:nvSpPr>
        <p:spPr>
          <a:xfrm>
            <a:off x="463300" y="1004825"/>
            <a:ext cx="8308200" cy="237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model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params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transition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console.log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transition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queryParams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'q'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]);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</p:txBody>
      </p:sp>
      <p:cxnSp>
        <p:nvCxnSpPr>
          <p:cNvPr id="487" name="Shape 48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Shape 488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transition data from route</a:t>
            </a:r>
          </a:p>
        </p:txBody>
      </p:sp>
      <p:pic>
        <p:nvPicPr>
          <p:cNvPr descr="construction.png" id="489" name="Shape 4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Shape 49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Shape 496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Query params</a:t>
            </a:r>
          </a:p>
        </p:txBody>
      </p:sp>
      <p:pic>
        <p:nvPicPr>
          <p:cNvPr descr="construction.png" id="497" name="Shape 4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425750" y="866400"/>
            <a:ext cx="8482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Advantages:</a:t>
            </a:r>
          </a:p>
          <a:p>
            <a:pPr indent="-368300" lvl="1" marL="9144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can bookmark the url.</a:t>
            </a:r>
          </a:p>
          <a:p>
            <a:pPr indent="-368300" lvl="1" marL="9144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can directly type the url to perform a specific search.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Shape 50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Request and response flow</a:t>
            </a:r>
          </a:p>
        </p:txBody>
      </p:sp>
      <p:pic>
        <p:nvPicPr>
          <p:cNvPr descr="construction.png" id="506" name="Shape 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>
            <a:off x="425750" y="866400"/>
            <a:ext cx="8482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Request (from the browser to the server)</a:t>
            </a: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Response (in reaction to a request)</a:t>
            </a: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Async calls from the browser to the server (non blocking and response will be handled as a ‘callback’)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Shape 51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Shape 514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Ajax call</a:t>
            </a:r>
          </a:p>
        </p:txBody>
      </p:sp>
      <p:pic>
        <p:nvPicPr>
          <p:cNvPr descr="construction.png" id="515" name="Shape 5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425750" y="866400"/>
            <a:ext cx="84825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22222"/>
              <a:buFont typeface="Roboto Condensed"/>
              <a:buChar char="●"/>
            </a:pPr>
            <a:r>
              <a:rPr lang="en-US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Ajax call to</a:t>
            </a:r>
            <a:r>
              <a:rPr lang="en-US"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lang="en-US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https://images-api.nasa.gov/search?media_type=image&amp;q=</a:t>
            </a: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22222"/>
              <a:buFont typeface="Roboto Condensed"/>
              <a:buChar char="●"/>
            </a:pPr>
            <a:r>
              <a:rPr lang="en-US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injection (ajax library)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2134650" y="2490175"/>
            <a:ext cx="4874700" cy="170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ajax: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Ember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inject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service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(),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model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params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-US" sz="1800">
                <a:solidFill>
                  <a:srgbClr val="9CDCFE"/>
                </a:solidFill>
                <a:latin typeface="Ubuntu Mono"/>
                <a:ea typeface="Ubuntu Mono"/>
                <a:cs typeface="Ubuntu Mono"/>
                <a:sym typeface="Ubuntu Mono"/>
              </a:rPr>
              <a:t>transition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-US" sz="1800">
                <a:solidFill>
                  <a:srgbClr val="569CD6"/>
                </a:solidFill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800">
                <a:solidFill>
                  <a:srgbClr val="CE9178"/>
                </a:solidFill>
                <a:latin typeface="Ubuntu Mono"/>
                <a:ea typeface="Ubuntu Mono"/>
                <a:cs typeface="Ubuntu Mono"/>
                <a:sym typeface="Ubuntu Mono"/>
              </a:rPr>
              <a:t>'ajax'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).</a:t>
            </a:r>
            <a:r>
              <a:rPr lang="en-US" sz="1800">
                <a:solidFill>
                  <a:srgbClr val="DCDCAA"/>
                </a:solidFill>
                <a:latin typeface="Ubuntu Mono"/>
                <a:ea typeface="Ubuntu Mono"/>
                <a:cs typeface="Ubuntu Mono"/>
                <a:sym typeface="Ubuntu Mono"/>
              </a:rPr>
              <a:t>request(....);</a:t>
            </a: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hape 1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Shape 135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Core concepts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150" y="714000"/>
            <a:ext cx="4881693" cy="42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Shape 52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Shape 524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Emberfire</a:t>
            </a:r>
          </a:p>
        </p:txBody>
      </p:sp>
      <p:pic>
        <p:nvPicPr>
          <p:cNvPr descr="construction.png" id="525" name="Shape 5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1735450" y="1120800"/>
            <a:ext cx="5795400" cy="290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ember install emberfire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Shape 53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Shape 533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an emberfire account</a:t>
            </a:r>
          </a:p>
        </p:txBody>
      </p:sp>
      <p:pic>
        <p:nvPicPr>
          <p:cNvPr descr="construction.png" id="534" name="Shape 5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425750" y="866400"/>
            <a:ext cx="84825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https://firebase.google.com/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Shape 54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Shape 542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and list your favorites</a:t>
            </a:r>
          </a:p>
        </p:txBody>
      </p:sp>
      <p:pic>
        <p:nvPicPr>
          <p:cNvPr descr="construction.png" id="543" name="Shape 5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 txBox="1"/>
          <p:nvPr/>
        </p:nvSpPr>
        <p:spPr>
          <a:xfrm>
            <a:off x="425750" y="866400"/>
            <a:ext cx="8482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two inputs and a button.</a:t>
            </a: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Char char="●"/>
            </a:pPr>
            <a:r>
              <a:t/>
            </a:r>
            <a:endParaRPr sz="22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Async calls from the browser to the server (non blocking and response will be handled as a ‘callback’)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/>
        </p:nvSpPr>
        <p:spPr>
          <a:xfrm>
            <a:off x="2398050" y="2180700"/>
            <a:ext cx="4347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Day 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6" name="Shape 55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Shape 557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</a:t>
            </a:r>
          </a:p>
        </p:txBody>
      </p:sp>
      <p:pic>
        <p:nvPicPr>
          <p:cNvPr descr="construction.png" id="558" name="Shape 5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Shape 559"/>
          <p:cNvSpPr txBox="1"/>
          <p:nvPr/>
        </p:nvSpPr>
        <p:spPr>
          <a:xfrm>
            <a:off x="425750" y="866400"/>
            <a:ext cx="8482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Service is an Ember object that lives for the duration of the application, and can be made available in different parts of your application.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5" name="Shape 56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Shape 566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</a:t>
            </a:r>
          </a:p>
        </p:txBody>
      </p:sp>
      <p:pic>
        <p:nvPicPr>
          <p:cNvPr descr="construction.png" id="567" name="Shape 5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1735450" y="1120800"/>
            <a:ext cx="5795400" cy="290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ember g service bookmarks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Shape 57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Shape 575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Services</a:t>
            </a:r>
          </a:p>
        </p:txBody>
      </p:sp>
      <p:pic>
        <p:nvPicPr>
          <p:cNvPr descr="construction.png" id="576" name="Shape 5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425750" y="866400"/>
            <a:ext cx="8482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 only stores state during app execution (not persistent).</a:t>
            </a: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and remove images to our bookmarked list.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" name="Shape 58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Shape 584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Dynamic segments</a:t>
            </a:r>
          </a:p>
        </p:txBody>
      </p:sp>
      <p:pic>
        <p:nvPicPr>
          <p:cNvPr descr="construction.png" id="585" name="Shape 5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Shape 586"/>
          <p:cNvSpPr txBox="1"/>
          <p:nvPr/>
        </p:nvSpPr>
        <p:spPr>
          <a:xfrm>
            <a:off x="1025175" y="802650"/>
            <a:ext cx="7096500" cy="170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.route(</a:t>
            </a:r>
            <a:r>
              <a:rPr lang="en-US" sz="1800">
                <a:solidFill>
                  <a:srgbClr val="78CEC8"/>
                </a:solidFill>
                <a:latin typeface="Ubuntu Mono"/>
                <a:ea typeface="Ubuntu Mono"/>
                <a:cs typeface="Ubuntu Mono"/>
                <a:sym typeface="Ubuntu Mono"/>
              </a:rPr>
              <a:t>'favorite'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, { </a:t>
            </a:r>
            <a:r>
              <a:rPr lang="en-US" sz="18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path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lang="en-US" sz="1800">
                <a:solidFill>
                  <a:srgbClr val="78CEC8"/>
                </a:solidFill>
                <a:latin typeface="Ubuntu Mono"/>
                <a:ea typeface="Ubuntu Mono"/>
                <a:cs typeface="Ubuntu Mono"/>
                <a:sym typeface="Ubuntu Mono"/>
              </a:rPr>
              <a:t>'/favorites/:favorite_id'</a:t>
            </a:r>
            <a:r>
              <a:rPr lang="en-US" sz="1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});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1307175" y="2650250"/>
            <a:ext cx="68145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</a:t>
            </a:r>
            <a:r>
              <a:rPr i="1"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param</a:t>
            </a: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the model hook and load the favorite by id.</a:t>
            </a: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a link to each favorite.</a:t>
            </a:r>
          </a:p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the same for a single nasa image.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Shape 59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Shape 594"/>
          <p:cNvSpPr txBox="1"/>
          <p:nvPr/>
        </p:nvSpPr>
        <p:spPr>
          <a:xfrm>
            <a:off x="70700" y="10300"/>
            <a:ext cx="73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Component actions</a:t>
            </a:r>
          </a:p>
        </p:txBody>
      </p:sp>
      <p:pic>
        <p:nvPicPr>
          <p:cNvPr descr="construction.png" id="595" name="Shape 5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3443450"/>
            <a:ext cx="1333465" cy="14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 txBox="1"/>
          <p:nvPr/>
        </p:nvSpPr>
        <p:spPr>
          <a:xfrm>
            <a:off x="425750" y="866400"/>
            <a:ext cx="8482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 component action to show / hide the image of the result list.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2398050" y="2180700"/>
            <a:ext cx="4347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Day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hape 14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Shape 143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Core concepts - Router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150" y="714000"/>
            <a:ext cx="4881693" cy="42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2976175" y="1154350"/>
            <a:ext cx="3934200" cy="6990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Servicio web-unicen</a:t>
            </a: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/>
              <a:t>Vamos a usar un servicio que creamos desde la cátedra.</a:t>
            </a: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/>
              <a:t>URL: web-unicen.herokuapp.com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/>
              <a:t>Este servicio:</a:t>
            </a: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/>
              <a:t>Guarda información con el siguiente formato:</a:t>
            </a:r>
          </a:p>
          <a:p>
            <a:pPr indent="-4064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/>
              <a:t>Id: Es autogenerado (no se pasa al crearlo).</a:t>
            </a:r>
          </a:p>
          <a:p>
            <a:pPr indent="-4064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/>
              <a:t>Group: Número de grupo.</a:t>
            </a:r>
          </a:p>
          <a:p>
            <a:pPr indent="-406400" lvl="2" marL="1371600" rtl="0">
              <a:spcBef>
                <a:spcPts val="0"/>
              </a:spcBef>
              <a:buSzPct val="100000"/>
            </a:pPr>
            <a:r>
              <a:rPr lang="en-US" sz="2800"/>
              <a:t>Thing: </a:t>
            </a:r>
            <a:r>
              <a:rPr b="1" lang="en-US" sz="2800"/>
              <a:t>Un objeto JSON</a:t>
            </a:r>
            <a:r>
              <a:rPr lang="en-US" sz="2800"/>
              <a:t>.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2800"/>
              <a:t> </a:t>
            </a:r>
          </a:p>
        </p:txBody>
      </p:sp>
      <p:sp>
        <p:nvSpPr>
          <p:cNvPr id="615" name="Shape 6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Servicio web-unicen</a:t>
            </a: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¿Cómo consulto la información?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Consulta por ID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Método: GET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URL: http://web-unicen.herokuapp.com/api/thing/ + id</a:t>
            </a:r>
          </a:p>
          <a:p>
            <a:pPr indent="-317500" lvl="0" marL="457200" rtl="0">
              <a:spcBef>
                <a:spcPts val="0"/>
              </a:spcBef>
            </a:pPr>
            <a:r>
              <a:rPr lang="en-US"/>
              <a:t>Consulta por grupo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-US"/>
              <a:t>Método: GET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-US"/>
              <a:t>URL: http://web-unicen.herokuapp.com/api/thing/group/ + group id</a:t>
            </a:r>
          </a:p>
        </p:txBody>
      </p:sp>
      <p:sp>
        <p:nvSpPr>
          <p:cNvPr id="622" name="Shape 6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hape 15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Shape 152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Router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17525" y="942600"/>
            <a:ext cx="62985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b="1"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WHEN</a:t>
            </a: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The user loads the app for the first time.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The user changes the URL manually, such as by clicking the back button or by editing the address bar.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The user clicks a link within the app.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Some other event in the app causes the URL to change.</a:t>
            </a:r>
          </a:p>
          <a:p>
            <a:pPr indent="-342900" lvl="0" marL="4572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●"/>
            </a:pPr>
            <a:r>
              <a:rPr b="1"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THEN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It renders a template.</a:t>
            </a:r>
          </a:p>
          <a:p>
            <a:pPr indent="-342900" lvl="1" marL="9144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Clr>
                <a:srgbClr val="666666"/>
              </a:buClr>
              <a:buSzPct val="100000"/>
              <a:buFont typeface="Roboto Condensed"/>
              <a:buChar char="○"/>
            </a:pPr>
            <a:r>
              <a:rPr lang="en-US" sz="1800">
                <a:solidFill>
                  <a:srgbClr val="666666"/>
                </a:solidFill>
                <a:highlight>
                  <a:srgbClr val="FDFDFD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It loads a model.</a:t>
            </a:r>
          </a:p>
          <a:p>
            <a:pPr indent="0" lvl="0" marL="457200" rtl="0">
              <a:lnSpc>
                <a:spcPct val="115000"/>
              </a:lnSpc>
              <a:spcBef>
                <a:spcPts val="900"/>
              </a:spcBef>
              <a:spcAft>
                <a:spcPts val="17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DFDFD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hape 15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Shape 160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Router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900900" y="1071750"/>
            <a:ext cx="7342200" cy="300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// app/router.js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Router.map(</a:t>
            </a:r>
            <a:r>
              <a:rPr lang="en-US" sz="2400">
                <a:solidFill>
                  <a:srgbClr val="F5E090"/>
                </a:solidFill>
                <a:latin typeface="Ubuntu Mono"/>
                <a:ea typeface="Ubuntu Mono"/>
                <a:cs typeface="Ubuntu Mono"/>
                <a:sym typeface="Ubuntu Mono"/>
              </a:rPr>
              <a:t>function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() {</a:t>
            </a:r>
            <a:b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.route(</a:t>
            </a:r>
            <a:r>
              <a:rPr lang="en-US" sz="2400">
                <a:solidFill>
                  <a:srgbClr val="78CEC8"/>
                </a:solidFill>
                <a:latin typeface="Ubuntu Mono"/>
                <a:ea typeface="Ubuntu Mono"/>
                <a:cs typeface="Ubuntu Mono"/>
                <a:sym typeface="Ubuntu Mono"/>
              </a:rPr>
              <a:t>'about'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, { 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path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lang="en-US" sz="2400">
                <a:solidFill>
                  <a:srgbClr val="78CEC8"/>
                </a:solidFill>
                <a:latin typeface="Ubuntu Mono"/>
                <a:ea typeface="Ubuntu Mono"/>
                <a:cs typeface="Ubuntu Mono"/>
                <a:sym typeface="Ubuntu Mono"/>
              </a:rPr>
              <a:t>'/about'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});</a:t>
            </a:r>
            <a:b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.route(</a:t>
            </a:r>
            <a:r>
              <a:rPr lang="en-US" sz="2400">
                <a:solidFill>
                  <a:srgbClr val="78CEC8"/>
                </a:solidFill>
                <a:latin typeface="Ubuntu Mono"/>
                <a:ea typeface="Ubuntu Mono"/>
                <a:cs typeface="Ubuntu Mono"/>
                <a:sym typeface="Ubuntu Mono"/>
              </a:rPr>
              <a:t>'favorites'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, { </a:t>
            </a:r>
            <a:r>
              <a:rPr lang="en-US" sz="2400">
                <a:solidFill>
                  <a:srgbClr val="EC605E"/>
                </a:solidFill>
                <a:latin typeface="Ubuntu Mono"/>
                <a:ea typeface="Ubuntu Mono"/>
                <a:cs typeface="Ubuntu Mono"/>
                <a:sym typeface="Ubuntu Mono"/>
              </a:rPr>
              <a:t>path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lang="en-US" sz="2400">
                <a:solidFill>
                  <a:srgbClr val="78CEC8"/>
                </a:solidFill>
                <a:latin typeface="Ubuntu Mono"/>
                <a:ea typeface="Ubuntu Mono"/>
                <a:cs typeface="Ubuntu Mono"/>
                <a:sym typeface="Ubuntu Mono"/>
              </a:rPr>
              <a:t>'/favs'</a:t>
            </a: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 });</a:t>
            </a:r>
            <a:b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hape 16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Shape 168"/>
          <p:cNvSpPr txBox="1"/>
          <p:nvPr/>
        </p:nvSpPr>
        <p:spPr>
          <a:xfrm>
            <a:off x="70700" y="10300"/>
            <a:ext cx="540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Core concepts - Route Handler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150" y="714000"/>
            <a:ext cx="4881693" cy="42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2976175" y="1840150"/>
            <a:ext cx="3934200" cy="8139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