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8" r:id="rId4"/>
    <p:sldId id="264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68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20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546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881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240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341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489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052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23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2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13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72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38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32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68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59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65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80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7F419-F9D3-2A8A-5895-C3ECD43BEE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000" dirty="0"/>
              <a:t>COMANDOS DE CONSULTA DE DADOS -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51E838-6E8A-B838-FD75-24B84ED7BD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	Luciano de Barros</a:t>
            </a:r>
          </a:p>
        </p:txBody>
      </p:sp>
    </p:spTree>
    <p:extLst>
      <p:ext uri="{BB962C8B-B14F-4D97-AF65-F5344CB8AC3E}">
        <p14:creationId xmlns:p14="http://schemas.microsoft.com/office/powerpoint/2010/main" val="1368370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65875-42B0-DAF0-4D64-477383B9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86E40A-08B9-30F4-14F9-9D328127D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cli.nomecliente</a:t>
            </a:r>
            <a:r>
              <a:rPr lang="pt-BR" dirty="0"/>
              <a:t>, </a:t>
            </a:r>
            <a:r>
              <a:rPr lang="pt-BR" dirty="0" err="1"/>
              <a:t>cli.dataNasc</a:t>
            </a:r>
            <a:r>
              <a:rPr lang="pt-BR" dirty="0"/>
              <a:t>, </a:t>
            </a:r>
            <a:r>
              <a:rPr lang="pt-BR" dirty="0" err="1"/>
              <a:t>cid.nomecidade</a:t>
            </a:r>
            <a:endParaRPr lang="pt-BR" dirty="0"/>
          </a:p>
          <a:p>
            <a:r>
              <a:rPr lang="pt-BR" dirty="0" err="1"/>
              <a:t>From</a:t>
            </a:r>
            <a:r>
              <a:rPr lang="pt-BR" dirty="0"/>
              <a:t> cliente </a:t>
            </a:r>
            <a:r>
              <a:rPr lang="pt-BR" dirty="0" err="1"/>
              <a:t>cli</a:t>
            </a:r>
            <a:endParaRPr lang="pt-BR" dirty="0"/>
          </a:p>
          <a:p>
            <a:r>
              <a:rPr lang="pt-BR" dirty="0" err="1"/>
              <a:t>Right</a:t>
            </a:r>
            <a:r>
              <a:rPr lang="pt-BR" dirty="0"/>
              <a:t> </a:t>
            </a:r>
            <a:r>
              <a:rPr lang="pt-BR" dirty="0" err="1"/>
              <a:t>join</a:t>
            </a:r>
            <a:r>
              <a:rPr lang="pt-BR" dirty="0"/>
              <a:t> cidade </a:t>
            </a:r>
            <a:r>
              <a:rPr lang="pt-BR" dirty="0" err="1"/>
              <a:t>cid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cli.idcidade</a:t>
            </a:r>
            <a:r>
              <a:rPr lang="pt-BR" dirty="0"/>
              <a:t> = </a:t>
            </a:r>
            <a:r>
              <a:rPr lang="pt-BR" dirty="0" err="1"/>
              <a:t>cid.idcidade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1209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65321-A514-9863-DA06-54939C41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FULL JOIN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119613-4E69-F1ED-A0A6-126E404FD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cláusula FULL JOIN retorna todas as linhas das tabelas unidas, correspondidas ou não, ou seja, você pode dizer que a FULL JOIN combina as funções da LEFT JOIN e da RIGHT JOIN. </a:t>
            </a:r>
          </a:p>
        </p:txBody>
      </p:sp>
    </p:spTree>
    <p:extLst>
      <p:ext uri="{BB962C8B-B14F-4D97-AF65-F5344CB8AC3E}">
        <p14:creationId xmlns:p14="http://schemas.microsoft.com/office/powerpoint/2010/main" val="442508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A315B-04CA-EF0E-EFFF-68963B64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SINTAXE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A438CA-85F5-DA2E-A1BB-DA8E83133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Select</a:t>
            </a:r>
            <a:r>
              <a:rPr lang="pt-BR" dirty="0"/>
              <a:t> &lt;apelido.campo1, apelido.campo2... </a:t>
            </a:r>
            <a:r>
              <a:rPr lang="pt-BR" dirty="0" err="1"/>
              <a:t>apelido.campoN</a:t>
            </a:r>
            <a:r>
              <a:rPr lang="pt-BR" dirty="0"/>
              <a:t>&gt;</a:t>
            </a:r>
          </a:p>
          <a:p>
            <a:r>
              <a:rPr lang="pt-BR" dirty="0" err="1"/>
              <a:t>From</a:t>
            </a:r>
            <a:r>
              <a:rPr lang="pt-BR" dirty="0"/>
              <a:t> &lt;tabela1&gt; apelido</a:t>
            </a:r>
          </a:p>
          <a:p>
            <a:r>
              <a:rPr lang="pt-BR" b="1" dirty="0">
                <a:solidFill>
                  <a:srgbClr val="FF0000"/>
                </a:solidFill>
              </a:rPr>
              <a:t>Full </a:t>
            </a:r>
            <a:r>
              <a:rPr lang="pt-BR" b="1" dirty="0" err="1">
                <a:solidFill>
                  <a:srgbClr val="FF0000"/>
                </a:solidFill>
              </a:rPr>
              <a:t>Join</a:t>
            </a:r>
            <a:r>
              <a:rPr lang="pt-BR" b="1" dirty="0">
                <a:solidFill>
                  <a:srgbClr val="FF0000"/>
                </a:solidFill>
              </a:rPr>
              <a:t> &lt;tabela2&gt; apelido </a:t>
            </a:r>
            <a:r>
              <a:rPr lang="pt-BR" b="1" dirty="0" err="1">
                <a:solidFill>
                  <a:srgbClr val="FF0000"/>
                </a:solidFill>
              </a:rPr>
              <a:t>on</a:t>
            </a:r>
            <a:r>
              <a:rPr lang="pt-BR" b="1" dirty="0">
                <a:solidFill>
                  <a:srgbClr val="FF0000"/>
                </a:solidFill>
              </a:rPr>
              <a:t> apelido.chaveEstrangeira1 =     						apelido.chavePrimária2</a:t>
            </a:r>
          </a:p>
          <a:p>
            <a:r>
              <a:rPr lang="pt-BR" b="1" dirty="0">
                <a:solidFill>
                  <a:srgbClr val="FF0000"/>
                </a:solidFill>
              </a:rPr>
              <a:t>Full </a:t>
            </a:r>
            <a:r>
              <a:rPr lang="pt-BR" b="1" dirty="0" err="1">
                <a:solidFill>
                  <a:srgbClr val="FF0000"/>
                </a:solidFill>
              </a:rPr>
              <a:t>Join</a:t>
            </a:r>
            <a:r>
              <a:rPr lang="pt-BR" b="1" dirty="0">
                <a:solidFill>
                  <a:srgbClr val="FF0000"/>
                </a:solidFill>
              </a:rPr>
              <a:t> &lt;</a:t>
            </a:r>
            <a:r>
              <a:rPr lang="pt-BR" b="1" dirty="0" err="1">
                <a:solidFill>
                  <a:srgbClr val="FF0000"/>
                </a:solidFill>
              </a:rPr>
              <a:t>tabelaN</a:t>
            </a:r>
            <a:r>
              <a:rPr lang="pt-BR" b="1" dirty="0">
                <a:solidFill>
                  <a:srgbClr val="FF0000"/>
                </a:solidFill>
              </a:rPr>
              <a:t>&gt; apelido </a:t>
            </a:r>
            <a:r>
              <a:rPr lang="pt-BR" b="1" dirty="0" err="1">
                <a:solidFill>
                  <a:srgbClr val="FF0000"/>
                </a:solidFill>
              </a:rPr>
              <a:t>on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apelido.chaveEstrangeiraN</a:t>
            </a:r>
            <a:r>
              <a:rPr lang="pt-BR" b="1" dirty="0">
                <a:solidFill>
                  <a:srgbClr val="FF0000"/>
                </a:solidFill>
              </a:rPr>
              <a:t> =     						</a:t>
            </a:r>
            <a:r>
              <a:rPr lang="pt-BR" b="1" dirty="0" err="1">
                <a:solidFill>
                  <a:srgbClr val="FF0000"/>
                </a:solidFill>
              </a:rPr>
              <a:t>apelido.chavePrimáriaN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b="1" dirty="0">
                <a:solidFill>
                  <a:srgbClr val="FF0000"/>
                </a:solidFill>
              </a:rPr>
              <a:t>Where &lt;condição&gt;</a:t>
            </a:r>
          </a:p>
        </p:txBody>
      </p:sp>
    </p:spTree>
    <p:extLst>
      <p:ext uri="{BB962C8B-B14F-4D97-AF65-F5344CB8AC3E}">
        <p14:creationId xmlns:p14="http://schemas.microsoft.com/office/powerpoint/2010/main" val="738510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65875-42B0-DAF0-4D64-477383B9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86E40A-08B9-30F4-14F9-9D328127D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cli.nomecliente</a:t>
            </a:r>
            <a:r>
              <a:rPr lang="pt-BR" dirty="0"/>
              <a:t>, </a:t>
            </a:r>
            <a:r>
              <a:rPr lang="pt-BR" dirty="0" err="1"/>
              <a:t>cli.dataNasc</a:t>
            </a:r>
            <a:r>
              <a:rPr lang="pt-BR" dirty="0"/>
              <a:t>, </a:t>
            </a:r>
            <a:r>
              <a:rPr lang="pt-BR" dirty="0" err="1"/>
              <a:t>cid.nomecidade</a:t>
            </a:r>
            <a:endParaRPr lang="pt-BR" dirty="0"/>
          </a:p>
          <a:p>
            <a:r>
              <a:rPr lang="pt-BR" dirty="0" err="1"/>
              <a:t>From</a:t>
            </a:r>
            <a:r>
              <a:rPr lang="pt-BR" dirty="0"/>
              <a:t> cliente </a:t>
            </a:r>
            <a:r>
              <a:rPr lang="pt-BR" dirty="0" err="1"/>
              <a:t>cli</a:t>
            </a:r>
            <a:endParaRPr lang="pt-BR" dirty="0"/>
          </a:p>
          <a:p>
            <a:r>
              <a:rPr lang="pt-BR" dirty="0" err="1"/>
              <a:t>Right</a:t>
            </a:r>
            <a:r>
              <a:rPr lang="pt-BR" dirty="0"/>
              <a:t> </a:t>
            </a:r>
            <a:r>
              <a:rPr lang="pt-BR" dirty="0" err="1"/>
              <a:t>join</a:t>
            </a:r>
            <a:r>
              <a:rPr lang="pt-BR" dirty="0"/>
              <a:t> cidade </a:t>
            </a:r>
            <a:r>
              <a:rPr lang="pt-BR" dirty="0" err="1"/>
              <a:t>cid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cli.idcidade</a:t>
            </a:r>
            <a:r>
              <a:rPr lang="pt-BR" dirty="0"/>
              <a:t> = </a:t>
            </a:r>
            <a:r>
              <a:rPr lang="pt-BR" dirty="0" err="1"/>
              <a:t>cid.idcidade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7318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65321-A514-9863-DA06-54939C41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CROSS JOIN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119613-4E69-F1ED-A0A6-126E404FD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cláusula CROSS JOIN retorna todas as linhas das tabelas por cruzamento, ou seja, para cada linha da tabela esquerda queremos todos os linhas da tabelas direita ou vice-versa.</a:t>
            </a:r>
          </a:p>
        </p:txBody>
      </p:sp>
    </p:spTree>
    <p:extLst>
      <p:ext uri="{BB962C8B-B14F-4D97-AF65-F5344CB8AC3E}">
        <p14:creationId xmlns:p14="http://schemas.microsoft.com/office/powerpoint/2010/main" val="1214241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A315B-04CA-EF0E-EFFF-68963B64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SINTAXE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A438CA-85F5-DA2E-A1BB-DA8E83133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Select</a:t>
            </a:r>
            <a:r>
              <a:rPr lang="pt-BR" dirty="0"/>
              <a:t> &lt;apelido.campo1, apelido.campo2... </a:t>
            </a:r>
            <a:r>
              <a:rPr lang="pt-BR" dirty="0" err="1"/>
              <a:t>apelido.campoN</a:t>
            </a:r>
            <a:r>
              <a:rPr lang="pt-BR" dirty="0"/>
              <a:t>&gt;</a:t>
            </a:r>
          </a:p>
          <a:p>
            <a:r>
              <a:rPr lang="pt-BR" dirty="0" err="1"/>
              <a:t>From</a:t>
            </a:r>
            <a:r>
              <a:rPr lang="pt-BR" dirty="0"/>
              <a:t> &lt;tabela1&gt; apelido</a:t>
            </a:r>
          </a:p>
          <a:p>
            <a:r>
              <a:rPr lang="pt-BR" b="1" dirty="0">
                <a:solidFill>
                  <a:srgbClr val="FF0000"/>
                </a:solidFill>
              </a:rPr>
              <a:t>Cross </a:t>
            </a:r>
            <a:r>
              <a:rPr lang="pt-BR" b="1" dirty="0" err="1">
                <a:solidFill>
                  <a:srgbClr val="FF0000"/>
                </a:solidFill>
              </a:rPr>
              <a:t>Join</a:t>
            </a:r>
            <a:r>
              <a:rPr lang="pt-BR" b="1" dirty="0">
                <a:solidFill>
                  <a:srgbClr val="FF0000"/>
                </a:solidFill>
              </a:rPr>
              <a:t> &lt;tabela2&gt; apelido</a:t>
            </a:r>
          </a:p>
          <a:p>
            <a:r>
              <a:rPr lang="pt-BR" b="1" dirty="0">
                <a:solidFill>
                  <a:srgbClr val="FF0000"/>
                </a:solidFill>
              </a:rPr>
              <a:t>Cross </a:t>
            </a:r>
            <a:r>
              <a:rPr lang="pt-BR" b="1" dirty="0" err="1">
                <a:solidFill>
                  <a:srgbClr val="FF0000"/>
                </a:solidFill>
              </a:rPr>
              <a:t>Join</a:t>
            </a:r>
            <a:r>
              <a:rPr lang="pt-BR" b="1" dirty="0">
                <a:solidFill>
                  <a:srgbClr val="FF0000"/>
                </a:solidFill>
              </a:rPr>
              <a:t> &lt;</a:t>
            </a:r>
            <a:r>
              <a:rPr lang="pt-BR" b="1" dirty="0" err="1">
                <a:solidFill>
                  <a:srgbClr val="FF0000"/>
                </a:solidFill>
              </a:rPr>
              <a:t>tabelaN</a:t>
            </a:r>
            <a:r>
              <a:rPr lang="pt-BR" b="1" dirty="0">
                <a:solidFill>
                  <a:srgbClr val="FF0000"/>
                </a:solidFill>
              </a:rPr>
              <a:t>&gt; apelido </a:t>
            </a:r>
          </a:p>
          <a:p>
            <a:r>
              <a:rPr lang="pt-BR" b="1" dirty="0">
                <a:solidFill>
                  <a:srgbClr val="FF0000"/>
                </a:solidFill>
              </a:rPr>
              <a:t>Where &lt;condição&gt;</a:t>
            </a:r>
          </a:p>
        </p:txBody>
      </p:sp>
    </p:spTree>
    <p:extLst>
      <p:ext uri="{BB962C8B-B14F-4D97-AF65-F5344CB8AC3E}">
        <p14:creationId xmlns:p14="http://schemas.microsoft.com/office/powerpoint/2010/main" val="3640324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65875-42B0-DAF0-4D64-477383B9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86E40A-08B9-30F4-14F9-9D328127D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cli.nomecliente</a:t>
            </a:r>
            <a:r>
              <a:rPr lang="pt-BR" dirty="0"/>
              <a:t>, </a:t>
            </a:r>
            <a:r>
              <a:rPr lang="pt-BR" dirty="0" err="1"/>
              <a:t>cli.dataNasc</a:t>
            </a:r>
            <a:r>
              <a:rPr lang="pt-BR" dirty="0"/>
              <a:t>, </a:t>
            </a:r>
            <a:r>
              <a:rPr lang="pt-BR" dirty="0" err="1"/>
              <a:t>cid.nomecidade</a:t>
            </a:r>
            <a:endParaRPr lang="pt-BR" dirty="0"/>
          </a:p>
          <a:p>
            <a:r>
              <a:rPr lang="pt-BR" dirty="0" err="1"/>
              <a:t>From</a:t>
            </a:r>
            <a:r>
              <a:rPr lang="pt-BR" dirty="0"/>
              <a:t> cliente </a:t>
            </a:r>
            <a:r>
              <a:rPr lang="pt-BR" dirty="0" err="1"/>
              <a:t>cli</a:t>
            </a:r>
            <a:endParaRPr lang="pt-BR" dirty="0"/>
          </a:p>
          <a:p>
            <a:r>
              <a:rPr lang="pt-BR" dirty="0"/>
              <a:t>Cross </a:t>
            </a:r>
            <a:r>
              <a:rPr lang="pt-BR" dirty="0" err="1"/>
              <a:t>join</a:t>
            </a:r>
            <a:r>
              <a:rPr lang="pt-BR" dirty="0"/>
              <a:t> cidade </a:t>
            </a:r>
            <a:r>
              <a:rPr lang="pt-BR" dirty="0" err="1"/>
              <a:t>cid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405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65321-A514-9863-DA06-54939C41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INNER JOIN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119613-4E69-F1ED-A0A6-126E404FD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cláusula INNER JOIN compara cada linha da tabela A com as linhas da tabela B para encontrar todos os pares de linhas que satisfazem a condição de junção. </a:t>
            </a:r>
          </a:p>
        </p:txBody>
      </p:sp>
    </p:spTree>
    <p:extLst>
      <p:ext uri="{BB962C8B-B14F-4D97-AF65-F5344CB8AC3E}">
        <p14:creationId xmlns:p14="http://schemas.microsoft.com/office/powerpoint/2010/main" val="215256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A315B-04CA-EF0E-EFFF-68963B64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SINTAXE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A438CA-85F5-DA2E-A1BB-DA8E83133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Select</a:t>
            </a:r>
            <a:r>
              <a:rPr lang="pt-BR" dirty="0"/>
              <a:t> &lt;apelido.campo1, apelido.campo2... </a:t>
            </a:r>
            <a:r>
              <a:rPr lang="pt-BR" dirty="0" err="1"/>
              <a:t>apelido.campoN</a:t>
            </a:r>
            <a:r>
              <a:rPr lang="pt-BR" dirty="0"/>
              <a:t>&gt;</a:t>
            </a:r>
          </a:p>
          <a:p>
            <a:r>
              <a:rPr lang="pt-BR" dirty="0" err="1"/>
              <a:t>From</a:t>
            </a:r>
            <a:r>
              <a:rPr lang="pt-BR" dirty="0"/>
              <a:t> &lt;tabela1&gt; apelido</a:t>
            </a:r>
          </a:p>
          <a:p>
            <a:r>
              <a:rPr lang="pt-BR" b="1" dirty="0" err="1">
                <a:solidFill>
                  <a:srgbClr val="FF0000"/>
                </a:solidFill>
              </a:rPr>
              <a:t>Inner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Join</a:t>
            </a:r>
            <a:r>
              <a:rPr lang="pt-BR" b="1" dirty="0">
                <a:solidFill>
                  <a:srgbClr val="FF0000"/>
                </a:solidFill>
              </a:rPr>
              <a:t> &lt;tabela2&gt; apelido </a:t>
            </a:r>
            <a:r>
              <a:rPr lang="pt-BR" b="1" dirty="0" err="1">
                <a:solidFill>
                  <a:srgbClr val="FF0000"/>
                </a:solidFill>
              </a:rPr>
              <a:t>on</a:t>
            </a:r>
            <a:r>
              <a:rPr lang="pt-BR" b="1" dirty="0">
                <a:solidFill>
                  <a:srgbClr val="FF0000"/>
                </a:solidFill>
              </a:rPr>
              <a:t> apelido.chaveEstrangeira1 =     						apelido.chavePrimária2</a:t>
            </a:r>
          </a:p>
          <a:p>
            <a:r>
              <a:rPr lang="pt-BR" b="1" dirty="0" err="1">
                <a:solidFill>
                  <a:srgbClr val="FF0000"/>
                </a:solidFill>
              </a:rPr>
              <a:t>Inner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Join</a:t>
            </a:r>
            <a:r>
              <a:rPr lang="pt-BR" b="1" dirty="0">
                <a:solidFill>
                  <a:srgbClr val="FF0000"/>
                </a:solidFill>
              </a:rPr>
              <a:t> &lt;</a:t>
            </a:r>
            <a:r>
              <a:rPr lang="pt-BR" b="1" dirty="0" err="1">
                <a:solidFill>
                  <a:srgbClr val="FF0000"/>
                </a:solidFill>
              </a:rPr>
              <a:t>tabelaN</a:t>
            </a:r>
            <a:r>
              <a:rPr lang="pt-BR" b="1" dirty="0">
                <a:solidFill>
                  <a:srgbClr val="FF0000"/>
                </a:solidFill>
              </a:rPr>
              <a:t>&gt; apelido </a:t>
            </a:r>
            <a:r>
              <a:rPr lang="pt-BR" b="1" dirty="0" err="1">
                <a:solidFill>
                  <a:srgbClr val="FF0000"/>
                </a:solidFill>
              </a:rPr>
              <a:t>on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apelido.chaveEstrangeiraN</a:t>
            </a:r>
            <a:r>
              <a:rPr lang="pt-BR" b="1" dirty="0">
                <a:solidFill>
                  <a:srgbClr val="FF0000"/>
                </a:solidFill>
              </a:rPr>
              <a:t> =     						</a:t>
            </a:r>
            <a:r>
              <a:rPr lang="pt-BR" b="1" dirty="0" err="1">
                <a:solidFill>
                  <a:srgbClr val="FF0000"/>
                </a:solidFill>
              </a:rPr>
              <a:t>apelido.chavePrimáriaN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b="1" dirty="0">
                <a:solidFill>
                  <a:srgbClr val="FF0000"/>
                </a:solidFill>
              </a:rPr>
              <a:t>Where &lt;condição&gt;</a:t>
            </a:r>
          </a:p>
        </p:txBody>
      </p:sp>
    </p:spTree>
    <p:extLst>
      <p:ext uri="{BB962C8B-B14F-4D97-AF65-F5344CB8AC3E}">
        <p14:creationId xmlns:p14="http://schemas.microsoft.com/office/powerpoint/2010/main" val="100511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65875-42B0-DAF0-4D64-477383B9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86E40A-08B9-30F4-14F9-9D328127D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cli.nomecliente</a:t>
            </a:r>
            <a:r>
              <a:rPr lang="pt-BR" dirty="0"/>
              <a:t>, </a:t>
            </a:r>
            <a:r>
              <a:rPr lang="pt-BR" dirty="0" err="1"/>
              <a:t>cli.dataNasc</a:t>
            </a:r>
            <a:r>
              <a:rPr lang="pt-BR" dirty="0"/>
              <a:t>, </a:t>
            </a:r>
            <a:r>
              <a:rPr lang="pt-BR" dirty="0" err="1"/>
              <a:t>cid.nomecidade</a:t>
            </a:r>
            <a:endParaRPr lang="pt-BR" dirty="0"/>
          </a:p>
          <a:p>
            <a:r>
              <a:rPr lang="pt-BR" dirty="0" err="1"/>
              <a:t>From</a:t>
            </a:r>
            <a:r>
              <a:rPr lang="pt-BR" dirty="0"/>
              <a:t> cliente </a:t>
            </a:r>
            <a:r>
              <a:rPr lang="pt-BR" dirty="0" err="1"/>
              <a:t>cli</a:t>
            </a:r>
            <a:endParaRPr lang="pt-BR" dirty="0"/>
          </a:p>
          <a:p>
            <a:r>
              <a:rPr lang="pt-BR" dirty="0" err="1"/>
              <a:t>Inner</a:t>
            </a:r>
            <a:r>
              <a:rPr lang="pt-BR" dirty="0"/>
              <a:t> </a:t>
            </a:r>
            <a:r>
              <a:rPr lang="pt-BR" dirty="0" err="1"/>
              <a:t>join</a:t>
            </a:r>
            <a:r>
              <a:rPr lang="pt-BR" dirty="0"/>
              <a:t> cidade </a:t>
            </a:r>
            <a:r>
              <a:rPr lang="pt-BR" dirty="0" err="1"/>
              <a:t>cid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cli.idcidade</a:t>
            </a:r>
            <a:r>
              <a:rPr lang="pt-BR" dirty="0"/>
              <a:t> = </a:t>
            </a:r>
            <a:r>
              <a:rPr lang="pt-BR" dirty="0" err="1"/>
              <a:t>cid.idcidade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8062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65321-A514-9863-DA06-54939C41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LEFT JOIN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119613-4E69-F1ED-A0A6-126E404FD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cláusula LEFT JOIN retorna todas as linhas da tabela “esquerda” A e as linhas correspondentes ou valores NULL da tabela “esquerda” A.</a:t>
            </a:r>
          </a:p>
        </p:txBody>
      </p:sp>
    </p:spTree>
    <p:extLst>
      <p:ext uri="{BB962C8B-B14F-4D97-AF65-F5344CB8AC3E}">
        <p14:creationId xmlns:p14="http://schemas.microsoft.com/office/powerpoint/2010/main" val="1444143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A315B-04CA-EF0E-EFFF-68963B64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SINTAXE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A438CA-85F5-DA2E-A1BB-DA8E83133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Select</a:t>
            </a:r>
            <a:r>
              <a:rPr lang="pt-BR" dirty="0"/>
              <a:t> &lt;apelido.campo1, apelido.campo2... </a:t>
            </a:r>
            <a:r>
              <a:rPr lang="pt-BR" dirty="0" err="1"/>
              <a:t>apelido.campoN</a:t>
            </a:r>
            <a:r>
              <a:rPr lang="pt-BR" dirty="0"/>
              <a:t>&gt;</a:t>
            </a:r>
          </a:p>
          <a:p>
            <a:r>
              <a:rPr lang="pt-BR" dirty="0" err="1"/>
              <a:t>From</a:t>
            </a:r>
            <a:r>
              <a:rPr lang="pt-BR" dirty="0"/>
              <a:t> &lt;tabela1&gt; apelido</a:t>
            </a:r>
          </a:p>
          <a:p>
            <a:r>
              <a:rPr lang="pt-BR" b="1" dirty="0" err="1">
                <a:solidFill>
                  <a:srgbClr val="FF0000"/>
                </a:solidFill>
              </a:rPr>
              <a:t>Left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Join</a:t>
            </a:r>
            <a:r>
              <a:rPr lang="pt-BR" b="1" dirty="0">
                <a:solidFill>
                  <a:srgbClr val="FF0000"/>
                </a:solidFill>
              </a:rPr>
              <a:t> &lt;tabela2&gt; apelido </a:t>
            </a:r>
            <a:r>
              <a:rPr lang="pt-BR" b="1" dirty="0" err="1">
                <a:solidFill>
                  <a:srgbClr val="FF0000"/>
                </a:solidFill>
              </a:rPr>
              <a:t>on</a:t>
            </a:r>
            <a:r>
              <a:rPr lang="pt-BR" b="1" dirty="0">
                <a:solidFill>
                  <a:srgbClr val="FF0000"/>
                </a:solidFill>
              </a:rPr>
              <a:t> apelido.chaveEstrangeira1 =     						apelido.chavePrimária2</a:t>
            </a:r>
          </a:p>
          <a:p>
            <a:r>
              <a:rPr lang="pt-BR" b="1" dirty="0" err="1">
                <a:solidFill>
                  <a:srgbClr val="FF0000"/>
                </a:solidFill>
              </a:rPr>
              <a:t>Left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Join</a:t>
            </a:r>
            <a:r>
              <a:rPr lang="pt-BR" b="1" dirty="0">
                <a:solidFill>
                  <a:srgbClr val="FF0000"/>
                </a:solidFill>
              </a:rPr>
              <a:t> &lt;</a:t>
            </a:r>
            <a:r>
              <a:rPr lang="pt-BR" b="1" dirty="0" err="1">
                <a:solidFill>
                  <a:srgbClr val="FF0000"/>
                </a:solidFill>
              </a:rPr>
              <a:t>tabelaN</a:t>
            </a:r>
            <a:r>
              <a:rPr lang="pt-BR" b="1" dirty="0">
                <a:solidFill>
                  <a:srgbClr val="FF0000"/>
                </a:solidFill>
              </a:rPr>
              <a:t>&gt; apelido </a:t>
            </a:r>
            <a:r>
              <a:rPr lang="pt-BR" b="1" dirty="0" err="1">
                <a:solidFill>
                  <a:srgbClr val="FF0000"/>
                </a:solidFill>
              </a:rPr>
              <a:t>on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apelido.chaveEstrangeiraN</a:t>
            </a:r>
            <a:r>
              <a:rPr lang="pt-BR" b="1" dirty="0">
                <a:solidFill>
                  <a:srgbClr val="FF0000"/>
                </a:solidFill>
              </a:rPr>
              <a:t> =     						</a:t>
            </a:r>
            <a:r>
              <a:rPr lang="pt-BR" b="1" dirty="0" err="1">
                <a:solidFill>
                  <a:srgbClr val="FF0000"/>
                </a:solidFill>
              </a:rPr>
              <a:t>apelido.chavePrimáriaN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b="1" dirty="0">
                <a:solidFill>
                  <a:srgbClr val="FF0000"/>
                </a:solidFill>
              </a:rPr>
              <a:t>Where &lt;condição&gt;</a:t>
            </a:r>
          </a:p>
        </p:txBody>
      </p:sp>
    </p:spTree>
    <p:extLst>
      <p:ext uri="{BB962C8B-B14F-4D97-AF65-F5344CB8AC3E}">
        <p14:creationId xmlns:p14="http://schemas.microsoft.com/office/powerpoint/2010/main" val="1477371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65875-42B0-DAF0-4D64-477383B9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86E40A-08B9-30F4-14F9-9D328127D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cli.nomecliente</a:t>
            </a:r>
            <a:r>
              <a:rPr lang="pt-BR" dirty="0"/>
              <a:t>, </a:t>
            </a:r>
            <a:r>
              <a:rPr lang="pt-BR" dirty="0" err="1"/>
              <a:t>cli.dataNasc</a:t>
            </a:r>
            <a:r>
              <a:rPr lang="pt-BR" dirty="0"/>
              <a:t>, </a:t>
            </a:r>
            <a:r>
              <a:rPr lang="pt-BR" dirty="0" err="1"/>
              <a:t>cid.nomecidade</a:t>
            </a:r>
            <a:endParaRPr lang="pt-BR" dirty="0"/>
          </a:p>
          <a:p>
            <a:r>
              <a:rPr lang="pt-BR" dirty="0" err="1"/>
              <a:t>From</a:t>
            </a:r>
            <a:r>
              <a:rPr lang="pt-BR" dirty="0"/>
              <a:t> cidade </a:t>
            </a:r>
            <a:r>
              <a:rPr lang="pt-BR" dirty="0" err="1"/>
              <a:t>cid</a:t>
            </a:r>
            <a:endParaRPr lang="pt-BR" dirty="0"/>
          </a:p>
          <a:p>
            <a:r>
              <a:rPr lang="pt-BR" dirty="0" err="1"/>
              <a:t>Left</a:t>
            </a:r>
            <a:r>
              <a:rPr lang="pt-BR" dirty="0"/>
              <a:t> </a:t>
            </a:r>
            <a:r>
              <a:rPr lang="pt-BR" dirty="0" err="1"/>
              <a:t>join</a:t>
            </a:r>
            <a:r>
              <a:rPr lang="pt-BR" dirty="0"/>
              <a:t> cliente </a:t>
            </a:r>
            <a:r>
              <a:rPr lang="pt-BR" dirty="0" err="1"/>
              <a:t>cli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cli.idcidade</a:t>
            </a:r>
            <a:r>
              <a:rPr lang="pt-BR" dirty="0"/>
              <a:t> = </a:t>
            </a:r>
            <a:r>
              <a:rPr lang="pt-BR" dirty="0" err="1"/>
              <a:t>cid.idcidade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1811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65321-A514-9863-DA06-54939C41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RIGHT JOIN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119613-4E69-F1ED-A0A6-126E404FD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cláusula RIGHT JOIN retorna todas as linhas da tabela “direita” B e as linhas correspondentes ou valores NULL da tabela “direita” B.</a:t>
            </a:r>
          </a:p>
        </p:txBody>
      </p:sp>
    </p:spTree>
    <p:extLst>
      <p:ext uri="{BB962C8B-B14F-4D97-AF65-F5344CB8AC3E}">
        <p14:creationId xmlns:p14="http://schemas.microsoft.com/office/powerpoint/2010/main" val="227862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A315B-04CA-EF0E-EFFF-68963B64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SINTAXE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A438CA-85F5-DA2E-A1BB-DA8E83133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Select</a:t>
            </a:r>
            <a:r>
              <a:rPr lang="pt-BR" dirty="0"/>
              <a:t> &lt;apelido.campo1, apelido.campo2... </a:t>
            </a:r>
            <a:r>
              <a:rPr lang="pt-BR" dirty="0" err="1"/>
              <a:t>apelido.campoN</a:t>
            </a:r>
            <a:r>
              <a:rPr lang="pt-BR" dirty="0"/>
              <a:t>&gt;</a:t>
            </a:r>
          </a:p>
          <a:p>
            <a:r>
              <a:rPr lang="pt-BR" dirty="0" err="1"/>
              <a:t>From</a:t>
            </a:r>
            <a:r>
              <a:rPr lang="pt-BR" dirty="0"/>
              <a:t> &lt;tabela1&gt; apelido</a:t>
            </a:r>
          </a:p>
          <a:p>
            <a:r>
              <a:rPr lang="pt-BR" b="1" dirty="0" err="1">
                <a:solidFill>
                  <a:srgbClr val="FF0000"/>
                </a:solidFill>
              </a:rPr>
              <a:t>Right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Join</a:t>
            </a:r>
            <a:r>
              <a:rPr lang="pt-BR" b="1" dirty="0">
                <a:solidFill>
                  <a:srgbClr val="FF0000"/>
                </a:solidFill>
              </a:rPr>
              <a:t> &lt;tabela2&gt; apelido </a:t>
            </a:r>
            <a:r>
              <a:rPr lang="pt-BR" b="1" dirty="0" err="1">
                <a:solidFill>
                  <a:srgbClr val="FF0000"/>
                </a:solidFill>
              </a:rPr>
              <a:t>on</a:t>
            </a:r>
            <a:r>
              <a:rPr lang="pt-BR" b="1" dirty="0">
                <a:solidFill>
                  <a:srgbClr val="FF0000"/>
                </a:solidFill>
              </a:rPr>
              <a:t> apelido.chaveEstrangeira1 =     						apelido.chavePrimária2</a:t>
            </a:r>
          </a:p>
          <a:p>
            <a:r>
              <a:rPr lang="pt-BR" b="1" dirty="0" err="1">
                <a:solidFill>
                  <a:srgbClr val="FF0000"/>
                </a:solidFill>
              </a:rPr>
              <a:t>Right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Join</a:t>
            </a:r>
            <a:r>
              <a:rPr lang="pt-BR" b="1" dirty="0">
                <a:solidFill>
                  <a:srgbClr val="FF0000"/>
                </a:solidFill>
              </a:rPr>
              <a:t> &lt;</a:t>
            </a:r>
            <a:r>
              <a:rPr lang="pt-BR" b="1" dirty="0" err="1">
                <a:solidFill>
                  <a:srgbClr val="FF0000"/>
                </a:solidFill>
              </a:rPr>
              <a:t>tabelaN</a:t>
            </a:r>
            <a:r>
              <a:rPr lang="pt-BR" b="1" dirty="0">
                <a:solidFill>
                  <a:srgbClr val="FF0000"/>
                </a:solidFill>
              </a:rPr>
              <a:t>&gt; apelido </a:t>
            </a:r>
            <a:r>
              <a:rPr lang="pt-BR" b="1" dirty="0" err="1">
                <a:solidFill>
                  <a:srgbClr val="FF0000"/>
                </a:solidFill>
              </a:rPr>
              <a:t>on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apelido.chaveEstrangeiraN</a:t>
            </a:r>
            <a:r>
              <a:rPr lang="pt-BR" b="1" dirty="0">
                <a:solidFill>
                  <a:srgbClr val="FF0000"/>
                </a:solidFill>
              </a:rPr>
              <a:t> =     						</a:t>
            </a:r>
            <a:r>
              <a:rPr lang="pt-BR" b="1" dirty="0" err="1">
                <a:solidFill>
                  <a:srgbClr val="FF0000"/>
                </a:solidFill>
              </a:rPr>
              <a:t>apelido.chavePrimáriaN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b="1" dirty="0">
                <a:solidFill>
                  <a:srgbClr val="FF0000"/>
                </a:solidFill>
              </a:rPr>
              <a:t>Where &lt;condição&gt;</a:t>
            </a:r>
          </a:p>
        </p:txBody>
      </p:sp>
    </p:spTree>
    <p:extLst>
      <p:ext uri="{BB962C8B-B14F-4D97-AF65-F5344CB8AC3E}">
        <p14:creationId xmlns:p14="http://schemas.microsoft.com/office/powerpoint/2010/main" val="3412127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278</TotalTime>
  <Words>600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Garamond</vt:lpstr>
      <vt:lpstr>Orgânico</vt:lpstr>
      <vt:lpstr>COMANDOS DE CONSULTA DE DADOS - JOIN</vt:lpstr>
      <vt:lpstr>INNER JOIN</vt:lpstr>
      <vt:lpstr>SINTAXE</vt:lpstr>
      <vt:lpstr>Exemplo</vt:lpstr>
      <vt:lpstr>LEFT JOIN</vt:lpstr>
      <vt:lpstr>SINTAXE</vt:lpstr>
      <vt:lpstr>Exemplo</vt:lpstr>
      <vt:lpstr>RIGHT JOIN</vt:lpstr>
      <vt:lpstr>SINTAXE</vt:lpstr>
      <vt:lpstr>Exemplo</vt:lpstr>
      <vt:lpstr>FULL JOIN</vt:lpstr>
      <vt:lpstr>SINTAXE</vt:lpstr>
      <vt:lpstr>Exemplo</vt:lpstr>
      <vt:lpstr>CROSS JOIN</vt:lpstr>
      <vt:lpstr>SINTAXE</vt:lpstr>
      <vt:lpstr>Exemplo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COMANDOS DE CONSULTA DE DADOS</dc:title>
  <dc:creator>Luciano de Jesus Guesso Rodrigues de Barros</dc:creator>
  <cp:lastModifiedBy>Luciano de Jesus Guesso Rodrigues de Barros</cp:lastModifiedBy>
  <cp:revision>14</cp:revision>
  <dcterms:created xsi:type="dcterms:W3CDTF">2022-09-22T14:25:08Z</dcterms:created>
  <dcterms:modified xsi:type="dcterms:W3CDTF">2023-10-19T19:34:38Z</dcterms:modified>
</cp:coreProperties>
</file>