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Garamond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gDxQVr3MzvPavzU55eIH4rtap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34d86dd0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434d86dd08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4d86dd08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434d86dd08_2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34d86dd08_2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34d86dd08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434d86dd08_2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34d86dd08_2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34d86dd0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434d86dd08_2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34d86dd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434d86dd08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34d86dd0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434d86dd08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4d86dd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34d86dd08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34d86dd0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434d86dd08_2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34d86dd0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34d86dd08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34d86dd0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434d86dd08_2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4d86dd0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434d86dd08_2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1981200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48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3" type="body"/>
          </p:nvPr>
        </p:nvSpPr>
        <p:spPr>
          <a:xfrm>
            <a:off x="457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4" type="body"/>
          </p:nvPr>
        </p:nvSpPr>
        <p:spPr>
          <a:xfrm>
            <a:off x="4648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eremyjordan.me/semantic-segmentation/" TargetMode="External"/><Relationship Id="rId4" Type="http://schemas.openxmlformats.org/officeDocument/2006/relationships/hyperlink" Target="https://blog.paperspace.com/unet-architecture-image-segmentation/" TargetMode="External"/><Relationship Id="rId5" Type="http://schemas.openxmlformats.org/officeDocument/2006/relationships/hyperlink" Target="https://www.mapillary.com/dataset/vistas" TargetMode="External"/><Relationship Id="rId6" Type="http://schemas.openxmlformats.org/officeDocument/2006/relationships/hyperlink" Target="https://doi.org/10.1007/978-3-319-24574-4_2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bUL0zC7l4x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pillary.com/dataset/vista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/>
              <a:t>‹#›</a:t>
            </a:fld>
            <a:endParaRPr b="1" sz="1600"/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647700" y="1219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Final Project</a:t>
            </a:r>
            <a:br>
              <a:rPr lang="en-US" sz="3200"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320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en-US" sz="3200">
                <a:latin typeface="Garamond"/>
                <a:ea typeface="Garamond"/>
                <a:cs typeface="Garamond"/>
                <a:sym typeface="Garamond"/>
              </a:rPr>
              <a:t>Semantic Segmentation on a Driving Dataset</a:t>
            </a:r>
            <a:endParaRPr b="1" sz="32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333500" y="2500050"/>
            <a:ext cx="640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7365D"/>
                </a:solidFill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494429"/>
              </a:solidFill>
            </a:endParaRPr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2055813" y="5029200"/>
            <a:ext cx="49498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Garamond"/>
                <a:ea typeface="Garamond"/>
                <a:cs typeface="Garamond"/>
                <a:sym typeface="Garamond"/>
              </a:rPr>
              <a:t>CSCI S-89 Introduction to Deep Learning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Garamond"/>
                <a:ea typeface="Garamond"/>
                <a:cs typeface="Garamond"/>
                <a:sym typeface="Garamond"/>
              </a:rPr>
              <a:t>Summer 2022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94429"/>
                </a:solidFill>
                <a:latin typeface="Garamond"/>
                <a:ea typeface="Garamond"/>
                <a:cs typeface="Garamond"/>
                <a:sym typeface="Garamond"/>
              </a:rPr>
              <a:t>Harvard Summer School</a:t>
            </a:r>
            <a:endParaRPr b="0" i="0" sz="1600" u="none" cap="none" strike="noStrike">
              <a:solidFill>
                <a:srgbClr val="49442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5550" y="2949217"/>
            <a:ext cx="1292899" cy="149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34d86dd08_2_6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U-Net</a:t>
            </a:r>
            <a:endParaRPr/>
          </a:p>
        </p:txBody>
      </p:sp>
      <p:sp>
        <p:nvSpPr>
          <p:cNvPr id="180" name="Google Shape;180;g1434d86dd08_2_62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convolve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(my_input, num_features):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conv_1 = layers.Conv2D(num_features, kernel_size=3, activation='relu',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padding='same')(my_input)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conv_2 = layers.Conv2D(num_features, kernel_size=3, activation='relu',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padding='same')(conv_1)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return conv_2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encode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(my_input, num_features):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encoding = convolve(my_input, num_features)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pool = layers.MaxPool2D(2)(encoding)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return encoding, pool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decode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(my_input, </a:t>
            </a: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skip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, num_features):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upsample = layers.Conv2DTranspose(num_features, kernel_size=2,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strides=2, padding='same')(my_input)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  concat = layers.Concatenate()([upsample, skip])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  out = convolve(concat, num_features)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return out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g1434d86dd08_2_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82" name="Google Shape;182;g1434d86dd08_2_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34d86dd08_2_7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U-Net</a:t>
            </a:r>
            <a:endParaRPr/>
          </a:p>
        </p:txBody>
      </p:sp>
      <p:sp>
        <p:nvSpPr>
          <p:cNvPr id="188" name="Google Shape;188;g1434d86dd08_2_72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b="1" lang="en-US" sz="1400">
                <a:latin typeface="Roboto Mono"/>
                <a:ea typeface="Roboto Mono"/>
                <a:cs typeface="Roboto Mono"/>
                <a:sym typeface="Roboto Mono"/>
              </a:rPr>
              <a:t>get_unet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my_input = keras.Input(input_shape)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skip_1, encoding_1 = encode(my_input, 4)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skip_2, encoding_2 = encode(encoding_1, 8)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skip_3, encoding_3 = encode(encoding_2, 16)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skip_4, encoding_4 = encode(encoding_3, 32)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convolution = convolve(encoding_4, 64)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decoding_1 = decode(convolution, skip_4, 32)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decoding_2 = decode(decoding_1, skip_3, 16)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decoding_3 = decode(decoding_2, skip_2, 8)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decoding_4 = decode(decoding_3, skip_1, 4)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out = layers.Conv2D(num_categories, kernel_size=1, padding='same',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activation='softmax')(decoding_4)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model = keras.Model(my_input, out)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return model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Code inspiration: Bharath K., 2021.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g1434d86dd08_2_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90" name="Google Shape;190;g1434d86dd08_2_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4d86dd08_2_90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Autoencoder vs. U-Net</a:t>
            </a:r>
            <a:endParaRPr/>
          </a:p>
        </p:txBody>
      </p:sp>
      <p:sp>
        <p:nvSpPr>
          <p:cNvPr id="197" name="Google Shape;197;g1434d86dd08_2_9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/>
              <a:t>Autoencoder</a:t>
            </a:r>
            <a:endParaRPr/>
          </a:p>
        </p:txBody>
      </p:sp>
      <p:sp>
        <p:nvSpPr>
          <p:cNvPr id="198" name="Google Shape;198;g1434d86dd08_2_9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/>
              <a:t>U-Net</a:t>
            </a:r>
            <a:endParaRPr/>
          </a:p>
        </p:txBody>
      </p:sp>
      <p:sp>
        <p:nvSpPr>
          <p:cNvPr id="199" name="Google Shape;199;g1434d86dd08_2_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1434d86dd08_2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075" y="2175013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434d86dd08_2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25" y="2175013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434d86dd08_2_90"/>
          <p:cNvSpPr txBox="1"/>
          <p:nvPr>
            <p:ph idx="1" type="body"/>
          </p:nvPr>
        </p:nvSpPr>
        <p:spPr>
          <a:xfrm>
            <a:off x="457200" y="4822978"/>
            <a:ext cx="4040100" cy="78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▪"/>
            </a:pPr>
            <a:r>
              <a:rPr lang="en-US" sz="1800"/>
              <a:t>Validation loss:</a:t>
            </a:r>
            <a:r>
              <a:rPr b="0" lang="en-US" sz="1800"/>
              <a:t> 2.4 to 1.7 over 32 epochs</a:t>
            </a:r>
            <a:endParaRPr b="0"/>
          </a:p>
        </p:txBody>
      </p:sp>
      <p:sp>
        <p:nvSpPr>
          <p:cNvPr id="203" name="Google Shape;203;g1434d86dd08_2_90"/>
          <p:cNvSpPr txBox="1"/>
          <p:nvPr>
            <p:ph idx="1" type="body"/>
          </p:nvPr>
        </p:nvSpPr>
        <p:spPr>
          <a:xfrm>
            <a:off x="4645925" y="4822978"/>
            <a:ext cx="4040100" cy="78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▪"/>
            </a:pPr>
            <a:r>
              <a:rPr lang="en-US" sz="1800"/>
              <a:t>Validation loss:</a:t>
            </a:r>
            <a:r>
              <a:rPr b="0" lang="en-US" sz="1800"/>
              <a:t> 1.34 to 1.18 over 32 epochs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34d86dd08_2_107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Autoencoder vs. U-Net</a:t>
            </a:r>
            <a:endParaRPr/>
          </a:p>
        </p:txBody>
      </p:sp>
      <p:sp>
        <p:nvSpPr>
          <p:cNvPr id="210" name="Google Shape;210;g1434d86dd08_2_107"/>
          <p:cNvSpPr txBox="1"/>
          <p:nvPr>
            <p:ph idx="1" type="body"/>
          </p:nvPr>
        </p:nvSpPr>
        <p:spPr>
          <a:xfrm>
            <a:off x="457200" y="914546"/>
            <a:ext cx="4040100" cy="42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/>
              <a:t>Autoencoder</a:t>
            </a:r>
            <a:endParaRPr/>
          </a:p>
        </p:txBody>
      </p:sp>
      <p:sp>
        <p:nvSpPr>
          <p:cNvPr id="211" name="Google Shape;211;g1434d86dd08_2_1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g1434d86dd08_2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9050"/>
            <a:ext cx="6466026" cy="21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434d86dd08_2_107"/>
          <p:cNvSpPr txBox="1"/>
          <p:nvPr>
            <p:ph idx="1" type="body"/>
          </p:nvPr>
        </p:nvSpPr>
        <p:spPr>
          <a:xfrm>
            <a:off x="457200" y="3473646"/>
            <a:ext cx="4040100" cy="42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/>
              <a:t>U-Net</a:t>
            </a:r>
            <a:endParaRPr/>
          </a:p>
        </p:txBody>
      </p:sp>
      <p:pic>
        <p:nvPicPr>
          <p:cNvPr id="214" name="Google Shape;214;g1434d86dd08_2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98150"/>
            <a:ext cx="6465968" cy="21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434d86dd08_2_107"/>
          <p:cNvSpPr txBox="1"/>
          <p:nvPr/>
        </p:nvSpPr>
        <p:spPr>
          <a:xfrm>
            <a:off x="6618425" y="1339050"/>
            <a:ext cx="25257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Detecting only foliage, drivable area, sky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Artifacts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downsampling/upsampling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434d86dd08_2_107"/>
          <p:cNvSpPr txBox="1"/>
          <p:nvPr/>
        </p:nvSpPr>
        <p:spPr>
          <a:xfrm>
            <a:off x="6618425" y="3847700"/>
            <a:ext cx="25257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detecting car hood, other cars (some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false positives, misclassifications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artifacts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34d86dd08_1_1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/>
          </a:p>
        </p:txBody>
      </p:sp>
      <p:sp>
        <p:nvSpPr>
          <p:cNvPr id="222" name="Google Shape;222;g1434d86dd08_1_14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Jordan, J. (2018, 21 May). </a:t>
            </a:r>
            <a:r>
              <a:rPr i="1" lang="en-US"/>
              <a:t>An overview of semantic image segmentation</a:t>
            </a:r>
            <a:r>
              <a:rPr lang="en-US"/>
              <a:t>. Jeremy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Jordan. Retrieved August 5, 2022 from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https://www.jeremyjordan.me/semantic-segmentation/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K., Bharath. (2021). </a:t>
            </a:r>
            <a:r>
              <a:rPr i="1" lang="en-US"/>
              <a:t>U-Net Architecture For Image Segmentation</a:t>
            </a:r>
            <a:r>
              <a:rPr lang="en-US"/>
              <a:t>. PaperspaceBlog.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Retrieved August 5, 2022 from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https://blog.paperspace.com/unet-architecture-image-segmentation/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Neuhold, G., Ollmann, T., Rota Buló, S., &amp; Kontscheider, P. (2017). </a:t>
            </a:r>
            <a:r>
              <a:rPr i="1" lang="en-US"/>
              <a:t>The Mapillary Vistas</a:t>
            </a:r>
            <a:endParaRPr i="1"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Dataset for Semantic Understanding of Street Scenes</a:t>
            </a:r>
            <a:r>
              <a:rPr lang="en-US"/>
              <a:t>. Mapillary. Retrieved August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5, 2022 from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https://www.mapillary.com/dataset/vistas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CFCFC"/>
                </a:highlight>
              </a:rPr>
              <a:t>Ronneberger, O., Fischer, P., Brox, T. (2015). U-Net: Convolutional Networks for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CFCFC"/>
                </a:highlight>
              </a:rPr>
              <a:t>Biomedical Image Segmentation. In: Navab, N., Hornegger, J., Wells, W., Frangi, A.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CFCFC"/>
                </a:highlight>
              </a:rPr>
              <a:t>(eds) Medical Image Computing and Computer-Assisted Intervention – MICCAI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CFCFC"/>
                </a:highlight>
              </a:rPr>
              <a:t>2015. MICCAI 2015. Lecture Notes in Computer Science(), vol 9351. Springer,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CFCFC"/>
                </a:highlight>
              </a:rPr>
              <a:t>Cham. Retrieved August 5, 2022 from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CFCFC"/>
                </a:highlight>
                <a:hlinkClick r:id="rId6"/>
              </a:rPr>
              <a:t>https://doi.org/10.1007/978-3-319-24574-4_28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  <p:sp>
        <p:nvSpPr>
          <p:cNvPr id="223" name="Google Shape;223;g1434d86dd08_1_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@Your Name</a:t>
            </a:r>
            <a:endParaRPr/>
          </a:p>
        </p:txBody>
      </p:sp>
      <p:sp>
        <p:nvSpPr>
          <p:cNvPr id="224" name="Google Shape;224;g1434d86dd08_1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YouTube Video Presentation</a:t>
            </a:r>
            <a:endParaRPr/>
          </a:p>
        </p:txBody>
      </p:sp>
      <p:sp>
        <p:nvSpPr>
          <p:cNvPr id="230" name="Google Shape;230;p4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YouTube video presentation: </a:t>
            </a:r>
            <a:r>
              <a:rPr lang="en-US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https://youtu.be/bUL0zC7l4xc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@Your Name</a:t>
            </a:r>
            <a:endParaRPr/>
          </a:p>
        </p:txBody>
      </p:sp>
      <p:sp>
        <p:nvSpPr>
          <p:cNvPr id="232" name="Google Shape;2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Problem:</a:t>
            </a:r>
            <a:r>
              <a:rPr lang="en-US"/>
              <a:t> given a picture of traffic, categorize each pixel of the picture as belonging to exactly one of multiple categories of traffic elements. This is an instance of </a:t>
            </a:r>
            <a:r>
              <a:rPr b="1" lang="en-US">
                <a:highlight>
                  <a:srgbClr val="FFFF00"/>
                </a:highlight>
              </a:rPr>
              <a:t>semantic segmentation</a:t>
            </a:r>
            <a:r>
              <a:rPr lang="en-US"/>
              <a:t>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Motivation:</a:t>
            </a:r>
            <a:r>
              <a:rPr lang="en-US"/>
              <a:t> to explore a deep-learning technique that will help to decrease the incidence and deadliness of traffic accidents through implementation in self-driving cars.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Semantic segmentation</a:t>
            </a:r>
            <a:r>
              <a:rPr b="1" lang="en-US"/>
              <a:t>: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categorize each pixel of an image</a:t>
            </a:r>
            <a:r>
              <a:rPr lang="en-US"/>
              <a:t> as belonging to exactly one of multiple categories of elements that compose the image.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Image-wise</a:t>
            </a:r>
            <a:r>
              <a:rPr lang="en-US"/>
              <a:t>, this makes semantic segmentation a </a:t>
            </a:r>
            <a:r>
              <a:rPr b="1" lang="en-US"/>
              <a:t>prediction task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Pixel-wise</a:t>
            </a:r>
            <a:r>
              <a:rPr lang="en-US"/>
              <a:t>, this makes semantic segmentation a </a:t>
            </a:r>
            <a:r>
              <a:rPr b="1" lang="en-US"/>
              <a:t>classification task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“Because we’re predicting for every pixel in the image, this task is commonly referred to as </a:t>
            </a:r>
            <a:r>
              <a:rPr b="1" lang="en-US">
                <a:highlight>
                  <a:srgbClr val="FFFF00"/>
                </a:highlight>
              </a:rPr>
              <a:t>dense prediction</a:t>
            </a:r>
            <a:r>
              <a:rPr lang="en-US"/>
              <a:t>” (Jordan, 2018).</a:t>
            </a:r>
            <a:endParaRPr/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Dataset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Dataset</a:t>
            </a:r>
            <a:r>
              <a:rPr b="1" lang="en-US"/>
              <a:t>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Mapillary Vistas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Images:</a:t>
            </a:r>
            <a:r>
              <a:rPr lang="en-US"/>
              <a:t> street-level JPGs.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Labels:</a:t>
            </a:r>
            <a:r>
              <a:rPr lang="en-US"/>
              <a:t> PNGs. For each PNG, each pixel is categorized with a color that maps to the category of traffic element that pixel composes.</a:t>
            </a:r>
            <a:endParaRPr/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" y="2905113"/>
            <a:ext cx="9029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34d86dd08_1_2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Preprocessing</a:t>
            </a:r>
            <a:endParaRPr/>
          </a:p>
        </p:txBody>
      </p:sp>
      <p:sp>
        <p:nvSpPr>
          <p:cNvPr id="126" name="Google Shape;126;g1434d86dd08_1_24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Preprocessing:</a:t>
            </a:r>
            <a:r>
              <a:rPr lang="en-US"/>
              <a:t> to reduce training times, images and labels were sampled from the full dataset and downsized. The sampled labels were also converted from color-encoding to </a:t>
            </a:r>
            <a:r>
              <a:rPr b="1" lang="en-US">
                <a:highlight>
                  <a:srgbClr val="FFFF00"/>
                </a:highlight>
              </a:rPr>
              <a:t>integer-encoding</a:t>
            </a:r>
            <a:r>
              <a:rPr lang="en-US"/>
              <a:t>, represented as </a:t>
            </a:r>
            <a:r>
              <a:rPr b="1" lang="en-US"/>
              <a:t>grayscale PNGs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sampled training images &amp; labels: 900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sampled validation images &amp; labels: 100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sampled test images: 100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New image size: 512px ✕ 512px</a:t>
            </a:r>
            <a:endParaRPr/>
          </a:p>
        </p:txBody>
      </p:sp>
      <p:sp>
        <p:nvSpPr>
          <p:cNvPr id="127" name="Google Shape;127;g1434d86dd08_1_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28" name="Google Shape;128;g1434d86dd08_1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g1434d86dd08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00" y="3763622"/>
            <a:ext cx="6711001" cy="24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4d86dd08_2_0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Autoencoder</a:t>
            </a:r>
            <a:endParaRPr/>
          </a:p>
        </p:txBody>
      </p:sp>
      <p:sp>
        <p:nvSpPr>
          <p:cNvPr id="135" name="Google Shape;135;g1434d86dd08_2_0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Naive approach:</a:t>
            </a:r>
            <a:r>
              <a:rPr lang="en-US"/>
              <a:t> stack </a:t>
            </a:r>
            <a:r>
              <a:rPr b="1" lang="en-US"/>
              <a:t>convolutional layers</a:t>
            </a:r>
            <a:r>
              <a:rPr lang="en-US"/>
              <a:t> with “same” padding to produce a label of resolution equal to that of the input image.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Problem:</a:t>
            </a:r>
            <a:r>
              <a:rPr lang="en-US"/>
              <a:t> computation cost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Solution:</a:t>
            </a:r>
            <a:r>
              <a:rPr lang="en-US"/>
              <a:t> </a:t>
            </a:r>
            <a:r>
              <a:rPr b="1" lang="en-US">
                <a:highlight>
                  <a:srgbClr val="FFFF00"/>
                </a:highlight>
              </a:rPr>
              <a:t>convolutional autoencoder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num_features_0 = 4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input_shape = (input_width, input_height, 3)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encoder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= models.Sequential()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encoder.add(layers.Conv2D(num_features_0, kernel_size=3, padding='same',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activation='relu', input_shape=(input_shape)))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encoder.add(layers.MaxPool2D(pool_size=2))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encoder.add(layers.Conv2D(num_features_0 * 2, kernel_size=3,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padding='same', activation='relu'))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encoder.add(layers.MaxPool2D(pool_size=2))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encoder.add(layers.Conv2D(num_features_0 * 4, kernel_size=3,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padding='same', activation='relu'))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encoder.add(layers.MaxPool2D(pool_size=2))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434d86dd08_2_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37" name="Google Shape;137;g1434d86dd08_2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4d86dd08_2_1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Autoencoder</a:t>
            </a:r>
            <a:endParaRPr/>
          </a:p>
        </p:txBody>
      </p:sp>
      <p:sp>
        <p:nvSpPr>
          <p:cNvPr id="143" name="Google Shape;143;g1434d86dd08_2_19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decoder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= models.Sequential()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decoder.add(layers.Conv2DTranspose(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num_features_0 * 2,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kernel_size=3,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strides=2,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padding='same',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activation='relu',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    input_shape=(input_width // 8, input_height // 8, num_features_0 * 4)))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decoder.add(layers.Conv2DTranspose(num_features_0, kernel_size=3,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strides=2, padding='same', activation='relu'))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decoder.add(layers.Conv2DTranspose(</a:t>
            </a:r>
            <a:r>
              <a:rPr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num_categories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, kernel_size=3,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strides=2, padding='same', </a:t>
            </a:r>
            <a:r>
              <a:rPr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activation='softmax'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autoencoder</a:t>
            </a:r>
            <a:r>
              <a:rPr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= models.Sequential([encoder, decoder])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autoencoder.compile(</a:t>
            </a:r>
            <a:r>
              <a:rPr lang="en-US" sz="14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loss='sparse_categorical_crossentropy'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optimizer=optimizers.Adam())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g1434d86dd08_2_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45" name="Google Shape;145;g1434d86dd08_2_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4d86dd08_2_2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Autoencoder</a:t>
            </a:r>
            <a:endParaRPr/>
          </a:p>
        </p:txBody>
      </p:sp>
      <p:sp>
        <p:nvSpPr>
          <p:cNvPr id="151" name="Google Shape;151;g1434d86dd08_2_29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Model: "sequential_2"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_________________________________________________________________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Layer (type)                Output Shape              Param #  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=================================================================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sequential (Sequential)     (None, </a:t>
            </a:r>
            <a:r>
              <a:rPr lang="en-US" sz="105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64, 64, 16</a:t>
            </a: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     1576     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sequential_1 (Sequential)   (None, </a:t>
            </a:r>
            <a:r>
              <a:rPr lang="en-US" sz="105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512, 512, 124</a:t>
            </a: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  6040     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=================================================================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params: 7,616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Trainable params: 7,616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Non-trainable params: 0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_________________________________________________________________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pooling layers (pool_size=2): 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coding features: 16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traffic element categories: 124</a:t>
            </a:r>
            <a:endParaRPr/>
          </a:p>
        </p:txBody>
      </p:sp>
      <p:sp>
        <p:nvSpPr>
          <p:cNvPr id="152" name="Google Shape;152;g1434d86dd08_2_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53" name="Google Shape;153;g1434d86dd08_2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4d86dd08_2_3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Autoencoder</a:t>
            </a:r>
            <a:endParaRPr/>
          </a:p>
        </p:txBody>
      </p:sp>
      <p:sp>
        <p:nvSpPr>
          <p:cNvPr id="159" name="Google Shape;159;g1434d86dd08_2_37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Problem: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too much information lost during downsampling</a:t>
            </a:r>
            <a:r>
              <a:rPr lang="en-US"/>
              <a:t> (pooling)</a:t>
            </a:r>
            <a:endParaRPr b="1"/>
          </a:p>
        </p:txBody>
      </p:sp>
      <p:sp>
        <p:nvSpPr>
          <p:cNvPr id="160" name="Google Shape;160;g1434d86dd08_2_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61" name="Google Shape;161;g1434d86dd08_2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" name="Google Shape;162;g1434d86dd08_2_37"/>
          <p:cNvGrpSpPr/>
          <p:nvPr/>
        </p:nvGrpSpPr>
        <p:grpSpPr>
          <a:xfrm>
            <a:off x="593502" y="1366378"/>
            <a:ext cx="7956995" cy="4990113"/>
            <a:chOff x="114300" y="1366325"/>
            <a:chExt cx="8915400" cy="5591163"/>
          </a:xfrm>
        </p:grpSpPr>
        <p:pic>
          <p:nvPicPr>
            <p:cNvPr id="163" name="Google Shape;163;g1434d86dd08_2_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3675" y="1366325"/>
              <a:ext cx="3676650" cy="264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434d86dd08_2_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4300" y="4014263"/>
              <a:ext cx="8915400" cy="294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4d86dd08_2_48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U-Net</a:t>
            </a:r>
            <a:endParaRPr/>
          </a:p>
        </p:txBody>
      </p:sp>
      <p:sp>
        <p:nvSpPr>
          <p:cNvPr id="170" name="Google Shape;170;g1434d86dd08_2_48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Problem:</a:t>
            </a:r>
            <a:r>
              <a:rPr lang="en-US"/>
              <a:t> too much information lost during downsampling (pooling)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Solution:</a:t>
            </a:r>
            <a:r>
              <a:rPr lang="en-US"/>
              <a:t> add </a:t>
            </a:r>
            <a:r>
              <a:rPr b="1" lang="en-US">
                <a:highlight>
                  <a:srgbClr val="FFFF00"/>
                </a:highlight>
              </a:rPr>
              <a:t>skips</a:t>
            </a:r>
            <a:r>
              <a:rPr lang="en-US"/>
              <a:t> from encodings to decoders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Motivation: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retain information</a:t>
            </a:r>
            <a:r>
              <a:rPr lang="en-US"/>
              <a:t> from before downsamplings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Implementation: </a:t>
            </a:r>
            <a:r>
              <a:rPr b="1" lang="en-US">
                <a:highlight>
                  <a:srgbClr val="FFFF00"/>
                </a:highlight>
              </a:rPr>
              <a:t>U-Net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1" name="Google Shape;171;g1434d86dd08_2_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Langchun Zhou</a:t>
            </a:r>
            <a:endParaRPr/>
          </a:p>
        </p:txBody>
      </p:sp>
      <p:sp>
        <p:nvSpPr>
          <p:cNvPr id="172" name="Google Shape;172;g1434d86dd08_2_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g1434d86dd08_2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336" y="2599450"/>
            <a:ext cx="4879326" cy="32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434d86dd08_2_48"/>
          <p:cNvSpPr txBox="1"/>
          <p:nvPr/>
        </p:nvSpPr>
        <p:spPr>
          <a:xfrm>
            <a:off x="2888689" y="5869425"/>
            <a:ext cx="33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(Ronneberger et al., 2015, p.235)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zdjordje</dc:creator>
</cp:coreProperties>
</file>