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ênon Guimarães Alípio" initials="LGA" lastIdx="1" clrIdx="0">
    <p:extLst>
      <p:ext uri="{19B8F6BF-5375-455C-9EA6-DF929625EA0E}">
        <p15:presenceInfo xmlns:p15="http://schemas.microsoft.com/office/powerpoint/2012/main" userId="21b2d8c51753aa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A38EF-5D50-430D-9895-D9EAD689F3C3}" type="datetimeFigureOut">
              <a:rPr lang="pt-BR" smtClean="0"/>
              <a:t>21/03/2021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BCB03-2DF7-468F-AC8B-BF2FB9B4CC2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97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731D9-1DC4-408C-8DF6-7FF34B2F260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7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2871F-86EC-4531-9BB0-0550D2C2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EA0BEC-5F79-44E9-BF57-8B394CAFB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D7D6E6-6C64-4A2F-BCA8-DC82A3E0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2307-11DE-4E0D-9785-2F366C3C5370}" type="datetime1">
              <a:rPr lang="pt-BR" smtClean="0"/>
              <a:t>21/03/2021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227B2B-4A59-4DA4-92EF-9DC51E92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6FE902-758C-4722-9DF3-0EF4A844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FD8F-C316-43D8-934F-33294D14060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37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CB3C-E76C-4F10-8EC8-84F236C1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F70C53-C654-42C7-9F00-D487FB0BE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FEEAB1-553B-49F6-B5A1-C0352F5F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6EB0-37A3-431D-83DE-A812AB0095AD}" type="datetime1">
              <a:rPr lang="pt-BR" smtClean="0"/>
              <a:t>21/03/2021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DB8C97-88B3-4896-9683-4D010F22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947249-A3D0-439C-AF53-5A7ED1A6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FD8F-C316-43D8-934F-33294D14060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695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0A17B2-55AB-479F-8EB2-45471B7BC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D8C27D-696D-4EF8-B495-E6B58B02B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239852-5DA5-4BA7-A98B-2528C9CE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5306-5B71-4838-A577-1F611E48D295}" type="datetime1">
              <a:rPr lang="pt-BR" smtClean="0"/>
              <a:t>21/03/2021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D26438-7B18-40D1-A863-B68C644A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5090E-BA81-4B4C-ACB6-86D3D19F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FD8F-C316-43D8-934F-33294D14060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3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E2BC0-8A65-498A-B1BD-EC1B2F4C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51F99F-FF06-4EE6-BA66-4712659A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A08143-E8B2-48AE-A260-AD0944CE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EE3-A9E4-46EE-8801-FB6BD181F9F4}" type="datetime1">
              <a:rPr lang="pt-BR" smtClean="0"/>
              <a:t>21/03/2021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6CF648-D600-4675-A4C2-7DB50B27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C28644-882D-4D6A-A621-F973A570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FD8F-C316-43D8-934F-33294D14060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96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FDCBD-4EDE-466F-94B8-EC147385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FB9A22-CB7C-4283-861D-D0A6E9223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453E1C-278E-46AB-91AF-45AACEC9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C2D4-56A7-4875-A14E-943BF6EC8795}" type="datetime1">
              <a:rPr lang="pt-BR" smtClean="0"/>
              <a:t>21/03/2021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AA0833-2E60-48D1-8087-2D6832CF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41F7E1-8046-4488-9A9A-021F0841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FD8F-C316-43D8-934F-33294D14060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3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35AF9-AE1B-4518-94D7-C52E4610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195340-62DB-47E5-828C-74053EA51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876A57-1881-4AA6-AD60-4BA08E5F5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1E9A20-4F7B-4092-B07E-7BC50AF5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050C-4C7E-491E-88DE-80A8789F9781}" type="datetime1">
              <a:rPr lang="pt-BR" smtClean="0"/>
              <a:t>21/03/2021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1BD132-8F6C-47F9-8A8E-D13D0214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69037F-46D0-4CF9-8AF1-1B681104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FD8F-C316-43D8-934F-33294D14060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995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289CE-990A-4C3E-B79A-08408E5D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F9A543-FB12-47D7-B40A-C85FACC61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495E30-45F5-484B-9054-F3618D62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9C22A7-BE4C-4513-A4D1-8EE4F3EE4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D242E8-475D-43BF-AD2A-271B03DF4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54BFE8-890C-4AD6-A851-DA9C5DCF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96B0-4544-407F-A53C-61CB7664B101}" type="datetime1">
              <a:rPr lang="pt-BR" smtClean="0"/>
              <a:t>21/03/2021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AE6088-9E1D-4857-A61A-958E4BA7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B86FA2-BA87-4F88-807B-7B1DB973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FD8F-C316-43D8-934F-33294D14060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838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3F9E1-1804-4922-904D-C3D1DC33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BB0023-59F8-4EE3-8779-C8CD4A54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A138-829C-4965-A1F4-38AA1849B695}" type="datetime1">
              <a:rPr lang="pt-BR" smtClean="0"/>
              <a:t>21/03/2021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0249C3-43CA-44AC-B484-99ACDF95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713C27-6EA8-4547-B2BC-6C076F34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FD8F-C316-43D8-934F-33294D14060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619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776CE1-07B9-4248-A6A6-49E1BF5C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2BFA-0EB6-4662-987B-8FE833957724}" type="datetime1">
              <a:rPr lang="pt-BR" smtClean="0"/>
              <a:t>21/03/2021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200284-7A48-481C-BEBE-9D351809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A9A3AB-9F7A-4B59-B425-5DF929C2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FD8F-C316-43D8-934F-33294D14060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382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65BB5-313B-405E-987E-9BBA9FCB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6CC78-77B0-4CFC-AC4B-F6638C324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8D749E-3F2B-41C0-A5C2-BB2DA9018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80BDF6-E695-42AD-A113-19155459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2E36-53A8-4585-851F-0C83368C98CB}" type="datetime1">
              <a:rPr lang="pt-BR" smtClean="0"/>
              <a:t>21/03/2021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8E8B5-4E48-4714-B05D-B150DA18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7B2370-8C61-4E2E-83EC-038ACD91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FD8F-C316-43D8-934F-33294D14060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90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DF9B7-AE24-4C81-884C-7176CA89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941950-8AD9-4B18-9065-61F4C8CDB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8D980F-73D6-48BA-BE26-FFC628E5D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C210DE-DCDD-4678-BB0A-0842320E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E02F-476E-416F-8F9C-4B652C336840}" type="datetime1">
              <a:rPr lang="pt-BR" smtClean="0"/>
              <a:t>21/03/2021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2658CD-50C5-43EA-81B0-8A30D9F1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FCF3D4-1C14-4D0A-902D-38016985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FD8F-C316-43D8-934F-33294D14060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87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04A74B-E292-408E-87B1-54E8A431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E31D68-C620-40F2-82C7-826764DFF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02F077-6700-42F2-BFD3-A683138C1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58FA-5578-4FFC-901F-E1F807B9DCE1}" type="datetime1">
              <a:rPr lang="pt-BR" smtClean="0"/>
              <a:t>21/03/2021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0711CF-EAC8-4597-9296-5D141051F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85D778-73B5-49B2-9C3C-4E176D3E9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FD8F-C316-43D8-934F-33294D140609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4C0ED-4D4B-4D20-88F0-794BC12DCAEA}"/>
              </a:ext>
            </a:extLst>
          </p:cNvPr>
          <p:cNvSpPr txBox="1"/>
          <p:nvPr userDrawn="1"/>
        </p:nvSpPr>
        <p:spPr>
          <a:xfrm>
            <a:off x="11186885" y="6488668"/>
            <a:ext cx="124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B68493-0031-43CB-B1AD-8D8306225049}" type="slidenum">
              <a:rPr lang="en-US" smtClean="0"/>
              <a:t>‹#›</a:t>
            </a:fld>
            <a:r>
              <a:rPr lang="en-US" dirty="0"/>
              <a:t> of 24</a:t>
            </a:r>
          </a:p>
        </p:txBody>
      </p:sp>
    </p:spTree>
    <p:extLst>
      <p:ext uri="{BB962C8B-B14F-4D97-AF65-F5344CB8AC3E}">
        <p14:creationId xmlns:p14="http://schemas.microsoft.com/office/powerpoint/2010/main" val="98446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>
          <a:xfrm>
            <a:off x="285552" y="2156186"/>
            <a:ext cx="1102868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sz="6000" dirty="0" err="1">
                <a:latin typeface="Baskerville Old Face" panose="02020602080505020303" pitchFamily="18" charset="0"/>
                <a:cs typeface="Helvetica" panose="020B0604020202020204" pitchFamily="34" charset="0"/>
              </a:rPr>
              <a:t>Main</a:t>
            </a:r>
            <a:r>
              <a:rPr lang="pt-BR" sz="60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</a:t>
            </a:r>
            <a:r>
              <a:rPr lang="pt-BR" sz="6000" dirty="0" err="1">
                <a:latin typeface="Baskerville Old Face" panose="02020602080505020303" pitchFamily="18" charset="0"/>
                <a:cs typeface="Helvetica" panose="020B0604020202020204" pitchFamily="34" charset="0"/>
              </a:rPr>
              <a:t>Title</a:t>
            </a:r>
            <a:endParaRPr lang="pt-BR" sz="6000" dirty="0">
              <a:latin typeface="Baskerville Old Face" panose="02020602080505020303" pitchFamily="18" charset="0"/>
              <a:cs typeface="Helvetica" panose="020B0604020202020204" pitchFamily="34" charset="0"/>
            </a:endParaRPr>
          </a:p>
          <a:p>
            <a:r>
              <a:rPr lang="pt-BR" sz="3000" b="0" dirty="0" err="1">
                <a:latin typeface="Garamond" panose="02020404030301010803" pitchFamily="18" charset="0"/>
              </a:rPr>
              <a:t>Subtitle</a:t>
            </a:r>
            <a:endParaRPr lang="en-US" sz="3000" b="0" dirty="0">
              <a:latin typeface="Garamond" panose="02020404030301010803" pitchFamily="18" charset="0"/>
            </a:endParaRPr>
          </a:p>
        </p:txBody>
      </p:sp>
      <p:sp>
        <p:nvSpPr>
          <p:cNvPr id="13" name="Subtitle 5"/>
          <p:cNvSpPr txBox="1">
            <a:spLocks/>
          </p:cNvSpPr>
          <p:nvPr/>
        </p:nvSpPr>
        <p:spPr>
          <a:xfrm>
            <a:off x="285552" y="5353404"/>
            <a:ext cx="9616440" cy="1117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Garamond" panose="02020404030301010803" pitchFamily="18" charset="0"/>
                <a:cs typeface="Helvetica" panose="020B0604020202020204" pitchFamily="34" charset="0"/>
              </a:rPr>
              <a:t>11/2020</a:t>
            </a:r>
          </a:p>
        </p:txBody>
      </p:sp>
      <p:pic>
        <p:nvPicPr>
          <p:cNvPr id="2" name="Gráfico 4">
            <a:extLst>
              <a:ext uri="{FF2B5EF4-FFF2-40B4-BE49-F238E27FC236}">
                <a16:creationId xmlns:a16="http://schemas.microsoft.com/office/drawing/2014/main" id="{2438AA90-6ED8-4A93-9372-DC81CC309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229" y="183918"/>
            <a:ext cx="2946747" cy="10964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5258DF-ABF4-4125-98D4-8CA53E9A1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0" r="29670"/>
          <a:stretch/>
        </p:blipFill>
        <p:spPr bwMode="auto">
          <a:xfrm>
            <a:off x="7329268" y="1960"/>
            <a:ext cx="4969985" cy="687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83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F7D58-5CC2-4A5D-A90D-86BEFFB3A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5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pt-BR" dirty="0" err="1"/>
              <a:t>Rule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Fraud</a:t>
            </a:r>
            <a:r>
              <a:rPr lang="pt-BR" dirty="0"/>
              <a:t> </a:t>
            </a:r>
            <a:r>
              <a:rPr lang="pt-BR" dirty="0" err="1"/>
              <a:t>Detection</a:t>
            </a:r>
            <a:endParaRPr lang="pt-B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pt-BR" dirty="0" err="1"/>
              <a:t>Current</a:t>
            </a:r>
            <a:r>
              <a:rPr lang="pt-BR" dirty="0"/>
              <a:t> </a:t>
            </a:r>
            <a:r>
              <a:rPr lang="pt-BR" dirty="0" err="1"/>
              <a:t>Rule</a:t>
            </a:r>
            <a:r>
              <a:rPr lang="pt-BR" dirty="0"/>
              <a:t> Book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pt-BR" dirty="0"/>
              <a:t>New </a:t>
            </a:r>
            <a:r>
              <a:rPr lang="pt-BR" dirty="0" err="1"/>
              <a:t>Rules</a:t>
            </a:r>
            <a:r>
              <a:rPr lang="pt-BR" dirty="0"/>
              <a:t> – </a:t>
            </a:r>
            <a:r>
              <a:rPr lang="pt-BR" dirty="0" err="1"/>
              <a:t>persistent</a:t>
            </a:r>
            <a:r>
              <a:rPr lang="pt-BR" dirty="0"/>
              <a:t>, general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pt-BR" dirty="0"/>
              <a:t>New </a:t>
            </a:r>
            <a:r>
              <a:rPr lang="pt-BR" dirty="0" err="1"/>
              <a:t>Rules</a:t>
            </a:r>
            <a:r>
              <a:rPr lang="pt-BR" dirty="0"/>
              <a:t> – </a:t>
            </a:r>
            <a:r>
              <a:rPr lang="pt-BR" dirty="0" err="1"/>
              <a:t>persistent</a:t>
            </a:r>
            <a:r>
              <a:rPr lang="pt-BR" dirty="0"/>
              <a:t>, </a:t>
            </a:r>
            <a:r>
              <a:rPr lang="pt-BR" dirty="0" err="1"/>
              <a:t>employees</a:t>
            </a:r>
            <a:endParaRPr lang="pt-BR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pt-BR" dirty="0"/>
              <a:t>New </a:t>
            </a:r>
            <a:r>
              <a:rPr lang="pt-BR" dirty="0" err="1"/>
              <a:t>Rules</a:t>
            </a:r>
            <a:r>
              <a:rPr lang="pt-BR" dirty="0"/>
              <a:t> – </a:t>
            </a:r>
            <a:r>
              <a:rPr lang="pt-BR" dirty="0" err="1"/>
              <a:t>transactional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grpSp>
        <p:nvGrpSpPr>
          <p:cNvPr id="5" name="Grupo 20">
            <a:extLst>
              <a:ext uri="{FF2B5EF4-FFF2-40B4-BE49-F238E27FC236}">
                <a16:creationId xmlns:a16="http://schemas.microsoft.com/office/drawing/2014/main" id="{067F5417-E0B2-4E81-8280-0EABA85BF6D4}"/>
              </a:ext>
            </a:extLst>
          </p:cNvPr>
          <p:cNvGrpSpPr/>
          <p:nvPr/>
        </p:nvGrpSpPr>
        <p:grpSpPr>
          <a:xfrm>
            <a:off x="6867483" y="-667664"/>
            <a:ext cx="8439578" cy="5479694"/>
            <a:chOff x="6749255" y="-597326"/>
            <a:chExt cx="8439578" cy="547969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6" name="Retângulo de cantos arredondados 12">
              <a:extLst>
                <a:ext uri="{FF2B5EF4-FFF2-40B4-BE49-F238E27FC236}">
                  <a16:creationId xmlns:a16="http://schemas.microsoft.com/office/drawing/2014/main" id="{52CB89DC-22D3-4A12-8BBD-6A1532B2F6B3}"/>
                </a:ext>
              </a:extLst>
            </p:cNvPr>
            <p:cNvSpPr/>
            <p:nvPr/>
          </p:nvSpPr>
          <p:spPr>
            <a:xfrm rot="19394340">
              <a:off x="8784215" y="-597326"/>
              <a:ext cx="4542642" cy="376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de cantos arredondados 13">
              <a:extLst>
                <a:ext uri="{FF2B5EF4-FFF2-40B4-BE49-F238E27FC236}">
                  <a16:creationId xmlns:a16="http://schemas.microsoft.com/office/drawing/2014/main" id="{8FD051C7-3223-4A01-823F-1E9C607E69D8}"/>
                </a:ext>
              </a:extLst>
            </p:cNvPr>
            <p:cNvSpPr/>
            <p:nvPr/>
          </p:nvSpPr>
          <p:spPr>
            <a:xfrm rot="19394340">
              <a:off x="9832076" y="4404848"/>
              <a:ext cx="4671542" cy="477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de cantos arredondados 14">
              <a:extLst>
                <a:ext uri="{FF2B5EF4-FFF2-40B4-BE49-F238E27FC236}">
                  <a16:creationId xmlns:a16="http://schemas.microsoft.com/office/drawing/2014/main" id="{17061416-AB66-4BB0-A93A-D620C4D7B110}"/>
                </a:ext>
              </a:extLst>
            </p:cNvPr>
            <p:cNvSpPr/>
            <p:nvPr/>
          </p:nvSpPr>
          <p:spPr>
            <a:xfrm rot="19394340">
              <a:off x="8210394" y="431289"/>
              <a:ext cx="4905800" cy="62421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de cantos arredondados 15">
              <a:extLst>
                <a:ext uri="{FF2B5EF4-FFF2-40B4-BE49-F238E27FC236}">
                  <a16:creationId xmlns:a16="http://schemas.microsoft.com/office/drawing/2014/main" id="{40D55DB6-9B93-4362-B234-BA6CB9AF2DC3}"/>
                </a:ext>
              </a:extLst>
            </p:cNvPr>
            <p:cNvSpPr/>
            <p:nvPr/>
          </p:nvSpPr>
          <p:spPr>
            <a:xfrm rot="19394340">
              <a:off x="7872417" y="1525760"/>
              <a:ext cx="5489423" cy="9889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de cantos arredondados 16">
              <a:extLst>
                <a:ext uri="{FF2B5EF4-FFF2-40B4-BE49-F238E27FC236}">
                  <a16:creationId xmlns:a16="http://schemas.microsoft.com/office/drawing/2014/main" id="{614828A0-3DB4-4E89-848F-E6865F4AF885}"/>
                </a:ext>
              </a:extLst>
            </p:cNvPr>
            <p:cNvSpPr/>
            <p:nvPr/>
          </p:nvSpPr>
          <p:spPr>
            <a:xfrm rot="19394340">
              <a:off x="6749255" y="2903197"/>
              <a:ext cx="8439578" cy="179285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782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C2423C-B334-4EF9-9C89-605DBD74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89" y="1825625"/>
            <a:ext cx="11514468" cy="4863805"/>
          </a:xfrm>
        </p:spPr>
        <p:txBody>
          <a:bodyPr>
            <a:normAutofit/>
          </a:bodyPr>
          <a:lstStyle/>
          <a:p>
            <a:r>
              <a:rPr lang="en-US" dirty="0"/>
              <a:t>System with a set of predefined rules aimed to identify fraudulent accounts and transactions.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IF</a:t>
            </a:r>
            <a:r>
              <a:rPr lang="en-US" sz="2800" dirty="0">
                <a:latin typeface="Lucida Console" panose="020B0609040504020204" pitchFamily="49" charset="0"/>
              </a:rPr>
              <a:t> &lt;condition&gt;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THEN</a:t>
            </a:r>
            <a:r>
              <a:rPr lang="en-US" sz="2800" dirty="0">
                <a:latin typeface="Lucida Console" panose="020B0609040504020204" pitchFamily="49" charset="0"/>
              </a:rPr>
              <a:t> &lt;action&gt;</a:t>
            </a:r>
          </a:p>
          <a:p>
            <a:pPr marL="0" indent="0" algn="ctr">
              <a:buNone/>
            </a:pPr>
            <a:endParaRPr lang="en-US" sz="1200" dirty="0"/>
          </a:p>
          <a:p>
            <a:r>
              <a:rPr lang="en-US" dirty="0"/>
              <a:t>3 possible actions: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Block</a:t>
            </a:r>
            <a:r>
              <a:rPr lang="en-US" dirty="0"/>
              <a:t> the account/transaction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Accept</a:t>
            </a:r>
            <a:r>
              <a:rPr lang="en-US" dirty="0"/>
              <a:t> the account/transaction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Refer it to manual analysis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ítulo 8">
            <a:extLst>
              <a:ext uri="{FF2B5EF4-FFF2-40B4-BE49-F238E27FC236}">
                <a16:creationId xmlns:a16="http://schemas.microsoft.com/office/drawing/2014/main" id="{923403B8-8C25-4769-9CCE-F05E01FD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6" y="168570"/>
            <a:ext cx="10515600" cy="1325563"/>
          </a:xfrm>
        </p:spPr>
        <p:txBody>
          <a:bodyPr/>
          <a:lstStyle/>
          <a:p>
            <a:r>
              <a:rPr lang="en-US" dirty="0"/>
              <a:t>Rule based fraud detection</a:t>
            </a:r>
          </a:p>
        </p:txBody>
      </p: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A49630AC-8253-47FE-B18D-F6017A16B633}"/>
              </a:ext>
            </a:extLst>
          </p:cNvPr>
          <p:cNvCxnSpPr>
            <a:cxnSpLocks/>
          </p:cNvCxnSpPr>
          <p:nvPr/>
        </p:nvCxnSpPr>
        <p:spPr>
          <a:xfrm>
            <a:off x="682989" y="285316"/>
            <a:ext cx="0" cy="10920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7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C2423C-B334-4EF9-9C89-605DBD74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89" y="1494133"/>
            <a:ext cx="11514468" cy="486380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/>
              <a:t>Rules’ performance evaluated with two metrics: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 </a:t>
            </a:r>
            <a:r>
              <a:rPr lang="en-US" sz="2200" b="1" dirty="0"/>
              <a:t>Support  </a:t>
            </a:r>
            <a:r>
              <a:rPr lang="en-US" sz="2200" dirty="0"/>
              <a:t>- Total number of cases tagged by the rule.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 </a:t>
            </a:r>
            <a:r>
              <a:rPr lang="en-US" sz="2200" b="1" dirty="0"/>
              <a:t>Fraud Rate </a:t>
            </a:r>
            <a:r>
              <a:rPr lang="en-US" sz="2200" dirty="0"/>
              <a:t>- Percentage of tagged cases corresponding to actual fraudsters.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ítulo 8">
            <a:extLst>
              <a:ext uri="{FF2B5EF4-FFF2-40B4-BE49-F238E27FC236}">
                <a16:creationId xmlns:a16="http://schemas.microsoft.com/office/drawing/2014/main" id="{923403B8-8C25-4769-9CCE-F05E01FD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6" y="168570"/>
            <a:ext cx="10515600" cy="1325563"/>
          </a:xfrm>
        </p:spPr>
        <p:txBody>
          <a:bodyPr/>
          <a:lstStyle/>
          <a:p>
            <a:r>
              <a:rPr lang="en-US" dirty="0"/>
              <a:t>Rule based fraud detection</a:t>
            </a:r>
          </a:p>
        </p:txBody>
      </p: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A49630AC-8253-47FE-B18D-F6017A16B633}"/>
              </a:ext>
            </a:extLst>
          </p:cNvPr>
          <p:cNvCxnSpPr>
            <a:cxnSpLocks/>
          </p:cNvCxnSpPr>
          <p:nvPr/>
        </p:nvCxnSpPr>
        <p:spPr>
          <a:xfrm>
            <a:off x="682989" y="285316"/>
            <a:ext cx="0" cy="10920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108E315-33B6-4258-A404-D5C6FEB6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75" y="3639066"/>
            <a:ext cx="6658769" cy="28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1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C2423C-B334-4EF9-9C89-605DBD74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32" y="1708879"/>
            <a:ext cx="11514468" cy="48638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Four</a:t>
            </a:r>
            <a:r>
              <a:rPr lang="en-US" b="1" dirty="0"/>
              <a:t> </a:t>
            </a:r>
            <a:r>
              <a:rPr lang="en-US" dirty="0"/>
              <a:t>different kinds of rules:</a:t>
            </a:r>
          </a:p>
          <a:p>
            <a:pPr marL="457200" lvl="1" indent="0">
              <a:buNone/>
            </a:pP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Onboard</a:t>
            </a:r>
            <a:r>
              <a:rPr lang="en-US" dirty="0"/>
              <a:t>: </a:t>
            </a:r>
            <a:r>
              <a:rPr lang="en-US" sz="2200" dirty="0"/>
              <a:t>Applied only during the onboarding of the client.</a:t>
            </a:r>
          </a:p>
          <a:p>
            <a:pPr marL="457200" lvl="1" indent="0">
              <a:buNone/>
            </a:pPr>
            <a:r>
              <a:rPr lang="en-US" sz="1800" b="1" dirty="0"/>
              <a:t>	                        </a:t>
            </a:r>
            <a:r>
              <a:rPr lang="en-US" sz="1800" i="1" dirty="0"/>
              <a:t>e.g.: block account if the e-mail’s domain is suspicious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pPr marL="457200" lvl="1" indent="0">
              <a:buNone/>
            </a:pPr>
            <a:r>
              <a:rPr lang="en-US" b="1" dirty="0"/>
              <a:t>2.	Login: </a:t>
            </a:r>
            <a:r>
              <a:rPr lang="en-US" sz="2200" dirty="0"/>
              <a:t>Applied every time a user logs into his account.</a:t>
            </a:r>
          </a:p>
          <a:p>
            <a:pPr marL="457200" lvl="1" indent="0">
              <a:buNone/>
            </a:pPr>
            <a:r>
              <a:rPr lang="en-US" sz="1800" b="1" i="1" dirty="0"/>
              <a:t>	                </a:t>
            </a:r>
            <a:r>
              <a:rPr lang="en-US" sz="1800" i="1" dirty="0"/>
              <a:t>e.g.: block account if the user’s device is suspicious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i="1" dirty="0"/>
          </a:p>
          <a:p>
            <a:pPr marL="457200" lvl="1" indent="0">
              <a:buNone/>
            </a:pPr>
            <a:r>
              <a:rPr lang="en-US" b="1" dirty="0"/>
              <a:t>3.	Persistent: </a:t>
            </a:r>
            <a:r>
              <a:rPr lang="en-US" sz="2200" dirty="0"/>
              <a:t>Applied at fixed timesteps to all active accounts.</a:t>
            </a:r>
          </a:p>
          <a:p>
            <a:pPr marL="1371600" lvl="3" indent="0">
              <a:buNone/>
            </a:pPr>
            <a:r>
              <a:rPr lang="en-US" sz="1200" b="1" dirty="0"/>
              <a:t>	              </a:t>
            </a:r>
            <a:r>
              <a:rPr lang="en-US" i="1" dirty="0"/>
              <a:t>e.g.: block account if the user receives more than 50 referral bonus rewards </a:t>
            </a:r>
          </a:p>
          <a:p>
            <a:pPr lvl="3">
              <a:buFont typeface="Courier New" panose="02070309020205020404" pitchFamily="49" charset="0"/>
              <a:buChar char="o"/>
            </a:pPr>
            <a:endParaRPr lang="en-US" sz="1200" b="1" dirty="0"/>
          </a:p>
          <a:p>
            <a:pPr marL="457200" lvl="1" indent="0">
              <a:buNone/>
            </a:pPr>
            <a:r>
              <a:rPr lang="en-US" b="1" dirty="0"/>
              <a:t>4.	Transactional</a:t>
            </a:r>
            <a:r>
              <a:rPr lang="pt-BR" b="1" dirty="0"/>
              <a:t>: </a:t>
            </a:r>
            <a:r>
              <a:rPr lang="en-US" sz="2200" dirty="0"/>
              <a:t>Applied to all individual transactions</a:t>
            </a:r>
          </a:p>
          <a:p>
            <a:pPr marL="457200" lvl="1" indent="0">
              <a:buNone/>
            </a:pPr>
            <a:r>
              <a:rPr lang="en-US" sz="1800" b="1" dirty="0"/>
              <a:t>		                 </a:t>
            </a:r>
            <a:r>
              <a:rPr lang="en-US" sz="1800" i="1" dirty="0"/>
              <a:t>e.g.: block transaction if it is a </a:t>
            </a:r>
            <a:r>
              <a:rPr lang="en-US" sz="1800" i="1" dirty="0" err="1"/>
              <a:t>Boleto</a:t>
            </a:r>
            <a:r>
              <a:rPr lang="en-US" sz="1800" i="1" dirty="0"/>
              <a:t> Payment consisting of 100% of the account’s balance.</a:t>
            </a:r>
            <a:endParaRPr lang="en-US" sz="1800" b="1" dirty="0"/>
          </a:p>
        </p:txBody>
      </p:sp>
      <p:sp>
        <p:nvSpPr>
          <p:cNvPr id="7" name="Título 8">
            <a:extLst>
              <a:ext uri="{FF2B5EF4-FFF2-40B4-BE49-F238E27FC236}">
                <a16:creationId xmlns:a16="http://schemas.microsoft.com/office/drawing/2014/main" id="{923403B8-8C25-4769-9CCE-F05E01FD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6" y="168570"/>
            <a:ext cx="10515600" cy="1325563"/>
          </a:xfrm>
        </p:spPr>
        <p:txBody>
          <a:bodyPr/>
          <a:lstStyle/>
          <a:p>
            <a:r>
              <a:rPr lang="en-US" dirty="0"/>
              <a:t>Rule based fraud detection</a:t>
            </a:r>
          </a:p>
        </p:txBody>
      </p: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A49630AC-8253-47FE-B18D-F6017A16B633}"/>
              </a:ext>
            </a:extLst>
          </p:cNvPr>
          <p:cNvCxnSpPr>
            <a:cxnSpLocks/>
          </p:cNvCxnSpPr>
          <p:nvPr/>
        </p:nvCxnSpPr>
        <p:spPr>
          <a:xfrm>
            <a:off x="682989" y="285316"/>
            <a:ext cx="0" cy="10920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432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8476</TotalTime>
  <Words>244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Baskerville Old Face</vt:lpstr>
      <vt:lpstr>Calibri</vt:lpstr>
      <vt:lpstr>Calibri Light</vt:lpstr>
      <vt:lpstr>Courier New</vt:lpstr>
      <vt:lpstr>Garamond</vt:lpstr>
      <vt:lpstr>Lucida Console</vt:lpstr>
      <vt:lpstr>Tema do Office</vt:lpstr>
      <vt:lpstr>PowerPoint Presentation</vt:lpstr>
      <vt:lpstr>PowerPoint Presentation</vt:lpstr>
      <vt:lpstr>Rule based fraud detection</vt:lpstr>
      <vt:lpstr>Rule based fraud detection</vt:lpstr>
      <vt:lpstr>Rule based fraud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Lênon Guimarães Alípio</dc:creator>
  <cp:lastModifiedBy>Lênon Guimarães Alípio</cp:lastModifiedBy>
  <cp:revision>82</cp:revision>
  <dcterms:created xsi:type="dcterms:W3CDTF">2020-11-05T11:06:38Z</dcterms:created>
  <dcterms:modified xsi:type="dcterms:W3CDTF">2021-03-22T02:14:49Z</dcterms:modified>
</cp:coreProperties>
</file>