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0" r:id="rId5"/>
    <p:sldId id="259" r:id="rId6"/>
    <p:sldId id="262" r:id="rId7"/>
    <p:sldId id="261" r:id="rId8"/>
    <p:sldId id="263" r:id="rId9"/>
    <p:sldId id="265" r:id="rId10"/>
    <p:sldId id="266" r:id="rId11"/>
    <p:sldId id="267" r:id="rId12"/>
    <p:sldId id="268" r:id="rId13"/>
    <p:sldId id="269"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B384C11-C5B2-4DBC-9647-46D937A16917}" type="datetimeFigureOut">
              <a:rPr lang="en-US" smtClean="0"/>
              <a:t>7/13/2019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61895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384C11-C5B2-4DBC-9647-46D937A16917}"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196387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B384C11-C5B2-4DBC-9647-46D937A16917}"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3679168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B384C11-C5B2-4DBC-9647-46D937A16917}"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2625408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384C11-C5B2-4DBC-9647-46D937A16917}"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3610468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384C11-C5B2-4DBC-9647-46D937A16917}" type="datetimeFigureOut">
              <a:rPr lang="en-US" smtClean="0"/>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1033262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384C11-C5B2-4DBC-9647-46D937A16917}" type="datetimeFigureOut">
              <a:rPr lang="en-US" smtClean="0"/>
              <a:t>7/13/2019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269470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B384C11-C5B2-4DBC-9647-46D937A16917}"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661435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B384C11-C5B2-4DBC-9647-46D937A16917}"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367951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384C11-C5B2-4DBC-9647-46D937A16917}"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115681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384C11-C5B2-4DBC-9647-46D937A16917}"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367416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384C11-C5B2-4DBC-9647-46D937A16917}"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266216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384C11-C5B2-4DBC-9647-46D937A16917}" type="datetimeFigureOut">
              <a:rPr lang="en-US" smtClean="0"/>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107132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384C11-C5B2-4DBC-9647-46D937A16917}"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383732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84C11-C5B2-4DBC-9647-46D937A16917}" type="datetimeFigureOut">
              <a:rPr lang="en-US" smtClean="0"/>
              <a:t>7/13/2019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152255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384C11-C5B2-4DBC-9647-46D937A16917}"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419264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384C11-C5B2-4DBC-9647-46D937A16917}"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1AD9D5-E66D-4EDD-A584-AFAEFE0DDED5}" type="slidenum">
              <a:rPr lang="en-US" smtClean="0"/>
              <a:t>‹#›</a:t>
            </a:fld>
            <a:endParaRPr lang="en-US"/>
          </a:p>
        </p:txBody>
      </p:sp>
    </p:spTree>
    <p:extLst>
      <p:ext uri="{BB962C8B-B14F-4D97-AF65-F5344CB8AC3E}">
        <p14:creationId xmlns:p14="http://schemas.microsoft.com/office/powerpoint/2010/main" val="428935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B384C11-C5B2-4DBC-9647-46D937A16917}" type="datetimeFigureOut">
              <a:rPr lang="en-US" smtClean="0"/>
              <a:t>7/13/2019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91AD9D5-E66D-4EDD-A584-AFAEFE0DDED5}" type="slidenum">
              <a:rPr lang="en-US" smtClean="0"/>
              <a:t>‹#›</a:t>
            </a:fld>
            <a:endParaRPr lang="en-US"/>
          </a:p>
        </p:txBody>
      </p:sp>
    </p:spTree>
    <p:extLst>
      <p:ext uri="{BB962C8B-B14F-4D97-AF65-F5344CB8AC3E}">
        <p14:creationId xmlns:p14="http://schemas.microsoft.com/office/powerpoint/2010/main" val="832271525"/>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y.curbed.com/2017/8/4/16099252/new-york-neighborhood-affordability)" TargetMode="External"/><Relationship Id="rId2" Type="http://schemas.openxmlformats.org/officeDocument/2006/relationships/hyperlink" Target="https://en.wikipedia.org/wiki/Neighborhoods_in_New_York_C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6389"/>
            <a:ext cx="9144000" cy="2387600"/>
          </a:xfrm>
        </p:spPr>
        <p:txBody>
          <a:bodyPr>
            <a:normAutofit fontScale="90000"/>
          </a:bodyPr>
          <a:lstStyle/>
          <a:p>
            <a:pPr algn="ctr"/>
            <a:r>
              <a:rPr lang="en-US" dirty="0" smtClean="0"/>
              <a:t>Restaurant Location Analysis</a:t>
            </a:r>
            <a:br>
              <a:rPr lang="en-US" dirty="0" smtClean="0"/>
            </a:br>
            <a:r>
              <a:rPr lang="en-US" dirty="0" smtClean="0"/>
              <a:t/>
            </a:r>
            <a:br>
              <a:rPr lang="en-US" dirty="0" smtClean="0"/>
            </a:br>
            <a:r>
              <a:rPr lang="en-US" sz="3600" b="1" dirty="0" smtClean="0"/>
              <a:t>IBM Applied Data Science Capstone</a:t>
            </a:r>
            <a:endParaRPr lang="en-US" sz="3600" b="1" dirty="0"/>
          </a:p>
        </p:txBody>
      </p:sp>
      <p:sp>
        <p:nvSpPr>
          <p:cNvPr id="3" name="Subtitle 2"/>
          <p:cNvSpPr>
            <a:spLocks noGrp="1"/>
          </p:cNvSpPr>
          <p:nvPr>
            <p:ph type="subTitle" idx="1"/>
          </p:nvPr>
        </p:nvSpPr>
        <p:spPr>
          <a:xfrm>
            <a:off x="1189703" y="3883742"/>
            <a:ext cx="8790910" cy="1755058"/>
          </a:xfrm>
        </p:spPr>
        <p:txBody>
          <a:bodyPr>
            <a:normAutofit fontScale="40000" lnSpcReduction="20000"/>
          </a:bodyPr>
          <a:lstStyle/>
          <a:p>
            <a:endParaRPr lang="en-US" dirty="0" smtClean="0"/>
          </a:p>
          <a:p>
            <a:pPr algn="ctr"/>
            <a:r>
              <a:rPr lang="en-US" sz="7000" b="1" dirty="0" smtClean="0"/>
              <a:t>By:  </a:t>
            </a:r>
            <a:r>
              <a:rPr lang="en-US" sz="7000" b="1" dirty="0" err="1" smtClean="0"/>
              <a:t>Luanluan</a:t>
            </a:r>
            <a:r>
              <a:rPr lang="en-US" sz="7000" b="1" dirty="0" smtClean="0"/>
              <a:t> Xu</a:t>
            </a:r>
          </a:p>
          <a:p>
            <a:pPr algn="ctr"/>
            <a:endParaRPr lang="en-US" sz="7000" b="1" dirty="0" smtClean="0"/>
          </a:p>
          <a:p>
            <a:pPr algn="ctr"/>
            <a:r>
              <a:rPr lang="en-US" sz="7000" b="1" dirty="0" smtClean="0"/>
              <a:t>July, 2019</a:t>
            </a:r>
            <a:endParaRPr lang="en-US" sz="7000" b="1" dirty="0"/>
          </a:p>
        </p:txBody>
      </p:sp>
    </p:spTree>
    <p:extLst>
      <p:ext uri="{BB962C8B-B14F-4D97-AF65-F5344CB8AC3E}">
        <p14:creationId xmlns:p14="http://schemas.microsoft.com/office/powerpoint/2010/main" val="548821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Results</a:t>
            </a:r>
            <a:endParaRPr lang="en-US" dirty="0"/>
          </a:p>
        </p:txBody>
      </p:sp>
      <p:sp>
        <p:nvSpPr>
          <p:cNvPr id="3" name="Content Placeholder 2"/>
          <p:cNvSpPr>
            <a:spLocks noGrp="1"/>
          </p:cNvSpPr>
          <p:nvPr>
            <p:ph idx="1"/>
          </p:nvPr>
        </p:nvSpPr>
        <p:spPr>
          <a:xfrm>
            <a:off x="800993" y="2918168"/>
            <a:ext cx="4449433" cy="3168035"/>
          </a:xfrm>
        </p:spPr>
        <p:txBody>
          <a:bodyPr/>
          <a:lstStyle/>
          <a:p>
            <a:pPr marL="0" indent="0">
              <a:buNone/>
            </a:pPr>
            <a:r>
              <a:rPr lang="en-US" sz="2000" dirty="0" smtClean="0"/>
              <a:t>Based on the patterns, Let's </a:t>
            </a:r>
            <a:r>
              <a:rPr lang="en-US" sz="2000" dirty="0"/>
              <a:t>find the neighborhoods </a:t>
            </a:r>
            <a:r>
              <a:rPr lang="en-US" sz="2000" dirty="0" smtClean="0"/>
              <a:t>:</a:t>
            </a:r>
          </a:p>
          <a:p>
            <a:r>
              <a:rPr lang="en-US" b="1" dirty="0" smtClean="0">
                <a:solidFill>
                  <a:schemeClr val="accent1">
                    <a:lumMod val="75000"/>
                  </a:schemeClr>
                </a:solidFill>
              </a:rPr>
              <a:t>Median </a:t>
            </a:r>
            <a:r>
              <a:rPr lang="en-US" b="1" dirty="0">
                <a:solidFill>
                  <a:schemeClr val="accent1">
                    <a:lumMod val="75000"/>
                  </a:schemeClr>
                </a:solidFill>
              </a:rPr>
              <a:t>Household Income &gt; 66764(75%) </a:t>
            </a:r>
            <a:r>
              <a:rPr lang="en-US" dirty="0" smtClean="0"/>
              <a:t> </a:t>
            </a:r>
          </a:p>
          <a:p>
            <a:r>
              <a:rPr lang="en-US" b="1" dirty="0" smtClean="0">
                <a:solidFill>
                  <a:schemeClr val="accent1">
                    <a:lumMod val="75000"/>
                  </a:schemeClr>
                </a:solidFill>
              </a:rPr>
              <a:t>Population </a:t>
            </a:r>
            <a:r>
              <a:rPr lang="en-US" b="1" dirty="0">
                <a:solidFill>
                  <a:schemeClr val="accent1">
                    <a:lumMod val="75000"/>
                  </a:schemeClr>
                </a:solidFill>
              </a:rPr>
              <a:t>density &gt; 14353(75%) </a:t>
            </a:r>
            <a:endParaRPr lang="en-US" dirty="0" smtClean="0"/>
          </a:p>
          <a:p>
            <a:r>
              <a:rPr lang="en-US" b="1" dirty="0" smtClean="0">
                <a:solidFill>
                  <a:schemeClr val="accent1">
                    <a:lumMod val="75000"/>
                  </a:schemeClr>
                </a:solidFill>
              </a:rPr>
              <a:t>Competitor </a:t>
            </a:r>
            <a:r>
              <a:rPr lang="en-US" b="1" dirty="0">
                <a:solidFill>
                  <a:schemeClr val="accent1">
                    <a:lumMod val="75000"/>
                  </a:schemeClr>
                </a:solidFill>
              </a:rPr>
              <a:t>&lt; 11(mean=10.18). </a:t>
            </a:r>
            <a:endParaRPr lang="en-US" b="1" dirty="0">
              <a:solidFill>
                <a:schemeClr val="accent1">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464" y="2377358"/>
            <a:ext cx="5469808" cy="3708845"/>
          </a:xfrm>
          <a:prstGeom prst="rect">
            <a:avLst/>
          </a:prstGeom>
        </p:spPr>
      </p:pic>
    </p:spTree>
    <p:extLst>
      <p:ext uri="{BB962C8B-B14F-4D97-AF65-F5344CB8AC3E}">
        <p14:creationId xmlns:p14="http://schemas.microsoft.com/office/powerpoint/2010/main" val="180408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Discussion</a:t>
            </a:r>
            <a:endParaRPr lang="en-US" b="1" dirty="0"/>
          </a:p>
        </p:txBody>
      </p:sp>
      <p:sp>
        <p:nvSpPr>
          <p:cNvPr id="3" name="Content Placeholder 2"/>
          <p:cNvSpPr>
            <a:spLocks noGrp="1"/>
          </p:cNvSpPr>
          <p:nvPr>
            <p:ph idx="1"/>
          </p:nvPr>
        </p:nvSpPr>
        <p:spPr>
          <a:xfrm>
            <a:off x="6249937" y="2736235"/>
            <a:ext cx="5589975" cy="3777636"/>
          </a:xfrm>
        </p:spPr>
        <p:txBody>
          <a:bodyPr>
            <a:normAutofit/>
          </a:bodyPr>
          <a:lstStyle/>
          <a:p>
            <a:r>
              <a:rPr lang="en-US" dirty="0" smtClean="0"/>
              <a:t>There </a:t>
            </a:r>
            <a:r>
              <a:rPr lang="en-US" dirty="0"/>
              <a:t>are </a:t>
            </a:r>
            <a:r>
              <a:rPr lang="en-US" dirty="0" smtClean="0"/>
              <a:t>many </a:t>
            </a:r>
            <a:r>
              <a:rPr lang="en-US" dirty="0"/>
              <a:t>other factors to be considered while deciding a location selection. </a:t>
            </a:r>
            <a:r>
              <a:rPr lang="en-US" dirty="0" smtClean="0"/>
              <a:t>For </a:t>
            </a:r>
            <a:r>
              <a:rPr lang="en-US" dirty="0"/>
              <a:t>example, if the owner wants to open a Italian restaurant. Edgewater Park is not a good choice. </a:t>
            </a:r>
            <a:endParaRPr lang="en-US" dirty="0" smtClean="0"/>
          </a:p>
          <a:p>
            <a:r>
              <a:rPr lang="en-US" dirty="0" smtClean="0"/>
              <a:t>Because </a:t>
            </a:r>
            <a:r>
              <a:rPr lang="en-US" dirty="0"/>
              <a:t>there have been 4 Italian Restaurants in this area. If he does so, the new restaurant may  spend too much time on marketing because of the abundance of competitors around neighborhood. It's better to choose a location from the rest.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9" y="3173207"/>
            <a:ext cx="5886450" cy="2733675"/>
          </a:xfrm>
          <a:prstGeom prst="rect">
            <a:avLst/>
          </a:prstGeom>
        </p:spPr>
      </p:pic>
    </p:spTree>
    <p:extLst>
      <p:ext uri="{BB962C8B-B14F-4D97-AF65-F5344CB8AC3E}">
        <p14:creationId xmlns:p14="http://schemas.microsoft.com/office/powerpoint/2010/main" val="105090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a:t>
            </a:r>
            <a:r>
              <a:rPr lang="en-US" b="1" dirty="0" smtClean="0"/>
              <a:t>. Conclusion</a:t>
            </a:r>
            <a:endParaRPr lang="en-US" b="1" dirty="0"/>
          </a:p>
        </p:txBody>
      </p:sp>
      <p:sp>
        <p:nvSpPr>
          <p:cNvPr id="3" name="Content Placeholder 2"/>
          <p:cNvSpPr>
            <a:spLocks noGrp="1"/>
          </p:cNvSpPr>
          <p:nvPr>
            <p:ph idx="1"/>
          </p:nvPr>
        </p:nvSpPr>
        <p:spPr/>
        <p:txBody>
          <a:bodyPr>
            <a:normAutofit/>
          </a:bodyPr>
          <a:lstStyle/>
          <a:p>
            <a:r>
              <a:rPr lang="en-US" sz="2400" dirty="0"/>
              <a:t>Overall, location selection is a very complicated process. There are many considerations that should be made in the selection.</a:t>
            </a:r>
          </a:p>
          <a:p>
            <a:r>
              <a:rPr lang="en-US" sz="2400" dirty="0"/>
              <a:t>According to this report, 8 out of 306 neighborhoods are recommended to owners or investors who want to open a restaurant. Although it can't give the exact location, it helps to narrow it down!</a:t>
            </a:r>
          </a:p>
        </p:txBody>
      </p:sp>
    </p:spTree>
    <p:extLst>
      <p:ext uri="{BB962C8B-B14F-4D97-AF65-F5344CB8AC3E}">
        <p14:creationId xmlns:p14="http://schemas.microsoft.com/office/powerpoint/2010/main" val="223724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Sources &amp; Reference</a:t>
            </a:r>
            <a:endParaRPr lang="en-US" b="1" dirty="0"/>
          </a:p>
        </p:txBody>
      </p:sp>
      <p:sp>
        <p:nvSpPr>
          <p:cNvPr id="3" name="Content Placeholder 2"/>
          <p:cNvSpPr>
            <a:spLocks noGrp="1"/>
          </p:cNvSpPr>
          <p:nvPr>
            <p:ph idx="1"/>
          </p:nvPr>
        </p:nvSpPr>
        <p:spPr>
          <a:xfrm>
            <a:off x="1154954" y="2603500"/>
            <a:ext cx="8883781" cy="3856294"/>
          </a:xfrm>
        </p:spPr>
        <p:txBody>
          <a:bodyPr>
            <a:normAutofit/>
          </a:bodyPr>
          <a:lstStyle/>
          <a:p>
            <a:r>
              <a:rPr lang="en-US" dirty="0"/>
              <a:t>1) Neighborhoods in New York </a:t>
            </a:r>
            <a:r>
              <a:rPr lang="en-US" dirty="0" smtClean="0"/>
              <a:t>City          Coursera-Course 9</a:t>
            </a:r>
          </a:p>
          <a:p>
            <a:r>
              <a:rPr lang="en-US" dirty="0" smtClean="0"/>
              <a:t>2</a:t>
            </a:r>
            <a:r>
              <a:rPr lang="en-US" dirty="0"/>
              <a:t>) Restaurants in New York </a:t>
            </a:r>
            <a:r>
              <a:rPr lang="en-US" dirty="0" smtClean="0"/>
              <a:t>City                  Foursquare API</a:t>
            </a:r>
          </a:p>
          <a:p>
            <a:r>
              <a:rPr lang="en-US" dirty="0" smtClean="0"/>
              <a:t>3)</a:t>
            </a:r>
            <a:r>
              <a:rPr lang="en-US" dirty="0"/>
              <a:t> Population density by </a:t>
            </a:r>
            <a:r>
              <a:rPr lang="en-US" dirty="0" smtClean="0"/>
              <a:t>Neighborhoods</a:t>
            </a:r>
          </a:p>
          <a:p>
            <a:pPr marL="0" indent="0">
              <a:buNone/>
            </a:pPr>
            <a:r>
              <a:rPr lang="en-US" dirty="0"/>
              <a:t> </a:t>
            </a:r>
            <a:r>
              <a:rPr lang="en-US" dirty="0" smtClean="0"/>
              <a:t>    </a:t>
            </a:r>
            <a:r>
              <a:rPr lang="pt-BR" dirty="0" smtClean="0"/>
              <a:t>   Wikipedia </a:t>
            </a:r>
            <a:r>
              <a:rPr lang="pt-BR" dirty="0"/>
              <a:t>page </a:t>
            </a:r>
            <a:endParaRPr lang="pt-BR" dirty="0" smtClean="0"/>
          </a:p>
          <a:p>
            <a:pPr marL="0" indent="0">
              <a:buNone/>
            </a:pPr>
            <a:r>
              <a:rPr lang="pt-BR" dirty="0"/>
              <a:t> </a:t>
            </a:r>
            <a:r>
              <a:rPr lang="pt-BR" dirty="0" smtClean="0"/>
              <a:t>       ("</a:t>
            </a:r>
            <a:r>
              <a:rPr lang="pt-BR" u="sng" dirty="0">
                <a:hlinkClick r:id="rId2"/>
              </a:rPr>
              <a:t>https://en.wikipedia.org/wiki/Neighborhoods_in_New_York_City</a:t>
            </a:r>
            <a:r>
              <a:rPr lang="pt-BR" dirty="0"/>
              <a:t> ") </a:t>
            </a:r>
            <a:endParaRPr lang="pt-BR" dirty="0" smtClean="0"/>
          </a:p>
          <a:p>
            <a:r>
              <a:rPr lang="pt-BR" dirty="0" smtClean="0"/>
              <a:t>4) </a:t>
            </a:r>
            <a:r>
              <a:rPr lang="en-US" dirty="0"/>
              <a:t>Median Household Income by Neighborhoods </a:t>
            </a:r>
            <a:endParaRPr lang="en-US" dirty="0" smtClean="0"/>
          </a:p>
          <a:p>
            <a:pPr marL="0" indent="0">
              <a:buNone/>
            </a:pPr>
            <a:r>
              <a:rPr lang="en-US" dirty="0" smtClean="0"/>
              <a:t>        web page</a:t>
            </a:r>
          </a:p>
          <a:p>
            <a:pPr marL="0" indent="0">
              <a:buNone/>
            </a:pPr>
            <a:r>
              <a:rPr lang="en-US" dirty="0"/>
              <a:t> </a:t>
            </a:r>
            <a:r>
              <a:rPr lang="en-US" dirty="0" smtClean="0"/>
              <a:t>       </a:t>
            </a:r>
            <a:r>
              <a:rPr lang="en-US" dirty="0"/>
              <a:t>(</a:t>
            </a:r>
            <a:r>
              <a:rPr lang="en-US" u="sng" dirty="0">
                <a:hlinkClick r:id="rId3"/>
              </a:rPr>
              <a:t>https://ny.curbed.com/2017/8/4/16099252/new-york-neighborhood-affordability)</a:t>
            </a:r>
            <a:endParaRPr lang="en-US" dirty="0" smtClean="0"/>
          </a:p>
          <a:p>
            <a:endParaRPr lang="en-US" dirty="0"/>
          </a:p>
        </p:txBody>
      </p:sp>
    </p:spTree>
    <p:extLst>
      <p:ext uri="{BB962C8B-B14F-4D97-AF65-F5344CB8AC3E}">
        <p14:creationId xmlns:p14="http://schemas.microsoft.com/office/powerpoint/2010/main" val="368766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400" b="1" dirty="0" smtClean="0">
              <a:solidFill>
                <a:schemeClr val="accent1">
                  <a:lumMod val="75000"/>
                </a:schemeClr>
              </a:solidFill>
            </a:endParaRPr>
          </a:p>
          <a:p>
            <a:pPr marL="0" indent="0" algn="ctr">
              <a:buNone/>
            </a:pPr>
            <a:r>
              <a:rPr lang="en-US" sz="4400" b="1" dirty="0" smtClean="0">
                <a:solidFill>
                  <a:schemeClr val="accent1">
                    <a:lumMod val="75000"/>
                  </a:schemeClr>
                </a:solidFill>
              </a:rPr>
              <a:t>    Thank you!</a:t>
            </a:r>
            <a:endParaRPr lang="en-US" sz="4400" b="1" dirty="0">
              <a:solidFill>
                <a:schemeClr val="accent1">
                  <a:lumMod val="75000"/>
                </a:schemeClr>
              </a:solidFill>
            </a:endParaRPr>
          </a:p>
        </p:txBody>
      </p:sp>
    </p:spTree>
    <p:extLst>
      <p:ext uri="{BB962C8B-B14F-4D97-AF65-F5344CB8AC3E}">
        <p14:creationId xmlns:p14="http://schemas.microsoft.com/office/powerpoint/2010/main" val="5178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916" y="365126"/>
            <a:ext cx="10530350" cy="1178540"/>
          </a:xfrm>
        </p:spPr>
        <p:txBody>
          <a:bodyPr>
            <a:normAutofit/>
          </a:bodyPr>
          <a:lstStyle/>
          <a:p>
            <a:r>
              <a:rPr lang="en-US" b="1" dirty="0" smtClean="0"/>
              <a:t> 1.  Introduction</a:t>
            </a:r>
            <a:endParaRPr lang="en-US" sz="2700" dirty="0"/>
          </a:p>
        </p:txBody>
      </p:sp>
      <p:sp>
        <p:nvSpPr>
          <p:cNvPr id="3" name="Content Placeholder 2"/>
          <p:cNvSpPr>
            <a:spLocks noGrp="1"/>
          </p:cNvSpPr>
          <p:nvPr>
            <p:ph idx="1"/>
          </p:nvPr>
        </p:nvSpPr>
        <p:spPr>
          <a:xfrm>
            <a:off x="766916" y="2976000"/>
            <a:ext cx="10530349" cy="3277316"/>
          </a:xfrm>
        </p:spPr>
        <p:txBody>
          <a:bodyPr>
            <a:normAutofit/>
          </a:bodyPr>
          <a:lstStyle/>
          <a:p>
            <a:r>
              <a:rPr lang="en-US" sz="2400" dirty="0" smtClean="0"/>
              <a:t>I</a:t>
            </a:r>
            <a:r>
              <a:rPr lang="en-US" altLang="zh-CN" sz="2400" dirty="0" smtClean="0"/>
              <a:t>n </a:t>
            </a:r>
            <a:r>
              <a:rPr lang="en-US" sz="2400" dirty="0" smtClean="0"/>
              <a:t>the modern society, More and more people choose to eat out or increase the frequency of eating out. Especially in modern metropolises like New York City, restaurants are everywhere, opening and closing every day. But why some restaurants after opening can be filled with customers and make a lot of money, while others have slow </a:t>
            </a:r>
            <a:r>
              <a:rPr lang="en-US" sz="2400" dirty="0" err="1" smtClean="0"/>
              <a:t>bussiness</a:t>
            </a:r>
            <a:r>
              <a:rPr lang="en-US" sz="2400" dirty="0" smtClean="0"/>
              <a:t>.  Location is one of the important factors.</a:t>
            </a:r>
            <a:endParaRPr lang="en-US" sz="2400" b="1" dirty="0" smtClean="0"/>
          </a:p>
        </p:txBody>
      </p:sp>
    </p:spTree>
    <p:extLst>
      <p:ext uri="{BB962C8B-B14F-4D97-AF65-F5344CB8AC3E}">
        <p14:creationId xmlns:p14="http://schemas.microsoft.com/office/powerpoint/2010/main" val="409653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1.  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sz="2200" b="1" dirty="0">
                <a:solidFill>
                  <a:schemeClr val="accent1">
                    <a:lumMod val="75000"/>
                  </a:schemeClr>
                </a:solidFill>
              </a:rPr>
              <a:t>1.1 </a:t>
            </a:r>
            <a:r>
              <a:rPr lang="en-US" sz="2200" b="1" dirty="0" err="1">
                <a:solidFill>
                  <a:schemeClr val="accent1">
                    <a:lumMod val="75000"/>
                  </a:schemeClr>
                </a:solidFill>
              </a:rPr>
              <a:t>Bussiness</a:t>
            </a:r>
            <a:r>
              <a:rPr lang="en-US" sz="2200" b="1" dirty="0">
                <a:solidFill>
                  <a:schemeClr val="accent1">
                    <a:lumMod val="75000"/>
                  </a:schemeClr>
                </a:solidFill>
              </a:rPr>
              <a:t> </a:t>
            </a:r>
            <a:r>
              <a:rPr lang="en-US" sz="2200" b="1" dirty="0" smtClean="0">
                <a:solidFill>
                  <a:schemeClr val="accent1">
                    <a:lumMod val="75000"/>
                  </a:schemeClr>
                </a:solidFill>
              </a:rPr>
              <a:t>Problem</a:t>
            </a:r>
            <a:endParaRPr lang="en-US" b="1" dirty="0"/>
          </a:p>
          <a:p>
            <a:pPr marL="0" indent="0">
              <a:lnSpc>
                <a:spcPct val="170000"/>
              </a:lnSpc>
              <a:buNone/>
            </a:pPr>
            <a:r>
              <a:rPr lang="en-US" sz="2100" dirty="0"/>
              <a:t> </a:t>
            </a:r>
            <a:r>
              <a:rPr lang="en-US" sz="2100" b="1" dirty="0"/>
              <a:t>So how to decide a location-selection?</a:t>
            </a:r>
          </a:p>
          <a:p>
            <a:pPr marL="0" indent="0">
              <a:lnSpc>
                <a:spcPct val="170000"/>
              </a:lnSpc>
              <a:buNone/>
            </a:pPr>
            <a:r>
              <a:rPr lang="en-US" sz="2100" dirty="0" smtClean="0"/>
              <a:t>Based </a:t>
            </a:r>
            <a:r>
              <a:rPr lang="en-US" sz="2100" dirty="0"/>
              <a:t>on the data of </a:t>
            </a:r>
            <a:r>
              <a:rPr lang="en-US" sz="2100" b="1" dirty="0" smtClean="0"/>
              <a:t>2,698</a:t>
            </a:r>
            <a:r>
              <a:rPr lang="en-US" sz="2100" dirty="0" smtClean="0"/>
              <a:t> </a:t>
            </a:r>
            <a:r>
              <a:rPr lang="en-US" sz="2100" dirty="0"/>
              <a:t>restaurants in five Boroughs of New York City, this project aims to study the influence of household income level, population density, existing competitors and other factors on the </a:t>
            </a:r>
            <a:r>
              <a:rPr lang="en-US" sz="2100" dirty="0" smtClean="0"/>
              <a:t>location-selection, and </a:t>
            </a:r>
            <a:r>
              <a:rPr lang="en-US" sz="2100" dirty="0"/>
              <a:t>find out the patterns</a:t>
            </a:r>
            <a:r>
              <a:rPr lang="en-US" sz="2100" dirty="0" smtClean="0"/>
              <a:t>.</a:t>
            </a:r>
          </a:p>
          <a:p>
            <a:pPr marL="0" indent="0">
              <a:buNone/>
            </a:pPr>
            <a:endParaRPr lang="en-US" b="1" dirty="0"/>
          </a:p>
          <a:p>
            <a:r>
              <a:rPr lang="en-US" sz="2200" b="1" dirty="0">
                <a:solidFill>
                  <a:schemeClr val="accent1">
                    <a:lumMod val="75000"/>
                  </a:schemeClr>
                </a:solidFill>
              </a:rPr>
              <a:t>1.2  Targeted Audiences</a:t>
            </a:r>
          </a:p>
          <a:p>
            <a:endParaRPr lang="en-US" dirty="0" smtClean="0"/>
          </a:p>
          <a:p>
            <a:pPr marL="0" indent="0">
              <a:buNone/>
            </a:pPr>
            <a:r>
              <a:rPr lang="en-US" sz="2300" b="1" dirty="0"/>
              <a:t>owners or investors who want to open a restaurant.</a:t>
            </a:r>
          </a:p>
        </p:txBody>
      </p:sp>
    </p:spTree>
    <p:extLst>
      <p:ext uri="{BB962C8B-B14F-4D97-AF65-F5344CB8AC3E}">
        <p14:creationId xmlns:p14="http://schemas.microsoft.com/office/powerpoint/2010/main" val="135406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Data Section</a:t>
            </a:r>
          </a:p>
        </p:txBody>
      </p:sp>
      <p:sp>
        <p:nvSpPr>
          <p:cNvPr id="3" name="Content Placeholder 2"/>
          <p:cNvSpPr>
            <a:spLocks noGrp="1"/>
          </p:cNvSpPr>
          <p:nvPr>
            <p:ph idx="1"/>
          </p:nvPr>
        </p:nvSpPr>
        <p:spPr>
          <a:xfrm>
            <a:off x="1154954" y="2603500"/>
            <a:ext cx="10034156" cy="3394177"/>
          </a:xfrm>
        </p:spPr>
        <p:txBody>
          <a:bodyPr/>
          <a:lstStyle/>
          <a:p>
            <a:r>
              <a:rPr lang="en-US" sz="2800" b="1" dirty="0" smtClean="0">
                <a:solidFill>
                  <a:schemeClr val="accent1">
                    <a:lumMod val="75000"/>
                  </a:schemeClr>
                </a:solidFill>
              </a:rPr>
              <a:t>Tools used for data collection/cleaning/analysis.</a:t>
            </a:r>
          </a:p>
          <a:p>
            <a:r>
              <a:rPr lang="en-US" sz="2000" dirty="0"/>
              <a:t>Foursquare </a:t>
            </a:r>
            <a:r>
              <a:rPr lang="en-US" sz="2000" dirty="0" smtClean="0"/>
              <a:t>API</a:t>
            </a:r>
          </a:p>
          <a:p>
            <a:r>
              <a:rPr lang="en-US" sz="2000" dirty="0"/>
              <a:t>Web </a:t>
            </a:r>
            <a:r>
              <a:rPr lang="en-US" sz="2000" dirty="0" smtClean="0"/>
              <a:t>scraping</a:t>
            </a:r>
          </a:p>
          <a:p>
            <a:r>
              <a:rPr lang="en-US" sz="2000" dirty="0" smtClean="0"/>
              <a:t>Python</a:t>
            </a:r>
          </a:p>
          <a:p>
            <a:r>
              <a:rPr lang="en-US" sz="2000" dirty="0" smtClean="0"/>
              <a:t>Machine Learning(K-means)</a:t>
            </a:r>
            <a:endParaRPr lang="en-US" sz="2000" dirty="0"/>
          </a:p>
          <a:p>
            <a:r>
              <a:rPr lang="en-US" sz="2000" dirty="0" smtClean="0"/>
              <a:t>Folium</a:t>
            </a:r>
          </a:p>
          <a:p>
            <a:endParaRPr lang="en-US" dirty="0"/>
          </a:p>
        </p:txBody>
      </p:sp>
    </p:spTree>
    <p:extLst>
      <p:ext uri="{BB962C8B-B14F-4D97-AF65-F5344CB8AC3E}">
        <p14:creationId xmlns:p14="http://schemas.microsoft.com/office/powerpoint/2010/main" val="342573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Data Section</a:t>
            </a:r>
          </a:p>
        </p:txBody>
      </p:sp>
      <p:sp>
        <p:nvSpPr>
          <p:cNvPr id="3" name="Content Placeholder 2"/>
          <p:cNvSpPr>
            <a:spLocks noGrp="1"/>
          </p:cNvSpPr>
          <p:nvPr>
            <p:ph idx="1"/>
          </p:nvPr>
        </p:nvSpPr>
        <p:spPr/>
        <p:txBody>
          <a:bodyPr/>
          <a:lstStyle/>
          <a:p>
            <a:r>
              <a:rPr lang="en-US" b="1" dirty="0">
                <a:solidFill>
                  <a:schemeClr val="accent1">
                    <a:lumMod val="75000"/>
                  </a:schemeClr>
                </a:solidFill>
              </a:rPr>
              <a:t>D</a:t>
            </a:r>
            <a:r>
              <a:rPr lang="en-US" b="1" dirty="0" smtClean="0">
                <a:solidFill>
                  <a:schemeClr val="accent1">
                    <a:lumMod val="75000"/>
                  </a:schemeClr>
                </a:solidFill>
              </a:rPr>
              <a:t>ata </a:t>
            </a:r>
            <a:r>
              <a:rPr lang="en-US" b="1" dirty="0">
                <a:solidFill>
                  <a:schemeClr val="accent1">
                    <a:lumMod val="75000"/>
                  </a:schemeClr>
                </a:solidFill>
              </a:rPr>
              <a:t>from all sources are combined into one table.</a:t>
            </a:r>
            <a:endParaRPr lang="en-US" b="1" dirty="0" smtClean="0">
              <a:solidFill>
                <a:schemeClr val="accent1">
                  <a:lumMod val="75000"/>
                </a:schemeClr>
              </a:solidFill>
            </a:endParaRPr>
          </a:p>
          <a:p>
            <a:r>
              <a:rPr lang="en-US" b="1" dirty="0" smtClean="0">
                <a:solidFill>
                  <a:schemeClr val="accent1">
                    <a:lumMod val="75000"/>
                  </a:schemeClr>
                </a:solidFill>
              </a:rPr>
              <a:t>There </a:t>
            </a:r>
            <a:r>
              <a:rPr lang="en-US" b="1" dirty="0">
                <a:solidFill>
                  <a:schemeClr val="accent1">
                    <a:lumMod val="75000"/>
                  </a:schemeClr>
                </a:solidFill>
              </a:rPr>
              <a:t>are 2698 restaurant samples and 11 features</a:t>
            </a:r>
            <a:r>
              <a:rPr lang="en-US" b="1" dirty="0" smtClean="0">
                <a:solidFill>
                  <a:schemeClr val="accent1">
                    <a:lumMod val="75000"/>
                  </a:schemeClr>
                </a:solidFill>
              </a:rPr>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19" y="3425620"/>
            <a:ext cx="10058400" cy="3248118"/>
          </a:xfrm>
          <a:prstGeom prst="rect">
            <a:avLst/>
          </a:prstGeom>
        </p:spPr>
      </p:pic>
    </p:spTree>
    <p:extLst>
      <p:ext uri="{BB962C8B-B14F-4D97-AF65-F5344CB8AC3E}">
        <p14:creationId xmlns:p14="http://schemas.microsoft.com/office/powerpoint/2010/main" val="114573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55681"/>
            <a:ext cx="8761413" cy="706964"/>
          </a:xfrm>
        </p:spPr>
        <p:txBody>
          <a:bodyPr/>
          <a:lstStyle/>
          <a:p>
            <a:r>
              <a:rPr lang="en-US" sz="2800" dirty="0">
                <a:solidFill>
                  <a:schemeClr val="bg1"/>
                </a:solidFill>
              </a:rPr>
              <a:t>3.1 Using </a:t>
            </a:r>
            <a:r>
              <a:rPr lang="en-US" sz="2800" dirty="0" smtClean="0">
                <a:solidFill>
                  <a:schemeClr val="bg1"/>
                </a:solidFill>
              </a:rPr>
              <a:t>k-means </a:t>
            </a:r>
            <a:r>
              <a:rPr lang="en-US" sz="2800" dirty="0">
                <a:solidFill>
                  <a:schemeClr val="bg1"/>
                </a:solidFill>
              </a:rPr>
              <a:t>for Restaurants Segmentation</a:t>
            </a:r>
            <a:endParaRPr lang="en-US" sz="2800" dirty="0">
              <a:solidFill>
                <a:schemeClr val="bg1"/>
              </a:solidFill>
            </a:endParaRPr>
          </a:p>
        </p:txBody>
      </p:sp>
      <p:sp>
        <p:nvSpPr>
          <p:cNvPr id="3" name="Content Placeholder 2"/>
          <p:cNvSpPr>
            <a:spLocks noGrp="1"/>
          </p:cNvSpPr>
          <p:nvPr>
            <p:ph idx="1"/>
          </p:nvPr>
        </p:nvSpPr>
        <p:spPr>
          <a:xfrm>
            <a:off x="1154954" y="2603499"/>
            <a:ext cx="5098362" cy="3836629"/>
          </a:xfrm>
        </p:spPr>
        <p:txBody>
          <a:bodyPr>
            <a:normAutofit fontScale="92500" lnSpcReduction="10000"/>
          </a:bodyPr>
          <a:lstStyle/>
          <a:p>
            <a:r>
              <a:rPr lang="en-US" sz="2000" b="1" dirty="0">
                <a:solidFill>
                  <a:schemeClr val="accent1">
                    <a:lumMod val="75000"/>
                  </a:schemeClr>
                </a:solidFill>
              </a:rPr>
              <a:t>I create a new </a:t>
            </a:r>
            <a:r>
              <a:rPr lang="en-US" sz="2000" b="1" dirty="0" smtClean="0">
                <a:solidFill>
                  <a:schemeClr val="accent1">
                    <a:lumMod val="75000"/>
                  </a:schemeClr>
                </a:solidFill>
              </a:rPr>
              <a:t> </a:t>
            </a:r>
            <a:r>
              <a:rPr lang="en-US" sz="2000" b="1" dirty="0" err="1" smtClean="0">
                <a:solidFill>
                  <a:schemeClr val="accent1">
                    <a:lumMod val="75000"/>
                  </a:schemeClr>
                </a:solidFill>
              </a:rPr>
              <a:t>dataframe</a:t>
            </a:r>
            <a:r>
              <a:rPr lang="en-US" sz="2000" b="1" dirty="0" smtClean="0">
                <a:solidFill>
                  <a:schemeClr val="accent1">
                    <a:lumMod val="75000"/>
                  </a:schemeClr>
                </a:solidFill>
              </a:rPr>
              <a:t> which </a:t>
            </a:r>
            <a:r>
              <a:rPr lang="en-US" sz="2000" b="1" dirty="0">
                <a:solidFill>
                  <a:schemeClr val="accent1">
                    <a:lumMod val="75000"/>
                  </a:schemeClr>
                </a:solidFill>
              </a:rPr>
              <a:t>only contains 4 features</a:t>
            </a:r>
            <a:r>
              <a:rPr lang="en-US" sz="2000" b="1" dirty="0" smtClean="0">
                <a:solidFill>
                  <a:schemeClr val="accent1">
                    <a:lumMod val="75000"/>
                  </a:schemeClr>
                </a:solidFill>
              </a:rPr>
              <a:t>:</a:t>
            </a:r>
          </a:p>
          <a:p>
            <a:r>
              <a:rPr lang="en-US" sz="2000" dirty="0" smtClean="0"/>
              <a:t> </a:t>
            </a:r>
            <a:r>
              <a:rPr lang="en-US" sz="2000" dirty="0"/>
              <a:t>'Restaurant name', </a:t>
            </a:r>
            <a:endParaRPr lang="en-US" sz="2000" dirty="0" smtClean="0"/>
          </a:p>
          <a:p>
            <a:r>
              <a:rPr lang="en-US" sz="2000" dirty="0" smtClean="0"/>
              <a:t>'Median </a:t>
            </a:r>
            <a:r>
              <a:rPr lang="en-US" sz="2000" dirty="0"/>
              <a:t>Household Income</a:t>
            </a:r>
            <a:r>
              <a:rPr lang="en-US" sz="2000" dirty="0" smtClean="0"/>
              <a:t>',</a:t>
            </a:r>
          </a:p>
          <a:p>
            <a:r>
              <a:rPr lang="en-US" sz="2000" dirty="0" smtClean="0"/>
              <a:t> </a:t>
            </a:r>
            <a:r>
              <a:rPr lang="en-US" sz="2000" dirty="0"/>
              <a:t>'Pop./km2' (Population density</a:t>
            </a:r>
            <a:r>
              <a:rPr lang="en-US" sz="2000" dirty="0" smtClean="0"/>
              <a:t>)</a:t>
            </a:r>
          </a:p>
          <a:p>
            <a:r>
              <a:rPr lang="en-US" sz="2000" dirty="0"/>
              <a:t> </a:t>
            </a:r>
            <a:r>
              <a:rPr lang="en-US" sz="2000" dirty="0" smtClean="0"/>
              <a:t>'Competitors</a:t>
            </a:r>
            <a:r>
              <a:rPr lang="en-US" sz="2000" dirty="0"/>
              <a:t>'. </a:t>
            </a:r>
          </a:p>
          <a:p>
            <a:endParaRPr lang="en-US" sz="2000" dirty="0" smtClean="0"/>
          </a:p>
          <a:p>
            <a:r>
              <a:rPr lang="en-US" sz="2000" b="1" dirty="0" smtClean="0">
                <a:solidFill>
                  <a:schemeClr val="accent1">
                    <a:lumMod val="75000"/>
                  </a:schemeClr>
                </a:solidFill>
              </a:rPr>
              <a:t>I run </a:t>
            </a:r>
            <a:r>
              <a:rPr lang="en-US" sz="2000" b="1" dirty="0">
                <a:solidFill>
                  <a:schemeClr val="accent1">
                    <a:lumMod val="75000"/>
                  </a:schemeClr>
                </a:solidFill>
              </a:rPr>
              <a:t>k-means to cluster the restaurants into 5 clusters, and visualize all restaurants in NYC in a map using Folium.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347" y="2251507"/>
            <a:ext cx="5418189" cy="4567165"/>
          </a:xfrm>
          <a:prstGeom prst="rect">
            <a:avLst/>
          </a:prstGeom>
        </p:spPr>
      </p:pic>
    </p:spTree>
    <p:extLst>
      <p:ext uri="{BB962C8B-B14F-4D97-AF65-F5344CB8AC3E}">
        <p14:creationId xmlns:p14="http://schemas.microsoft.com/office/powerpoint/2010/main" val="285994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877" y="698364"/>
            <a:ext cx="9630162" cy="884629"/>
          </a:xfrm>
        </p:spPr>
        <p:txBody>
          <a:bodyPr/>
          <a:lstStyle/>
          <a:p>
            <a:r>
              <a:rPr lang="en-US" sz="2800" dirty="0"/>
              <a:t> 4.2 Analyzing Individual Feature Patterns using Visualization</a:t>
            </a:r>
          </a:p>
        </p:txBody>
      </p:sp>
      <p:pic>
        <p:nvPicPr>
          <p:cNvPr id="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00" y="3963419"/>
            <a:ext cx="11504109" cy="2894581"/>
          </a:xfrm>
          <a:prstGeom prst="rect">
            <a:avLst/>
          </a:prstGeom>
        </p:spPr>
      </p:pic>
      <p:sp>
        <p:nvSpPr>
          <p:cNvPr id="9" name="Rectangle 8"/>
          <p:cNvSpPr/>
          <p:nvPr/>
        </p:nvSpPr>
        <p:spPr>
          <a:xfrm>
            <a:off x="894735" y="2418735"/>
            <a:ext cx="10284542" cy="13863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From the figures, </a:t>
            </a:r>
            <a:r>
              <a:rPr lang="en-US" dirty="0" err="1"/>
              <a:t>cluser</a:t>
            </a:r>
            <a:r>
              <a:rPr lang="en-US" dirty="0"/>
              <a:t> 5('</a:t>
            </a:r>
            <a:r>
              <a:rPr lang="en-US" dirty="0" err="1"/>
              <a:t>Lables</a:t>
            </a:r>
            <a:r>
              <a:rPr lang="en-US" dirty="0"/>
              <a:t>'==4) have the lowest population density, and </a:t>
            </a:r>
            <a:r>
              <a:rPr lang="en-US" dirty="0" err="1"/>
              <a:t>cluser</a:t>
            </a:r>
            <a:r>
              <a:rPr lang="en-US" dirty="0"/>
              <a:t> 1 ('</a:t>
            </a:r>
            <a:r>
              <a:rPr lang="en-US" dirty="0" err="1"/>
              <a:t>Lables</a:t>
            </a:r>
            <a:r>
              <a:rPr lang="en-US" dirty="0"/>
              <a:t>'==0) have the lowest Median Household Income, they have less </a:t>
            </a:r>
            <a:r>
              <a:rPr lang="en-US" dirty="0" err="1"/>
              <a:t>Competiors</a:t>
            </a:r>
            <a:r>
              <a:rPr lang="en-US" dirty="0"/>
              <a:t> too. what's the relationships between Median Household Income, Population density and </a:t>
            </a:r>
            <a:r>
              <a:rPr lang="en-US" dirty="0" smtClean="0"/>
              <a:t>Competitors.</a:t>
            </a:r>
            <a:endParaRPr lang="en-US" dirty="0"/>
          </a:p>
        </p:txBody>
      </p:sp>
    </p:spTree>
    <p:extLst>
      <p:ext uri="{BB962C8B-B14F-4D97-AF65-F5344CB8AC3E}">
        <p14:creationId xmlns:p14="http://schemas.microsoft.com/office/powerpoint/2010/main" val="247347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a:t>
            </a:r>
            <a:r>
              <a:rPr lang="en-US" dirty="0"/>
              <a:t>Neighborhoods analysis</a:t>
            </a:r>
          </a:p>
        </p:txBody>
      </p:sp>
      <p:sp>
        <p:nvSpPr>
          <p:cNvPr id="5" name="Content Placeholder 4"/>
          <p:cNvSpPr>
            <a:spLocks noGrp="1"/>
          </p:cNvSpPr>
          <p:nvPr>
            <p:ph idx="1"/>
          </p:nvPr>
        </p:nvSpPr>
        <p:spPr>
          <a:xfrm>
            <a:off x="7265521" y="2583834"/>
            <a:ext cx="4523355" cy="3826798"/>
          </a:xfrm>
        </p:spPr>
        <p:txBody>
          <a:bodyPr>
            <a:normAutofit fontScale="85000" lnSpcReduction="10000"/>
          </a:bodyPr>
          <a:lstStyle/>
          <a:p>
            <a:r>
              <a:rPr lang="en-US" sz="2000" dirty="0">
                <a:solidFill>
                  <a:schemeClr val="tx1"/>
                </a:solidFill>
              </a:rPr>
              <a:t>The Pearson Correlation Coefficient is *r* = 0.353 with a P-value of P = 3.116e-09.</a:t>
            </a:r>
          </a:p>
          <a:p>
            <a:r>
              <a:rPr lang="en-US" sz="2000" dirty="0">
                <a:solidFill>
                  <a:schemeClr val="tx1"/>
                </a:solidFill>
              </a:rPr>
              <a:t>Since the p-value is &lt;&lt; 0.001, the correlation between Median Household Income and Competitors is statistically significant, although the linear relationship isn't extremely strong (~0.35).</a:t>
            </a:r>
          </a:p>
          <a:p>
            <a:endParaRPr lang="en-US" sz="2000" dirty="0">
              <a:solidFill>
                <a:schemeClr val="tx1"/>
              </a:solidFill>
            </a:endParaRPr>
          </a:p>
          <a:p>
            <a:r>
              <a:rPr lang="en-US" sz="2000" dirty="0">
                <a:solidFill>
                  <a:schemeClr val="tx1"/>
                </a:solidFill>
              </a:rPr>
              <a:t>From the 2D </a:t>
            </a:r>
            <a:r>
              <a:rPr lang="en-US" sz="2000" dirty="0" err="1">
                <a:solidFill>
                  <a:schemeClr val="tx1"/>
                </a:solidFill>
              </a:rPr>
              <a:t>Scater</a:t>
            </a:r>
            <a:r>
              <a:rPr lang="en-US" sz="2000" dirty="0">
                <a:solidFill>
                  <a:schemeClr val="tx1"/>
                </a:solidFill>
              </a:rPr>
              <a:t>-plot, we can see that when the neighborhood tends to have more competitors with a higher Median Household Income.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00" y="2465848"/>
            <a:ext cx="6951046" cy="3197481"/>
          </a:xfrm>
          <a:prstGeom prst="rect">
            <a:avLst/>
          </a:prstGeom>
        </p:spPr>
      </p:pic>
    </p:spTree>
    <p:extLst>
      <p:ext uri="{BB962C8B-B14F-4D97-AF65-F5344CB8AC3E}">
        <p14:creationId xmlns:p14="http://schemas.microsoft.com/office/powerpoint/2010/main" val="13378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a:t>
            </a:r>
            <a:r>
              <a:rPr lang="en-US" dirty="0"/>
              <a:t>Neighborhoods analysis</a:t>
            </a:r>
          </a:p>
        </p:txBody>
      </p:sp>
      <p:sp>
        <p:nvSpPr>
          <p:cNvPr id="5" name="Content Placeholder 4"/>
          <p:cNvSpPr>
            <a:spLocks noGrp="1"/>
          </p:cNvSpPr>
          <p:nvPr>
            <p:ph idx="1"/>
          </p:nvPr>
        </p:nvSpPr>
        <p:spPr>
          <a:xfrm>
            <a:off x="7265521" y="2583834"/>
            <a:ext cx="4523355" cy="3826798"/>
          </a:xfrm>
        </p:spPr>
        <p:txBody>
          <a:bodyPr>
            <a:normAutofit fontScale="92500" lnSpcReduction="10000"/>
          </a:bodyPr>
          <a:lstStyle/>
          <a:p>
            <a:endParaRPr lang="en-US" dirty="0"/>
          </a:p>
          <a:p>
            <a:r>
              <a:rPr lang="en-US" dirty="0"/>
              <a:t>The Pearson Correlation Coefficient is </a:t>
            </a:r>
            <a:r>
              <a:rPr lang="en-US" i="1" dirty="0"/>
              <a:t>r</a:t>
            </a:r>
            <a:r>
              <a:rPr lang="en-US" dirty="0"/>
              <a:t> = 0.406 with a P-value of P = 5.953e-12. </a:t>
            </a:r>
            <a:endParaRPr lang="en-US" dirty="0" smtClean="0"/>
          </a:p>
          <a:p>
            <a:r>
              <a:rPr lang="en-US" dirty="0" smtClean="0"/>
              <a:t>Since </a:t>
            </a:r>
            <a:r>
              <a:rPr lang="en-US" dirty="0"/>
              <a:t>the p-value is &lt;&lt; 0.001, the correlation between Population density and Competitors is statistically significant, although the linear relationship isn't extremely strong (~0.41).</a:t>
            </a:r>
          </a:p>
          <a:p>
            <a:r>
              <a:rPr lang="en-US" dirty="0"/>
              <a:t>From the plot, less obviously with noise </a:t>
            </a:r>
            <a:r>
              <a:rPr lang="en-US" dirty="0" smtClean="0"/>
              <a:t>which </a:t>
            </a:r>
            <a:r>
              <a:rPr lang="en-US" dirty="0"/>
              <a:t>is caused by the missing information, competitors tend to rise as the population density increases.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82" y="2791440"/>
            <a:ext cx="6690839" cy="3107915"/>
          </a:xfrm>
          <a:prstGeom prst="rect">
            <a:avLst/>
          </a:prstGeom>
        </p:spPr>
      </p:pic>
    </p:spTree>
    <p:extLst>
      <p:ext uri="{BB962C8B-B14F-4D97-AF65-F5344CB8AC3E}">
        <p14:creationId xmlns:p14="http://schemas.microsoft.com/office/powerpoint/2010/main" val="3000788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698</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宋体</vt:lpstr>
      <vt:lpstr>Arial</vt:lpstr>
      <vt:lpstr>Century Gothic</vt:lpstr>
      <vt:lpstr>Wingdings 3</vt:lpstr>
      <vt:lpstr>Ion Boardroom</vt:lpstr>
      <vt:lpstr>Restaurant Location Analysis  IBM Applied Data Science Capstone</vt:lpstr>
      <vt:lpstr> 1.  Introduction</vt:lpstr>
      <vt:lpstr> 1.  Introduction</vt:lpstr>
      <vt:lpstr>2. Data Section</vt:lpstr>
      <vt:lpstr>2. Data Section</vt:lpstr>
      <vt:lpstr>3.1 Using k-means for Restaurants Segmentation</vt:lpstr>
      <vt:lpstr> 4.2 Analyzing Individual Feature Patterns using Visualization</vt:lpstr>
      <vt:lpstr>3.3 Neighborhoods analysis</vt:lpstr>
      <vt:lpstr>3.3 Neighborhoods analysis</vt:lpstr>
      <vt:lpstr>4. Results</vt:lpstr>
      <vt:lpstr>5. Discussion</vt:lpstr>
      <vt:lpstr>6. Conclusion</vt:lpstr>
      <vt:lpstr>Data Sources &amp;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Location Analysis  IBM Applied Data Science Capstone</dc:title>
  <dc:creator>lenora.xu@gmail.com</dc:creator>
  <cp:lastModifiedBy>lenora.xu@gmail.com</cp:lastModifiedBy>
  <cp:revision>7</cp:revision>
  <dcterms:created xsi:type="dcterms:W3CDTF">2019-07-13T20:09:09Z</dcterms:created>
  <dcterms:modified xsi:type="dcterms:W3CDTF">2019-07-13T21:13:20Z</dcterms:modified>
</cp:coreProperties>
</file>