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2"/>
  </p:notesMasterIdLst>
  <p:handoutMasterIdLst>
    <p:handoutMasterId r:id="rId83"/>
  </p:handoutMasterIdLst>
  <p:sldIdLst>
    <p:sldId id="412" r:id="rId5"/>
    <p:sldId id="489" r:id="rId6"/>
    <p:sldId id="270" r:id="rId7"/>
    <p:sldId id="274" r:id="rId8"/>
    <p:sldId id="439" r:id="rId9"/>
    <p:sldId id="267" r:id="rId10"/>
    <p:sldId id="466" r:id="rId11"/>
    <p:sldId id="260" r:id="rId12"/>
    <p:sldId id="324" r:id="rId13"/>
    <p:sldId id="323" r:id="rId14"/>
    <p:sldId id="296" r:id="rId15"/>
    <p:sldId id="433" r:id="rId16"/>
    <p:sldId id="314" r:id="rId17"/>
    <p:sldId id="431" r:id="rId18"/>
    <p:sldId id="459" r:id="rId19"/>
    <p:sldId id="346" r:id="rId20"/>
    <p:sldId id="367" r:id="rId21"/>
    <p:sldId id="461" r:id="rId22"/>
    <p:sldId id="462" r:id="rId23"/>
    <p:sldId id="483" r:id="rId24"/>
    <p:sldId id="485" r:id="rId25"/>
    <p:sldId id="487" r:id="rId26"/>
    <p:sldId id="467" r:id="rId27"/>
    <p:sldId id="471" r:id="rId28"/>
    <p:sldId id="469" r:id="rId29"/>
    <p:sldId id="470" r:id="rId30"/>
    <p:sldId id="472" r:id="rId31"/>
    <p:sldId id="311" r:id="rId32"/>
    <p:sldId id="476" r:id="rId33"/>
    <p:sldId id="415" r:id="rId34"/>
    <p:sldId id="325" r:id="rId35"/>
    <p:sldId id="299" r:id="rId36"/>
    <p:sldId id="305" r:id="rId37"/>
    <p:sldId id="464" r:id="rId38"/>
    <p:sldId id="307" r:id="rId39"/>
    <p:sldId id="376" r:id="rId40"/>
    <p:sldId id="375" r:id="rId41"/>
    <p:sldId id="377" r:id="rId42"/>
    <p:sldId id="465" r:id="rId43"/>
    <p:sldId id="488" r:id="rId44"/>
    <p:sldId id="478" r:id="rId45"/>
    <p:sldId id="329" r:id="rId46"/>
    <p:sldId id="330" r:id="rId47"/>
    <p:sldId id="312" r:id="rId48"/>
    <p:sldId id="320" r:id="rId49"/>
    <p:sldId id="392" r:id="rId50"/>
    <p:sldId id="368" r:id="rId51"/>
    <p:sldId id="369" r:id="rId52"/>
    <p:sldId id="371" r:id="rId53"/>
    <p:sldId id="370" r:id="rId54"/>
    <p:sldId id="372" r:id="rId55"/>
    <p:sldId id="373" r:id="rId56"/>
    <p:sldId id="474" r:id="rId57"/>
    <p:sldId id="468" r:id="rId58"/>
    <p:sldId id="446" r:id="rId59"/>
    <p:sldId id="259" r:id="rId60"/>
    <p:sldId id="394" r:id="rId61"/>
    <p:sldId id="395" r:id="rId62"/>
    <p:sldId id="396" r:id="rId63"/>
    <p:sldId id="397" r:id="rId64"/>
    <p:sldId id="398" r:id="rId65"/>
    <p:sldId id="399" r:id="rId66"/>
    <p:sldId id="400" r:id="rId67"/>
    <p:sldId id="401" r:id="rId68"/>
    <p:sldId id="403" r:id="rId69"/>
    <p:sldId id="404" r:id="rId70"/>
    <p:sldId id="405" r:id="rId71"/>
    <p:sldId id="479" r:id="rId72"/>
    <p:sldId id="480" r:id="rId73"/>
    <p:sldId id="481" r:id="rId74"/>
    <p:sldId id="456" r:id="rId75"/>
    <p:sldId id="457" r:id="rId76"/>
    <p:sldId id="475" r:id="rId77"/>
    <p:sldId id="458" r:id="rId78"/>
    <p:sldId id="327" r:id="rId79"/>
    <p:sldId id="484" r:id="rId80"/>
    <p:sldId id="269" r:id="rId8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521415D9-36F7-43E2-AB2F-B90AF26B5E84}">
      <p14:sectionLst xmlns:p14="http://schemas.microsoft.com/office/powerpoint/2010/main">
        <p14:section name="Default Section" id="{6B95A162-527E-4A95-B2F7-2FDE9D77F6EB}">
          <p14:sldIdLst>
            <p14:sldId id="412"/>
            <p14:sldId id="489"/>
            <p14:sldId id="270"/>
            <p14:sldId id="274"/>
            <p14:sldId id="439"/>
          </p14:sldIdLst>
        </p14:section>
        <p14:section name="101 Refresher" id="{AF57F177-AC11-4E75-9B1B-1A38E62BFF7A}">
          <p14:sldIdLst>
            <p14:sldId id="267"/>
            <p14:sldId id="466"/>
            <p14:sldId id="260"/>
            <p14:sldId id="324"/>
            <p14:sldId id="323"/>
            <p14:sldId id="296"/>
            <p14:sldId id="433"/>
            <p14:sldId id="314"/>
            <p14:sldId id="431"/>
          </p14:sldIdLst>
        </p14:section>
        <p14:section name="Fixing Common Dataset issues" id="{3AD81116-987C-4019-9071-DBD1E60C5EE4}">
          <p14:sldIdLst>
            <p14:sldId id="459"/>
            <p14:sldId id="346"/>
            <p14:sldId id="367"/>
            <p14:sldId id="461"/>
            <p14:sldId id="462"/>
            <p14:sldId id="483"/>
            <p14:sldId id="485"/>
            <p14:sldId id="487"/>
          </p14:sldIdLst>
        </p14:section>
        <p14:section name="Expressions" id="{45315B60-F1A5-43C2-9896-8D62F1881DD2}">
          <p14:sldIdLst>
            <p14:sldId id="467"/>
            <p14:sldId id="471"/>
            <p14:sldId id="469"/>
            <p14:sldId id="470"/>
            <p14:sldId id="472"/>
          </p14:sldIdLst>
        </p14:section>
        <p14:section name="Custom Filter" id="{D27DD17A-FFF6-42F4-9E8F-B9267A9D601B}">
          <p14:sldIdLst>
            <p14:sldId id="311"/>
            <p14:sldId id="476"/>
          </p14:sldIdLst>
        </p14:section>
        <p14:section name="Parameters" id="{B6349D99-F516-4B24-B1F2-F7FDEB0D4137}">
          <p14:sldIdLst>
            <p14:sldId id="415"/>
            <p14:sldId id="325"/>
            <p14:sldId id="299"/>
            <p14:sldId id="305"/>
            <p14:sldId id="464"/>
            <p14:sldId id="307"/>
            <p14:sldId id="376"/>
            <p14:sldId id="375"/>
            <p14:sldId id="377"/>
          </p14:sldIdLst>
        </p14:section>
        <p14:section name="Parameter Default to All" id="{3C87E764-FB14-4451-BF42-271B31D97A51}">
          <p14:sldIdLst>
            <p14:sldId id="465"/>
            <p14:sldId id="488"/>
            <p14:sldId id="478"/>
          </p14:sldIdLst>
        </p14:section>
        <p14:section name="Dataset Filters v Query Filters" id="{3A7079EB-D085-4C1E-9579-FC94B48CD74B}">
          <p14:sldIdLst>
            <p14:sldId id="329"/>
            <p14:sldId id="330"/>
            <p14:sldId id="312"/>
            <p14:sldId id="320"/>
          </p14:sldIdLst>
        </p14:section>
        <p14:section name="Date Parameter" id="{8387F858-0979-4FE4-967C-946311694EB6}">
          <p14:sldIdLst>
            <p14:sldId id="392"/>
            <p14:sldId id="368"/>
            <p14:sldId id="369"/>
            <p14:sldId id="371"/>
            <p14:sldId id="370"/>
            <p14:sldId id="372"/>
            <p14:sldId id="373"/>
            <p14:sldId id="474"/>
            <p14:sldId id="468"/>
          </p14:sldIdLst>
        </p14:section>
        <p14:section name="Dynamic Titles" id="{042FA800-6F49-44F9-87A6-17AE8DD22B76}">
          <p14:sldIdLst>
            <p14:sldId id="446"/>
            <p14:sldId id="259"/>
            <p14:sldId id="394"/>
            <p14:sldId id="395"/>
            <p14:sldId id="396"/>
            <p14:sldId id="397"/>
            <p14:sldId id="398"/>
            <p14:sldId id="399"/>
            <p14:sldId id="400"/>
            <p14:sldId id="401"/>
            <p14:sldId id="403"/>
            <p14:sldId id="404"/>
            <p14:sldId id="405"/>
          </p14:sldIdLst>
        </p14:section>
        <p14:section name="Formatting, Part 2" id="{78DD7AC1-86A4-4112-A06E-8EBDFC04CAEF}">
          <p14:sldIdLst>
            <p14:sldId id="479"/>
            <p14:sldId id="480"/>
            <p14:sldId id="481"/>
            <p14:sldId id="456"/>
            <p14:sldId id="457"/>
            <p14:sldId id="475"/>
            <p14:sldId id="458"/>
            <p14:sldId id="327"/>
          </p14:sldIdLst>
        </p14:section>
        <p14:section name="QA &amp; Hands-on Support" id="{4E0A9DDA-A776-4A5F-A98B-EBB18DECDD5A}">
          <p14:sldIdLst>
            <p14:sldId id="484"/>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3C48CF-E723-87B8-E500-2D9F7F5AB9F1}" name="Lenore Flower" initials="LF" userId="S::L.FL21@caf2code.com::48757463-9725-4154-8493-a3f6523c06d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472"/>
    <a:srgbClr val="FFFFFF"/>
    <a:srgbClr val="FF6699"/>
    <a:srgbClr val="FFFF00"/>
    <a:srgbClr val="F3F2F1"/>
    <a:srgbClr val="A6AC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56" autoAdjust="0"/>
    <p:restoredTop sz="84925" autoAdjust="0"/>
  </p:normalViewPr>
  <p:slideViewPr>
    <p:cSldViewPr snapToGrid="0">
      <p:cViewPr varScale="1">
        <p:scale>
          <a:sx n="73" d="100"/>
          <a:sy n="73" d="100"/>
        </p:scale>
        <p:origin x="662" y="58"/>
      </p:cViewPr>
      <p:guideLst/>
    </p:cSldViewPr>
  </p:slideViewPr>
  <p:notesTextViewPr>
    <p:cViewPr>
      <p:scale>
        <a:sx n="1" d="1"/>
        <a:sy n="1" d="1"/>
      </p:scale>
      <p:origin x="0" y="0"/>
    </p:cViewPr>
  </p:notesTextViewPr>
  <p:notesViewPr>
    <p:cSldViewPr snapToGrid="0">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412980-5E84-F705-DEDB-1A8C075236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899BAE-83AC-59B9-5ABF-EF5F10B0E9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12B431-0F82-7042-BFC6-DE43BD67FBE2}" type="datetimeFigureOut">
              <a:rPr lang="en-US" smtClean="0"/>
              <a:t>10/19/2023</a:t>
            </a:fld>
            <a:endParaRPr lang="en-US"/>
          </a:p>
        </p:txBody>
      </p:sp>
      <p:sp>
        <p:nvSpPr>
          <p:cNvPr id="4" name="Footer Placeholder 3">
            <a:extLst>
              <a:ext uri="{FF2B5EF4-FFF2-40B4-BE49-F238E27FC236}">
                <a16:creationId xmlns:a16="http://schemas.microsoft.com/office/drawing/2014/main" id="{ED374CC8-D896-78F6-227C-29F2AB2F2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1B1C6D5-6F1F-CC15-7A76-30DEF4861D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019C90-37A3-0F47-B7F1-6CD273115B70}" type="slidenum">
              <a:rPr lang="en-US" smtClean="0"/>
              <a:t>‹#›</a:t>
            </a:fld>
            <a:endParaRPr lang="en-US"/>
          </a:p>
        </p:txBody>
      </p:sp>
    </p:spTree>
    <p:extLst>
      <p:ext uri="{BB962C8B-B14F-4D97-AF65-F5344CB8AC3E}">
        <p14:creationId xmlns:p14="http://schemas.microsoft.com/office/powerpoint/2010/main" val="226151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1143000" y="685800"/>
            <a:ext cx="4572000" cy="3429000"/>
          </a:xfrm>
          <a:prstGeom prst="rect">
            <a:avLst/>
          </a:prstGeom>
        </p:spPr>
        <p:txBody>
          <a:bodyPr/>
          <a:lstStyle/>
          <a:p>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blog.coeo.com/using-date-pickers-in-power-bi-report-builder"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090ED-F15A-4046-97A8-8D234B72D32C}" type="slidenum">
              <a:rPr lang="en-US" smtClean="0"/>
              <a:t>1</a:t>
            </a:fld>
            <a:endParaRPr lang="en-US"/>
          </a:p>
        </p:txBody>
      </p:sp>
    </p:spTree>
    <p:extLst>
      <p:ext uri="{BB962C8B-B14F-4D97-AF65-F5344CB8AC3E}">
        <p14:creationId xmlns:p14="http://schemas.microsoft.com/office/powerpoint/2010/main" val="3936833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you’re aiming to use the data from a Standard power BI report in a paginated report, you accomplish this by</a:t>
            </a:r>
            <a:br>
              <a:rPr lang="en-US" dirty="0"/>
            </a:br>
            <a:endParaRPr lang="en-US" dirty="0"/>
          </a:p>
          <a:p>
            <a:r>
              <a:rPr lang="en-US" dirty="0"/>
              <a:t>1- uploading the dataset to the Power BI Service </a:t>
            </a:r>
          </a:p>
          <a:p>
            <a:r>
              <a:rPr lang="en-US" dirty="0"/>
              <a:t>2 – defining that Power BI Dataset as the data source in power bi report builder</a:t>
            </a:r>
          </a:p>
          <a:p>
            <a:r>
              <a:rPr lang="en-US" dirty="0"/>
              <a:t>3 – and finally by picking the fields you want from the data source to create a dataset</a:t>
            </a:r>
          </a:p>
        </p:txBody>
      </p:sp>
      <p:sp>
        <p:nvSpPr>
          <p:cNvPr id="4" name="Slide Number Placeholder 3"/>
          <p:cNvSpPr>
            <a:spLocks noGrp="1"/>
          </p:cNvSpPr>
          <p:nvPr>
            <p:ph type="sldNum" sz="quarter" idx="5"/>
          </p:nvPr>
        </p:nvSpPr>
        <p:spPr/>
        <p:txBody>
          <a:bodyPr/>
          <a:lstStyle/>
          <a:p>
            <a:fld id="{348090ED-F15A-4046-97A8-8D234B72D32C}" type="slidenum">
              <a:rPr lang="en-US" smtClean="0"/>
              <a:t>11</a:t>
            </a:fld>
            <a:endParaRPr lang="en-US"/>
          </a:p>
        </p:txBody>
      </p:sp>
    </p:spTree>
    <p:extLst>
      <p:ext uri="{BB962C8B-B14F-4D97-AF65-F5344CB8AC3E}">
        <p14:creationId xmlns:p14="http://schemas.microsoft.com/office/powerpoint/2010/main" val="650511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 a paginated report’s dataset the result is going to be a single table of static values. Here are a few things to keep in mind.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br>
            <a:endParaRPr lang="en-US" b="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Remember that most logic built into </a:t>
            </a:r>
            <a:r>
              <a:rPr lang="en-US" b="0"/>
              <a:t>your standard Power </a:t>
            </a:r>
            <a:r>
              <a:rPr lang="en-US" b="0" dirty="0"/>
              <a:t>BI dataset for relationships, sorting or measures will inform what goes into the Paginated report dataset but it’s not going to carry through </a:t>
            </a:r>
            <a:r>
              <a:rPr lang="en-US" b="0" i="1" dirty="0"/>
              <a:t>into </a:t>
            </a:r>
            <a:r>
              <a:rPr lang="en-US" b="0" i="0" dirty="0"/>
              <a:t>the paginated report dataset</a:t>
            </a:r>
            <a:r>
              <a:rPr lang="en-US" b="0" dirty="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 For example, if you use a sort field to make your quarters chronological in your power bi dataset, you’ll need to pull that same field to apply sorting in your paginated report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Flattened tables aren’t as efficient as data models—your dimensional data is going to repeat for every relevant row.  If you’re thinking “boy that’s going to have an impact on performance”, you are correct! This is why we want to minimize the number of fields we reference and make good use of aggregations (where appropriate), parameters and filters so we’re only pulling the data we need. If you find that you need another field in the dataset, you can always add it later.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Always use measures for any values that you want to see summed, averaged, or otherwise aggregated in your report. Paginated reports don’t employ implicit measures like Power BI Desktop does to automatically aggregate values in reports. </a:t>
            </a:r>
            <a:br>
              <a:rPr lang="en-US" b="0" dirty="0"/>
            </a:br>
            <a:br>
              <a:rPr lang="en-US" b="0" dirty="0"/>
            </a:br>
            <a:r>
              <a:rPr lang="en-US" b="0" dirty="0"/>
              <a:t>Let’s go to Power BI desktop for a moment So I can show you what I mean </a:t>
            </a:r>
          </a:p>
          <a:p>
            <a:pPr marL="0" marR="0" lvl="0" indent="0" algn="l" defTabSz="914400" rtl="0" eaLnBrk="1" fontAlgn="auto" latinLnBrk="0" hangingPunct="1">
              <a:lnSpc>
                <a:spcPct val="100000"/>
              </a:lnSpc>
              <a:spcBef>
                <a:spcPts val="0"/>
              </a:spcBef>
              <a:spcAft>
                <a:spcPts val="0"/>
              </a:spcAft>
              <a:buClrTx/>
              <a:buSzTx/>
              <a:buFont typeface="+mj-lt"/>
              <a:buNone/>
              <a:tabLst/>
              <a:defRPr/>
            </a:pPr>
            <a:br>
              <a:rPr lang="en-US" b="0" dirty="0"/>
            </a:br>
            <a:endParaRPr lang="en-US" dirty="0"/>
          </a:p>
        </p:txBody>
      </p:sp>
      <p:sp>
        <p:nvSpPr>
          <p:cNvPr id="4" name="Slide Number Placeholder 3"/>
          <p:cNvSpPr>
            <a:spLocks noGrp="1"/>
          </p:cNvSpPr>
          <p:nvPr>
            <p:ph type="sldNum" sz="quarter" idx="5"/>
          </p:nvPr>
        </p:nvSpPr>
        <p:spPr/>
        <p:txBody>
          <a:bodyPr/>
          <a:lstStyle/>
          <a:p>
            <a:fld id="{4D6E143D-6923-4180-B012-5F2B0F372472}" type="slidenum">
              <a:rPr lang="en-US" smtClean="0"/>
              <a:t>12</a:t>
            </a:fld>
            <a:endParaRPr lang="en-US"/>
          </a:p>
        </p:txBody>
      </p:sp>
    </p:spTree>
    <p:extLst>
      <p:ext uri="{BB962C8B-B14F-4D97-AF65-F5344CB8AC3E}">
        <p14:creationId xmlns:p14="http://schemas.microsoft.com/office/powerpoint/2010/main" val="2846836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Filters and parameters can happen at a couple different levels within the Paginated report builder; let’s start by talking through Query Filters and Query parameters. </a:t>
            </a:r>
            <a:br>
              <a:rPr lang="en-US" dirty="0"/>
            </a:br>
            <a:br>
              <a:rPr lang="en-US" dirty="0"/>
            </a:br>
            <a:r>
              <a:rPr lang="en-US" dirty="0"/>
              <a:t>These two are very similar; they’re both defined in the Query editor and limit what data is pulled into the report; The key difference between the two is that query filters will always be applied to the report regardless of how the user interacts with it, </a:t>
            </a:r>
            <a:br>
              <a:rPr lang="en-US" dirty="0"/>
            </a:br>
            <a:endParaRPr lang="en-US" dirty="0"/>
          </a:p>
          <a:p>
            <a:r>
              <a:rPr lang="en-US" dirty="0"/>
              <a:t>In comparison query parameters let the report user choose what data is passed back to the report based on their selections. You can kind of think of parameters as filters with extra steps—which is why we’re going to cover query filters first. </a:t>
            </a:r>
          </a:p>
        </p:txBody>
      </p:sp>
      <p:sp>
        <p:nvSpPr>
          <p:cNvPr id="4" name="Slide Number Placeholder 3"/>
          <p:cNvSpPr>
            <a:spLocks noGrp="1"/>
          </p:cNvSpPr>
          <p:nvPr>
            <p:ph type="sldNum" sz="quarter" idx="5"/>
          </p:nvPr>
        </p:nvSpPr>
        <p:spPr/>
        <p:txBody>
          <a:bodyPr/>
          <a:lstStyle/>
          <a:p>
            <a:fld id="{4D6E143D-6923-4180-B012-5F2B0F372472}" type="slidenum">
              <a:rPr lang="en-US" smtClean="0"/>
              <a:t>13</a:t>
            </a:fld>
            <a:endParaRPr lang="en-US" dirty="0"/>
          </a:p>
        </p:txBody>
      </p:sp>
    </p:spTree>
    <p:extLst>
      <p:ext uri="{BB962C8B-B14F-4D97-AF65-F5344CB8AC3E}">
        <p14:creationId xmlns:p14="http://schemas.microsoft.com/office/powerpoint/2010/main" val="2745191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Paginated Reports’ Data Regions come in three flavors, Table, Matrix and List. </a:t>
            </a:r>
            <a:br>
              <a:rPr lang="en-US" dirty="0"/>
            </a:br>
            <a:br>
              <a:rPr lang="en-US" dirty="0"/>
            </a:br>
            <a:r>
              <a:rPr lang="en-US" dirty="0"/>
              <a:t>Tables are good when your columns are static, and your rows of data may grow or shrink</a:t>
            </a:r>
            <a:br>
              <a:rPr lang="en-US" dirty="0"/>
            </a:br>
            <a:br>
              <a:rPr lang="en-US" dirty="0"/>
            </a:br>
            <a:r>
              <a:rPr lang="en-US" dirty="0"/>
              <a:t>Lists are good when you need to incorporate data in a more free-form style, like the employee directory that Microsoft used in the paginated reports in a day training. </a:t>
            </a:r>
            <a:br>
              <a:rPr lang="en-US" dirty="0"/>
            </a:br>
            <a:br>
              <a:rPr lang="en-US" dirty="0"/>
            </a:br>
            <a:r>
              <a:rPr lang="en-US" dirty="0"/>
              <a:t>Our report will use a Matrix, which allows the rows to expand with information about the customers and customer states AND allows the columns to expand with the quarters based on the time periods that the end user selects. </a:t>
            </a:r>
          </a:p>
          <a:p>
            <a:br>
              <a:rPr lang="en-US" dirty="0"/>
            </a:br>
            <a:r>
              <a:rPr lang="en-US" dirty="0"/>
              <a:t>To build our matrix, I went to the “Insert” portion of the ribbon, selected the “matrix” option and chose “Insert Matrix”. When I select “Insert Matrix”, I can then click anywhere I want in the body of the report and we’ll automatically have a matrix structure setup, with both row and column groups already conveniently defined. </a:t>
            </a:r>
            <a:br>
              <a:rPr lang="en-US" dirty="0"/>
            </a:br>
            <a:br>
              <a:rPr lang="en-US" dirty="0"/>
            </a:br>
            <a:r>
              <a:rPr lang="en-US" dirty="0"/>
              <a:t>Now I’m just going to pull the data in where I want it, with Customers’ names in the row section, the Quarter name in the Column section, and three separate data columns falling underneath the quarter column header.</a:t>
            </a:r>
          </a:p>
          <a:p>
            <a:br>
              <a:rPr lang="en-US" dirty="0"/>
            </a:br>
            <a:r>
              <a:rPr lang="en-US" dirty="0"/>
              <a:t>When I was first working in paginated reports, I had a really hard time seeing how these different elements fit together, so I’m going to build out this matrix slowly and in roughly the same order I used when we were putting together the dataset query.  As a side note, if you get stuck and frustrated building out your first matrix, you can always delete your first draft and build another—just be sure to use the “delete” button, not the backspace, which will do nothing. </a:t>
            </a:r>
            <a:br>
              <a:rPr lang="en-US" dirty="0"/>
            </a:br>
            <a:br>
              <a:rPr lang="en-US" dirty="0"/>
            </a:br>
            <a:endParaRPr lang="en-US" dirty="0"/>
          </a:p>
          <a:p>
            <a:r>
              <a:rPr lang="en-US" b="1" dirty="0"/>
              <a:t>Step one,</a:t>
            </a:r>
            <a:r>
              <a:rPr lang="en-US" dirty="0"/>
              <a:t> I’m going to add an additional row “outside the group” in the middle so we have a spot for each value column’s name below where the Quarter values are going to go. Let’s just start with total quantity, which I’ll select from the drop down this time  and run the report. </a:t>
            </a:r>
            <a:br>
              <a:rPr lang="en-US" dirty="0"/>
            </a:br>
            <a:br>
              <a:rPr lang="en-US" dirty="0"/>
            </a:br>
            <a:r>
              <a:rPr lang="en-US" dirty="0"/>
              <a:t>There we have the start of a functional, if ugly and not particularly informative report. </a:t>
            </a:r>
            <a:br>
              <a:rPr lang="en-US" dirty="0"/>
            </a:br>
            <a:br>
              <a:rPr lang="en-US" dirty="0"/>
            </a:br>
            <a:r>
              <a:rPr lang="en-US" b="1" dirty="0"/>
              <a:t>Step two: </a:t>
            </a:r>
            <a:r>
              <a:rPr lang="en-US" b="0" dirty="0"/>
              <a:t>I’m going to add two more columns underneath the future fiscal quarter column. To do so, I’m selecting the Total Quantity column, right clicking, then selecting “Insert Column”-&gt; inside group -&gt; Right– let’s run it again. </a:t>
            </a:r>
            <a:br>
              <a:rPr lang="en-US" b="0" dirty="0"/>
            </a:br>
            <a:r>
              <a:rPr lang="en-US" b="0" dirty="0"/>
              <a:t>And then a third and final time for total sales, I’m going to do something a little different and pull the value to the right—a new column was generated automatically, and conveniently it defaulted to be within the column group.</a:t>
            </a:r>
            <a:endParaRPr lang="en-US" b="1" dirty="0"/>
          </a:p>
          <a:p>
            <a:endParaRPr lang="en-US" dirty="0"/>
          </a:p>
          <a:p>
            <a:r>
              <a:rPr lang="en-US" b="1" dirty="0"/>
              <a:t>Step three – let’s add in the Quarter</a:t>
            </a:r>
            <a:r>
              <a:rPr lang="en-US" b="0" dirty="0"/>
              <a:t> in the top column– you can see that, while they’re not in the right order yet, they are getting grouped with the quantity, average price per unit and total sales, which is what we need at this stage. </a:t>
            </a:r>
            <a:br>
              <a:rPr lang="en-US" b="0" dirty="0"/>
            </a:br>
            <a:br>
              <a:rPr lang="en-US" b="0" dirty="0"/>
            </a:br>
            <a:r>
              <a:rPr lang="en-US" b="1" dirty="0"/>
              <a:t>Finally, </a:t>
            </a:r>
            <a:r>
              <a:rPr lang="en-US" b="0" dirty="0"/>
              <a:t>lets add state and customer, with customer values nested within the states. Run the data one last time  and you can see all the states, customers, and fiscal quarters listed—even if they’re not quite in the order or format we want </a:t>
            </a:r>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348090ED-F15A-4046-97A8-8D234B72D32C}" type="slidenum">
              <a:rPr lang="en-US" smtClean="0"/>
              <a:t>14</a:t>
            </a:fld>
            <a:endParaRPr lang="en-US" dirty="0"/>
          </a:p>
        </p:txBody>
      </p:sp>
    </p:spTree>
    <p:extLst>
      <p:ext uri="{BB962C8B-B14F-4D97-AF65-F5344CB8AC3E}">
        <p14:creationId xmlns:p14="http://schemas.microsoft.com/office/powerpoint/2010/main" val="2804576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Sometimes you need to populate data in a report that uses just dimensional data from two different dimensions </a:t>
            </a:r>
          </a:p>
        </p:txBody>
      </p:sp>
    </p:spTree>
    <p:extLst>
      <p:ext uri="{BB962C8B-B14F-4D97-AF65-F5344CB8AC3E}">
        <p14:creationId xmlns:p14="http://schemas.microsoft.com/office/powerpoint/2010/main" val="4029171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happened? You’d think that building up a query in Paginated report builder would have the same mechanics as building up a table visual in Power BI desktop—it certainly feels the same. But even though Query Designer and PBI Report Visuals both generate DAX to support the resulting table output, the logic is quite different. </a:t>
            </a:r>
          </a:p>
          <a:p>
            <a:br>
              <a:rPr lang="en-US" dirty="0"/>
            </a:br>
            <a:r>
              <a:rPr lang="en-US" dirty="0"/>
              <a:t>When a Power BI dataset functions as a paginated report’s data source, the dimensions have no relationship except where a fact field joins the two. In this case, the dim employee and dim </a:t>
            </a:r>
            <a:r>
              <a:rPr lang="en-US" dirty="0" err="1"/>
              <a:t>PayTypes</a:t>
            </a:r>
            <a:r>
              <a:rPr lang="en-US" dirty="0"/>
              <a:t> don’t have a relationship with each other and will instead just repeat every single value associated with both dimensions like a cross join in SQL. </a:t>
            </a:r>
          </a:p>
        </p:txBody>
      </p:sp>
      <p:sp>
        <p:nvSpPr>
          <p:cNvPr id="4" name="Slide Number Placeholder 3"/>
          <p:cNvSpPr>
            <a:spLocks noGrp="1"/>
          </p:cNvSpPr>
          <p:nvPr>
            <p:ph type="sldNum" sz="quarter" idx="5"/>
          </p:nvPr>
        </p:nvSpPr>
        <p:spPr/>
        <p:txBody>
          <a:bodyPr/>
          <a:lstStyle/>
          <a:p>
            <a:fld id="{4645C7BD-C9A1-4FB6-A24C-51E6151E91BA}" type="slidenum">
              <a:rPr lang="en-US" smtClean="0"/>
              <a:t>16</a:t>
            </a:fld>
            <a:endParaRPr lang="en-US"/>
          </a:p>
        </p:txBody>
      </p:sp>
    </p:spTree>
    <p:extLst>
      <p:ext uri="{BB962C8B-B14F-4D97-AF65-F5344CB8AC3E}">
        <p14:creationId xmlns:p14="http://schemas.microsoft.com/office/powerpoint/2010/main" val="4114072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solution—counterintuitive as it seems—is to add a measure from the fact table that can function as a hinge between the two dimension tables. Bringing a relevant measure into play will eliminate the “does not compute” element from the query, eliminating the cross-filter issue</a:t>
            </a:r>
          </a:p>
        </p:txBody>
      </p:sp>
      <p:sp>
        <p:nvSpPr>
          <p:cNvPr id="4" name="Slide Number Placeholder 3"/>
          <p:cNvSpPr>
            <a:spLocks noGrp="1"/>
          </p:cNvSpPr>
          <p:nvPr>
            <p:ph type="sldNum" sz="quarter" idx="5"/>
          </p:nvPr>
        </p:nvSpPr>
        <p:spPr/>
        <p:txBody>
          <a:bodyPr/>
          <a:lstStyle/>
          <a:p>
            <a:fld id="{4645C7BD-C9A1-4FB6-A24C-51E6151E91BA}" type="slidenum">
              <a:rPr lang="en-US" smtClean="0"/>
              <a:t>17</a:t>
            </a:fld>
            <a:endParaRPr lang="en-US"/>
          </a:p>
        </p:txBody>
      </p:sp>
    </p:spTree>
    <p:extLst>
      <p:ext uri="{BB962C8B-B14F-4D97-AF65-F5344CB8AC3E}">
        <p14:creationId xmlns:p14="http://schemas.microsoft.com/office/powerpoint/2010/main" val="3165868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426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Expressions in Paginated Reporting function as the underpinning of most of the report body– and in fact, if you’ve built anything using paginated report builder, you’re already using expressions. </a:t>
            </a:r>
          </a:p>
        </p:txBody>
      </p:sp>
    </p:spTree>
    <p:extLst>
      <p:ext uri="{BB962C8B-B14F-4D97-AF65-F5344CB8AC3E}">
        <p14:creationId xmlns:p14="http://schemas.microsoft.com/office/powerpoint/2010/main" val="2609919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Join</a:t>
            </a:r>
            <a:r>
              <a:rPr lang="en-US" dirty="0"/>
              <a:t> enables you to get the output from a parameter and –at your option, define a delimiter to separate out each of those values like I did above with a comma and a space. In this case, I would have selected three region values in the example above, resulting in an output of South “comma space” Midwest Comma space, north </a:t>
            </a:r>
            <a:br>
              <a:rPr lang="en-US" dirty="0"/>
            </a:br>
            <a:br>
              <a:rPr lang="en-US" dirty="0"/>
            </a:br>
            <a:r>
              <a:rPr lang="en-US" b="1" dirty="0" err="1"/>
              <a:t>InStr</a:t>
            </a:r>
            <a:r>
              <a:rPr lang="en-US" b="1" dirty="0"/>
              <a:t> </a:t>
            </a:r>
            <a:r>
              <a:rPr lang="en-US" b="0" dirty="0"/>
              <a:t>(or in string) works like the =Find() formula in Excel or DAX and will output the location of a specific value </a:t>
            </a:r>
          </a:p>
          <a:p>
            <a:endParaRPr lang="en-US" b="0" dirty="0"/>
          </a:p>
          <a:p>
            <a:r>
              <a:rPr lang="en-US" b="1" dirty="0" err="1"/>
              <a:t>InStrRev</a:t>
            </a:r>
            <a:r>
              <a:rPr lang="en-US" b="0" dirty="0"/>
              <a:t> (in string reverse) performs the same task of it’s sibling </a:t>
            </a:r>
            <a:r>
              <a:rPr lang="en-US" b="0" dirty="0" err="1"/>
              <a:t>InStr</a:t>
            </a:r>
            <a:r>
              <a:rPr lang="en-US" b="0" dirty="0"/>
              <a:t>, but starts from the end of a text string and searches from right to left</a:t>
            </a:r>
            <a:endParaRPr lang="en-US" b="1" dirty="0"/>
          </a:p>
        </p:txBody>
      </p:sp>
    </p:spTree>
    <p:extLst>
      <p:ext uri="{BB962C8B-B14F-4D97-AF65-F5344CB8AC3E}">
        <p14:creationId xmlns:p14="http://schemas.microsoft.com/office/powerpoint/2010/main" val="265522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0861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subset of expressions are also readily available in </a:t>
            </a:r>
          </a:p>
        </p:txBody>
      </p:sp>
    </p:spTree>
    <p:extLst>
      <p:ext uri="{BB962C8B-B14F-4D97-AF65-F5344CB8AC3E}">
        <p14:creationId xmlns:p14="http://schemas.microsoft.com/office/powerpoint/2010/main" val="487669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a:t>Note: Switch is a nice alternative to the lookup expression if you have a small list of </a:t>
            </a:r>
          </a:p>
        </p:txBody>
      </p:sp>
    </p:spTree>
    <p:extLst>
      <p:ext uri="{BB962C8B-B14F-4D97-AF65-F5344CB8AC3E}">
        <p14:creationId xmlns:p14="http://schemas.microsoft.com/office/powerpoint/2010/main" val="3890546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go into some additional date and time expressions later in this session, but here are some common Date-related expressions I rely on, both on their own and as building blocks for more complex date-related outputs. </a:t>
            </a:r>
            <a:br>
              <a:rPr lang="en-US" dirty="0"/>
            </a:br>
            <a:br>
              <a:rPr lang="en-US" dirty="0"/>
            </a:br>
            <a:r>
              <a:rPr lang="en-US" dirty="0"/>
              <a:t>Many of these probably look familiar to you already from Either DAX or Excel</a:t>
            </a:r>
          </a:p>
        </p:txBody>
      </p:sp>
    </p:spTree>
    <p:extLst>
      <p:ext uri="{BB962C8B-B14F-4D97-AF65-F5344CB8AC3E}">
        <p14:creationId xmlns:p14="http://schemas.microsoft.com/office/powerpoint/2010/main" val="3282568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filter that is hard coded to a specific calendar year may meet your needs today, but what happens on Jan 1 2024 when you’ve got 20 YTD reports that all need to be updated. Do you want to do all those manual fixes? Will you even remember? Of course not! This is where Custom Query Filters come in handy. </a:t>
            </a:r>
            <a:br>
              <a:rPr lang="en-US" dirty="0"/>
            </a:br>
            <a:br>
              <a:rPr lang="en-US" dirty="0"/>
            </a:br>
            <a:r>
              <a:rPr lang="en-US" dirty="0"/>
              <a:t>The two I’m including are the ones I assume will be most useful based on my work experiences, but Visual Basic gives you a wide variety of options to customize these </a:t>
            </a:r>
          </a:p>
        </p:txBody>
      </p:sp>
      <p:sp>
        <p:nvSpPr>
          <p:cNvPr id="4" name="Slide Number Placeholder 3"/>
          <p:cNvSpPr>
            <a:spLocks noGrp="1"/>
          </p:cNvSpPr>
          <p:nvPr>
            <p:ph type="sldNum" sz="quarter" idx="5"/>
          </p:nvPr>
        </p:nvSpPr>
        <p:spPr/>
        <p:txBody>
          <a:bodyPr/>
          <a:lstStyle/>
          <a:p>
            <a:fld id="{4645C7BD-C9A1-4FB6-A24C-51E6151E91BA}" type="slidenum">
              <a:rPr lang="en-US" smtClean="0"/>
              <a:t>28</a:t>
            </a:fld>
            <a:endParaRPr lang="en-US"/>
          </a:p>
        </p:txBody>
      </p:sp>
    </p:spTree>
    <p:extLst>
      <p:ext uri="{BB962C8B-B14F-4D97-AF65-F5344CB8AC3E}">
        <p14:creationId xmlns:p14="http://schemas.microsoft.com/office/powerpoint/2010/main" val="3343944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create a query parameter in almost the exact same way you create a Query Filter—you just check the parameter box (or boxes) to tell the Query designer that you want report users to be able to control the input. To enable report users to choose the input, the Query Designer applies the following five steps: </a:t>
            </a:r>
            <a:br>
              <a:rPr lang="en-US" dirty="0"/>
            </a:br>
            <a:br>
              <a:rPr lang="en-US" dirty="0"/>
            </a:br>
            <a:r>
              <a:rPr lang="en-US" dirty="0"/>
              <a:t>1 – the corresponding DAX is generated for the query, and </a:t>
            </a:r>
          </a:p>
          <a:p>
            <a:r>
              <a:rPr lang="en-US" dirty="0"/>
              <a:t>2 – the parameters are defined under dataset properties, and</a:t>
            </a:r>
          </a:p>
          <a:p>
            <a:r>
              <a:rPr lang="en-US" dirty="0"/>
              <a:t>3 – a hidden dataset is auto-generated to support the report parameter, and </a:t>
            </a:r>
          </a:p>
          <a:p>
            <a:r>
              <a:rPr lang="en-US" dirty="0"/>
              <a:t>4 – the report parameter properties are defined for each parameter, and </a:t>
            </a:r>
          </a:p>
          <a:p>
            <a:r>
              <a:rPr lang="en-US" dirty="0"/>
              <a:t>5 – the drop-down selection is added to the parameters pane. </a:t>
            </a:r>
            <a:br>
              <a:rPr lang="en-US" dirty="0"/>
            </a:br>
            <a:br>
              <a:rPr lang="en-US" dirty="0"/>
            </a:br>
            <a:r>
              <a:rPr lang="en-US" dirty="0"/>
              <a:t>Together, these five steps create a kind of relay race from where the report users select the parameters, back to the query, and then boomerangs with the data back into the report. Let’s see it in action. </a:t>
            </a:r>
          </a:p>
        </p:txBody>
      </p:sp>
      <p:sp>
        <p:nvSpPr>
          <p:cNvPr id="4" name="Slide Number Placeholder 3"/>
          <p:cNvSpPr>
            <a:spLocks noGrp="1"/>
          </p:cNvSpPr>
          <p:nvPr>
            <p:ph type="sldNum" sz="quarter" idx="5"/>
          </p:nvPr>
        </p:nvSpPr>
        <p:spPr/>
        <p:txBody>
          <a:bodyPr/>
          <a:lstStyle/>
          <a:p>
            <a:fld id="{4D6E143D-6923-4180-B012-5F2B0F372472}" type="slidenum">
              <a:rPr lang="en-US" smtClean="0"/>
              <a:t>30</a:t>
            </a:fld>
            <a:endParaRPr lang="en-US" dirty="0"/>
          </a:p>
        </p:txBody>
      </p:sp>
    </p:spTree>
    <p:extLst>
      <p:ext uri="{BB962C8B-B14F-4D97-AF65-F5344CB8AC3E}">
        <p14:creationId xmlns:p14="http://schemas.microsoft.com/office/powerpoint/2010/main" val="333482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create a query parameter in almost the exact same way you create a Query Filter—you just check the parameter box (or boxes) to tell the Query designer that you want report users to be able to control the input. To enable report users to choose the input, the Query Designer applies the following five steps: </a:t>
            </a:r>
            <a:br>
              <a:rPr lang="en-US" dirty="0"/>
            </a:br>
            <a:br>
              <a:rPr lang="en-US" dirty="0"/>
            </a:br>
            <a:r>
              <a:rPr lang="en-US" dirty="0"/>
              <a:t>1 – the corresponding DAX is generated for the query, and </a:t>
            </a:r>
          </a:p>
          <a:p>
            <a:r>
              <a:rPr lang="en-US" dirty="0"/>
              <a:t>2 – the parameters are defined under dataset properties, and</a:t>
            </a:r>
          </a:p>
          <a:p>
            <a:r>
              <a:rPr lang="en-US" dirty="0"/>
              <a:t>3 – a hidden dataset is auto-generated to support the report parameter, and </a:t>
            </a:r>
          </a:p>
          <a:p>
            <a:r>
              <a:rPr lang="en-US" dirty="0"/>
              <a:t>4 – the report parameter properties are defined for each parameter, and </a:t>
            </a:r>
          </a:p>
          <a:p>
            <a:r>
              <a:rPr lang="en-US" dirty="0"/>
              <a:t>5 – the drop-down selection is added to the parameters pane. </a:t>
            </a:r>
            <a:br>
              <a:rPr lang="en-US" dirty="0"/>
            </a:br>
            <a:br>
              <a:rPr lang="en-US" dirty="0"/>
            </a:br>
            <a:r>
              <a:rPr lang="en-US" dirty="0"/>
              <a:t>Together, these five steps create a kind of relay race from where the report users select the parameters, back to the query, and then boomerangs with the data back into the report. Let’s see it in action. </a:t>
            </a:r>
          </a:p>
        </p:txBody>
      </p:sp>
      <p:sp>
        <p:nvSpPr>
          <p:cNvPr id="4" name="Slide Number Placeholder 3"/>
          <p:cNvSpPr>
            <a:spLocks noGrp="1"/>
          </p:cNvSpPr>
          <p:nvPr>
            <p:ph type="sldNum" sz="quarter" idx="5"/>
          </p:nvPr>
        </p:nvSpPr>
        <p:spPr/>
        <p:txBody>
          <a:bodyPr/>
          <a:lstStyle/>
          <a:p>
            <a:fld id="{4D6E143D-6923-4180-B012-5F2B0F372472}" type="slidenum">
              <a:rPr lang="en-US" smtClean="0"/>
              <a:t>31</a:t>
            </a:fld>
            <a:endParaRPr lang="en-US" dirty="0"/>
          </a:p>
        </p:txBody>
      </p:sp>
    </p:spTree>
    <p:extLst>
      <p:ext uri="{BB962C8B-B14F-4D97-AF65-F5344CB8AC3E}">
        <p14:creationId xmlns:p14="http://schemas.microsoft.com/office/powerpoint/2010/main" val="2812067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by briefly walking through what happens when a report parameter is selected at run-time, which will provide some useful context for the mechanics we’ll cover next. </a:t>
            </a:r>
            <a:br>
              <a:rPr lang="en-US" dirty="0"/>
            </a:br>
            <a:br>
              <a:rPr lang="en-US" dirty="0"/>
            </a:br>
            <a:r>
              <a:rPr lang="en-US" dirty="0"/>
              <a:t>1. Here in our report, we have a drop-down list of four available regions. These are sourced from a hidden dataset query that was automatically generated to support this report parameter. </a:t>
            </a:r>
            <a:br>
              <a:rPr lang="en-US" dirty="0"/>
            </a:br>
            <a:br>
              <a:rPr lang="en-US" dirty="0"/>
            </a:br>
            <a:r>
              <a:rPr lang="en-US" dirty="0"/>
              <a:t>2. When the report user selects a parameter and runs the report, his selection of “South” becomes the value for </a:t>
            </a:r>
            <a:r>
              <a:rPr lang="en-US" dirty="0" err="1"/>
              <a:t>Parameters!Region.Value</a:t>
            </a:r>
            <a:r>
              <a:rPr lang="en-US" dirty="0"/>
              <a:t> </a:t>
            </a:r>
          </a:p>
        </p:txBody>
      </p:sp>
      <p:sp>
        <p:nvSpPr>
          <p:cNvPr id="4" name="Slide Number Placeholder 3"/>
          <p:cNvSpPr>
            <a:spLocks noGrp="1"/>
          </p:cNvSpPr>
          <p:nvPr>
            <p:ph type="sldNum" sz="quarter" idx="5"/>
          </p:nvPr>
        </p:nvSpPr>
        <p:spPr/>
        <p:txBody>
          <a:bodyPr/>
          <a:lstStyle/>
          <a:p>
            <a:fld id="{4D6E143D-6923-4180-B012-5F2B0F372472}" type="slidenum">
              <a:rPr lang="en-US" smtClean="0"/>
              <a:t>32</a:t>
            </a:fld>
            <a:endParaRPr lang="en-US"/>
          </a:p>
        </p:txBody>
      </p:sp>
    </p:spTree>
    <p:extLst>
      <p:ext uri="{BB962C8B-B14F-4D97-AF65-F5344CB8AC3E}">
        <p14:creationId xmlns:p14="http://schemas.microsoft.com/office/powerpoint/2010/main" val="3225202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That South value is defined as Data type text using the report parameter properties, </a:t>
            </a:r>
          </a:p>
          <a:p>
            <a:pPr marL="228600" indent="-228600">
              <a:buAutoNum type="arabicPeriod"/>
            </a:pPr>
            <a:r>
              <a:rPr lang="en-US" dirty="0"/>
              <a:t>and then it’s matched up with the Query parameter under dataset properties. </a:t>
            </a:r>
          </a:p>
          <a:p>
            <a:pPr marL="228600" indent="-228600">
              <a:buAutoNum type="arabicPeriod"/>
            </a:pPr>
            <a:r>
              <a:rPr lang="en-US" dirty="0"/>
              <a:t>The parameter value from the report populates on the right of the Query Parameters section of the Dataset Properties</a:t>
            </a:r>
          </a:p>
          <a:p>
            <a:pPr marL="228600" indent="-228600">
              <a:buAutoNum type="arabicPeriod"/>
            </a:pPr>
            <a:r>
              <a:rPr lang="en-US" dirty="0"/>
              <a:t>Where the dataset query values are assigned on the left. I’ve written out the components of both so you can see how they tie together. The key thing to remember here is that the report parameter output needs to match the expected query parameter output for this to work. For example, if the query value is set up to expect single value but you’ve turned on “allow multiple values” in the report parameter, the query parameter and report parameter won’t match and the report may break. Thankfully that </a:t>
            </a:r>
            <a:r>
              <a:rPr lang="en-US" dirty="0" err="1"/>
              <a:t>RSCustomDax</a:t>
            </a:r>
            <a:r>
              <a:rPr lang="en-US" dirty="0"/>
              <a:t> filter allows for both single and multiple values, so that won’t be a problem. Similarly if your query parameter is defined to be data type string but your report parameter is defined as data type date or integer, you’ll most likely get an error when you try to run the report. </a:t>
            </a:r>
            <a:br>
              <a:rPr lang="en-US" dirty="0"/>
            </a:br>
            <a:endParaRPr lang="en-US" dirty="0"/>
          </a:p>
        </p:txBody>
      </p:sp>
      <p:sp>
        <p:nvSpPr>
          <p:cNvPr id="4" name="Slide Number Placeholder 3"/>
          <p:cNvSpPr>
            <a:spLocks noGrp="1"/>
          </p:cNvSpPr>
          <p:nvPr>
            <p:ph type="sldNum" sz="quarter" idx="5"/>
          </p:nvPr>
        </p:nvSpPr>
        <p:spPr/>
        <p:txBody>
          <a:bodyPr/>
          <a:lstStyle/>
          <a:p>
            <a:fld id="{4D6E143D-6923-4180-B012-5F2B0F372472}" type="slidenum">
              <a:rPr lang="en-US" smtClean="0"/>
              <a:t>33</a:t>
            </a:fld>
            <a:endParaRPr lang="en-US" dirty="0"/>
          </a:p>
        </p:txBody>
      </p:sp>
    </p:spTree>
    <p:extLst>
      <p:ext uri="{BB962C8B-B14F-4D97-AF65-F5344CB8AC3E}">
        <p14:creationId xmlns:p14="http://schemas.microsoft.com/office/powerpoint/2010/main" val="3722915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343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the output from the query designer with its equivalent using DAX that I wrote. Because this report is set to just include 1 value for this customer region parameter, the RSCUSTOMDAXFILTER is doing the same thing as a FILTER() DAX Function would be</a:t>
            </a:r>
          </a:p>
        </p:txBody>
      </p:sp>
      <p:sp>
        <p:nvSpPr>
          <p:cNvPr id="4" name="Slide Number Placeholder 3"/>
          <p:cNvSpPr>
            <a:spLocks noGrp="1"/>
          </p:cNvSpPr>
          <p:nvPr>
            <p:ph type="sldNum" sz="quarter" idx="5"/>
          </p:nvPr>
        </p:nvSpPr>
        <p:spPr/>
        <p:txBody>
          <a:bodyPr/>
          <a:lstStyle/>
          <a:p>
            <a:fld id="{4D6E143D-6923-4180-B012-5F2B0F372472}" type="slidenum">
              <a:rPr lang="en-US" smtClean="0"/>
              <a:t>35</a:t>
            </a:fld>
            <a:endParaRPr lang="en-US" dirty="0"/>
          </a:p>
        </p:txBody>
      </p:sp>
    </p:spTree>
    <p:extLst>
      <p:ext uri="{BB962C8B-B14F-4D97-AF65-F5344CB8AC3E}">
        <p14:creationId xmlns:p14="http://schemas.microsoft.com/office/powerpoint/2010/main" val="3936428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9766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the report parameter is passed back, it’s the same thing as the value “South” being coded into DAX script itself. Pretty straightforward</a:t>
            </a:r>
          </a:p>
        </p:txBody>
      </p:sp>
      <p:sp>
        <p:nvSpPr>
          <p:cNvPr id="4" name="Slide Number Placeholder 3"/>
          <p:cNvSpPr>
            <a:spLocks noGrp="1"/>
          </p:cNvSpPr>
          <p:nvPr>
            <p:ph type="sldNum" sz="quarter" idx="5"/>
          </p:nvPr>
        </p:nvSpPr>
        <p:spPr/>
        <p:txBody>
          <a:bodyPr/>
          <a:lstStyle/>
          <a:p>
            <a:fld id="{4D6E143D-6923-4180-B012-5F2B0F372472}" type="slidenum">
              <a:rPr lang="en-US" smtClean="0"/>
              <a:t>36</a:t>
            </a:fld>
            <a:endParaRPr lang="en-US" dirty="0"/>
          </a:p>
        </p:txBody>
      </p:sp>
    </p:spTree>
    <p:extLst>
      <p:ext uri="{BB962C8B-B14F-4D97-AF65-F5344CB8AC3E}">
        <p14:creationId xmlns:p14="http://schemas.microsoft.com/office/powerpoint/2010/main" val="2377844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other parameter for this report will be quarters (plural), meaning that the Query parameter needs to be able to pass back multiple values. This is where the RSCUSTOMDAXFILTER really comes in handy </a:t>
            </a:r>
          </a:p>
          <a:p>
            <a:endParaRPr lang="en-US" dirty="0"/>
          </a:p>
          <a:p>
            <a:r>
              <a:rPr lang="en-US" dirty="0"/>
              <a:t>If someone happens to just choose one quarter, the RSCUSTOMDAXFILTER will still create a filter</a:t>
            </a:r>
          </a:p>
        </p:txBody>
      </p:sp>
      <p:sp>
        <p:nvSpPr>
          <p:cNvPr id="4" name="Slide Number Placeholder 3"/>
          <p:cNvSpPr>
            <a:spLocks noGrp="1"/>
          </p:cNvSpPr>
          <p:nvPr>
            <p:ph type="sldNum" sz="quarter" idx="5"/>
          </p:nvPr>
        </p:nvSpPr>
        <p:spPr/>
        <p:txBody>
          <a:bodyPr/>
          <a:lstStyle/>
          <a:p>
            <a:fld id="{4D6E143D-6923-4180-B012-5F2B0F372472}" type="slidenum">
              <a:rPr lang="en-US" smtClean="0"/>
              <a:t>37</a:t>
            </a:fld>
            <a:endParaRPr lang="en-US" dirty="0"/>
          </a:p>
        </p:txBody>
      </p:sp>
    </p:spTree>
    <p:extLst>
      <p:ext uri="{BB962C8B-B14F-4D97-AF65-F5344CB8AC3E}">
        <p14:creationId xmlns:p14="http://schemas.microsoft.com/office/powerpoint/2010/main" val="3160359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a scenario where 2 or more quarters are selected becomes more complex, however, we can’t just use that filter and an equals sign and call it a day.</a:t>
            </a:r>
            <a:br>
              <a:rPr lang="en-US" dirty="0"/>
            </a:br>
            <a:br>
              <a:rPr lang="en-US" dirty="0"/>
            </a:br>
            <a:r>
              <a:rPr lang="en-US" dirty="0"/>
              <a:t>The DAX needs to morph to become more like this – which is essentially what the RSCUSTOMDAXFILTER is doing on your behalf—it’s generating different variations of the filter function based on the selections made at report runtime. </a:t>
            </a:r>
            <a:br>
              <a:rPr lang="en-US" dirty="0"/>
            </a:br>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D6E143D-6923-4180-B012-5F2B0F372472}" type="slidenum">
              <a:rPr lang="en-US" smtClean="0"/>
              <a:t>38</a:t>
            </a:fld>
            <a:endParaRPr lang="en-US" dirty="0"/>
          </a:p>
        </p:txBody>
      </p:sp>
    </p:spTree>
    <p:extLst>
      <p:ext uri="{BB962C8B-B14F-4D97-AF65-F5344CB8AC3E}">
        <p14:creationId xmlns:p14="http://schemas.microsoft.com/office/powerpoint/2010/main" val="1279621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&lt;&gt; Query Filters</a:t>
            </a:r>
          </a:p>
          <a:p>
            <a:r>
              <a:rPr lang="en-US" dirty="0"/>
              <a:t>Applied </a:t>
            </a:r>
            <a:r>
              <a:rPr lang="en-US" i="1" dirty="0"/>
              <a:t>After</a:t>
            </a:r>
            <a:r>
              <a:rPr lang="en-US" dirty="0"/>
              <a:t> the query is run </a:t>
            </a:r>
          </a:p>
          <a:p>
            <a:r>
              <a:rPr lang="en-US" dirty="0"/>
              <a:t>Assigned under the “Filters” section of your Dataset’s Properties</a:t>
            </a:r>
          </a:p>
          <a:p>
            <a:endParaRPr lang="en-US" dirty="0"/>
          </a:p>
        </p:txBody>
      </p:sp>
      <p:sp>
        <p:nvSpPr>
          <p:cNvPr id="4" name="Slide Number Placeholder 3"/>
          <p:cNvSpPr>
            <a:spLocks noGrp="1"/>
          </p:cNvSpPr>
          <p:nvPr>
            <p:ph type="sldNum" sz="quarter" idx="5"/>
          </p:nvPr>
        </p:nvSpPr>
        <p:spPr/>
        <p:txBody>
          <a:bodyPr/>
          <a:lstStyle/>
          <a:p>
            <a:fld id="{4D6E143D-6923-4180-B012-5F2B0F372472}" type="slidenum">
              <a:rPr lang="en-US" smtClean="0"/>
              <a:t>42</a:t>
            </a:fld>
            <a:endParaRPr lang="en-US" dirty="0"/>
          </a:p>
        </p:txBody>
      </p:sp>
    </p:spTree>
    <p:extLst>
      <p:ext uri="{BB962C8B-B14F-4D97-AF65-F5344CB8AC3E}">
        <p14:creationId xmlns:p14="http://schemas.microsoft.com/office/powerpoint/2010/main" val="11321111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Dataset Filters can masquerade as parameters by setting up the report parameters in the same way you might for a query parameter, then using the Filters under dataset properties to set up the value to reference the report parameter (in this case, [@DataQuarterName]. Here I’m using the IN operator to allow for multiple values to be carried from in the report parameters to the dataset filter</a:t>
            </a:r>
          </a:p>
        </p:txBody>
      </p:sp>
      <p:sp>
        <p:nvSpPr>
          <p:cNvPr id="4" name="Slide Number Placeholder 3"/>
          <p:cNvSpPr>
            <a:spLocks noGrp="1"/>
          </p:cNvSpPr>
          <p:nvPr>
            <p:ph type="sldNum" sz="quarter" idx="5"/>
          </p:nvPr>
        </p:nvSpPr>
        <p:spPr/>
        <p:txBody>
          <a:bodyPr/>
          <a:lstStyle/>
          <a:p>
            <a:fld id="{4D6E143D-6923-4180-B012-5F2B0F372472}" type="slidenum">
              <a:rPr lang="en-US" smtClean="0"/>
              <a:t>43</a:t>
            </a:fld>
            <a:endParaRPr lang="en-US" dirty="0"/>
          </a:p>
        </p:txBody>
      </p:sp>
    </p:spTree>
    <p:extLst>
      <p:ext uri="{BB962C8B-B14F-4D97-AF65-F5344CB8AC3E}">
        <p14:creationId xmlns:p14="http://schemas.microsoft.com/office/powerpoint/2010/main" val="1341608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5902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E143D-6923-4180-B012-5F2B0F372472}" type="slidenum">
              <a:rPr lang="en-US" smtClean="0"/>
              <a:t>45</a:t>
            </a:fld>
            <a:endParaRPr lang="en-US" dirty="0"/>
          </a:p>
        </p:txBody>
      </p:sp>
    </p:spTree>
    <p:extLst>
      <p:ext uri="{BB962C8B-B14F-4D97-AF65-F5344CB8AC3E}">
        <p14:creationId xmlns:p14="http://schemas.microsoft.com/office/powerpoint/2010/main" val="2674603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First step is pretty straight-forward: choose the inclusive date range. </a:t>
            </a:r>
          </a:p>
          <a:p>
            <a:br>
              <a:rPr lang="en-US" dirty="0"/>
            </a:br>
            <a:r>
              <a:rPr lang="en-US" dirty="0"/>
              <a:t>Remember yesterday when some of you were wondering why we had two check boxes rather than just the one? Selecting a date range may be the first time that you see the second parameter option light up. </a:t>
            </a:r>
            <a:br>
              <a:rPr lang="en-US" dirty="0"/>
            </a:br>
            <a:br>
              <a:rPr lang="en-US" dirty="0"/>
            </a:br>
            <a:r>
              <a:rPr lang="en-US" dirty="0"/>
              <a:t>Do you see it? Here– let me make it more </a:t>
            </a:r>
            <a:r>
              <a:rPr lang="en-US" b="1" dirty="0"/>
              <a:t>obnoxious for you</a:t>
            </a:r>
          </a:p>
        </p:txBody>
      </p:sp>
      <p:sp>
        <p:nvSpPr>
          <p:cNvPr id="4" name="Slide Number Placeholder 3"/>
          <p:cNvSpPr>
            <a:spLocks noGrp="1"/>
          </p:cNvSpPr>
          <p:nvPr>
            <p:ph type="sldNum" sz="quarter" idx="5"/>
          </p:nvPr>
        </p:nvSpPr>
        <p:spPr/>
        <p:txBody>
          <a:bodyPr/>
          <a:lstStyle/>
          <a:p>
            <a:fld id="{4645C7BD-C9A1-4FB6-A24C-51E6151E91BA}" type="slidenum">
              <a:rPr lang="en-US" smtClean="0"/>
              <a:t>47</a:t>
            </a:fld>
            <a:endParaRPr lang="en-US"/>
          </a:p>
        </p:txBody>
      </p:sp>
    </p:spTree>
    <p:extLst>
      <p:ext uri="{BB962C8B-B14F-4D97-AF65-F5344CB8AC3E}">
        <p14:creationId xmlns:p14="http://schemas.microsoft.com/office/powerpoint/2010/main" val="1826290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You’d think this would just work, right? Most of the time my new date parameter will fail. What gives? </a:t>
            </a:r>
          </a:p>
        </p:txBody>
      </p:sp>
      <p:sp>
        <p:nvSpPr>
          <p:cNvPr id="4" name="Slide Number Placeholder 3"/>
          <p:cNvSpPr>
            <a:spLocks noGrp="1"/>
          </p:cNvSpPr>
          <p:nvPr>
            <p:ph type="sldNum" sz="quarter" idx="5"/>
          </p:nvPr>
        </p:nvSpPr>
        <p:spPr/>
        <p:txBody>
          <a:bodyPr/>
          <a:lstStyle/>
          <a:p>
            <a:fld id="{4645C7BD-C9A1-4FB6-A24C-51E6151E91BA}" type="slidenum">
              <a:rPr lang="en-US" smtClean="0"/>
              <a:t>48</a:t>
            </a:fld>
            <a:endParaRPr lang="en-US"/>
          </a:p>
        </p:txBody>
      </p:sp>
    </p:spTree>
    <p:extLst>
      <p:ext uri="{BB962C8B-B14F-4D97-AF65-F5344CB8AC3E}">
        <p14:creationId xmlns:p14="http://schemas.microsoft.com/office/powerpoint/2010/main" val="26003605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From the blog: “</a:t>
            </a:r>
            <a:r>
              <a:rPr lang="en-US" dirty="0">
                <a:hlinkClick r:id="rId3"/>
              </a:rPr>
              <a:t>Using Date Pickers in Power BI Report Builder (coeo.com)</a:t>
            </a:r>
            <a:r>
              <a:rPr lang="en-US" dirty="0"/>
              <a:t>” </a:t>
            </a:r>
            <a:r>
              <a:rPr lang="en-US" b="0" i="0" dirty="0">
                <a:solidFill>
                  <a:srgbClr val="000000"/>
                </a:solidFill>
                <a:effectLst/>
                <a:latin typeface="Arial" panose="020B0604020202020204" pitchFamily="34" charset="0"/>
              </a:rPr>
              <a:t>Notice how the query uses </a:t>
            </a:r>
            <a:r>
              <a:rPr lang="en-US" b="1" i="0" dirty="0">
                <a:solidFill>
                  <a:srgbClr val="000000"/>
                </a:solidFill>
                <a:effectLst/>
                <a:latin typeface="Arial" panose="020B0604020202020204" pitchFamily="34" charset="0"/>
              </a:rPr>
              <a:t>DATEVALUE</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TIMEVALUE</a:t>
            </a:r>
            <a:r>
              <a:rPr lang="en-US" b="0" i="0" dirty="0">
                <a:solidFill>
                  <a:srgbClr val="000000"/>
                </a:solidFill>
                <a:effectLst/>
                <a:latin typeface="Arial" panose="020B0604020202020204" pitchFamily="34" charset="0"/>
              </a:rPr>
              <a:t> DAX functions to return date and time values for the specified dates (i.e. the two date parameters), which it then uses to compare and filter the data in the date dimension table (</a:t>
            </a:r>
            <a:r>
              <a:rPr lang="en-US" b="0" i="0" dirty="0" err="1">
                <a:solidFill>
                  <a:srgbClr val="000000"/>
                </a:solidFill>
                <a:effectLst/>
                <a:latin typeface="Arial" panose="020B0604020202020204" pitchFamily="34" charset="0"/>
              </a:rPr>
              <a:t>FirstPeriodDates</a:t>
            </a:r>
            <a:r>
              <a:rPr lang="en-US" b="0" i="0" dirty="0">
                <a:solidFill>
                  <a:srgbClr val="000000"/>
                </a:solidFill>
                <a:effectLst/>
                <a:latin typeface="Arial" panose="020B0604020202020204" pitchFamily="34" charset="0"/>
              </a:rPr>
              <a:t>).  This tells us that </a:t>
            </a:r>
            <a:r>
              <a:rPr lang="en-US" b="1" i="0" dirty="0">
                <a:solidFill>
                  <a:srgbClr val="000000"/>
                </a:solidFill>
                <a:effectLst/>
                <a:latin typeface="Arial" panose="020B0604020202020204" pitchFamily="34" charset="0"/>
              </a:rPr>
              <a:t>the dates passed into the DAX query should be passed as formatted date strings to enable the model to convert those strings into datetime values. </a:t>
            </a:r>
            <a:r>
              <a:rPr lang="en-US" b="0" i="0" dirty="0">
                <a:solidFill>
                  <a:srgbClr val="000000"/>
                </a:solidFill>
                <a:effectLst/>
                <a:latin typeface="Arial" panose="020B0604020202020204" pitchFamily="34" charset="0"/>
              </a:rPr>
              <a:t> </a:t>
            </a:r>
            <a:endParaRPr lang="en-US" dirty="0"/>
          </a:p>
        </p:txBody>
      </p:sp>
      <p:sp>
        <p:nvSpPr>
          <p:cNvPr id="4" name="Slide Number Placeholder 3"/>
          <p:cNvSpPr>
            <a:spLocks noGrp="1"/>
          </p:cNvSpPr>
          <p:nvPr>
            <p:ph type="sldNum" sz="quarter" idx="5"/>
          </p:nvPr>
        </p:nvSpPr>
        <p:spPr/>
        <p:txBody>
          <a:bodyPr/>
          <a:lstStyle/>
          <a:p>
            <a:fld id="{4645C7BD-C9A1-4FB6-A24C-51E6151E91BA}" type="slidenum">
              <a:rPr lang="en-US" smtClean="0"/>
              <a:t>49</a:t>
            </a:fld>
            <a:endParaRPr lang="en-US"/>
          </a:p>
        </p:txBody>
      </p:sp>
    </p:spTree>
    <p:extLst>
      <p:ext uri="{BB962C8B-B14F-4D97-AF65-F5344CB8AC3E}">
        <p14:creationId xmlns:p14="http://schemas.microsoft.com/office/powerpoint/2010/main" val="2007523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Today’s session builds upon what was covered in yesterday’s 101 session, but I want to emphasize that you do *not* need to have attended the prior session to get value out of this one. </a:t>
            </a:r>
            <a:br>
              <a:rPr lang="en-US" dirty="0"/>
            </a:br>
            <a:br>
              <a:rPr lang="en-US" dirty="0"/>
            </a:br>
            <a:r>
              <a:rPr lang="en-US" dirty="0"/>
              <a:t>1. We’ll start with a quick 101 to refresh foundational concepts, which I’m going to try to present like the “in case you missed it” at the beginning of a TV show, with an emphasis on some of the points of confusion that can trip up more intermediate report designers </a:t>
            </a:r>
          </a:p>
          <a:p>
            <a:r>
              <a:rPr lang="en-US" dirty="0"/>
              <a:t>2. Then we’ll cover expressions. This is a broad topic, so I’ll be focusing on the ones I lean on the most. </a:t>
            </a:r>
          </a:p>
          <a:p>
            <a:r>
              <a:rPr lang="en-US" dirty="0"/>
              <a:t>3. We’ll leverage some of those expressions by creating a custom filter to add to our report </a:t>
            </a:r>
          </a:p>
          <a:p>
            <a:r>
              <a:rPr lang="en-US" dirty="0"/>
              <a:t>4. Next we’ll take a deeper dive into parameters, including demystifying that funky RSCUSTOMDAXFILTER</a:t>
            </a:r>
          </a:p>
          <a:p>
            <a:r>
              <a:rPr lang="en-US" dirty="0"/>
              <a:t>5. We’ll review how to leverage expressions to create more dynamic titles in your report, which will cover expressions and concepts that you can apply in various ways beyond just titles alone</a:t>
            </a:r>
          </a:p>
          <a:p>
            <a:r>
              <a:rPr lang="en-US" dirty="0"/>
              <a:t>6. And then we’ll cover more formatting (beyond what we reviewed during 101). </a:t>
            </a:r>
            <a:br>
              <a:rPr lang="en-US" dirty="0"/>
            </a:br>
            <a:br>
              <a:rPr lang="en-US" dirty="0"/>
            </a:br>
            <a:r>
              <a:rPr lang="en-US" dirty="0"/>
              <a:t>If you attended 101 yesterday, welcome back! We’re going to be revisiting some slides from yesterday (albeit in less detail) before we build on them in each section. My goal in doing so is both to help cement the concepts and show how those foundational ideas fit into the more intermediate ideas we’ll be covering here. If this doesn’t work the way I hope it will, please let me know after the session and I’ll be glad to hear your feedback. </a:t>
            </a:r>
          </a:p>
        </p:txBody>
      </p:sp>
    </p:spTree>
    <p:extLst>
      <p:ext uri="{BB962C8B-B14F-4D97-AF65-F5344CB8AC3E}">
        <p14:creationId xmlns:p14="http://schemas.microsoft.com/office/powerpoint/2010/main" val="3854936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our date parameters to work correctly as date pickers, we need our report parameters to present as data type date/time AND we need them to be fed back to the Main dataset as data type “string” so they work in the auto-generated script. </a:t>
            </a:r>
          </a:p>
          <a:p>
            <a:endParaRPr lang="en-US" dirty="0"/>
          </a:p>
        </p:txBody>
      </p:sp>
      <p:sp>
        <p:nvSpPr>
          <p:cNvPr id="4" name="Slide Number Placeholder 3"/>
          <p:cNvSpPr>
            <a:spLocks noGrp="1"/>
          </p:cNvSpPr>
          <p:nvPr>
            <p:ph type="sldNum" sz="quarter" idx="5"/>
          </p:nvPr>
        </p:nvSpPr>
        <p:spPr/>
        <p:txBody>
          <a:bodyPr/>
          <a:lstStyle/>
          <a:p>
            <a:fld id="{4645C7BD-C9A1-4FB6-A24C-51E6151E91BA}" type="slidenum">
              <a:rPr lang="en-US" smtClean="0"/>
              <a:t>50</a:t>
            </a:fld>
            <a:endParaRPr lang="en-US"/>
          </a:p>
        </p:txBody>
      </p:sp>
    </p:spTree>
    <p:extLst>
      <p:ext uri="{BB962C8B-B14F-4D97-AF65-F5344CB8AC3E}">
        <p14:creationId xmlns:p14="http://schemas.microsoft.com/office/powerpoint/2010/main" val="3027357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our date parameters to work correctly as date pickers, we need our report parameters to present as data type date/time AND we need them to be fed back to the Main dataset as data type “string” so they work in the auto-generated script. </a:t>
            </a:r>
          </a:p>
        </p:txBody>
      </p:sp>
      <p:sp>
        <p:nvSpPr>
          <p:cNvPr id="4" name="Slide Number Placeholder 3"/>
          <p:cNvSpPr>
            <a:spLocks noGrp="1"/>
          </p:cNvSpPr>
          <p:nvPr>
            <p:ph type="sldNum" sz="quarter" idx="5"/>
          </p:nvPr>
        </p:nvSpPr>
        <p:spPr/>
        <p:txBody>
          <a:bodyPr/>
          <a:lstStyle/>
          <a:p>
            <a:fld id="{4645C7BD-C9A1-4FB6-A24C-51E6151E91BA}" type="slidenum">
              <a:rPr lang="en-US" smtClean="0"/>
              <a:t>51</a:t>
            </a:fld>
            <a:endParaRPr lang="en-US"/>
          </a:p>
        </p:txBody>
      </p:sp>
    </p:spTree>
    <p:extLst>
      <p:ext uri="{BB962C8B-B14F-4D97-AF65-F5344CB8AC3E}">
        <p14:creationId xmlns:p14="http://schemas.microsoft.com/office/powerpoint/2010/main" val="31820830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our date parameters to work correctly as date pickers, we need our report parameters to present as data type date/time AND we need them to be fed back to the Main dataset as data type “string” so they work in the auto-generated script. </a:t>
            </a:r>
          </a:p>
        </p:txBody>
      </p:sp>
      <p:sp>
        <p:nvSpPr>
          <p:cNvPr id="4" name="Slide Number Placeholder 3"/>
          <p:cNvSpPr>
            <a:spLocks noGrp="1"/>
          </p:cNvSpPr>
          <p:nvPr>
            <p:ph type="sldNum" sz="quarter" idx="5"/>
          </p:nvPr>
        </p:nvSpPr>
        <p:spPr/>
        <p:txBody>
          <a:bodyPr/>
          <a:lstStyle/>
          <a:p>
            <a:fld id="{4645C7BD-C9A1-4FB6-A24C-51E6151E91BA}" type="slidenum">
              <a:rPr lang="en-US" smtClean="0"/>
              <a:t>52</a:t>
            </a:fld>
            <a:endParaRPr lang="en-US"/>
          </a:p>
        </p:txBody>
      </p:sp>
    </p:spTree>
    <p:extLst>
      <p:ext uri="{BB962C8B-B14F-4D97-AF65-F5344CB8AC3E}">
        <p14:creationId xmlns:p14="http://schemas.microsoft.com/office/powerpoint/2010/main" val="372147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100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Often you’ll just want a static title on the first page of the report, and that’ll be good enough. </a:t>
            </a:r>
            <a:br>
              <a:rPr lang="en-US" dirty="0"/>
            </a:br>
            <a:br>
              <a:rPr lang="en-US" dirty="0"/>
            </a:br>
            <a:r>
              <a:rPr lang="en-US" dirty="0"/>
              <a:t>1. Under other circumstances, you’ll want the title to show up on </a:t>
            </a:r>
            <a:r>
              <a:rPr lang="en-US" i="1" dirty="0"/>
              <a:t>every</a:t>
            </a:r>
            <a:r>
              <a:rPr lang="en-US" i="0" dirty="0"/>
              <a:t> page, which is where you’ll want to add a header. You can accomplish this by going to “Insert”-&gt;Header-&gt;Add Header. If you’ve already written a title, that you want to show up on every page, you can drag that text box into the header and it will show up accordingly. </a:t>
            </a:r>
            <a:br>
              <a:rPr lang="en-US" i="0" dirty="0"/>
            </a:br>
            <a:br>
              <a:rPr lang="en-US" i="0" dirty="0"/>
            </a:br>
            <a:r>
              <a:rPr lang="en-US" i="0" dirty="0"/>
              <a:t>2. The footer acts similarly to the header– anything you put there will also show up on every page, unless explicitly set the properties to exclude the footer for the first or last page, which is what I’ve highlighted with that green box on the right hand side</a:t>
            </a:r>
            <a:endParaRPr lang="en-US" dirty="0"/>
          </a:p>
        </p:txBody>
      </p:sp>
    </p:spTree>
    <p:extLst>
      <p:ext uri="{BB962C8B-B14F-4D97-AF65-F5344CB8AC3E}">
        <p14:creationId xmlns:p14="http://schemas.microsoft.com/office/powerpoint/2010/main" val="2337445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Sometimes a static title is exactly what you need—but what about when you need a dynamic title that </a:t>
            </a:r>
          </a:p>
        </p:txBody>
      </p:sp>
    </p:spTree>
    <p:extLst>
      <p:ext uri="{BB962C8B-B14F-4D97-AF65-F5344CB8AC3E}">
        <p14:creationId xmlns:p14="http://schemas.microsoft.com/office/powerpoint/2010/main" val="894098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Sometimes you want a title output that specifies all regions </a:t>
            </a:r>
          </a:p>
        </p:txBody>
      </p:sp>
    </p:spTree>
    <p:extLst>
      <p:ext uri="{BB962C8B-B14F-4D97-AF65-F5344CB8AC3E}">
        <p14:creationId xmlns:p14="http://schemas.microsoft.com/office/powerpoint/2010/main" val="21167766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99463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36AD99-60E2-479E-A859-8D2AA29C135F}" type="slidenum">
              <a:rPr lang="en-US" smtClean="0"/>
              <a:t>67</a:t>
            </a:fld>
            <a:endParaRPr lang="en-US"/>
          </a:p>
        </p:txBody>
      </p:sp>
    </p:spTree>
    <p:extLst>
      <p:ext uri="{BB962C8B-B14F-4D97-AF65-F5344CB8AC3E}">
        <p14:creationId xmlns:p14="http://schemas.microsoft.com/office/powerpoint/2010/main" val="3695356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update the group order for the quarter name column in our matrix, we’ll right click on the Quarter name group in the “group “ section, which will open up group properties. From there we’ll select “Sorting” and choose the “Sort by” field that we pulled in earlier in our dataset. Click “OK” and it will give you the order as defined by that sort field in your Power BI dataset </a:t>
            </a:r>
            <a:br>
              <a:rPr lang="en-US" dirty="0"/>
            </a:br>
            <a:br>
              <a:rPr lang="en-US" dirty="0"/>
            </a:br>
            <a:r>
              <a:rPr lang="en-US" dirty="0"/>
              <a:t>If, in the future you find that you need a sort order field, you can always add this into your dataset later on. The caveat of course is that the sort field needs to be there in the power bi dataset for you to be able to use it</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324872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We’ve covered what’s different between a standard Power BI report—so what’s the same? </a:t>
            </a:r>
            <a:br>
              <a:rPr lang="en-US" dirty="0"/>
            </a:br>
            <a:br>
              <a:rPr lang="en-US" dirty="0"/>
            </a:br>
            <a:r>
              <a:rPr lang="en-US" dirty="0"/>
              <a:t>1. Both kinds of reports are available to Power BI Pro—this is a huge improvement from the dark ages where paginated reports were for premium only</a:t>
            </a:r>
          </a:p>
          <a:p>
            <a:r>
              <a:rPr lang="en-US" dirty="0"/>
              <a:t>2. Both kinds of reports can be stored in the Power BI service, and can live in harmony with each other in workspaces and apps</a:t>
            </a:r>
          </a:p>
          <a:p>
            <a:r>
              <a:rPr lang="en-US" dirty="0"/>
              <a:t>3. Both can include visuals such as graphs and tables</a:t>
            </a:r>
          </a:p>
          <a:p>
            <a:r>
              <a:rPr lang="en-US" dirty="0"/>
              <a:t>4. Both can use a Power BI dataset as their data source</a:t>
            </a:r>
          </a:p>
          <a:p>
            <a:r>
              <a:rPr lang="en-US" dirty="0"/>
              <a:t>5. And both can leverage row level security.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348090ED-F15A-4046-97A8-8D234B72D32C}" type="slidenum">
              <a:rPr lang="en-US" smtClean="0"/>
              <a:t>6</a:t>
            </a:fld>
            <a:endParaRPr lang="en-US"/>
          </a:p>
        </p:txBody>
      </p:sp>
    </p:spTree>
    <p:extLst>
      <p:ext uri="{BB962C8B-B14F-4D97-AF65-F5344CB8AC3E}">
        <p14:creationId xmlns:p14="http://schemas.microsoft.com/office/powerpoint/2010/main" val="17884966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76687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Split this into three slides</a:t>
            </a:r>
          </a:p>
        </p:txBody>
      </p:sp>
      <p:sp>
        <p:nvSpPr>
          <p:cNvPr id="4" name="Slide Number Placeholder 3"/>
          <p:cNvSpPr>
            <a:spLocks noGrp="1"/>
          </p:cNvSpPr>
          <p:nvPr>
            <p:ph type="sldNum" sz="quarter" idx="5"/>
          </p:nvPr>
        </p:nvSpPr>
        <p:spPr/>
        <p:txBody>
          <a:bodyPr/>
          <a:lstStyle/>
          <a:p>
            <a:fld id="{4D6E143D-6923-4180-B012-5F2B0F372472}" type="slidenum">
              <a:rPr lang="en-US" smtClean="0"/>
              <a:t>74</a:t>
            </a:fld>
            <a:endParaRPr lang="en-US"/>
          </a:p>
        </p:txBody>
      </p:sp>
    </p:spTree>
    <p:extLst>
      <p:ext uri="{BB962C8B-B14F-4D97-AF65-F5344CB8AC3E}">
        <p14:creationId xmlns:p14="http://schemas.microsoft.com/office/powerpoint/2010/main" val="8361987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Review and switch to demo to show each step </a:t>
            </a:r>
          </a:p>
        </p:txBody>
      </p:sp>
      <p:sp>
        <p:nvSpPr>
          <p:cNvPr id="4" name="Slide Number Placeholder 3"/>
          <p:cNvSpPr>
            <a:spLocks noGrp="1"/>
          </p:cNvSpPr>
          <p:nvPr>
            <p:ph type="sldNum" sz="quarter" idx="5"/>
          </p:nvPr>
        </p:nvSpPr>
        <p:spPr/>
        <p:txBody>
          <a:bodyPr/>
          <a:lstStyle/>
          <a:p>
            <a:fld id="{4645C7BD-C9A1-4FB6-A24C-51E6151E91BA}" type="slidenum">
              <a:rPr lang="en-US" smtClean="0"/>
              <a:t>75</a:t>
            </a:fld>
            <a:endParaRPr lang="en-US"/>
          </a:p>
        </p:txBody>
      </p:sp>
    </p:spTree>
    <p:extLst>
      <p:ext uri="{BB962C8B-B14F-4D97-AF65-F5344CB8AC3E}">
        <p14:creationId xmlns:p14="http://schemas.microsoft.com/office/powerpoint/2010/main" val="3697367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t>This series is going to walk you though how to build that paginated report based on what was originally designed in Power BI Desktop—but before we go step-by-step, it’s important to first understand how the two tools are different. </a:t>
            </a:r>
            <a:endParaRPr lang="en-US" dirty="0"/>
          </a:p>
          <a:p>
            <a:endParaRPr lang="en-US" dirty="0"/>
          </a:p>
          <a:p>
            <a:r>
              <a:rPr lang="en-US" dirty="0"/>
              <a:t>1. First-- Why can’t Standard Power BI reports just let you print things out the way you need them? The short answer is that standard Power BI reports are optimized to fit a variety of different screens regardless of the filters and other interactive components. Basically, a standard power bi report report needs to work like spandex to passably fit everything from an iPhone to a large conference room display—that flexibility requires things like scroll bars to shrink and stretch. </a:t>
            </a:r>
            <a:br>
              <a:rPr lang="en-US" dirty="0"/>
            </a:br>
            <a:br>
              <a:rPr lang="en-US" dirty="0"/>
            </a:br>
            <a:r>
              <a:rPr lang="en-US" dirty="0"/>
              <a:t>2. In comparison, Paginated Power BI reports have a deliberately rigid structure to ensure that they can print or export in a specific format. Knowing how your report needs to be experienced by report users should define which tool you use for designing that report. </a:t>
            </a:r>
          </a:p>
          <a:p>
            <a:endParaRPr lang="en-US" dirty="0"/>
          </a:p>
          <a:p>
            <a:r>
              <a:rPr lang="en-US" dirty="0"/>
              <a:t>3. You want to use a standard Power BI report when the report’s purpose is to empower report users to explore, analyze, and interact with their data, not necessarily just with slicers and visual interactions, but also with more sophisticated options like what-if parameters and AI insights </a:t>
            </a:r>
          </a:p>
          <a:p>
            <a:endParaRPr lang="en-US" dirty="0"/>
          </a:p>
          <a:p>
            <a:r>
              <a:rPr lang="en-US" dirty="0"/>
              <a:t>4. In contrast, a Power BI paginated report is a good option when you only want the end user to make a few selections and get clearly-defined output</a:t>
            </a:r>
          </a:p>
          <a:p>
            <a:br>
              <a:rPr lang="en-US" dirty="0"/>
            </a:br>
            <a:r>
              <a:rPr lang="en-US" dirty="0"/>
              <a:t>5 In other words, Standard power bi reports are great at helping an end user explore </a:t>
            </a:r>
            <a:r>
              <a:rPr lang="en-US" b="1" dirty="0"/>
              <a:t>why</a:t>
            </a:r>
            <a:r>
              <a:rPr lang="en-US" dirty="0"/>
              <a:t> a key metric is the way that it is</a:t>
            </a:r>
          </a:p>
          <a:p>
            <a:endParaRPr lang="en-US" dirty="0"/>
          </a:p>
          <a:p>
            <a:r>
              <a:rPr lang="en-US" dirty="0"/>
              <a:t>6. Where paginated reports are more interested in providing a listing of “</a:t>
            </a:r>
            <a:r>
              <a:rPr lang="en-US" b="1" dirty="0"/>
              <a:t>what</a:t>
            </a:r>
            <a:r>
              <a:rPr lang="en-US" dirty="0"/>
              <a:t>” those metrics are, at a predefined level of detail</a:t>
            </a:r>
          </a:p>
        </p:txBody>
      </p:sp>
      <p:sp>
        <p:nvSpPr>
          <p:cNvPr id="4" name="Slide Number Placeholder 3"/>
          <p:cNvSpPr>
            <a:spLocks noGrp="1"/>
          </p:cNvSpPr>
          <p:nvPr>
            <p:ph type="sldNum" sz="quarter" idx="5"/>
          </p:nvPr>
        </p:nvSpPr>
        <p:spPr/>
        <p:txBody>
          <a:bodyPr/>
          <a:lstStyle/>
          <a:p>
            <a:fld id="{348090ED-F15A-4046-97A8-8D234B72D32C}" type="slidenum">
              <a:rPr lang="en-US" smtClean="0"/>
              <a:t>7</a:t>
            </a:fld>
            <a:endParaRPr lang="en-US" dirty="0"/>
          </a:p>
        </p:txBody>
      </p:sp>
    </p:spTree>
    <p:extLst>
      <p:ext uri="{BB962C8B-B14F-4D97-AF65-F5344CB8AC3E}">
        <p14:creationId xmlns:p14="http://schemas.microsoft.com/office/powerpoint/2010/main" val="1833522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I tend to think of Power BI paginated reports as Power BI’s older, less flashy sister.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1. If you watched “The Good Place”, you can think of Power BI standard reports as Good Janet; she’s friendly, the list of things she can do seems to be endless, and she can even offer useful insights and suggestions. </a:t>
            </a:r>
            <a:br>
              <a:rPr lang="en-US" dirty="0"/>
            </a:br>
            <a:br>
              <a:rPr lang="en-US" dirty="0"/>
            </a:br>
            <a:r>
              <a:rPr lang="en-US" dirty="0"/>
              <a:t>2. </a:t>
            </a:r>
            <a:r>
              <a:rPr lang="en-US" sz="1800" dirty="0">
                <a:effectLst/>
                <a:latin typeface="Calibri" panose="020F0502020204030204" pitchFamily="34" charset="0"/>
                <a:ea typeface="Calibri" panose="020F0502020204030204" pitchFamily="34" charset="0"/>
                <a:cs typeface="Arial" panose="020B0604020202020204" pitchFamily="34" charset="0"/>
              </a:rPr>
              <a:t>Paginated Reports are more like Neutral Janet from the accounting department. She’s not super friendly or full of magic tricks, but she’s often what you need to get the job done.</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4" name="Slide Number Placeholder 3"/>
          <p:cNvSpPr>
            <a:spLocks noGrp="1"/>
          </p:cNvSpPr>
          <p:nvPr>
            <p:ph type="sldNum" sz="quarter" idx="5"/>
          </p:nvPr>
        </p:nvSpPr>
        <p:spPr/>
        <p:txBody>
          <a:bodyPr/>
          <a:lstStyle/>
          <a:p>
            <a:fld id="{348090ED-F15A-4046-97A8-8D234B72D32C}" type="slidenum">
              <a:rPr lang="en-US" smtClean="0"/>
              <a:t>8</a:t>
            </a:fld>
            <a:endParaRPr lang="en-US"/>
          </a:p>
        </p:txBody>
      </p:sp>
    </p:spTree>
    <p:extLst>
      <p:ext uri="{BB962C8B-B14F-4D97-AF65-F5344CB8AC3E}">
        <p14:creationId xmlns:p14="http://schemas.microsoft.com/office/powerpoint/2010/main" val="1196537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Paginated reports and standard Power BI reports work differently in part because they evolved separately within the Microsoft ecosystem, with paginated reports starting out as SQL Server Reporting Services and Power BI standard reports starting as an Excel Add-in called Power Pivot. While I don’t have any intel on how Microsoft planned out the merging of these two tools, it seems obvious to me that some shoehorning was involved to make paginated reports fit into the Power BI ecosystem. </a:t>
            </a:r>
            <a:br>
              <a:rPr lang="en-US" dirty="0"/>
            </a:br>
            <a:br>
              <a:rPr lang="en-US" dirty="0"/>
            </a:br>
            <a:r>
              <a:rPr lang="en-US" dirty="0"/>
              <a:t>Visual basic = object-oriented programming language that can be used in a range of Microsoft products </a:t>
            </a:r>
          </a:p>
          <a:p>
            <a:endParaRPr lang="en-US" dirty="0"/>
          </a:p>
        </p:txBody>
      </p:sp>
      <p:sp>
        <p:nvSpPr>
          <p:cNvPr id="4" name="Slide Number Placeholder 3"/>
          <p:cNvSpPr>
            <a:spLocks noGrp="1"/>
          </p:cNvSpPr>
          <p:nvPr>
            <p:ph type="sldNum" sz="quarter" idx="5"/>
          </p:nvPr>
        </p:nvSpPr>
        <p:spPr/>
        <p:txBody>
          <a:bodyPr/>
          <a:lstStyle/>
          <a:p>
            <a:fld id="{348090ED-F15A-4046-97A8-8D234B72D32C}" type="slidenum">
              <a:rPr lang="en-US" smtClean="0"/>
              <a:t>9</a:t>
            </a:fld>
            <a:endParaRPr lang="en-US" dirty="0"/>
          </a:p>
        </p:txBody>
      </p:sp>
    </p:spTree>
    <p:extLst>
      <p:ext uri="{BB962C8B-B14F-4D97-AF65-F5344CB8AC3E}">
        <p14:creationId xmlns:p14="http://schemas.microsoft.com/office/powerpoint/2010/main" val="3273010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also established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D6E143D-6923-4180-B012-5F2B0F372472}" type="slidenum">
              <a:rPr lang="en-US" smtClean="0"/>
              <a:t>10</a:t>
            </a:fld>
            <a:endParaRPr lang="en-US"/>
          </a:p>
        </p:txBody>
      </p:sp>
    </p:spTree>
    <p:extLst>
      <p:ext uri="{BB962C8B-B14F-4D97-AF65-F5344CB8AC3E}">
        <p14:creationId xmlns:p14="http://schemas.microsoft.com/office/powerpoint/2010/main" val="4288954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88C3-1EA5-3614-1946-6015D751C86D}"/>
              </a:ext>
            </a:extLst>
          </p:cNvPr>
          <p:cNvSpPr>
            <a:spLocks noGrp="1"/>
          </p:cNvSpPr>
          <p:nvPr>
            <p:ph type="title" hasCustomPrompt="1"/>
          </p:nvPr>
        </p:nvSpPr>
        <p:spPr>
          <a:xfrm>
            <a:off x="658917" y="2162430"/>
            <a:ext cx="5958160" cy="1885753"/>
          </a:xfrm>
          <a:ln>
            <a:noFill/>
          </a:ln>
        </p:spPr>
        <p:txBody>
          <a:bodyPr/>
          <a:lstStyle>
            <a:lvl1pPr>
              <a:defRPr sz="4000"/>
            </a:lvl1pPr>
          </a:lstStyle>
          <a:p>
            <a:r>
              <a:rPr lang="en-US" dirty="0"/>
              <a:t>Session Title</a:t>
            </a:r>
          </a:p>
        </p:txBody>
      </p:sp>
      <p:sp>
        <p:nvSpPr>
          <p:cNvPr id="3" name="Slide Number Placeholder 2">
            <a:extLst>
              <a:ext uri="{FF2B5EF4-FFF2-40B4-BE49-F238E27FC236}">
                <a16:creationId xmlns:a16="http://schemas.microsoft.com/office/drawing/2014/main" id="{15F30869-1BD4-D9D2-CE84-B199E855DE94}"/>
              </a:ext>
            </a:extLst>
          </p:cNvPr>
          <p:cNvSpPr>
            <a:spLocks noGrp="1"/>
          </p:cNvSpPr>
          <p:nvPr>
            <p:ph type="sldNum" sz="quarter" idx="10"/>
          </p:nvPr>
        </p:nvSpPr>
        <p:spPr/>
        <p:txBody>
          <a:bodyPr/>
          <a:lstStyle/>
          <a:p>
            <a:fld id="{86CB4B4D-7CA3-9044-876B-883B54F8677D}" type="slidenum">
              <a:rPr lang="en-US" smtClean="0"/>
              <a:t>‹#›</a:t>
            </a:fld>
            <a:endParaRPr lang="en-US"/>
          </a:p>
        </p:txBody>
      </p:sp>
      <p:grpSp>
        <p:nvGrpSpPr>
          <p:cNvPr id="4" name="object 5">
            <a:extLst>
              <a:ext uri="{FF2B5EF4-FFF2-40B4-BE49-F238E27FC236}">
                <a16:creationId xmlns:a16="http://schemas.microsoft.com/office/drawing/2014/main" id="{10416EDB-7D40-C6A0-D921-27F135D4DBF8}"/>
              </a:ext>
            </a:extLst>
          </p:cNvPr>
          <p:cNvGrpSpPr/>
          <p:nvPr userDrawn="1"/>
        </p:nvGrpSpPr>
        <p:grpSpPr>
          <a:xfrm>
            <a:off x="5226328" y="0"/>
            <a:ext cx="6965672" cy="6858000"/>
            <a:chOff x="9939" y="0"/>
            <a:chExt cx="6965670" cy="6858000"/>
          </a:xfrm>
        </p:grpSpPr>
        <p:pic>
          <p:nvPicPr>
            <p:cNvPr id="5" name="object 6" descr="object 6">
              <a:extLst>
                <a:ext uri="{FF2B5EF4-FFF2-40B4-BE49-F238E27FC236}">
                  <a16:creationId xmlns:a16="http://schemas.microsoft.com/office/drawing/2014/main" id="{B8656FAB-7B5A-1E44-8CEF-E7521B6FFFBC}"/>
                </a:ext>
              </a:extLst>
            </p:cNvPr>
            <p:cNvPicPr>
              <a:picLocks noChangeAspect="1"/>
            </p:cNvPicPr>
            <p:nvPr/>
          </p:nvPicPr>
          <p:blipFill>
            <a:blip r:embed="rId2"/>
            <a:stretch>
              <a:fillRect/>
            </a:stretch>
          </p:blipFill>
          <p:spPr>
            <a:xfrm>
              <a:off x="202786" y="0"/>
              <a:ext cx="6772823" cy="6858000"/>
            </a:xfrm>
            <a:prstGeom prst="rect">
              <a:avLst/>
            </a:prstGeom>
            <a:ln w="12700" cap="flat">
              <a:noFill/>
              <a:miter lim="400000"/>
            </a:ln>
            <a:effectLst/>
          </p:spPr>
        </p:pic>
        <p:sp>
          <p:nvSpPr>
            <p:cNvPr id="6" name="object 7">
              <a:extLst>
                <a:ext uri="{FF2B5EF4-FFF2-40B4-BE49-F238E27FC236}">
                  <a16:creationId xmlns:a16="http://schemas.microsoft.com/office/drawing/2014/main" id="{B3A07263-C4FD-0ADF-128B-E8B5F3ABBC24}"/>
                </a:ext>
              </a:extLst>
            </p:cNvPr>
            <p:cNvSpPr/>
            <p:nvPr/>
          </p:nvSpPr>
          <p:spPr>
            <a:xfrm>
              <a:off x="9939" y="0"/>
              <a:ext cx="3131718" cy="6858000"/>
            </a:xfrm>
            <a:custGeom>
              <a:avLst/>
              <a:gdLst/>
              <a:ahLst/>
              <a:cxnLst>
                <a:cxn ang="0">
                  <a:pos x="wd2" y="hd2"/>
                </a:cxn>
                <a:cxn ang="5400000">
                  <a:pos x="wd2" y="hd2"/>
                </a:cxn>
                <a:cxn ang="10800000">
                  <a:pos x="wd2" y="hd2"/>
                </a:cxn>
                <a:cxn ang="16200000">
                  <a:pos x="wd2" y="hd2"/>
                </a:cxn>
              </a:cxnLst>
              <a:rect l="0" t="0" r="r" b="b"/>
              <a:pathLst>
                <a:path w="21600" h="21600" extrusionOk="0">
                  <a:moveTo>
                    <a:pt x="21582" y="0"/>
                  </a:moveTo>
                  <a:lnTo>
                    <a:pt x="21185" y="0"/>
                  </a:lnTo>
                  <a:lnTo>
                    <a:pt x="9563" y="12525"/>
                  </a:lnTo>
                  <a:lnTo>
                    <a:pt x="8589" y="12425"/>
                  </a:lnTo>
                  <a:lnTo>
                    <a:pt x="0" y="21600"/>
                  </a:lnTo>
                  <a:lnTo>
                    <a:pt x="1628" y="21600"/>
                  </a:lnTo>
                  <a:lnTo>
                    <a:pt x="21600" y="2"/>
                  </a:lnTo>
                  <a:lnTo>
                    <a:pt x="21582" y="0"/>
                  </a:lnTo>
                  <a:close/>
                </a:path>
              </a:pathLst>
            </a:custGeom>
            <a:solidFill>
              <a:srgbClr val="E88C24"/>
            </a:solidFill>
            <a:ln w="12700" cap="flat">
              <a:noFill/>
              <a:miter lim="400000"/>
            </a:ln>
            <a:effectLst/>
          </p:spPr>
          <p:txBody>
            <a:bodyPr wrap="square" lIns="45719" tIns="45719" rIns="45719" bIns="45719" numCol="1" anchor="t">
              <a:noAutofit/>
            </a:bodyPr>
            <a:lstStyle/>
            <a:p>
              <a:endParaRPr/>
            </a:p>
          </p:txBody>
        </p:sp>
        <p:pic>
          <p:nvPicPr>
            <p:cNvPr id="7" name="object 8" descr="object 8">
              <a:extLst>
                <a:ext uri="{FF2B5EF4-FFF2-40B4-BE49-F238E27FC236}">
                  <a16:creationId xmlns:a16="http://schemas.microsoft.com/office/drawing/2014/main" id="{C02CA8C5-4A73-C3A6-19B9-F368E77E0585}"/>
                </a:ext>
              </a:extLst>
            </p:cNvPr>
            <p:cNvPicPr>
              <a:picLocks noChangeAspect="1"/>
            </p:cNvPicPr>
            <p:nvPr/>
          </p:nvPicPr>
          <p:blipFill>
            <a:blip r:embed="rId3"/>
            <a:stretch>
              <a:fillRect/>
            </a:stretch>
          </p:blipFill>
          <p:spPr>
            <a:xfrm>
              <a:off x="3971204" y="362827"/>
              <a:ext cx="3004401" cy="1088213"/>
            </a:xfrm>
            <a:prstGeom prst="rect">
              <a:avLst/>
            </a:prstGeom>
            <a:ln w="12700" cap="flat">
              <a:noFill/>
              <a:miter lim="400000"/>
            </a:ln>
            <a:effectLst/>
          </p:spPr>
        </p:pic>
      </p:grpSp>
      <p:sp>
        <p:nvSpPr>
          <p:cNvPr id="8" name="object 9">
            <a:extLst>
              <a:ext uri="{FF2B5EF4-FFF2-40B4-BE49-F238E27FC236}">
                <a16:creationId xmlns:a16="http://schemas.microsoft.com/office/drawing/2014/main" id="{EEE12B02-F83C-EE22-51AA-8DB85C11B023}"/>
              </a:ext>
            </a:extLst>
          </p:cNvPr>
          <p:cNvSpPr txBox="1"/>
          <p:nvPr userDrawn="1"/>
        </p:nvSpPr>
        <p:spPr>
          <a:xfrm>
            <a:off x="457199" y="640080"/>
            <a:ext cx="531368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R="5080" indent="12700">
              <a:lnSpc>
                <a:spcPct val="100000"/>
              </a:lnSpc>
              <a:spcBef>
                <a:spcPts val="100"/>
              </a:spcBef>
              <a:defRPr sz="2100">
                <a:solidFill>
                  <a:srgbClr val="252F35"/>
                </a:solidFill>
                <a:latin typeface="Poppins Regular"/>
                <a:ea typeface="Poppins Regular"/>
                <a:cs typeface="Poppins Regular"/>
                <a:sym typeface="Poppins Regular"/>
              </a:defRPr>
            </a:pPr>
            <a:r>
              <a:rPr dirty="0"/>
              <a:t>The </a:t>
            </a:r>
            <a:r>
              <a:rPr spc="100" dirty="0"/>
              <a:t>Largest Independent</a:t>
            </a:r>
            <a:r>
              <a:rPr spc="-400" dirty="0"/>
              <a:t> </a:t>
            </a:r>
            <a:r>
              <a:rPr spc="100" dirty="0"/>
              <a:t>Gathering of</a:t>
            </a:r>
            <a:r>
              <a:rPr spc="-100" dirty="0"/>
              <a:t> </a:t>
            </a:r>
            <a:r>
              <a:rPr spc="100" dirty="0"/>
              <a:t>the</a:t>
            </a:r>
            <a:r>
              <a:rPr spc="-100" dirty="0"/>
              <a:t> </a:t>
            </a:r>
            <a:r>
              <a:rPr spc="100" dirty="0"/>
              <a:t>Microsoft</a:t>
            </a:r>
            <a:r>
              <a:rPr spc="-100" dirty="0"/>
              <a:t> </a:t>
            </a:r>
            <a:r>
              <a:rPr spc="100" dirty="0"/>
              <a:t>Ecosystem</a:t>
            </a:r>
          </a:p>
        </p:txBody>
      </p:sp>
      <p:sp>
        <p:nvSpPr>
          <p:cNvPr id="9" name="object 2">
            <a:extLst>
              <a:ext uri="{FF2B5EF4-FFF2-40B4-BE49-F238E27FC236}">
                <a16:creationId xmlns:a16="http://schemas.microsoft.com/office/drawing/2014/main" id="{AE3F88F1-DEAB-1BF5-CA50-15868AFD63BC}"/>
              </a:ext>
            </a:extLst>
          </p:cNvPr>
          <p:cNvSpPr txBox="1"/>
          <p:nvPr userDrawn="1"/>
        </p:nvSpPr>
        <p:spPr>
          <a:xfrm>
            <a:off x="6497808" y="4701383"/>
            <a:ext cx="5574921" cy="1023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R="5080" indent="12700" algn="r">
              <a:lnSpc>
                <a:spcPct val="100000"/>
              </a:lnSpc>
              <a:spcBef>
                <a:spcPts val="300"/>
              </a:spcBef>
              <a:defRPr sz="2100" spc="85">
                <a:solidFill>
                  <a:srgbClr val="252F35"/>
                </a:solidFill>
                <a:latin typeface="Lucida Sans Unicode"/>
                <a:ea typeface="Lucida Sans Unicode"/>
                <a:cs typeface="Lucida Sans Unicode"/>
                <a:sym typeface="Lucida Sans Unicode"/>
              </a:defRPr>
            </a:pPr>
            <a:r>
              <a:rPr sz="3200" dirty="0">
                <a:solidFill>
                  <a:schemeClr val="bg1"/>
                </a:solidFill>
              </a:rPr>
              <a:t>Decrease</a:t>
            </a:r>
            <a:r>
              <a:rPr sz="3200" spc="-114" dirty="0">
                <a:solidFill>
                  <a:schemeClr val="bg1"/>
                </a:solidFill>
              </a:rPr>
              <a:t> </a:t>
            </a:r>
            <a:r>
              <a:rPr sz="3200" spc="-5" dirty="0">
                <a:solidFill>
                  <a:schemeClr val="bg1"/>
                </a:solidFill>
              </a:rPr>
              <a:t>Complexities,</a:t>
            </a:r>
            <a:endParaRPr lang="en-US" sz="3200" spc="-5" dirty="0">
              <a:solidFill>
                <a:schemeClr val="bg1"/>
              </a:solidFill>
            </a:endParaRPr>
          </a:p>
          <a:p>
            <a:pPr marR="5080" indent="12700" algn="r">
              <a:lnSpc>
                <a:spcPct val="100000"/>
              </a:lnSpc>
              <a:spcBef>
                <a:spcPts val="300"/>
              </a:spcBef>
              <a:defRPr sz="2100" spc="85">
                <a:solidFill>
                  <a:srgbClr val="252F35"/>
                </a:solidFill>
                <a:latin typeface="Lucida Sans Unicode"/>
                <a:ea typeface="Lucida Sans Unicode"/>
                <a:cs typeface="Lucida Sans Unicode"/>
                <a:sym typeface="Lucida Sans Unicode"/>
              </a:defRPr>
            </a:pPr>
            <a:r>
              <a:rPr sz="3200" spc="0" dirty="0">
                <a:solidFill>
                  <a:schemeClr val="bg1"/>
                </a:solidFill>
              </a:rPr>
              <a:t>Deliver</a:t>
            </a:r>
            <a:r>
              <a:rPr sz="3200" spc="-110" dirty="0">
                <a:solidFill>
                  <a:schemeClr val="bg1"/>
                </a:solidFill>
              </a:rPr>
              <a:t> </a:t>
            </a:r>
            <a:r>
              <a:rPr sz="3200" spc="-25" dirty="0">
                <a:solidFill>
                  <a:schemeClr val="bg1"/>
                </a:solidFill>
              </a:rPr>
              <a:t>Results.</a:t>
            </a:r>
          </a:p>
        </p:txBody>
      </p:sp>
      <p:sp>
        <p:nvSpPr>
          <p:cNvPr id="10" name="object 4">
            <a:extLst>
              <a:ext uri="{FF2B5EF4-FFF2-40B4-BE49-F238E27FC236}">
                <a16:creationId xmlns:a16="http://schemas.microsoft.com/office/drawing/2014/main" id="{B3D165BB-366E-FF38-B8DA-3AF941C1841F}"/>
              </a:ext>
            </a:extLst>
          </p:cNvPr>
          <p:cNvSpPr/>
          <p:nvPr userDrawn="1"/>
        </p:nvSpPr>
        <p:spPr>
          <a:xfrm>
            <a:off x="422648" y="2286000"/>
            <a:ext cx="94336" cy="485129"/>
          </a:xfrm>
          <a:prstGeom prst="rect">
            <a:avLst/>
          </a:prstGeom>
          <a:solidFill>
            <a:srgbClr val="E88C24"/>
          </a:solidFill>
          <a:ln w="12700">
            <a:miter lim="400000"/>
          </a:ln>
        </p:spPr>
        <p:txBody>
          <a:bodyPr lIns="45719" rIns="45719"/>
          <a:lstStyle/>
          <a:p>
            <a:endParaRPr/>
          </a:p>
        </p:txBody>
      </p:sp>
      <p:sp>
        <p:nvSpPr>
          <p:cNvPr id="11" name="object 10">
            <a:extLst>
              <a:ext uri="{FF2B5EF4-FFF2-40B4-BE49-F238E27FC236}">
                <a16:creationId xmlns:a16="http://schemas.microsoft.com/office/drawing/2014/main" id="{8B820B61-2594-56BE-784C-A8565846E223}"/>
              </a:ext>
            </a:extLst>
          </p:cNvPr>
          <p:cNvSpPr txBox="1"/>
          <p:nvPr userDrawn="1"/>
        </p:nvSpPr>
        <p:spPr>
          <a:xfrm>
            <a:off x="267380" y="6500509"/>
            <a:ext cx="2684147" cy="25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1300" spc="215">
                <a:solidFill>
                  <a:srgbClr val="3C474C"/>
                </a:solidFill>
                <a:latin typeface="Lucida Sans Unicode"/>
                <a:ea typeface="Lucida Sans Unicode"/>
                <a:cs typeface="Lucida Sans Unicode"/>
                <a:sym typeface="Lucida Sans Unicode"/>
              </a:defRPr>
            </a:pPr>
            <a:r>
              <a:rPr dirty="0"/>
              <a:t>@</a:t>
            </a:r>
            <a:r>
              <a:rPr spc="-65" dirty="0"/>
              <a:t> </a:t>
            </a:r>
            <a:r>
              <a:rPr spc="-50" dirty="0"/>
              <a:t>2023</a:t>
            </a:r>
            <a:r>
              <a:rPr spc="-65" dirty="0"/>
              <a:t> </a:t>
            </a:r>
            <a:r>
              <a:rPr spc="60" dirty="0"/>
              <a:t>Dynamic</a:t>
            </a:r>
            <a:r>
              <a:rPr spc="-65" dirty="0"/>
              <a:t> </a:t>
            </a:r>
            <a:r>
              <a:rPr spc="40" dirty="0"/>
              <a:t>Communities</a:t>
            </a:r>
          </a:p>
        </p:txBody>
      </p:sp>
      <p:sp>
        <p:nvSpPr>
          <p:cNvPr id="12" name="object 10">
            <a:extLst>
              <a:ext uri="{FF2B5EF4-FFF2-40B4-BE49-F238E27FC236}">
                <a16:creationId xmlns:a16="http://schemas.microsoft.com/office/drawing/2014/main" id="{A80EEB11-442B-9E33-780D-F5703F31AE2B}"/>
              </a:ext>
            </a:extLst>
          </p:cNvPr>
          <p:cNvSpPr txBox="1"/>
          <p:nvPr userDrawn="1"/>
        </p:nvSpPr>
        <p:spPr>
          <a:xfrm>
            <a:off x="7162800" y="6501384"/>
            <a:ext cx="4909929" cy="2000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spAutoFit/>
          </a:bodyPr>
          <a:lstStyle/>
          <a:p>
            <a:pPr indent="12700" algn="r">
              <a:spcBef>
                <a:spcPts val="100"/>
              </a:spcBef>
              <a:defRPr sz="1300" spc="215">
                <a:solidFill>
                  <a:srgbClr val="3C474C"/>
                </a:solidFill>
                <a:latin typeface="Lucida Sans Unicode"/>
                <a:ea typeface="Lucida Sans Unicode"/>
                <a:cs typeface="Lucida Sans Unicode"/>
                <a:sym typeface="Lucida Sans Unicode"/>
              </a:defRPr>
            </a:pPr>
            <a:r>
              <a:rPr lang="en-US" dirty="0" err="1">
                <a:solidFill>
                  <a:schemeClr val="bg1"/>
                </a:solidFill>
              </a:rPr>
              <a:t>summitna.com</a:t>
            </a:r>
            <a:r>
              <a:rPr lang="en-US" dirty="0">
                <a:solidFill>
                  <a:schemeClr val="bg1"/>
                </a:solidFill>
              </a:rPr>
              <a:t> | </a:t>
            </a:r>
            <a:r>
              <a:rPr lang="en-US" dirty="0" err="1">
                <a:solidFill>
                  <a:schemeClr val="bg1"/>
                </a:solidFill>
              </a:rPr>
              <a:t>dynamicscommunities.com</a:t>
            </a:r>
            <a:endParaRPr spc="40" dirty="0">
              <a:solidFill>
                <a:schemeClr val="bg1"/>
              </a:solidFill>
            </a:endParaRPr>
          </a:p>
        </p:txBody>
      </p:sp>
    </p:spTree>
    <p:extLst>
      <p:ext uri="{BB962C8B-B14F-4D97-AF65-F5344CB8AC3E}">
        <p14:creationId xmlns:p14="http://schemas.microsoft.com/office/powerpoint/2010/main" val="3569225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A6C34573-A8A8-73DB-D0C3-870CB7F5C84E}"/>
              </a:ext>
            </a:extLst>
          </p:cNvPr>
          <p:cNvGrpSpPr/>
          <p:nvPr userDrawn="1"/>
        </p:nvGrpSpPr>
        <p:grpSpPr>
          <a:xfrm>
            <a:off x="5239836" y="0"/>
            <a:ext cx="6952165" cy="6858000"/>
            <a:chOff x="23446" y="0"/>
            <a:chExt cx="6952163" cy="6858000"/>
          </a:xfrm>
        </p:grpSpPr>
        <p:pic>
          <p:nvPicPr>
            <p:cNvPr id="5" name="object 3" descr="object 3">
              <a:extLst>
                <a:ext uri="{FF2B5EF4-FFF2-40B4-BE49-F238E27FC236}">
                  <a16:creationId xmlns:a16="http://schemas.microsoft.com/office/drawing/2014/main" id="{1C1BA485-0A2E-D80F-B5BE-CC26865ACD0B}"/>
                </a:ext>
              </a:extLst>
            </p:cNvPr>
            <p:cNvPicPr>
              <a:picLocks noChangeAspect="1"/>
            </p:cNvPicPr>
            <p:nvPr/>
          </p:nvPicPr>
          <p:blipFill>
            <a:blip r:embed="rId2"/>
            <a:stretch>
              <a:fillRect/>
            </a:stretch>
          </p:blipFill>
          <p:spPr>
            <a:xfrm>
              <a:off x="202786" y="0"/>
              <a:ext cx="6772823" cy="6858000"/>
            </a:xfrm>
            <a:prstGeom prst="rect">
              <a:avLst/>
            </a:prstGeom>
            <a:ln w="12700" cap="flat">
              <a:noFill/>
              <a:miter lim="400000"/>
            </a:ln>
            <a:effectLst/>
          </p:spPr>
        </p:pic>
        <p:sp>
          <p:nvSpPr>
            <p:cNvPr id="6" name="object 4">
              <a:extLst>
                <a:ext uri="{FF2B5EF4-FFF2-40B4-BE49-F238E27FC236}">
                  <a16:creationId xmlns:a16="http://schemas.microsoft.com/office/drawing/2014/main" id="{4331BA89-404D-BEDD-2CA9-127E7EDFA750}"/>
                </a:ext>
              </a:extLst>
            </p:cNvPr>
            <p:cNvSpPr/>
            <p:nvPr/>
          </p:nvSpPr>
          <p:spPr>
            <a:xfrm>
              <a:off x="23446" y="0"/>
              <a:ext cx="3131718" cy="6858000"/>
            </a:xfrm>
            <a:custGeom>
              <a:avLst/>
              <a:gdLst/>
              <a:ahLst/>
              <a:cxnLst>
                <a:cxn ang="0">
                  <a:pos x="wd2" y="hd2"/>
                </a:cxn>
                <a:cxn ang="5400000">
                  <a:pos x="wd2" y="hd2"/>
                </a:cxn>
                <a:cxn ang="10800000">
                  <a:pos x="wd2" y="hd2"/>
                </a:cxn>
                <a:cxn ang="16200000">
                  <a:pos x="wd2" y="hd2"/>
                </a:cxn>
              </a:cxnLst>
              <a:rect l="0" t="0" r="r" b="b"/>
              <a:pathLst>
                <a:path w="21600" h="21600" extrusionOk="0">
                  <a:moveTo>
                    <a:pt x="21582" y="0"/>
                  </a:moveTo>
                  <a:lnTo>
                    <a:pt x="21185" y="0"/>
                  </a:lnTo>
                  <a:lnTo>
                    <a:pt x="9563" y="12525"/>
                  </a:lnTo>
                  <a:lnTo>
                    <a:pt x="8589" y="12425"/>
                  </a:lnTo>
                  <a:lnTo>
                    <a:pt x="0" y="21600"/>
                  </a:lnTo>
                  <a:lnTo>
                    <a:pt x="1628" y="21600"/>
                  </a:lnTo>
                  <a:lnTo>
                    <a:pt x="21600" y="2"/>
                  </a:lnTo>
                  <a:lnTo>
                    <a:pt x="21582" y="0"/>
                  </a:lnTo>
                  <a:close/>
                </a:path>
              </a:pathLst>
            </a:custGeom>
            <a:solidFill>
              <a:srgbClr val="E88C24"/>
            </a:solidFill>
            <a:ln w="12700" cap="flat">
              <a:noFill/>
              <a:miter lim="400000"/>
            </a:ln>
            <a:effectLst/>
          </p:spPr>
          <p:txBody>
            <a:bodyPr wrap="square" lIns="45719" tIns="45719" rIns="45719" bIns="45719" numCol="1" anchor="t">
              <a:noAutofit/>
            </a:bodyPr>
            <a:lstStyle/>
            <a:p>
              <a:endParaRPr/>
            </a:p>
          </p:txBody>
        </p:sp>
      </p:grpSp>
      <p:sp>
        <p:nvSpPr>
          <p:cNvPr id="7" name="object 5">
            <a:extLst>
              <a:ext uri="{FF2B5EF4-FFF2-40B4-BE49-F238E27FC236}">
                <a16:creationId xmlns:a16="http://schemas.microsoft.com/office/drawing/2014/main" id="{256BA24F-3423-2E63-2B93-BA7233ED1F28}"/>
              </a:ext>
            </a:extLst>
          </p:cNvPr>
          <p:cNvSpPr txBox="1"/>
          <p:nvPr userDrawn="1"/>
        </p:nvSpPr>
        <p:spPr>
          <a:xfrm>
            <a:off x="548640" y="4846320"/>
            <a:ext cx="2693672"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700">
              <a:lnSpc>
                <a:spcPct val="100000"/>
              </a:lnSpc>
              <a:spcBef>
                <a:spcPts val="100"/>
              </a:spcBef>
              <a:defRPr spc="75">
                <a:solidFill>
                  <a:srgbClr val="252F35"/>
                </a:solidFill>
                <a:latin typeface="Lucida Sans Unicode"/>
                <a:ea typeface="Lucida Sans Unicode"/>
                <a:cs typeface="Lucida Sans Unicode"/>
                <a:sym typeface="Lucida Sans Unicode"/>
              </a:defRPr>
            </a:pPr>
            <a:r>
              <a:rPr dirty="0"/>
              <a:t>Decrease</a:t>
            </a:r>
            <a:r>
              <a:rPr spc="-120" dirty="0"/>
              <a:t> </a:t>
            </a:r>
            <a:r>
              <a:rPr spc="-5" dirty="0"/>
              <a:t>Complexities, </a:t>
            </a:r>
            <a:r>
              <a:rPr spc="-559" dirty="0"/>
              <a:t> </a:t>
            </a:r>
            <a:r>
              <a:rPr spc="0" dirty="0"/>
              <a:t>Deliver</a:t>
            </a:r>
            <a:r>
              <a:rPr spc="-95" dirty="0"/>
              <a:t> </a:t>
            </a:r>
            <a:r>
              <a:rPr spc="-20" dirty="0"/>
              <a:t>Results.</a:t>
            </a:r>
          </a:p>
        </p:txBody>
      </p:sp>
      <p:sp>
        <p:nvSpPr>
          <p:cNvPr id="10" name="object 8">
            <a:extLst>
              <a:ext uri="{FF2B5EF4-FFF2-40B4-BE49-F238E27FC236}">
                <a16:creationId xmlns:a16="http://schemas.microsoft.com/office/drawing/2014/main" id="{28E884E9-8151-D4F3-956D-80BE3F8721D9}"/>
              </a:ext>
            </a:extLst>
          </p:cNvPr>
          <p:cNvSpPr/>
          <p:nvPr userDrawn="1"/>
        </p:nvSpPr>
        <p:spPr>
          <a:xfrm>
            <a:off x="569480" y="1371600"/>
            <a:ext cx="94336" cy="1221729"/>
          </a:xfrm>
          <a:prstGeom prst="rect">
            <a:avLst/>
          </a:prstGeom>
          <a:solidFill>
            <a:srgbClr val="E88C24"/>
          </a:solidFill>
          <a:ln w="12700">
            <a:miter lim="400000"/>
          </a:ln>
        </p:spPr>
        <p:txBody>
          <a:bodyPr lIns="45719" rIns="45719"/>
          <a:lstStyle/>
          <a:p>
            <a:endParaRPr/>
          </a:p>
        </p:txBody>
      </p:sp>
      <p:sp>
        <p:nvSpPr>
          <p:cNvPr id="11" name="object 9">
            <a:extLst>
              <a:ext uri="{FF2B5EF4-FFF2-40B4-BE49-F238E27FC236}">
                <a16:creationId xmlns:a16="http://schemas.microsoft.com/office/drawing/2014/main" id="{E139D8A8-760E-24BB-D2E0-DF837F10EBE2}"/>
              </a:ext>
            </a:extLst>
          </p:cNvPr>
          <p:cNvSpPr txBox="1"/>
          <p:nvPr userDrawn="1"/>
        </p:nvSpPr>
        <p:spPr>
          <a:xfrm>
            <a:off x="6802545" y="4843641"/>
            <a:ext cx="5270184"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R="5080" indent="12700">
              <a:spcBef>
                <a:spcPts val="100"/>
              </a:spcBef>
              <a:defRPr spc="75">
                <a:solidFill>
                  <a:srgbClr val="252F35"/>
                </a:solidFill>
                <a:latin typeface="Lucida Sans Unicode"/>
                <a:ea typeface="Lucida Sans Unicode"/>
                <a:cs typeface="Lucida Sans Unicode"/>
              </a:defRPr>
            </a:lvl1pPr>
          </a:lstStyle>
          <a:p>
            <a:pPr lvl="0" algn="r"/>
            <a:r>
              <a:rPr dirty="0">
                <a:solidFill>
                  <a:schemeClr val="bg1"/>
                </a:solidFill>
              </a:rPr>
              <a:t>The Largest </a:t>
            </a:r>
            <a:r>
              <a:rPr lang="en-US" dirty="0">
                <a:solidFill>
                  <a:schemeClr val="bg1"/>
                </a:solidFill>
              </a:rPr>
              <a:t>Independent</a:t>
            </a:r>
            <a:r>
              <a:rPr dirty="0">
                <a:solidFill>
                  <a:schemeClr val="bg1"/>
                </a:solidFill>
              </a:rPr>
              <a:t> Gathering of the Microsoft </a:t>
            </a:r>
            <a:r>
              <a:rPr lang="en-US" dirty="0">
                <a:solidFill>
                  <a:schemeClr val="bg1"/>
                </a:solidFill>
              </a:rPr>
              <a:t>”For User, By </a:t>
            </a:r>
            <a:r>
              <a:rPr dirty="0">
                <a:solidFill>
                  <a:schemeClr val="bg1"/>
                </a:solidFill>
              </a:rPr>
              <a:t>User</a:t>
            </a:r>
            <a:r>
              <a:rPr lang="en-US" dirty="0">
                <a:solidFill>
                  <a:schemeClr val="bg1"/>
                </a:solidFill>
              </a:rPr>
              <a:t>"</a:t>
            </a:r>
            <a:r>
              <a:rPr dirty="0">
                <a:solidFill>
                  <a:schemeClr val="bg1"/>
                </a:solidFill>
              </a:rPr>
              <a:t> Ecosystem</a:t>
            </a:r>
          </a:p>
        </p:txBody>
      </p:sp>
      <p:pic>
        <p:nvPicPr>
          <p:cNvPr id="12" name="object 10" descr="object 10">
            <a:extLst>
              <a:ext uri="{FF2B5EF4-FFF2-40B4-BE49-F238E27FC236}">
                <a16:creationId xmlns:a16="http://schemas.microsoft.com/office/drawing/2014/main" id="{F0278BBC-023B-DF94-52BD-4A186D62485B}"/>
              </a:ext>
            </a:extLst>
          </p:cNvPr>
          <p:cNvPicPr>
            <a:picLocks noChangeAspect="1"/>
          </p:cNvPicPr>
          <p:nvPr userDrawn="1"/>
        </p:nvPicPr>
        <p:blipFill>
          <a:blip r:embed="rId3"/>
          <a:stretch>
            <a:fillRect/>
          </a:stretch>
        </p:blipFill>
        <p:spPr>
          <a:xfrm>
            <a:off x="9187595" y="362827"/>
            <a:ext cx="3004400" cy="1088213"/>
          </a:xfrm>
          <a:prstGeom prst="rect">
            <a:avLst/>
          </a:prstGeom>
          <a:ln w="12700">
            <a:miter lim="400000"/>
          </a:ln>
        </p:spPr>
      </p:pic>
      <p:sp>
        <p:nvSpPr>
          <p:cNvPr id="13" name="TextBox 12">
            <a:extLst>
              <a:ext uri="{FF2B5EF4-FFF2-40B4-BE49-F238E27FC236}">
                <a16:creationId xmlns:a16="http://schemas.microsoft.com/office/drawing/2014/main" id="{D0A10028-72AC-53E2-41A9-93F66C4F0D92}"/>
              </a:ext>
            </a:extLst>
          </p:cNvPr>
          <p:cNvSpPr txBox="1"/>
          <p:nvPr userDrawn="1"/>
        </p:nvSpPr>
        <p:spPr>
          <a:xfrm>
            <a:off x="854193" y="1255850"/>
            <a:ext cx="4564983" cy="1459372"/>
          </a:xfrm>
          <a:prstGeom prst="rect">
            <a:avLst/>
          </a:prstGeom>
          <a:ln w="12700">
            <a:miter lim="400000"/>
          </a:ln>
        </p:spPr>
        <p:txBody>
          <a:bodyPr lIns="0" tIns="0" rIns="0" bIns="0"/>
          <a:lstStyle>
            <a:lvl1pPr lvl="0" indent="12700" eaLnBrk="1" hangingPunct="1">
              <a:spcBef>
                <a:spcPts val="100"/>
              </a:spcBef>
              <a:defRPr sz="4400" b="1" spc="-200">
                <a:solidFill>
                  <a:srgbClr val="273472"/>
                </a:solidFill>
                <a:latin typeface="Verdana"/>
                <a:ea typeface="Verdana"/>
                <a:cs typeface="Verdana"/>
                <a:sym typeface="Verdana"/>
              </a:defRPr>
            </a:lvl1pPr>
            <a:lvl2pPr>
              <a:defRPr sz="4400" b="1">
                <a:solidFill>
                  <a:srgbClr val="273472"/>
                </a:solidFill>
                <a:latin typeface="Verdana"/>
                <a:ea typeface="Verdana"/>
                <a:cs typeface="Verdana"/>
                <a:sym typeface="Verdana"/>
              </a:defRPr>
            </a:lvl2pPr>
            <a:lvl3pPr>
              <a:defRPr sz="4400" b="1">
                <a:solidFill>
                  <a:srgbClr val="273472"/>
                </a:solidFill>
                <a:latin typeface="Verdana"/>
                <a:ea typeface="Verdana"/>
                <a:cs typeface="Verdana"/>
                <a:sym typeface="Verdana"/>
              </a:defRPr>
            </a:lvl3pPr>
            <a:lvl4pPr>
              <a:defRPr sz="4400" b="1">
                <a:solidFill>
                  <a:srgbClr val="273472"/>
                </a:solidFill>
                <a:latin typeface="Verdana"/>
                <a:ea typeface="Verdana"/>
                <a:cs typeface="Verdana"/>
                <a:sym typeface="Verdana"/>
              </a:defRPr>
            </a:lvl4pPr>
            <a:lvl5pPr>
              <a:defRPr sz="4400" b="1">
                <a:solidFill>
                  <a:srgbClr val="273472"/>
                </a:solidFill>
                <a:latin typeface="Verdana"/>
                <a:ea typeface="Verdana"/>
                <a:cs typeface="Verdana"/>
                <a:sym typeface="Verdana"/>
              </a:defRPr>
            </a:lvl5pPr>
            <a:lvl6pPr>
              <a:defRPr sz="4400" b="1">
                <a:solidFill>
                  <a:srgbClr val="273472"/>
                </a:solidFill>
                <a:latin typeface="Verdana"/>
                <a:ea typeface="Verdana"/>
                <a:cs typeface="Verdana"/>
                <a:sym typeface="Verdana"/>
              </a:defRPr>
            </a:lvl6pPr>
            <a:lvl7pPr>
              <a:defRPr sz="4400" b="1">
                <a:solidFill>
                  <a:srgbClr val="273472"/>
                </a:solidFill>
                <a:latin typeface="Verdana"/>
                <a:ea typeface="Verdana"/>
                <a:cs typeface="Verdana"/>
                <a:sym typeface="Verdana"/>
              </a:defRPr>
            </a:lvl7pPr>
            <a:lvl8pPr>
              <a:defRPr sz="4400" b="1">
                <a:solidFill>
                  <a:srgbClr val="273472"/>
                </a:solidFill>
                <a:latin typeface="Verdana"/>
                <a:ea typeface="Verdana"/>
                <a:cs typeface="Verdana"/>
                <a:sym typeface="Verdana"/>
              </a:defRPr>
            </a:lvl8pPr>
            <a:lvl9pPr>
              <a:defRPr sz="4400" b="1">
                <a:solidFill>
                  <a:srgbClr val="273472"/>
                </a:solidFill>
                <a:latin typeface="Verdana"/>
                <a:ea typeface="Verdana"/>
                <a:cs typeface="Verdana"/>
                <a:sym typeface="Verdana"/>
              </a:defRPr>
            </a:lvl9pPr>
          </a:lstStyle>
          <a:p>
            <a:pPr lvl="0"/>
            <a:r>
              <a:rPr lang="en-US" dirty="0">
                <a:sym typeface="Calibri"/>
              </a:rPr>
              <a:t>Thank you for attending!</a:t>
            </a:r>
          </a:p>
        </p:txBody>
      </p:sp>
      <p:sp>
        <p:nvSpPr>
          <p:cNvPr id="14" name="object 10">
            <a:extLst>
              <a:ext uri="{FF2B5EF4-FFF2-40B4-BE49-F238E27FC236}">
                <a16:creationId xmlns:a16="http://schemas.microsoft.com/office/drawing/2014/main" id="{60B6C933-E650-3125-34B5-E3604C562B37}"/>
              </a:ext>
            </a:extLst>
          </p:cNvPr>
          <p:cNvSpPr txBox="1"/>
          <p:nvPr userDrawn="1"/>
        </p:nvSpPr>
        <p:spPr>
          <a:xfrm>
            <a:off x="267380" y="6500509"/>
            <a:ext cx="2684147" cy="25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1300" spc="215">
                <a:solidFill>
                  <a:srgbClr val="3C474C"/>
                </a:solidFill>
                <a:latin typeface="Lucida Sans Unicode"/>
                <a:ea typeface="Lucida Sans Unicode"/>
                <a:cs typeface="Lucida Sans Unicode"/>
                <a:sym typeface="Lucida Sans Unicode"/>
              </a:defRPr>
            </a:pPr>
            <a:r>
              <a:rPr dirty="0"/>
              <a:t>@</a:t>
            </a:r>
            <a:r>
              <a:rPr spc="-65" dirty="0"/>
              <a:t> </a:t>
            </a:r>
            <a:r>
              <a:rPr spc="-50" dirty="0"/>
              <a:t>2023</a:t>
            </a:r>
            <a:r>
              <a:rPr spc="-65" dirty="0"/>
              <a:t> </a:t>
            </a:r>
            <a:r>
              <a:rPr spc="60" dirty="0"/>
              <a:t>Dynamic</a:t>
            </a:r>
            <a:r>
              <a:rPr spc="-65" dirty="0"/>
              <a:t> </a:t>
            </a:r>
            <a:r>
              <a:rPr spc="40" dirty="0"/>
              <a:t>Communities</a:t>
            </a:r>
          </a:p>
        </p:txBody>
      </p:sp>
      <p:sp>
        <p:nvSpPr>
          <p:cNvPr id="3" name="object 10">
            <a:extLst>
              <a:ext uri="{FF2B5EF4-FFF2-40B4-BE49-F238E27FC236}">
                <a16:creationId xmlns:a16="http://schemas.microsoft.com/office/drawing/2014/main" id="{85F5543E-5016-4B47-73D3-E97E8ABDD792}"/>
              </a:ext>
            </a:extLst>
          </p:cNvPr>
          <p:cNvSpPr txBox="1"/>
          <p:nvPr userDrawn="1"/>
        </p:nvSpPr>
        <p:spPr>
          <a:xfrm>
            <a:off x="7159752" y="6501384"/>
            <a:ext cx="4909929" cy="2000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spAutoFit/>
          </a:bodyPr>
          <a:lstStyle/>
          <a:p>
            <a:pPr indent="12700" algn="r">
              <a:spcBef>
                <a:spcPts val="100"/>
              </a:spcBef>
              <a:defRPr sz="1300" spc="215">
                <a:solidFill>
                  <a:srgbClr val="3C474C"/>
                </a:solidFill>
                <a:latin typeface="Lucida Sans Unicode"/>
                <a:ea typeface="Lucida Sans Unicode"/>
                <a:cs typeface="Lucida Sans Unicode"/>
                <a:sym typeface="Lucida Sans Unicode"/>
              </a:defRPr>
            </a:pPr>
            <a:r>
              <a:rPr lang="en-US" dirty="0" err="1">
                <a:solidFill>
                  <a:schemeClr val="bg1"/>
                </a:solidFill>
              </a:rPr>
              <a:t>summitna.com</a:t>
            </a:r>
            <a:r>
              <a:rPr lang="en-US" dirty="0">
                <a:solidFill>
                  <a:schemeClr val="bg1"/>
                </a:solidFill>
              </a:rPr>
              <a:t> | </a:t>
            </a:r>
            <a:r>
              <a:rPr lang="en-US" dirty="0" err="1">
                <a:solidFill>
                  <a:schemeClr val="bg1"/>
                </a:solidFill>
              </a:rPr>
              <a:t>dynamicscommunities.com</a:t>
            </a:r>
            <a:endParaRPr spc="40" dirty="0">
              <a:solidFill>
                <a:schemeClr val="bg1"/>
              </a:solidFill>
            </a:endParaRPr>
          </a:p>
        </p:txBody>
      </p:sp>
    </p:spTree>
    <p:extLst>
      <p:ext uri="{BB962C8B-B14F-4D97-AF65-F5344CB8AC3E}">
        <p14:creationId xmlns:p14="http://schemas.microsoft.com/office/powerpoint/2010/main" val="3099537835"/>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10/19/2023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2177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3CD2-AEF7-D4B7-81D8-FADBA171B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481E13-838B-2A31-E3BF-511D20760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1D847-84FE-6DFE-AFAC-C9DD9D154358}"/>
              </a:ext>
            </a:extLst>
          </p:cNvPr>
          <p:cNvSpPr>
            <a:spLocks noGrp="1"/>
          </p:cNvSpPr>
          <p:nvPr>
            <p:ph type="dt" sz="half" idx="10"/>
          </p:nvPr>
        </p:nvSpPr>
        <p:spPr/>
        <p:txBody>
          <a:bodyPr/>
          <a:lstStyle/>
          <a:p>
            <a:fld id="{F1760279-B78D-CE40-81D9-4A4BD5CAD588}" type="datetimeFigureOut">
              <a:rPr lang="en-US" smtClean="0"/>
              <a:t>10/19/2023</a:t>
            </a:fld>
            <a:endParaRPr lang="en-US"/>
          </a:p>
        </p:txBody>
      </p:sp>
      <p:sp>
        <p:nvSpPr>
          <p:cNvPr id="5" name="Footer Placeholder 4">
            <a:extLst>
              <a:ext uri="{FF2B5EF4-FFF2-40B4-BE49-F238E27FC236}">
                <a16:creationId xmlns:a16="http://schemas.microsoft.com/office/drawing/2014/main" id="{77971200-E095-C9DD-7D50-11175EA49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C42CB-EA46-4DE2-2AE6-B9B2F3D9EAEC}"/>
              </a:ext>
            </a:extLst>
          </p:cNvPr>
          <p:cNvSpPr>
            <a:spLocks noGrp="1"/>
          </p:cNvSpPr>
          <p:nvPr>
            <p:ph type="sldNum" sz="quarter" idx="12"/>
          </p:nvPr>
        </p:nvSpPr>
        <p:spPr/>
        <p:txBody>
          <a:bodyPr/>
          <a:lstStyle/>
          <a:p>
            <a:fld id="{50532B45-890A-EE40-98A9-4FCC2061338C}" type="slidenum">
              <a:rPr lang="en-US" smtClean="0"/>
              <a:t>‹#›</a:t>
            </a:fld>
            <a:endParaRPr lang="en-US"/>
          </a:p>
        </p:txBody>
      </p:sp>
    </p:spTree>
    <p:extLst>
      <p:ext uri="{BB962C8B-B14F-4D97-AF65-F5344CB8AC3E}">
        <p14:creationId xmlns:p14="http://schemas.microsoft.com/office/powerpoint/2010/main" val="398584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Single Sp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88C3-1EA5-3614-1946-6015D751C86D}"/>
              </a:ext>
            </a:extLst>
          </p:cNvPr>
          <p:cNvSpPr>
            <a:spLocks noGrp="1"/>
          </p:cNvSpPr>
          <p:nvPr>
            <p:ph type="title" hasCustomPrompt="1"/>
          </p:nvPr>
        </p:nvSpPr>
        <p:spPr>
          <a:xfrm>
            <a:off x="658916" y="1583383"/>
            <a:ext cx="6410739" cy="1325563"/>
          </a:xfrm>
          <a:ln>
            <a:noFill/>
          </a:ln>
        </p:spPr>
        <p:txBody>
          <a:bodyPr/>
          <a:lstStyle>
            <a:lvl1pPr>
              <a:defRPr sz="4000"/>
            </a:lvl1pPr>
          </a:lstStyle>
          <a:p>
            <a:r>
              <a:rPr lang="en-US" dirty="0"/>
              <a:t>Session Title</a:t>
            </a:r>
          </a:p>
        </p:txBody>
      </p:sp>
      <p:sp>
        <p:nvSpPr>
          <p:cNvPr id="3" name="Slide Number Placeholder 2">
            <a:extLst>
              <a:ext uri="{FF2B5EF4-FFF2-40B4-BE49-F238E27FC236}">
                <a16:creationId xmlns:a16="http://schemas.microsoft.com/office/drawing/2014/main" id="{15F30869-1BD4-D9D2-CE84-B199E855DE94}"/>
              </a:ext>
            </a:extLst>
          </p:cNvPr>
          <p:cNvSpPr>
            <a:spLocks noGrp="1"/>
          </p:cNvSpPr>
          <p:nvPr>
            <p:ph type="sldNum" sz="quarter" idx="10"/>
          </p:nvPr>
        </p:nvSpPr>
        <p:spPr/>
        <p:txBody>
          <a:bodyPr/>
          <a:lstStyle/>
          <a:p>
            <a:fld id="{86CB4B4D-7CA3-9044-876B-883B54F8677D}" type="slidenum">
              <a:rPr lang="en-US" smtClean="0"/>
              <a:t>‹#›</a:t>
            </a:fld>
            <a:endParaRPr lang="en-US"/>
          </a:p>
        </p:txBody>
      </p:sp>
      <p:grpSp>
        <p:nvGrpSpPr>
          <p:cNvPr id="4" name="object 5">
            <a:extLst>
              <a:ext uri="{FF2B5EF4-FFF2-40B4-BE49-F238E27FC236}">
                <a16:creationId xmlns:a16="http://schemas.microsoft.com/office/drawing/2014/main" id="{10416EDB-7D40-C6A0-D921-27F135D4DBF8}"/>
              </a:ext>
            </a:extLst>
          </p:cNvPr>
          <p:cNvGrpSpPr/>
          <p:nvPr userDrawn="1"/>
        </p:nvGrpSpPr>
        <p:grpSpPr>
          <a:xfrm>
            <a:off x="5226329" y="0"/>
            <a:ext cx="6965672" cy="6858000"/>
            <a:chOff x="9939" y="0"/>
            <a:chExt cx="6965670" cy="6858000"/>
          </a:xfrm>
        </p:grpSpPr>
        <p:pic>
          <p:nvPicPr>
            <p:cNvPr id="5" name="object 6" descr="object 6">
              <a:extLst>
                <a:ext uri="{FF2B5EF4-FFF2-40B4-BE49-F238E27FC236}">
                  <a16:creationId xmlns:a16="http://schemas.microsoft.com/office/drawing/2014/main" id="{B8656FAB-7B5A-1E44-8CEF-E7521B6FFFBC}"/>
                </a:ext>
              </a:extLst>
            </p:cNvPr>
            <p:cNvPicPr>
              <a:picLocks noChangeAspect="1"/>
            </p:cNvPicPr>
            <p:nvPr/>
          </p:nvPicPr>
          <p:blipFill>
            <a:blip r:embed="rId2"/>
            <a:stretch>
              <a:fillRect/>
            </a:stretch>
          </p:blipFill>
          <p:spPr>
            <a:xfrm>
              <a:off x="202786" y="0"/>
              <a:ext cx="6772823" cy="6858000"/>
            </a:xfrm>
            <a:prstGeom prst="rect">
              <a:avLst/>
            </a:prstGeom>
            <a:ln w="12700" cap="flat">
              <a:noFill/>
              <a:miter lim="400000"/>
            </a:ln>
            <a:effectLst/>
          </p:spPr>
        </p:pic>
        <p:sp>
          <p:nvSpPr>
            <p:cNvPr id="6" name="object 7">
              <a:extLst>
                <a:ext uri="{FF2B5EF4-FFF2-40B4-BE49-F238E27FC236}">
                  <a16:creationId xmlns:a16="http://schemas.microsoft.com/office/drawing/2014/main" id="{B3A07263-C4FD-0ADF-128B-E8B5F3ABBC24}"/>
                </a:ext>
              </a:extLst>
            </p:cNvPr>
            <p:cNvSpPr/>
            <p:nvPr/>
          </p:nvSpPr>
          <p:spPr>
            <a:xfrm>
              <a:off x="9939" y="0"/>
              <a:ext cx="3131718" cy="6858000"/>
            </a:xfrm>
            <a:custGeom>
              <a:avLst/>
              <a:gdLst/>
              <a:ahLst/>
              <a:cxnLst>
                <a:cxn ang="0">
                  <a:pos x="wd2" y="hd2"/>
                </a:cxn>
                <a:cxn ang="5400000">
                  <a:pos x="wd2" y="hd2"/>
                </a:cxn>
                <a:cxn ang="10800000">
                  <a:pos x="wd2" y="hd2"/>
                </a:cxn>
                <a:cxn ang="16200000">
                  <a:pos x="wd2" y="hd2"/>
                </a:cxn>
              </a:cxnLst>
              <a:rect l="0" t="0" r="r" b="b"/>
              <a:pathLst>
                <a:path w="21600" h="21600" extrusionOk="0">
                  <a:moveTo>
                    <a:pt x="21582" y="0"/>
                  </a:moveTo>
                  <a:lnTo>
                    <a:pt x="21185" y="0"/>
                  </a:lnTo>
                  <a:lnTo>
                    <a:pt x="9563" y="12525"/>
                  </a:lnTo>
                  <a:lnTo>
                    <a:pt x="8589" y="12425"/>
                  </a:lnTo>
                  <a:lnTo>
                    <a:pt x="0" y="21600"/>
                  </a:lnTo>
                  <a:lnTo>
                    <a:pt x="1628" y="21600"/>
                  </a:lnTo>
                  <a:lnTo>
                    <a:pt x="21600" y="2"/>
                  </a:lnTo>
                  <a:lnTo>
                    <a:pt x="21582" y="0"/>
                  </a:lnTo>
                  <a:close/>
                </a:path>
              </a:pathLst>
            </a:custGeom>
            <a:solidFill>
              <a:srgbClr val="E88C24"/>
            </a:solidFill>
            <a:ln w="12700" cap="flat">
              <a:noFill/>
              <a:miter lim="400000"/>
            </a:ln>
            <a:effectLst/>
          </p:spPr>
          <p:txBody>
            <a:bodyPr wrap="square" lIns="45719" tIns="45719" rIns="45719" bIns="45719" numCol="1" anchor="t">
              <a:noAutofit/>
            </a:bodyPr>
            <a:lstStyle/>
            <a:p>
              <a:endParaRPr/>
            </a:p>
          </p:txBody>
        </p:sp>
        <p:pic>
          <p:nvPicPr>
            <p:cNvPr id="7" name="object 8" descr="object 8">
              <a:extLst>
                <a:ext uri="{FF2B5EF4-FFF2-40B4-BE49-F238E27FC236}">
                  <a16:creationId xmlns:a16="http://schemas.microsoft.com/office/drawing/2014/main" id="{C02CA8C5-4A73-C3A6-19B9-F368E77E0585}"/>
                </a:ext>
              </a:extLst>
            </p:cNvPr>
            <p:cNvPicPr>
              <a:picLocks noChangeAspect="1"/>
            </p:cNvPicPr>
            <p:nvPr/>
          </p:nvPicPr>
          <p:blipFill>
            <a:blip r:embed="rId3"/>
            <a:stretch>
              <a:fillRect/>
            </a:stretch>
          </p:blipFill>
          <p:spPr>
            <a:xfrm>
              <a:off x="3971204" y="362827"/>
              <a:ext cx="3004401" cy="1088213"/>
            </a:xfrm>
            <a:prstGeom prst="rect">
              <a:avLst/>
            </a:prstGeom>
            <a:ln w="12700" cap="flat">
              <a:noFill/>
              <a:miter lim="400000"/>
            </a:ln>
            <a:effectLst/>
          </p:spPr>
        </p:pic>
      </p:grpSp>
      <p:sp>
        <p:nvSpPr>
          <p:cNvPr id="8" name="object 9">
            <a:extLst>
              <a:ext uri="{FF2B5EF4-FFF2-40B4-BE49-F238E27FC236}">
                <a16:creationId xmlns:a16="http://schemas.microsoft.com/office/drawing/2014/main" id="{EEE12B02-F83C-EE22-51AA-8DB85C11B023}"/>
              </a:ext>
            </a:extLst>
          </p:cNvPr>
          <p:cNvSpPr txBox="1"/>
          <p:nvPr userDrawn="1"/>
        </p:nvSpPr>
        <p:spPr>
          <a:xfrm>
            <a:off x="457199" y="541895"/>
            <a:ext cx="5313681"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R="5080" indent="12700">
              <a:lnSpc>
                <a:spcPct val="100000"/>
              </a:lnSpc>
              <a:spcBef>
                <a:spcPts val="100"/>
              </a:spcBef>
              <a:defRPr sz="2100">
                <a:solidFill>
                  <a:srgbClr val="252F35"/>
                </a:solidFill>
                <a:latin typeface="Poppins Regular"/>
                <a:ea typeface="Poppins Regular"/>
                <a:cs typeface="Poppins Regular"/>
                <a:sym typeface="Poppins Regular"/>
              </a:defRPr>
            </a:pPr>
            <a:r>
              <a:rPr lang="en-US" dirty="0"/>
              <a:t>The </a:t>
            </a:r>
            <a:r>
              <a:rPr lang="en-US" spc="100" dirty="0"/>
              <a:t>Largest Independent</a:t>
            </a:r>
            <a:r>
              <a:rPr lang="en-US" spc="-400" dirty="0"/>
              <a:t> </a:t>
            </a:r>
            <a:r>
              <a:rPr lang="en-US" spc="100" dirty="0"/>
              <a:t>Gathering of</a:t>
            </a:r>
            <a:r>
              <a:rPr lang="en-US" spc="-100" dirty="0"/>
              <a:t> </a:t>
            </a:r>
            <a:r>
              <a:rPr lang="en-US" spc="100" dirty="0"/>
              <a:t>the</a:t>
            </a:r>
            <a:r>
              <a:rPr lang="en-US" spc="-100" dirty="0"/>
              <a:t> </a:t>
            </a:r>
            <a:r>
              <a:rPr lang="en-US" spc="100" dirty="0"/>
              <a:t>Microsoft</a:t>
            </a:r>
            <a:r>
              <a:rPr lang="en-US" spc="-100" dirty="0"/>
              <a:t> </a:t>
            </a:r>
            <a:r>
              <a:rPr lang="en-US" spc="100" dirty="0"/>
              <a:t>Ecosystem</a:t>
            </a:r>
          </a:p>
        </p:txBody>
      </p:sp>
      <p:sp>
        <p:nvSpPr>
          <p:cNvPr id="9" name="object 2">
            <a:extLst>
              <a:ext uri="{FF2B5EF4-FFF2-40B4-BE49-F238E27FC236}">
                <a16:creationId xmlns:a16="http://schemas.microsoft.com/office/drawing/2014/main" id="{AE3F88F1-DEAB-1BF5-CA50-15868AFD63BC}"/>
              </a:ext>
            </a:extLst>
          </p:cNvPr>
          <p:cNvSpPr txBox="1"/>
          <p:nvPr userDrawn="1"/>
        </p:nvSpPr>
        <p:spPr>
          <a:xfrm>
            <a:off x="469816" y="5202221"/>
            <a:ext cx="3138172" cy="643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700">
              <a:lnSpc>
                <a:spcPct val="100000"/>
              </a:lnSpc>
              <a:spcBef>
                <a:spcPts val="300"/>
              </a:spcBef>
              <a:defRPr sz="2100" spc="85">
                <a:solidFill>
                  <a:srgbClr val="252F35"/>
                </a:solidFill>
                <a:latin typeface="Lucida Sans Unicode"/>
                <a:ea typeface="Lucida Sans Unicode"/>
                <a:cs typeface="Lucida Sans Unicode"/>
                <a:sym typeface="Lucida Sans Unicode"/>
              </a:defRPr>
            </a:pPr>
            <a:r>
              <a:rPr dirty="0"/>
              <a:t>Decrease</a:t>
            </a:r>
            <a:r>
              <a:rPr spc="-114" dirty="0"/>
              <a:t> </a:t>
            </a:r>
            <a:r>
              <a:rPr spc="-5" dirty="0"/>
              <a:t>Complexities, </a:t>
            </a:r>
            <a:r>
              <a:rPr spc="-655" dirty="0"/>
              <a:t> </a:t>
            </a:r>
            <a:r>
              <a:rPr spc="0" dirty="0"/>
              <a:t>Deliver</a:t>
            </a:r>
            <a:r>
              <a:rPr spc="-110" dirty="0"/>
              <a:t> </a:t>
            </a:r>
            <a:r>
              <a:rPr spc="-25" dirty="0"/>
              <a:t>Results.</a:t>
            </a:r>
          </a:p>
        </p:txBody>
      </p:sp>
      <p:sp>
        <p:nvSpPr>
          <p:cNvPr id="10" name="object 4">
            <a:extLst>
              <a:ext uri="{FF2B5EF4-FFF2-40B4-BE49-F238E27FC236}">
                <a16:creationId xmlns:a16="http://schemas.microsoft.com/office/drawing/2014/main" id="{B3D165BB-366E-FF38-B8DA-3AF941C1841F}"/>
              </a:ext>
            </a:extLst>
          </p:cNvPr>
          <p:cNvSpPr/>
          <p:nvPr userDrawn="1"/>
        </p:nvSpPr>
        <p:spPr>
          <a:xfrm>
            <a:off x="422648" y="1583383"/>
            <a:ext cx="94336" cy="485129"/>
          </a:xfrm>
          <a:prstGeom prst="rect">
            <a:avLst/>
          </a:prstGeom>
          <a:solidFill>
            <a:srgbClr val="E88C24"/>
          </a:solidFill>
          <a:ln w="12700">
            <a:miter lim="400000"/>
          </a:ln>
        </p:spPr>
        <p:txBody>
          <a:bodyPr lIns="45719" rIns="45719"/>
          <a:lstStyle/>
          <a:p>
            <a:endParaRPr/>
          </a:p>
        </p:txBody>
      </p:sp>
      <p:sp>
        <p:nvSpPr>
          <p:cNvPr id="11" name="object 10">
            <a:extLst>
              <a:ext uri="{FF2B5EF4-FFF2-40B4-BE49-F238E27FC236}">
                <a16:creationId xmlns:a16="http://schemas.microsoft.com/office/drawing/2014/main" id="{8B820B61-2594-56BE-784C-A8565846E223}"/>
              </a:ext>
            </a:extLst>
          </p:cNvPr>
          <p:cNvSpPr txBox="1"/>
          <p:nvPr userDrawn="1"/>
        </p:nvSpPr>
        <p:spPr>
          <a:xfrm>
            <a:off x="267380" y="6500509"/>
            <a:ext cx="2684147" cy="254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1300" spc="215">
                <a:solidFill>
                  <a:srgbClr val="3C474C"/>
                </a:solidFill>
                <a:latin typeface="Lucida Sans Unicode"/>
                <a:ea typeface="Lucida Sans Unicode"/>
                <a:cs typeface="Lucida Sans Unicode"/>
                <a:sym typeface="Lucida Sans Unicode"/>
              </a:defRPr>
            </a:pPr>
            <a:r>
              <a:rPr dirty="0"/>
              <a:t>@</a:t>
            </a:r>
            <a:r>
              <a:rPr spc="-65" dirty="0"/>
              <a:t> </a:t>
            </a:r>
            <a:r>
              <a:rPr spc="-50" dirty="0"/>
              <a:t>2023</a:t>
            </a:r>
            <a:r>
              <a:rPr spc="-65" dirty="0"/>
              <a:t> </a:t>
            </a:r>
            <a:r>
              <a:rPr spc="60" dirty="0"/>
              <a:t>Dynamic</a:t>
            </a:r>
            <a:r>
              <a:rPr spc="-65" dirty="0"/>
              <a:t> </a:t>
            </a:r>
            <a:r>
              <a:rPr spc="40" dirty="0"/>
              <a:t>Communities</a:t>
            </a:r>
          </a:p>
        </p:txBody>
      </p:sp>
      <p:sp>
        <p:nvSpPr>
          <p:cNvPr id="14" name="Picture Placeholder 13">
            <a:extLst>
              <a:ext uri="{FF2B5EF4-FFF2-40B4-BE49-F238E27FC236}">
                <a16:creationId xmlns:a16="http://schemas.microsoft.com/office/drawing/2014/main" id="{4DCDF2B9-72C1-AA03-FF96-F56D0921C292}"/>
              </a:ext>
            </a:extLst>
          </p:cNvPr>
          <p:cNvSpPr>
            <a:spLocks noGrp="1"/>
          </p:cNvSpPr>
          <p:nvPr>
            <p:ph type="pic" sz="quarter" idx="11" hasCustomPrompt="1"/>
          </p:nvPr>
        </p:nvSpPr>
        <p:spPr>
          <a:xfrm>
            <a:off x="7972857" y="1583383"/>
            <a:ext cx="2743200" cy="2743200"/>
          </a:xfrm>
          <a:prstGeom prst="ellipse">
            <a:avLst/>
          </a:prstGeom>
          <a:solidFill>
            <a:srgbClr val="A6ACB7"/>
          </a:solidFill>
          <a:ln w="63500">
            <a:solidFill>
              <a:srgbClr val="FF9300"/>
            </a:solidFill>
          </a:ln>
        </p:spPr>
        <p:txBody>
          <a:bodyPr/>
          <a:lstStyle>
            <a:lvl1pPr algn="ctr">
              <a:defRPr/>
            </a:lvl1pPr>
          </a:lstStyle>
          <a:p>
            <a:r>
              <a:rPr lang="en-US" dirty="0"/>
              <a:t>headshot</a:t>
            </a:r>
          </a:p>
        </p:txBody>
      </p:sp>
      <p:sp>
        <p:nvSpPr>
          <p:cNvPr id="16" name="Text Placeholder 15">
            <a:extLst>
              <a:ext uri="{FF2B5EF4-FFF2-40B4-BE49-F238E27FC236}">
                <a16:creationId xmlns:a16="http://schemas.microsoft.com/office/drawing/2014/main" id="{8E937562-ECCA-ACB9-CB06-66F1C251F012}"/>
              </a:ext>
            </a:extLst>
          </p:cNvPr>
          <p:cNvSpPr>
            <a:spLocks noGrp="1"/>
          </p:cNvSpPr>
          <p:nvPr>
            <p:ph type="body" sz="quarter" idx="12" hasCustomPrompt="1"/>
          </p:nvPr>
        </p:nvSpPr>
        <p:spPr>
          <a:xfrm>
            <a:off x="7679169" y="4471630"/>
            <a:ext cx="3330575" cy="620712"/>
          </a:xfrm>
        </p:spPr>
        <p:txBody>
          <a:bodyPr/>
          <a:lstStyle>
            <a:lvl1pPr algn="ctr">
              <a:defRPr>
                <a:solidFill>
                  <a:schemeClr val="bg1"/>
                </a:solidFill>
              </a:defRPr>
            </a:lvl1pPr>
          </a:lstStyle>
          <a:p>
            <a:pPr lvl="0"/>
            <a:r>
              <a:rPr lang="en-US" dirty="0"/>
              <a:t>Name, Title, Company</a:t>
            </a:r>
          </a:p>
        </p:txBody>
      </p:sp>
      <p:sp>
        <p:nvSpPr>
          <p:cNvPr id="12" name="object 10">
            <a:extLst>
              <a:ext uri="{FF2B5EF4-FFF2-40B4-BE49-F238E27FC236}">
                <a16:creationId xmlns:a16="http://schemas.microsoft.com/office/drawing/2014/main" id="{BBA2775B-E747-6118-AB1A-151B2B26821D}"/>
              </a:ext>
            </a:extLst>
          </p:cNvPr>
          <p:cNvSpPr txBox="1"/>
          <p:nvPr userDrawn="1"/>
        </p:nvSpPr>
        <p:spPr>
          <a:xfrm>
            <a:off x="7162800" y="6501384"/>
            <a:ext cx="4909929" cy="2000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spAutoFit/>
          </a:bodyPr>
          <a:lstStyle/>
          <a:p>
            <a:pPr indent="12700" algn="r">
              <a:spcBef>
                <a:spcPts val="100"/>
              </a:spcBef>
              <a:defRPr sz="1300" spc="215">
                <a:solidFill>
                  <a:srgbClr val="3C474C"/>
                </a:solidFill>
                <a:latin typeface="Lucida Sans Unicode"/>
                <a:ea typeface="Lucida Sans Unicode"/>
                <a:cs typeface="Lucida Sans Unicode"/>
                <a:sym typeface="Lucida Sans Unicode"/>
              </a:defRPr>
            </a:pPr>
            <a:r>
              <a:rPr lang="en-US" dirty="0" err="1">
                <a:solidFill>
                  <a:schemeClr val="bg1"/>
                </a:solidFill>
              </a:rPr>
              <a:t>summitna.com</a:t>
            </a:r>
            <a:r>
              <a:rPr lang="en-US" dirty="0">
                <a:solidFill>
                  <a:schemeClr val="bg1"/>
                </a:solidFill>
              </a:rPr>
              <a:t> | </a:t>
            </a:r>
            <a:r>
              <a:rPr lang="en-US" dirty="0" err="1">
                <a:solidFill>
                  <a:schemeClr val="bg1"/>
                </a:solidFill>
              </a:rPr>
              <a:t>dynamicscommunities.com</a:t>
            </a:r>
            <a:endParaRPr spc="40" dirty="0">
              <a:solidFill>
                <a:schemeClr val="bg1"/>
              </a:solidFill>
            </a:endParaRPr>
          </a:p>
        </p:txBody>
      </p:sp>
    </p:spTree>
    <p:extLst>
      <p:ext uri="{BB962C8B-B14F-4D97-AF65-F5344CB8AC3E}">
        <p14:creationId xmlns:p14="http://schemas.microsoft.com/office/powerpoint/2010/main" val="39495242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peakers">
    <p:spTree>
      <p:nvGrpSpPr>
        <p:cNvPr id="1" name=""/>
        <p:cNvGrpSpPr/>
        <p:nvPr/>
      </p:nvGrpSpPr>
      <p:grpSpPr>
        <a:xfrm>
          <a:off x="0" y="0"/>
          <a:ext cx="0" cy="0"/>
          <a:chOff x="0" y="0"/>
          <a:chExt cx="0" cy="0"/>
        </a:xfrm>
      </p:grpSpPr>
      <p:pic>
        <p:nvPicPr>
          <p:cNvPr id="47" name="Image" descr="Image"/>
          <p:cNvPicPr>
            <a:picLocks noChangeAspect="1"/>
          </p:cNvPicPr>
          <p:nvPr/>
        </p:nvPicPr>
        <p:blipFill>
          <a:blip r:embed="rId2"/>
          <a:stretch>
            <a:fillRect/>
          </a:stretch>
        </p:blipFill>
        <p:spPr>
          <a:xfrm>
            <a:off x="-12383" y="0"/>
            <a:ext cx="12216766" cy="6858000"/>
          </a:xfrm>
          <a:prstGeom prst="rect">
            <a:avLst/>
          </a:prstGeom>
          <a:ln w="12700">
            <a:miter lim="400000"/>
          </a:ln>
        </p:spPr>
      </p:pic>
      <p:pic>
        <p:nvPicPr>
          <p:cNvPr id="49" name="bg object 17" descr="bg object 17"/>
          <p:cNvPicPr>
            <a:picLocks noChangeAspect="1"/>
          </p:cNvPicPr>
          <p:nvPr/>
        </p:nvPicPr>
        <p:blipFill>
          <a:blip r:embed="rId3"/>
          <a:stretch>
            <a:fillRect/>
          </a:stretch>
        </p:blipFill>
        <p:spPr>
          <a:xfrm>
            <a:off x="8692222" y="0"/>
            <a:ext cx="3499778" cy="6858000"/>
          </a:xfrm>
          <a:prstGeom prst="rect">
            <a:avLst/>
          </a:prstGeom>
          <a:ln w="12700">
            <a:miter lim="400000"/>
          </a:ln>
        </p:spPr>
      </p:pic>
      <p:sp>
        <p:nvSpPr>
          <p:cNvPr id="50" name="bg object 18"/>
          <p:cNvSpPr/>
          <p:nvPr/>
        </p:nvSpPr>
        <p:spPr>
          <a:xfrm>
            <a:off x="8509296" y="0"/>
            <a:ext cx="3132049" cy="6858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83" y="0"/>
                </a:lnTo>
                <a:lnTo>
                  <a:pt x="9602" y="12482"/>
                </a:lnTo>
                <a:lnTo>
                  <a:pt x="8629" y="12382"/>
                </a:lnTo>
                <a:lnTo>
                  <a:pt x="0" y="21600"/>
                </a:lnTo>
                <a:lnTo>
                  <a:pt x="1628" y="21600"/>
                </a:lnTo>
                <a:lnTo>
                  <a:pt x="21600" y="0"/>
                </a:lnTo>
                <a:close/>
              </a:path>
            </a:pathLst>
          </a:custGeom>
          <a:solidFill>
            <a:srgbClr val="E88C24"/>
          </a:solidFill>
          <a:ln w="12700">
            <a:miter lim="400000"/>
          </a:ln>
        </p:spPr>
        <p:txBody>
          <a:bodyPr lIns="45719" rIns="45719"/>
          <a:lstStyle/>
          <a:p>
            <a:endParaRPr/>
          </a:p>
        </p:txBody>
      </p:sp>
      <p:sp>
        <p:nvSpPr>
          <p:cNvPr id="2" name="object 4">
            <a:extLst>
              <a:ext uri="{FF2B5EF4-FFF2-40B4-BE49-F238E27FC236}">
                <a16:creationId xmlns:a16="http://schemas.microsoft.com/office/drawing/2014/main" id="{0B28C195-13A6-C9A0-D65F-4B15E26DBBAE}"/>
              </a:ext>
            </a:extLst>
          </p:cNvPr>
          <p:cNvSpPr/>
          <p:nvPr userDrawn="1"/>
        </p:nvSpPr>
        <p:spPr>
          <a:xfrm>
            <a:off x="569480" y="730617"/>
            <a:ext cx="94336" cy="485128"/>
          </a:xfrm>
          <a:prstGeom prst="rect">
            <a:avLst/>
          </a:prstGeom>
          <a:solidFill>
            <a:srgbClr val="E88C24"/>
          </a:solidFill>
          <a:ln w="12700" cap="flat">
            <a:noFill/>
            <a:miter lim="400000"/>
          </a:ln>
          <a:effectLst/>
        </p:spPr>
        <p:txBody>
          <a:bodyPr wrap="square" lIns="45719" tIns="45719" rIns="45719" bIns="45719" numCol="1" anchor="t">
            <a:noAutofit/>
          </a:bodyPr>
          <a:lstStyle/>
          <a:p>
            <a:endParaRPr/>
          </a:p>
        </p:txBody>
      </p:sp>
      <p:sp>
        <p:nvSpPr>
          <p:cNvPr id="3" name="TextBox 2">
            <a:extLst>
              <a:ext uri="{FF2B5EF4-FFF2-40B4-BE49-F238E27FC236}">
                <a16:creationId xmlns:a16="http://schemas.microsoft.com/office/drawing/2014/main" id="{1929FF92-AF0F-BD1E-08DB-3F4D3757DA18}"/>
              </a:ext>
            </a:extLst>
          </p:cNvPr>
          <p:cNvSpPr txBox="1"/>
          <p:nvPr userDrawn="1"/>
        </p:nvSpPr>
        <p:spPr>
          <a:xfrm>
            <a:off x="824948" y="648095"/>
            <a:ext cx="3926401" cy="769439"/>
          </a:xfrm>
          <a:prstGeom prst="rect">
            <a:avLst/>
          </a:prstGeom>
          <a:ln w="12700">
            <a:miter lim="400000"/>
          </a:ln>
        </p:spPr>
        <p:txBody>
          <a:bodyPr lIns="0" tIns="0" rIns="0" bIns="0">
            <a:normAutofit/>
          </a:bodyPr>
          <a:lstStyle>
            <a:lvl1pPr>
              <a:defRPr sz="4400" b="1">
                <a:solidFill>
                  <a:srgbClr val="273472"/>
                </a:solidFill>
                <a:latin typeface="Verdana"/>
                <a:ea typeface="Verdana"/>
                <a:cs typeface="Verdana"/>
                <a:sym typeface="Verdana"/>
              </a:defRPr>
            </a:lvl1pPr>
            <a:lvl2pPr>
              <a:defRPr sz="4400" b="1">
                <a:solidFill>
                  <a:srgbClr val="273472"/>
                </a:solidFill>
                <a:latin typeface="Verdana"/>
                <a:ea typeface="Verdana"/>
                <a:cs typeface="Verdana"/>
                <a:sym typeface="Verdana"/>
              </a:defRPr>
            </a:lvl2pPr>
            <a:lvl3pPr>
              <a:defRPr sz="4400" b="1">
                <a:solidFill>
                  <a:srgbClr val="273472"/>
                </a:solidFill>
                <a:latin typeface="Verdana"/>
                <a:ea typeface="Verdana"/>
                <a:cs typeface="Verdana"/>
                <a:sym typeface="Verdana"/>
              </a:defRPr>
            </a:lvl3pPr>
            <a:lvl4pPr>
              <a:defRPr sz="4400" b="1">
                <a:solidFill>
                  <a:srgbClr val="273472"/>
                </a:solidFill>
                <a:latin typeface="Verdana"/>
                <a:ea typeface="Verdana"/>
                <a:cs typeface="Verdana"/>
                <a:sym typeface="Verdana"/>
              </a:defRPr>
            </a:lvl4pPr>
            <a:lvl5pPr>
              <a:defRPr sz="4400" b="1">
                <a:solidFill>
                  <a:srgbClr val="273472"/>
                </a:solidFill>
                <a:latin typeface="Verdana"/>
                <a:ea typeface="Verdana"/>
                <a:cs typeface="Verdana"/>
                <a:sym typeface="Verdana"/>
              </a:defRPr>
            </a:lvl5pPr>
            <a:lvl6pPr>
              <a:defRPr sz="4400" b="1">
                <a:solidFill>
                  <a:srgbClr val="273472"/>
                </a:solidFill>
                <a:latin typeface="Verdana"/>
                <a:ea typeface="Verdana"/>
                <a:cs typeface="Verdana"/>
                <a:sym typeface="Verdana"/>
              </a:defRPr>
            </a:lvl6pPr>
            <a:lvl7pPr>
              <a:defRPr sz="4400" b="1">
                <a:solidFill>
                  <a:srgbClr val="273472"/>
                </a:solidFill>
                <a:latin typeface="Verdana"/>
                <a:ea typeface="Verdana"/>
                <a:cs typeface="Verdana"/>
                <a:sym typeface="Verdana"/>
              </a:defRPr>
            </a:lvl7pPr>
            <a:lvl8pPr>
              <a:defRPr sz="4400" b="1">
                <a:solidFill>
                  <a:srgbClr val="273472"/>
                </a:solidFill>
                <a:latin typeface="Verdana"/>
                <a:ea typeface="Verdana"/>
                <a:cs typeface="Verdana"/>
                <a:sym typeface="Verdana"/>
              </a:defRPr>
            </a:lvl8pPr>
            <a:lvl9pPr>
              <a:defRPr sz="4400" b="1">
                <a:solidFill>
                  <a:srgbClr val="273472"/>
                </a:solidFill>
                <a:latin typeface="Verdana"/>
                <a:ea typeface="Verdana"/>
                <a:cs typeface="Verdana"/>
                <a:sym typeface="Verdana"/>
              </a:defRPr>
            </a:lvl9pPr>
          </a:lstStyle>
          <a:p>
            <a:pPr lvl="0"/>
            <a:r>
              <a:rPr lang="en-US" sz="4000" dirty="0">
                <a:sym typeface="Calibri"/>
              </a:rPr>
              <a:t>Speakers</a:t>
            </a:r>
          </a:p>
        </p:txBody>
      </p:sp>
      <p:sp>
        <p:nvSpPr>
          <p:cNvPr id="4" name="Picture Placeholder 13">
            <a:extLst>
              <a:ext uri="{FF2B5EF4-FFF2-40B4-BE49-F238E27FC236}">
                <a16:creationId xmlns:a16="http://schemas.microsoft.com/office/drawing/2014/main" id="{A611E3E8-9C82-3A94-5AF8-DE0EEC49219F}"/>
              </a:ext>
            </a:extLst>
          </p:cNvPr>
          <p:cNvSpPr>
            <a:spLocks noGrp="1"/>
          </p:cNvSpPr>
          <p:nvPr>
            <p:ph type="pic" sz="quarter" idx="11" hasCustomPrompt="1"/>
          </p:nvPr>
        </p:nvSpPr>
        <p:spPr>
          <a:xfrm>
            <a:off x="550655" y="1600200"/>
            <a:ext cx="1828800" cy="1828800"/>
          </a:xfrm>
          <a:prstGeom prst="ellipse">
            <a:avLst/>
          </a:prstGeom>
          <a:solidFill>
            <a:srgbClr val="A6ACB7"/>
          </a:solidFill>
          <a:ln w="63500">
            <a:solidFill>
              <a:srgbClr val="FF9300"/>
            </a:solidFill>
          </a:ln>
        </p:spPr>
        <p:txBody>
          <a:bodyPr/>
          <a:lstStyle>
            <a:lvl1pPr algn="ctr">
              <a:defRPr/>
            </a:lvl1pPr>
          </a:lstStyle>
          <a:p>
            <a:r>
              <a:rPr lang="en-US" dirty="0"/>
              <a:t>headshot</a:t>
            </a:r>
          </a:p>
        </p:txBody>
      </p:sp>
      <p:sp>
        <p:nvSpPr>
          <p:cNvPr id="6" name="Picture Placeholder 13">
            <a:extLst>
              <a:ext uri="{FF2B5EF4-FFF2-40B4-BE49-F238E27FC236}">
                <a16:creationId xmlns:a16="http://schemas.microsoft.com/office/drawing/2014/main" id="{D59FEECC-FD0F-27C0-892D-391D635CF27A}"/>
              </a:ext>
            </a:extLst>
          </p:cNvPr>
          <p:cNvSpPr>
            <a:spLocks noGrp="1"/>
          </p:cNvSpPr>
          <p:nvPr>
            <p:ph type="pic" sz="quarter" idx="13" hasCustomPrompt="1"/>
          </p:nvPr>
        </p:nvSpPr>
        <p:spPr>
          <a:xfrm>
            <a:off x="550655" y="4050354"/>
            <a:ext cx="1828800" cy="1828800"/>
          </a:xfrm>
          <a:prstGeom prst="ellipse">
            <a:avLst/>
          </a:prstGeom>
          <a:solidFill>
            <a:srgbClr val="A6ACB7"/>
          </a:solidFill>
          <a:ln w="63500">
            <a:solidFill>
              <a:srgbClr val="FF9300"/>
            </a:solidFill>
          </a:ln>
        </p:spPr>
        <p:txBody>
          <a:bodyPr/>
          <a:lstStyle>
            <a:lvl1pPr algn="ctr">
              <a:defRPr/>
            </a:lvl1pPr>
          </a:lstStyle>
          <a:p>
            <a:r>
              <a:rPr lang="en-US" dirty="0"/>
              <a:t>headshot</a:t>
            </a:r>
          </a:p>
        </p:txBody>
      </p:sp>
      <p:sp>
        <p:nvSpPr>
          <p:cNvPr id="10" name="Text Placeholder 9">
            <a:extLst>
              <a:ext uri="{FF2B5EF4-FFF2-40B4-BE49-F238E27FC236}">
                <a16:creationId xmlns:a16="http://schemas.microsoft.com/office/drawing/2014/main" id="{8882C320-4955-A70C-46A3-AC36AD81F0D1}"/>
              </a:ext>
            </a:extLst>
          </p:cNvPr>
          <p:cNvSpPr>
            <a:spLocks noGrp="1"/>
          </p:cNvSpPr>
          <p:nvPr>
            <p:ph type="body" sz="quarter" idx="15" hasCustomPrompt="1"/>
          </p:nvPr>
        </p:nvSpPr>
        <p:spPr>
          <a:xfrm>
            <a:off x="2544762" y="1600200"/>
            <a:ext cx="5486400" cy="18288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Name, Title, Company</a:t>
            </a:r>
          </a:p>
        </p:txBody>
      </p:sp>
      <p:sp>
        <p:nvSpPr>
          <p:cNvPr id="11" name="Text Placeholder 9">
            <a:extLst>
              <a:ext uri="{FF2B5EF4-FFF2-40B4-BE49-F238E27FC236}">
                <a16:creationId xmlns:a16="http://schemas.microsoft.com/office/drawing/2014/main" id="{AA81035F-BFB1-2B4A-D37D-07EA122D7D0D}"/>
              </a:ext>
            </a:extLst>
          </p:cNvPr>
          <p:cNvSpPr>
            <a:spLocks noGrp="1"/>
          </p:cNvSpPr>
          <p:nvPr>
            <p:ph type="body" sz="quarter" idx="16" hasCustomPrompt="1"/>
          </p:nvPr>
        </p:nvSpPr>
        <p:spPr>
          <a:xfrm>
            <a:off x="2569924" y="4079889"/>
            <a:ext cx="5486400" cy="18288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Name, Title, Company</a:t>
            </a:r>
          </a:p>
        </p:txBody>
      </p:sp>
      <p:pic>
        <p:nvPicPr>
          <p:cNvPr id="14" name="object 8" descr="object 8">
            <a:extLst>
              <a:ext uri="{FF2B5EF4-FFF2-40B4-BE49-F238E27FC236}">
                <a16:creationId xmlns:a16="http://schemas.microsoft.com/office/drawing/2014/main" id="{89F0D09D-64FB-6535-510F-E5FE003D6AA6}"/>
              </a:ext>
            </a:extLst>
          </p:cNvPr>
          <p:cNvPicPr>
            <a:picLocks noChangeAspect="1"/>
          </p:cNvPicPr>
          <p:nvPr userDrawn="1"/>
        </p:nvPicPr>
        <p:blipFill>
          <a:blip r:embed="rId4"/>
          <a:stretch>
            <a:fillRect/>
          </a:stretch>
        </p:blipFill>
        <p:spPr>
          <a:xfrm>
            <a:off x="9189720" y="5577840"/>
            <a:ext cx="3004402" cy="1088213"/>
          </a:xfrm>
          <a:prstGeom prst="rect">
            <a:avLst/>
          </a:prstGeom>
          <a:ln w="12700" cap="flat">
            <a:noFill/>
            <a:miter lim="400000"/>
          </a:ln>
          <a:effectLst/>
        </p:spPr>
      </p:pic>
      <p:sp>
        <p:nvSpPr>
          <p:cNvPr id="15" name="object 10">
            <a:extLst>
              <a:ext uri="{FF2B5EF4-FFF2-40B4-BE49-F238E27FC236}">
                <a16:creationId xmlns:a16="http://schemas.microsoft.com/office/drawing/2014/main" id="{28136842-CD0A-1D81-A51A-FEBC7142305E}"/>
              </a:ext>
            </a:extLst>
          </p:cNvPr>
          <p:cNvSpPr txBox="1"/>
          <p:nvPr userDrawn="1"/>
        </p:nvSpPr>
        <p:spPr>
          <a:xfrm>
            <a:off x="267380" y="6500509"/>
            <a:ext cx="5005660" cy="2000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indent="12700">
              <a:spcBef>
                <a:spcPts val="100"/>
              </a:spcBef>
              <a:defRPr sz="1300" spc="215">
                <a:solidFill>
                  <a:srgbClr val="3C474C"/>
                </a:solidFill>
                <a:latin typeface="Lucida Sans Unicode"/>
                <a:ea typeface="Lucida Sans Unicode"/>
                <a:cs typeface="Lucida Sans Unicode"/>
                <a:sym typeface="Lucida Sans Unicode"/>
              </a:defRPr>
            </a:pPr>
            <a:r>
              <a:rPr dirty="0"/>
              <a:t>@</a:t>
            </a:r>
            <a:r>
              <a:rPr spc="-65" dirty="0"/>
              <a:t> </a:t>
            </a:r>
            <a:r>
              <a:rPr spc="-50" dirty="0"/>
              <a:t>2023</a:t>
            </a:r>
            <a:r>
              <a:rPr spc="-65" dirty="0"/>
              <a:t> </a:t>
            </a:r>
            <a:r>
              <a:rPr spc="60" dirty="0"/>
              <a:t>Dynamic</a:t>
            </a:r>
            <a:r>
              <a:rPr spc="-65" dirty="0"/>
              <a:t> </a:t>
            </a:r>
            <a:r>
              <a:rPr spc="40" dirty="0"/>
              <a:t>Communities</a:t>
            </a:r>
            <a:r>
              <a:rPr lang="en-US" spc="40" dirty="0"/>
              <a:t> | “For Users, By Users”</a:t>
            </a:r>
            <a:endParaRPr spc="40" dirty="0"/>
          </a:p>
        </p:txBody>
      </p:sp>
    </p:spTree>
    <p:extLst>
      <p:ext uri="{BB962C8B-B14F-4D97-AF65-F5344CB8AC3E}">
        <p14:creationId xmlns:p14="http://schemas.microsoft.com/office/powerpoint/2010/main" val="173186911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Multiple Speakers">
    <p:spTree>
      <p:nvGrpSpPr>
        <p:cNvPr id="1" name=""/>
        <p:cNvGrpSpPr/>
        <p:nvPr/>
      </p:nvGrpSpPr>
      <p:grpSpPr>
        <a:xfrm>
          <a:off x="0" y="0"/>
          <a:ext cx="0" cy="0"/>
          <a:chOff x="0" y="0"/>
          <a:chExt cx="0" cy="0"/>
        </a:xfrm>
      </p:grpSpPr>
      <p:pic>
        <p:nvPicPr>
          <p:cNvPr id="47" name="Image" descr="Image"/>
          <p:cNvPicPr>
            <a:picLocks noChangeAspect="1"/>
          </p:cNvPicPr>
          <p:nvPr/>
        </p:nvPicPr>
        <p:blipFill>
          <a:blip r:embed="rId2"/>
          <a:stretch>
            <a:fillRect/>
          </a:stretch>
        </p:blipFill>
        <p:spPr>
          <a:xfrm>
            <a:off x="-12383" y="0"/>
            <a:ext cx="12216766" cy="6858000"/>
          </a:xfrm>
          <a:prstGeom prst="rect">
            <a:avLst/>
          </a:prstGeom>
          <a:ln w="12700">
            <a:miter lim="400000"/>
          </a:ln>
        </p:spPr>
      </p:pic>
      <p:pic>
        <p:nvPicPr>
          <p:cNvPr id="49" name="bg object 17" descr="bg object 17"/>
          <p:cNvPicPr>
            <a:picLocks noChangeAspect="1"/>
          </p:cNvPicPr>
          <p:nvPr/>
        </p:nvPicPr>
        <p:blipFill>
          <a:blip r:embed="rId3"/>
          <a:stretch>
            <a:fillRect/>
          </a:stretch>
        </p:blipFill>
        <p:spPr>
          <a:xfrm>
            <a:off x="8692222" y="0"/>
            <a:ext cx="3499778" cy="6858000"/>
          </a:xfrm>
          <a:prstGeom prst="rect">
            <a:avLst/>
          </a:prstGeom>
          <a:ln w="12700">
            <a:miter lim="400000"/>
          </a:ln>
        </p:spPr>
      </p:pic>
      <p:sp>
        <p:nvSpPr>
          <p:cNvPr id="50" name="bg object 18"/>
          <p:cNvSpPr/>
          <p:nvPr/>
        </p:nvSpPr>
        <p:spPr>
          <a:xfrm>
            <a:off x="8509296" y="0"/>
            <a:ext cx="3132049" cy="6858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83" y="0"/>
                </a:lnTo>
                <a:lnTo>
                  <a:pt x="9602" y="12482"/>
                </a:lnTo>
                <a:lnTo>
                  <a:pt x="8629" y="12382"/>
                </a:lnTo>
                <a:lnTo>
                  <a:pt x="0" y="21600"/>
                </a:lnTo>
                <a:lnTo>
                  <a:pt x="1628" y="21600"/>
                </a:lnTo>
                <a:lnTo>
                  <a:pt x="21600" y="0"/>
                </a:lnTo>
                <a:close/>
              </a:path>
            </a:pathLst>
          </a:custGeom>
          <a:solidFill>
            <a:srgbClr val="E88C24"/>
          </a:solidFill>
          <a:ln w="12700">
            <a:miter lim="400000"/>
          </a:ln>
        </p:spPr>
        <p:txBody>
          <a:bodyPr lIns="45719" rIns="45719"/>
          <a:lstStyle/>
          <a:p>
            <a:endParaRPr/>
          </a:p>
        </p:txBody>
      </p:sp>
      <p:sp>
        <p:nvSpPr>
          <p:cNvPr id="2" name="object 4">
            <a:extLst>
              <a:ext uri="{FF2B5EF4-FFF2-40B4-BE49-F238E27FC236}">
                <a16:creationId xmlns:a16="http://schemas.microsoft.com/office/drawing/2014/main" id="{0B28C195-13A6-C9A0-D65F-4B15E26DBBAE}"/>
              </a:ext>
            </a:extLst>
          </p:cNvPr>
          <p:cNvSpPr/>
          <p:nvPr userDrawn="1"/>
        </p:nvSpPr>
        <p:spPr>
          <a:xfrm>
            <a:off x="569480" y="730617"/>
            <a:ext cx="94336" cy="485128"/>
          </a:xfrm>
          <a:prstGeom prst="rect">
            <a:avLst/>
          </a:prstGeom>
          <a:solidFill>
            <a:srgbClr val="E88C24"/>
          </a:solidFill>
          <a:ln w="12700" cap="flat">
            <a:noFill/>
            <a:miter lim="400000"/>
          </a:ln>
          <a:effectLst/>
        </p:spPr>
        <p:txBody>
          <a:bodyPr wrap="square" lIns="45719" tIns="45719" rIns="45719" bIns="45719" numCol="1" anchor="t">
            <a:noAutofit/>
          </a:bodyPr>
          <a:lstStyle/>
          <a:p>
            <a:endParaRPr/>
          </a:p>
        </p:txBody>
      </p:sp>
      <p:sp>
        <p:nvSpPr>
          <p:cNvPr id="3" name="TextBox 2">
            <a:extLst>
              <a:ext uri="{FF2B5EF4-FFF2-40B4-BE49-F238E27FC236}">
                <a16:creationId xmlns:a16="http://schemas.microsoft.com/office/drawing/2014/main" id="{1929FF92-AF0F-BD1E-08DB-3F4D3757DA18}"/>
              </a:ext>
            </a:extLst>
          </p:cNvPr>
          <p:cNvSpPr txBox="1"/>
          <p:nvPr userDrawn="1"/>
        </p:nvSpPr>
        <p:spPr>
          <a:xfrm>
            <a:off x="824948" y="648095"/>
            <a:ext cx="3926401" cy="769439"/>
          </a:xfrm>
          <a:prstGeom prst="rect">
            <a:avLst/>
          </a:prstGeom>
          <a:ln w="12700">
            <a:miter lim="400000"/>
          </a:ln>
        </p:spPr>
        <p:txBody>
          <a:bodyPr lIns="0" tIns="0" rIns="0" bIns="0">
            <a:normAutofit/>
          </a:bodyPr>
          <a:lstStyle>
            <a:lvl1pPr>
              <a:defRPr sz="4400" b="1">
                <a:solidFill>
                  <a:srgbClr val="273472"/>
                </a:solidFill>
                <a:latin typeface="Verdana"/>
                <a:ea typeface="Verdana"/>
                <a:cs typeface="Verdana"/>
                <a:sym typeface="Verdana"/>
              </a:defRPr>
            </a:lvl1pPr>
            <a:lvl2pPr>
              <a:defRPr sz="4400" b="1">
                <a:solidFill>
                  <a:srgbClr val="273472"/>
                </a:solidFill>
                <a:latin typeface="Verdana"/>
                <a:ea typeface="Verdana"/>
                <a:cs typeface="Verdana"/>
                <a:sym typeface="Verdana"/>
              </a:defRPr>
            </a:lvl2pPr>
            <a:lvl3pPr>
              <a:defRPr sz="4400" b="1">
                <a:solidFill>
                  <a:srgbClr val="273472"/>
                </a:solidFill>
                <a:latin typeface="Verdana"/>
                <a:ea typeface="Verdana"/>
                <a:cs typeface="Verdana"/>
                <a:sym typeface="Verdana"/>
              </a:defRPr>
            </a:lvl3pPr>
            <a:lvl4pPr>
              <a:defRPr sz="4400" b="1">
                <a:solidFill>
                  <a:srgbClr val="273472"/>
                </a:solidFill>
                <a:latin typeface="Verdana"/>
                <a:ea typeface="Verdana"/>
                <a:cs typeface="Verdana"/>
                <a:sym typeface="Verdana"/>
              </a:defRPr>
            </a:lvl4pPr>
            <a:lvl5pPr>
              <a:defRPr sz="4400" b="1">
                <a:solidFill>
                  <a:srgbClr val="273472"/>
                </a:solidFill>
                <a:latin typeface="Verdana"/>
                <a:ea typeface="Verdana"/>
                <a:cs typeface="Verdana"/>
                <a:sym typeface="Verdana"/>
              </a:defRPr>
            </a:lvl5pPr>
            <a:lvl6pPr>
              <a:defRPr sz="4400" b="1">
                <a:solidFill>
                  <a:srgbClr val="273472"/>
                </a:solidFill>
                <a:latin typeface="Verdana"/>
                <a:ea typeface="Verdana"/>
                <a:cs typeface="Verdana"/>
                <a:sym typeface="Verdana"/>
              </a:defRPr>
            </a:lvl6pPr>
            <a:lvl7pPr>
              <a:defRPr sz="4400" b="1">
                <a:solidFill>
                  <a:srgbClr val="273472"/>
                </a:solidFill>
                <a:latin typeface="Verdana"/>
                <a:ea typeface="Verdana"/>
                <a:cs typeface="Verdana"/>
                <a:sym typeface="Verdana"/>
              </a:defRPr>
            </a:lvl7pPr>
            <a:lvl8pPr>
              <a:defRPr sz="4400" b="1">
                <a:solidFill>
                  <a:srgbClr val="273472"/>
                </a:solidFill>
                <a:latin typeface="Verdana"/>
                <a:ea typeface="Verdana"/>
                <a:cs typeface="Verdana"/>
                <a:sym typeface="Verdana"/>
              </a:defRPr>
            </a:lvl8pPr>
            <a:lvl9pPr>
              <a:defRPr sz="4400" b="1">
                <a:solidFill>
                  <a:srgbClr val="273472"/>
                </a:solidFill>
                <a:latin typeface="Verdana"/>
                <a:ea typeface="Verdana"/>
                <a:cs typeface="Verdana"/>
                <a:sym typeface="Verdana"/>
              </a:defRPr>
            </a:lvl9pPr>
          </a:lstStyle>
          <a:p>
            <a:pPr lvl="0"/>
            <a:r>
              <a:rPr lang="en-US" sz="4000" dirty="0">
                <a:sym typeface="Calibri"/>
              </a:rPr>
              <a:t>Speakers</a:t>
            </a:r>
          </a:p>
        </p:txBody>
      </p:sp>
      <p:sp>
        <p:nvSpPr>
          <p:cNvPr id="4" name="Picture Placeholder 13">
            <a:extLst>
              <a:ext uri="{FF2B5EF4-FFF2-40B4-BE49-F238E27FC236}">
                <a16:creationId xmlns:a16="http://schemas.microsoft.com/office/drawing/2014/main" id="{A611E3E8-9C82-3A94-5AF8-DE0EEC49219F}"/>
              </a:ext>
            </a:extLst>
          </p:cNvPr>
          <p:cNvSpPr>
            <a:spLocks noGrp="1"/>
          </p:cNvSpPr>
          <p:nvPr>
            <p:ph type="pic" sz="quarter" idx="11" hasCustomPrompt="1"/>
          </p:nvPr>
        </p:nvSpPr>
        <p:spPr>
          <a:xfrm>
            <a:off x="550655" y="1600200"/>
            <a:ext cx="1828800" cy="1828800"/>
          </a:xfrm>
          <a:prstGeom prst="ellipse">
            <a:avLst/>
          </a:prstGeom>
          <a:solidFill>
            <a:srgbClr val="A6ACB7"/>
          </a:solidFill>
          <a:ln w="63500">
            <a:solidFill>
              <a:srgbClr val="FF9300"/>
            </a:solidFill>
          </a:ln>
        </p:spPr>
        <p:txBody>
          <a:bodyPr/>
          <a:lstStyle>
            <a:lvl1pPr algn="ctr">
              <a:defRPr/>
            </a:lvl1pPr>
          </a:lstStyle>
          <a:p>
            <a:r>
              <a:rPr lang="en-US" dirty="0"/>
              <a:t>headshot</a:t>
            </a:r>
          </a:p>
        </p:txBody>
      </p:sp>
      <p:sp>
        <p:nvSpPr>
          <p:cNvPr id="5" name="Picture Placeholder 13">
            <a:extLst>
              <a:ext uri="{FF2B5EF4-FFF2-40B4-BE49-F238E27FC236}">
                <a16:creationId xmlns:a16="http://schemas.microsoft.com/office/drawing/2014/main" id="{51F6DAED-041B-09B2-3CC8-48D14D53E1D3}"/>
              </a:ext>
            </a:extLst>
          </p:cNvPr>
          <p:cNvSpPr>
            <a:spLocks noGrp="1"/>
          </p:cNvSpPr>
          <p:nvPr>
            <p:ph type="pic" sz="quarter" idx="12" hasCustomPrompt="1"/>
          </p:nvPr>
        </p:nvSpPr>
        <p:spPr>
          <a:xfrm>
            <a:off x="550655" y="4107849"/>
            <a:ext cx="1828800" cy="1828800"/>
          </a:xfrm>
          <a:prstGeom prst="ellipse">
            <a:avLst/>
          </a:prstGeom>
          <a:solidFill>
            <a:srgbClr val="A6ACB7"/>
          </a:solidFill>
          <a:ln w="63500">
            <a:solidFill>
              <a:srgbClr val="FF9300"/>
            </a:solidFill>
          </a:ln>
        </p:spPr>
        <p:txBody>
          <a:bodyPr/>
          <a:lstStyle>
            <a:lvl1pPr algn="ctr">
              <a:defRPr/>
            </a:lvl1pPr>
          </a:lstStyle>
          <a:p>
            <a:r>
              <a:rPr lang="en-US" dirty="0"/>
              <a:t>headshot</a:t>
            </a:r>
          </a:p>
        </p:txBody>
      </p:sp>
      <p:sp>
        <p:nvSpPr>
          <p:cNvPr id="6" name="Picture Placeholder 13">
            <a:extLst>
              <a:ext uri="{FF2B5EF4-FFF2-40B4-BE49-F238E27FC236}">
                <a16:creationId xmlns:a16="http://schemas.microsoft.com/office/drawing/2014/main" id="{D59FEECC-FD0F-27C0-892D-391D635CF27A}"/>
              </a:ext>
            </a:extLst>
          </p:cNvPr>
          <p:cNvSpPr>
            <a:spLocks noGrp="1"/>
          </p:cNvSpPr>
          <p:nvPr>
            <p:ph type="pic" sz="quarter" idx="13" hasCustomPrompt="1"/>
          </p:nvPr>
        </p:nvSpPr>
        <p:spPr>
          <a:xfrm>
            <a:off x="4751349" y="1600200"/>
            <a:ext cx="1828800" cy="1828800"/>
          </a:xfrm>
          <a:prstGeom prst="ellipse">
            <a:avLst/>
          </a:prstGeom>
          <a:solidFill>
            <a:srgbClr val="A6ACB7"/>
          </a:solidFill>
          <a:ln w="63500">
            <a:solidFill>
              <a:srgbClr val="FF9300"/>
            </a:solidFill>
          </a:ln>
        </p:spPr>
        <p:txBody>
          <a:bodyPr/>
          <a:lstStyle>
            <a:lvl1pPr algn="ctr">
              <a:defRPr/>
            </a:lvl1pPr>
          </a:lstStyle>
          <a:p>
            <a:r>
              <a:rPr lang="en-US" dirty="0"/>
              <a:t>headshot</a:t>
            </a:r>
          </a:p>
        </p:txBody>
      </p:sp>
      <p:sp>
        <p:nvSpPr>
          <p:cNvPr id="7" name="Picture Placeholder 13">
            <a:extLst>
              <a:ext uri="{FF2B5EF4-FFF2-40B4-BE49-F238E27FC236}">
                <a16:creationId xmlns:a16="http://schemas.microsoft.com/office/drawing/2014/main" id="{D7F9CB0E-D8D7-269D-46FC-3FE3C0775BDB}"/>
              </a:ext>
            </a:extLst>
          </p:cNvPr>
          <p:cNvSpPr>
            <a:spLocks noGrp="1"/>
          </p:cNvSpPr>
          <p:nvPr>
            <p:ph type="pic" sz="quarter" idx="14" hasCustomPrompt="1"/>
          </p:nvPr>
        </p:nvSpPr>
        <p:spPr>
          <a:xfrm>
            <a:off x="4751349" y="4107849"/>
            <a:ext cx="1828800" cy="1828800"/>
          </a:xfrm>
          <a:prstGeom prst="ellipse">
            <a:avLst/>
          </a:prstGeom>
          <a:solidFill>
            <a:srgbClr val="A6ACB7"/>
          </a:solidFill>
          <a:ln w="63500">
            <a:solidFill>
              <a:srgbClr val="FF9300"/>
            </a:solidFill>
          </a:ln>
        </p:spPr>
        <p:txBody>
          <a:bodyPr/>
          <a:lstStyle>
            <a:lvl1pPr algn="ctr">
              <a:defRPr/>
            </a:lvl1pPr>
          </a:lstStyle>
          <a:p>
            <a:r>
              <a:rPr lang="en-US" dirty="0"/>
              <a:t>headshot</a:t>
            </a:r>
          </a:p>
        </p:txBody>
      </p:sp>
      <p:sp>
        <p:nvSpPr>
          <p:cNvPr id="10" name="Text Placeholder 9">
            <a:extLst>
              <a:ext uri="{FF2B5EF4-FFF2-40B4-BE49-F238E27FC236}">
                <a16:creationId xmlns:a16="http://schemas.microsoft.com/office/drawing/2014/main" id="{8882C320-4955-A70C-46A3-AC36AD81F0D1}"/>
              </a:ext>
            </a:extLst>
          </p:cNvPr>
          <p:cNvSpPr>
            <a:spLocks noGrp="1"/>
          </p:cNvSpPr>
          <p:nvPr>
            <p:ph type="body" sz="quarter" idx="15" hasCustomPrompt="1"/>
          </p:nvPr>
        </p:nvSpPr>
        <p:spPr>
          <a:xfrm>
            <a:off x="2544763" y="1600200"/>
            <a:ext cx="1941512" cy="18288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Name, Title, Company</a:t>
            </a:r>
          </a:p>
        </p:txBody>
      </p:sp>
      <p:sp>
        <p:nvSpPr>
          <p:cNvPr id="11" name="Text Placeholder 9">
            <a:extLst>
              <a:ext uri="{FF2B5EF4-FFF2-40B4-BE49-F238E27FC236}">
                <a16:creationId xmlns:a16="http://schemas.microsoft.com/office/drawing/2014/main" id="{AA81035F-BFB1-2B4A-D37D-07EA122D7D0D}"/>
              </a:ext>
            </a:extLst>
          </p:cNvPr>
          <p:cNvSpPr>
            <a:spLocks noGrp="1"/>
          </p:cNvSpPr>
          <p:nvPr>
            <p:ph type="body" sz="quarter" idx="16" hasCustomPrompt="1"/>
          </p:nvPr>
        </p:nvSpPr>
        <p:spPr>
          <a:xfrm>
            <a:off x="6845223" y="1600200"/>
            <a:ext cx="1941512" cy="18288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Name, Title, Company</a:t>
            </a:r>
          </a:p>
        </p:txBody>
      </p:sp>
      <p:sp>
        <p:nvSpPr>
          <p:cNvPr id="12" name="Text Placeholder 9">
            <a:extLst>
              <a:ext uri="{FF2B5EF4-FFF2-40B4-BE49-F238E27FC236}">
                <a16:creationId xmlns:a16="http://schemas.microsoft.com/office/drawing/2014/main" id="{CA8498CA-DC8E-DB42-C9DB-295CBC2AB205}"/>
              </a:ext>
            </a:extLst>
          </p:cNvPr>
          <p:cNvSpPr>
            <a:spLocks noGrp="1"/>
          </p:cNvSpPr>
          <p:nvPr>
            <p:ph type="body" sz="quarter" idx="17" hasCustomPrompt="1"/>
          </p:nvPr>
        </p:nvSpPr>
        <p:spPr>
          <a:xfrm>
            <a:off x="2544763" y="4107849"/>
            <a:ext cx="1941512" cy="18288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Name, Title, Company</a:t>
            </a:r>
          </a:p>
        </p:txBody>
      </p:sp>
      <p:sp>
        <p:nvSpPr>
          <p:cNvPr id="13" name="Text Placeholder 9">
            <a:extLst>
              <a:ext uri="{FF2B5EF4-FFF2-40B4-BE49-F238E27FC236}">
                <a16:creationId xmlns:a16="http://schemas.microsoft.com/office/drawing/2014/main" id="{6947CEC6-4DE0-3AD4-99B7-14156074EF56}"/>
              </a:ext>
            </a:extLst>
          </p:cNvPr>
          <p:cNvSpPr>
            <a:spLocks noGrp="1"/>
          </p:cNvSpPr>
          <p:nvPr>
            <p:ph type="body" sz="quarter" idx="18" hasCustomPrompt="1"/>
          </p:nvPr>
        </p:nvSpPr>
        <p:spPr>
          <a:xfrm>
            <a:off x="6845223" y="4107849"/>
            <a:ext cx="1941512" cy="18288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Name, Title, Company</a:t>
            </a:r>
          </a:p>
        </p:txBody>
      </p:sp>
      <p:pic>
        <p:nvPicPr>
          <p:cNvPr id="14" name="object 8" descr="object 8">
            <a:extLst>
              <a:ext uri="{FF2B5EF4-FFF2-40B4-BE49-F238E27FC236}">
                <a16:creationId xmlns:a16="http://schemas.microsoft.com/office/drawing/2014/main" id="{89F0D09D-64FB-6535-510F-E5FE003D6AA6}"/>
              </a:ext>
            </a:extLst>
          </p:cNvPr>
          <p:cNvPicPr>
            <a:picLocks noChangeAspect="1"/>
          </p:cNvPicPr>
          <p:nvPr userDrawn="1"/>
        </p:nvPicPr>
        <p:blipFill>
          <a:blip r:embed="rId4"/>
          <a:stretch>
            <a:fillRect/>
          </a:stretch>
        </p:blipFill>
        <p:spPr>
          <a:xfrm>
            <a:off x="9189720" y="5577840"/>
            <a:ext cx="3004402" cy="1088213"/>
          </a:xfrm>
          <a:prstGeom prst="rect">
            <a:avLst/>
          </a:prstGeom>
          <a:ln w="12700" cap="flat">
            <a:noFill/>
            <a:miter lim="400000"/>
          </a:ln>
          <a:effectLst/>
        </p:spPr>
      </p:pic>
      <p:sp>
        <p:nvSpPr>
          <p:cNvPr id="8" name="object 10">
            <a:extLst>
              <a:ext uri="{FF2B5EF4-FFF2-40B4-BE49-F238E27FC236}">
                <a16:creationId xmlns:a16="http://schemas.microsoft.com/office/drawing/2014/main" id="{883D3D1A-E758-CC96-8969-E4B73B1D44C5}"/>
              </a:ext>
            </a:extLst>
          </p:cNvPr>
          <p:cNvSpPr txBox="1"/>
          <p:nvPr userDrawn="1"/>
        </p:nvSpPr>
        <p:spPr>
          <a:xfrm>
            <a:off x="267380" y="6500509"/>
            <a:ext cx="5005660" cy="2000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indent="12700">
              <a:spcBef>
                <a:spcPts val="100"/>
              </a:spcBef>
              <a:defRPr sz="1300" spc="215">
                <a:solidFill>
                  <a:srgbClr val="3C474C"/>
                </a:solidFill>
                <a:latin typeface="Lucida Sans Unicode"/>
                <a:ea typeface="Lucida Sans Unicode"/>
                <a:cs typeface="Lucida Sans Unicode"/>
                <a:sym typeface="Lucida Sans Unicode"/>
              </a:defRPr>
            </a:pPr>
            <a:r>
              <a:rPr dirty="0"/>
              <a:t>@</a:t>
            </a:r>
            <a:r>
              <a:rPr spc="-65" dirty="0"/>
              <a:t> </a:t>
            </a:r>
            <a:r>
              <a:rPr spc="-50" dirty="0"/>
              <a:t>2023</a:t>
            </a:r>
            <a:r>
              <a:rPr spc="-65" dirty="0"/>
              <a:t> </a:t>
            </a:r>
            <a:r>
              <a:rPr spc="60" dirty="0"/>
              <a:t>Dynamic</a:t>
            </a:r>
            <a:r>
              <a:rPr spc="-65" dirty="0"/>
              <a:t> </a:t>
            </a:r>
            <a:r>
              <a:rPr spc="40" dirty="0"/>
              <a:t>Communities</a:t>
            </a:r>
            <a:r>
              <a:rPr lang="en-US" spc="40" dirty="0"/>
              <a:t> | “For Users, By Users”</a:t>
            </a:r>
            <a:endParaRPr spc="40" dirty="0"/>
          </a:p>
        </p:txBody>
      </p:sp>
    </p:spTree>
    <p:extLst>
      <p:ext uri="{BB962C8B-B14F-4D97-AF65-F5344CB8AC3E}">
        <p14:creationId xmlns:p14="http://schemas.microsoft.com/office/powerpoint/2010/main" val="61359517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8FB400-37E7-74B2-ACB9-7ED56CD5FDD0}"/>
              </a:ext>
            </a:extLst>
          </p:cNvPr>
          <p:cNvSpPr>
            <a:spLocks noGrp="1"/>
          </p:cNvSpPr>
          <p:nvPr>
            <p:ph type="sldNum" sz="quarter" idx="10"/>
          </p:nvPr>
        </p:nvSpPr>
        <p:spPr/>
        <p:txBody>
          <a:bodyPr/>
          <a:lstStyle/>
          <a:p>
            <a:fld id="{86CB4B4D-7CA3-9044-876B-883B54F8677D}" type="slidenum">
              <a:rPr lang="en-US" smtClean="0"/>
              <a:t>‹#›</a:t>
            </a:fld>
            <a:endParaRPr lang="en-US"/>
          </a:p>
        </p:txBody>
      </p:sp>
      <p:grpSp>
        <p:nvGrpSpPr>
          <p:cNvPr id="5" name="object 5">
            <a:extLst>
              <a:ext uri="{FF2B5EF4-FFF2-40B4-BE49-F238E27FC236}">
                <a16:creationId xmlns:a16="http://schemas.microsoft.com/office/drawing/2014/main" id="{85C1E2E6-89DA-8463-B7A4-A444CD643E2D}"/>
              </a:ext>
            </a:extLst>
          </p:cNvPr>
          <p:cNvGrpSpPr/>
          <p:nvPr userDrawn="1"/>
        </p:nvGrpSpPr>
        <p:grpSpPr>
          <a:xfrm>
            <a:off x="5226329" y="0"/>
            <a:ext cx="6965672" cy="6858000"/>
            <a:chOff x="9939" y="0"/>
            <a:chExt cx="6965670" cy="6858000"/>
          </a:xfrm>
        </p:grpSpPr>
        <p:pic>
          <p:nvPicPr>
            <p:cNvPr id="6" name="object 6" descr="object 6">
              <a:extLst>
                <a:ext uri="{FF2B5EF4-FFF2-40B4-BE49-F238E27FC236}">
                  <a16:creationId xmlns:a16="http://schemas.microsoft.com/office/drawing/2014/main" id="{F3DEC43C-5021-53EB-1F86-E478994D7B5D}"/>
                </a:ext>
              </a:extLst>
            </p:cNvPr>
            <p:cNvPicPr>
              <a:picLocks noChangeAspect="1"/>
            </p:cNvPicPr>
            <p:nvPr/>
          </p:nvPicPr>
          <p:blipFill>
            <a:blip r:embed="rId2"/>
            <a:stretch>
              <a:fillRect/>
            </a:stretch>
          </p:blipFill>
          <p:spPr>
            <a:xfrm>
              <a:off x="202786" y="0"/>
              <a:ext cx="6772823" cy="6858000"/>
            </a:xfrm>
            <a:prstGeom prst="rect">
              <a:avLst/>
            </a:prstGeom>
            <a:ln w="12700" cap="flat">
              <a:noFill/>
              <a:miter lim="400000"/>
            </a:ln>
            <a:effectLst/>
          </p:spPr>
        </p:pic>
        <p:sp>
          <p:nvSpPr>
            <p:cNvPr id="7" name="object 7">
              <a:extLst>
                <a:ext uri="{FF2B5EF4-FFF2-40B4-BE49-F238E27FC236}">
                  <a16:creationId xmlns:a16="http://schemas.microsoft.com/office/drawing/2014/main" id="{5D92CD1D-FBB0-9A6C-1F31-E7561DDDF351}"/>
                </a:ext>
              </a:extLst>
            </p:cNvPr>
            <p:cNvSpPr/>
            <p:nvPr/>
          </p:nvSpPr>
          <p:spPr>
            <a:xfrm>
              <a:off x="9939" y="0"/>
              <a:ext cx="3131718" cy="6858000"/>
            </a:xfrm>
            <a:custGeom>
              <a:avLst/>
              <a:gdLst/>
              <a:ahLst/>
              <a:cxnLst>
                <a:cxn ang="0">
                  <a:pos x="wd2" y="hd2"/>
                </a:cxn>
                <a:cxn ang="5400000">
                  <a:pos x="wd2" y="hd2"/>
                </a:cxn>
                <a:cxn ang="10800000">
                  <a:pos x="wd2" y="hd2"/>
                </a:cxn>
                <a:cxn ang="16200000">
                  <a:pos x="wd2" y="hd2"/>
                </a:cxn>
              </a:cxnLst>
              <a:rect l="0" t="0" r="r" b="b"/>
              <a:pathLst>
                <a:path w="21600" h="21600" extrusionOk="0">
                  <a:moveTo>
                    <a:pt x="21582" y="0"/>
                  </a:moveTo>
                  <a:lnTo>
                    <a:pt x="21185" y="0"/>
                  </a:lnTo>
                  <a:lnTo>
                    <a:pt x="9563" y="12525"/>
                  </a:lnTo>
                  <a:lnTo>
                    <a:pt x="8589" y="12425"/>
                  </a:lnTo>
                  <a:lnTo>
                    <a:pt x="0" y="21600"/>
                  </a:lnTo>
                  <a:lnTo>
                    <a:pt x="1628" y="21600"/>
                  </a:lnTo>
                  <a:lnTo>
                    <a:pt x="21600" y="2"/>
                  </a:lnTo>
                  <a:lnTo>
                    <a:pt x="21582" y="0"/>
                  </a:lnTo>
                  <a:close/>
                </a:path>
              </a:pathLst>
            </a:custGeom>
            <a:solidFill>
              <a:srgbClr val="E88C24"/>
            </a:solidFill>
            <a:ln w="12700" cap="flat">
              <a:noFill/>
              <a:miter lim="400000"/>
            </a:ln>
            <a:effectLst/>
          </p:spPr>
          <p:txBody>
            <a:bodyPr wrap="square" lIns="45719" tIns="45719" rIns="45719" bIns="45719" numCol="1" anchor="t">
              <a:noAutofit/>
            </a:bodyPr>
            <a:lstStyle/>
            <a:p>
              <a:endParaRPr/>
            </a:p>
          </p:txBody>
        </p:sp>
        <p:pic>
          <p:nvPicPr>
            <p:cNvPr id="8" name="object 8" descr="object 8">
              <a:extLst>
                <a:ext uri="{FF2B5EF4-FFF2-40B4-BE49-F238E27FC236}">
                  <a16:creationId xmlns:a16="http://schemas.microsoft.com/office/drawing/2014/main" id="{DAE041F7-86C2-AD99-370C-9970361CA6E6}"/>
                </a:ext>
              </a:extLst>
            </p:cNvPr>
            <p:cNvPicPr>
              <a:picLocks noChangeAspect="1"/>
            </p:cNvPicPr>
            <p:nvPr/>
          </p:nvPicPr>
          <p:blipFill>
            <a:blip r:embed="rId3"/>
            <a:stretch>
              <a:fillRect/>
            </a:stretch>
          </p:blipFill>
          <p:spPr>
            <a:xfrm>
              <a:off x="3971204" y="362827"/>
              <a:ext cx="3004401" cy="1088213"/>
            </a:xfrm>
            <a:prstGeom prst="rect">
              <a:avLst/>
            </a:prstGeom>
            <a:ln w="12700" cap="flat">
              <a:noFill/>
              <a:miter lim="400000"/>
            </a:ln>
            <a:effectLst/>
          </p:spPr>
        </p:pic>
      </p:grpSp>
      <p:sp>
        <p:nvSpPr>
          <p:cNvPr id="9" name="object 10">
            <a:extLst>
              <a:ext uri="{FF2B5EF4-FFF2-40B4-BE49-F238E27FC236}">
                <a16:creationId xmlns:a16="http://schemas.microsoft.com/office/drawing/2014/main" id="{1ABBA802-E452-2AFC-E7D9-86DF60B7192F}"/>
              </a:ext>
            </a:extLst>
          </p:cNvPr>
          <p:cNvSpPr/>
          <p:nvPr userDrawn="1"/>
        </p:nvSpPr>
        <p:spPr>
          <a:xfrm>
            <a:off x="569480" y="730618"/>
            <a:ext cx="94336" cy="485128"/>
          </a:xfrm>
          <a:prstGeom prst="rect">
            <a:avLst/>
          </a:prstGeom>
          <a:solidFill>
            <a:srgbClr val="E88C24"/>
          </a:solidFill>
          <a:ln w="12700">
            <a:miter lim="400000"/>
          </a:ln>
        </p:spPr>
        <p:txBody>
          <a:bodyPr lIns="45719" rIns="45719"/>
          <a:lstStyle/>
          <a:p>
            <a:endParaRPr/>
          </a:p>
        </p:txBody>
      </p:sp>
      <p:sp>
        <p:nvSpPr>
          <p:cNvPr id="11" name="Text Placeholder 10">
            <a:extLst>
              <a:ext uri="{FF2B5EF4-FFF2-40B4-BE49-F238E27FC236}">
                <a16:creationId xmlns:a16="http://schemas.microsoft.com/office/drawing/2014/main" id="{C1A45573-240E-43E8-215E-27DACC27BEDA}"/>
              </a:ext>
            </a:extLst>
          </p:cNvPr>
          <p:cNvSpPr>
            <a:spLocks noGrp="1"/>
          </p:cNvSpPr>
          <p:nvPr>
            <p:ph type="body" sz="quarter" idx="11" hasCustomPrompt="1"/>
          </p:nvPr>
        </p:nvSpPr>
        <p:spPr>
          <a:xfrm>
            <a:off x="758825" y="1639888"/>
            <a:ext cx="4757392" cy="4541837"/>
          </a:xfrm>
        </p:spPr>
        <p:txBody>
          <a:bodyPr/>
          <a:lstStyle>
            <a:lvl1pPr marL="285750" indent="-285750">
              <a:buClr>
                <a:srgbClr val="E88C23"/>
              </a:buClr>
              <a:buSzPct val="110000"/>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1pPr>
            <a:lvl2pPr marL="285750" indent="-285750">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2pPr>
            <a:lvl3pPr marL="285750" indent="-285750">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3pPr>
            <a:lvl4pPr marL="285750" indent="-285750">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4pPr>
            <a:lvl5pPr marL="285750" indent="-285750">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Agenda items</a:t>
            </a:r>
          </a:p>
        </p:txBody>
      </p:sp>
      <p:sp>
        <p:nvSpPr>
          <p:cNvPr id="13" name="TextBox 12">
            <a:extLst>
              <a:ext uri="{FF2B5EF4-FFF2-40B4-BE49-F238E27FC236}">
                <a16:creationId xmlns:a16="http://schemas.microsoft.com/office/drawing/2014/main" id="{80358E50-23C2-0424-524F-699C343C65C3}"/>
              </a:ext>
            </a:extLst>
          </p:cNvPr>
          <p:cNvSpPr txBox="1"/>
          <p:nvPr userDrawn="1"/>
        </p:nvSpPr>
        <p:spPr>
          <a:xfrm>
            <a:off x="758825" y="616226"/>
            <a:ext cx="2878897"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273472"/>
                </a:solidFill>
                <a:effectLst/>
                <a:uFillTx/>
                <a:latin typeface="Verdana" panose="020B0604030504040204" pitchFamily="34" charset="0"/>
                <a:ea typeface="Verdana" panose="020B0604030504040204" pitchFamily="34" charset="0"/>
                <a:cs typeface="Verdana" panose="020B0604030504040204" pitchFamily="34" charset="0"/>
                <a:sym typeface="Calibri"/>
              </a:rPr>
              <a:t>Agenda</a:t>
            </a:r>
          </a:p>
        </p:txBody>
      </p:sp>
      <p:sp>
        <p:nvSpPr>
          <p:cNvPr id="2" name="object 10">
            <a:extLst>
              <a:ext uri="{FF2B5EF4-FFF2-40B4-BE49-F238E27FC236}">
                <a16:creationId xmlns:a16="http://schemas.microsoft.com/office/drawing/2014/main" id="{BE212B3F-5005-033E-5586-C3AADE1043A5}"/>
              </a:ext>
            </a:extLst>
          </p:cNvPr>
          <p:cNvSpPr txBox="1"/>
          <p:nvPr userDrawn="1"/>
        </p:nvSpPr>
        <p:spPr>
          <a:xfrm>
            <a:off x="267380" y="6500509"/>
            <a:ext cx="5005660" cy="2000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indent="12700">
              <a:spcBef>
                <a:spcPts val="100"/>
              </a:spcBef>
              <a:defRPr sz="1300" spc="215">
                <a:solidFill>
                  <a:srgbClr val="3C474C"/>
                </a:solidFill>
                <a:latin typeface="Lucida Sans Unicode"/>
                <a:ea typeface="Lucida Sans Unicode"/>
                <a:cs typeface="Lucida Sans Unicode"/>
                <a:sym typeface="Lucida Sans Unicode"/>
              </a:defRPr>
            </a:pPr>
            <a:r>
              <a:rPr dirty="0"/>
              <a:t>@</a:t>
            </a:r>
            <a:r>
              <a:rPr spc="-65" dirty="0"/>
              <a:t> </a:t>
            </a:r>
            <a:r>
              <a:rPr spc="-50" dirty="0"/>
              <a:t>2023</a:t>
            </a:r>
            <a:r>
              <a:rPr spc="-65" dirty="0"/>
              <a:t> </a:t>
            </a:r>
            <a:r>
              <a:rPr spc="60" dirty="0"/>
              <a:t>Dynamic</a:t>
            </a:r>
            <a:r>
              <a:rPr spc="-65" dirty="0"/>
              <a:t> </a:t>
            </a:r>
            <a:r>
              <a:rPr spc="40" dirty="0"/>
              <a:t>Communities</a:t>
            </a:r>
            <a:r>
              <a:rPr lang="en-US" spc="40" dirty="0"/>
              <a:t> | “For Users, By Users”</a:t>
            </a:r>
            <a:endParaRPr spc="40" dirty="0"/>
          </a:p>
        </p:txBody>
      </p:sp>
      <p:sp>
        <p:nvSpPr>
          <p:cNvPr id="10" name="object 2">
            <a:extLst>
              <a:ext uri="{FF2B5EF4-FFF2-40B4-BE49-F238E27FC236}">
                <a16:creationId xmlns:a16="http://schemas.microsoft.com/office/drawing/2014/main" id="{9292FB50-AA80-A735-27F0-0FA08385332E}"/>
              </a:ext>
            </a:extLst>
          </p:cNvPr>
          <p:cNvSpPr txBox="1"/>
          <p:nvPr userDrawn="1"/>
        </p:nvSpPr>
        <p:spPr>
          <a:xfrm>
            <a:off x="6497808" y="4701383"/>
            <a:ext cx="5574921" cy="1023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R="5080" indent="12700" algn="r">
              <a:lnSpc>
                <a:spcPct val="100000"/>
              </a:lnSpc>
              <a:spcBef>
                <a:spcPts val="300"/>
              </a:spcBef>
              <a:defRPr sz="2100" spc="85">
                <a:solidFill>
                  <a:srgbClr val="252F35"/>
                </a:solidFill>
                <a:latin typeface="Lucida Sans Unicode"/>
                <a:ea typeface="Lucida Sans Unicode"/>
                <a:cs typeface="Lucida Sans Unicode"/>
                <a:sym typeface="Lucida Sans Unicode"/>
              </a:defRPr>
            </a:pPr>
            <a:r>
              <a:rPr sz="3200" dirty="0">
                <a:solidFill>
                  <a:schemeClr val="bg1"/>
                </a:solidFill>
              </a:rPr>
              <a:t>Decrease</a:t>
            </a:r>
            <a:r>
              <a:rPr sz="3200" spc="-114" dirty="0">
                <a:solidFill>
                  <a:schemeClr val="bg1"/>
                </a:solidFill>
              </a:rPr>
              <a:t> </a:t>
            </a:r>
            <a:r>
              <a:rPr sz="3200" spc="-5" dirty="0">
                <a:solidFill>
                  <a:schemeClr val="bg1"/>
                </a:solidFill>
              </a:rPr>
              <a:t>Complexities,</a:t>
            </a:r>
            <a:endParaRPr lang="en-US" sz="3200" spc="-5" dirty="0">
              <a:solidFill>
                <a:schemeClr val="bg1"/>
              </a:solidFill>
            </a:endParaRPr>
          </a:p>
          <a:p>
            <a:pPr marR="5080" indent="12700" algn="r">
              <a:lnSpc>
                <a:spcPct val="100000"/>
              </a:lnSpc>
              <a:spcBef>
                <a:spcPts val="300"/>
              </a:spcBef>
              <a:defRPr sz="2100" spc="85">
                <a:solidFill>
                  <a:srgbClr val="252F35"/>
                </a:solidFill>
                <a:latin typeface="Lucida Sans Unicode"/>
                <a:ea typeface="Lucida Sans Unicode"/>
                <a:cs typeface="Lucida Sans Unicode"/>
                <a:sym typeface="Lucida Sans Unicode"/>
              </a:defRPr>
            </a:pPr>
            <a:r>
              <a:rPr sz="3200" spc="0" dirty="0">
                <a:solidFill>
                  <a:schemeClr val="bg1"/>
                </a:solidFill>
              </a:rPr>
              <a:t>Deliver</a:t>
            </a:r>
            <a:r>
              <a:rPr sz="3200" spc="-110" dirty="0">
                <a:solidFill>
                  <a:schemeClr val="bg1"/>
                </a:solidFill>
              </a:rPr>
              <a:t> </a:t>
            </a:r>
            <a:r>
              <a:rPr sz="3200" spc="-25" dirty="0">
                <a:solidFill>
                  <a:schemeClr val="bg1"/>
                </a:solidFill>
              </a:rPr>
              <a:t>Results.</a:t>
            </a:r>
          </a:p>
        </p:txBody>
      </p:sp>
      <p:sp>
        <p:nvSpPr>
          <p:cNvPr id="12" name="object 10">
            <a:extLst>
              <a:ext uri="{FF2B5EF4-FFF2-40B4-BE49-F238E27FC236}">
                <a16:creationId xmlns:a16="http://schemas.microsoft.com/office/drawing/2014/main" id="{7A6A1850-ED0E-7A29-BA42-43AFA41BAB6D}"/>
              </a:ext>
            </a:extLst>
          </p:cNvPr>
          <p:cNvSpPr txBox="1"/>
          <p:nvPr userDrawn="1"/>
        </p:nvSpPr>
        <p:spPr>
          <a:xfrm>
            <a:off x="7162800" y="6266573"/>
            <a:ext cx="4909929" cy="45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p>
            <a:pPr indent="12700" algn="r">
              <a:spcBef>
                <a:spcPts val="100"/>
              </a:spcBef>
              <a:defRPr sz="1300" spc="215">
                <a:solidFill>
                  <a:srgbClr val="3C474C"/>
                </a:solidFill>
                <a:latin typeface="Lucida Sans Unicode"/>
                <a:ea typeface="Lucida Sans Unicode"/>
                <a:cs typeface="Lucida Sans Unicode"/>
                <a:sym typeface="Lucida Sans Unicode"/>
              </a:defRPr>
            </a:pPr>
            <a:r>
              <a:rPr lang="en-US" dirty="0" err="1">
                <a:solidFill>
                  <a:schemeClr val="bg1"/>
                </a:solidFill>
              </a:rPr>
              <a:t>summitna.com</a:t>
            </a:r>
            <a:r>
              <a:rPr lang="en-US" dirty="0">
                <a:solidFill>
                  <a:schemeClr val="bg1"/>
                </a:solidFill>
              </a:rPr>
              <a:t> | </a:t>
            </a:r>
            <a:r>
              <a:rPr lang="en-US" dirty="0" err="1">
                <a:solidFill>
                  <a:schemeClr val="bg1"/>
                </a:solidFill>
              </a:rPr>
              <a:t>dynamicscommunities.com</a:t>
            </a:r>
            <a:endParaRPr spc="40" dirty="0">
              <a:solidFill>
                <a:schemeClr val="bg1"/>
              </a:solidFill>
            </a:endParaRPr>
          </a:p>
        </p:txBody>
      </p:sp>
    </p:spTree>
    <p:extLst>
      <p:ext uri="{BB962C8B-B14F-4D97-AF65-F5344CB8AC3E}">
        <p14:creationId xmlns:p14="http://schemas.microsoft.com/office/powerpoint/2010/main" val="230539013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Option 2">
    <p:spTree>
      <p:nvGrpSpPr>
        <p:cNvPr id="1" name=""/>
        <p:cNvGrpSpPr/>
        <p:nvPr/>
      </p:nvGrpSpPr>
      <p:grpSpPr>
        <a:xfrm>
          <a:off x="0" y="0"/>
          <a:ext cx="0" cy="0"/>
          <a:chOff x="0" y="0"/>
          <a:chExt cx="0" cy="0"/>
        </a:xfrm>
      </p:grpSpPr>
      <p:sp>
        <p:nvSpPr>
          <p:cNvPr id="9" name="object 10">
            <a:extLst>
              <a:ext uri="{FF2B5EF4-FFF2-40B4-BE49-F238E27FC236}">
                <a16:creationId xmlns:a16="http://schemas.microsoft.com/office/drawing/2014/main" id="{1ABBA802-E452-2AFC-E7D9-86DF60B7192F}"/>
              </a:ext>
            </a:extLst>
          </p:cNvPr>
          <p:cNvSpPr/>
          <p:nvPr userDrawn="1"/>
        </p:nvSpPr>
        <p:spPr>
          <a:xfrm>
            <a:off x="569480" y="730618"/>
            <a:ext cx="94336" cy="485128"/>
          </a:xfrm>
          <a:prstGeom prst="rect">
            <a:avLst/>
          </a:prstGeom>
          <a:solidFill>
            <a:srgbClr val="E88C24"/>
          </a:solidFill>
          <a:ln w="12700">
            <a:miter lim="400000"/>
          </a:ln>
        </p:spPr>
        <p:txBody>
          <a:bodyPr lIns="45719" rIns="45719"/>
          <a:lstStyle/>
          <a:p>
            <a:endParaRPr/>
          </a:p>
        </p:txBody>
      </p:sp>
      <p:sp>
        <p:nvSpPr>
          <p:cNvPr id="11" name="Text Placeholder 10">
            <a:extLst>
              <a:ext uri="{FF2B5EF4-FFF2-40B4-BE49-F238E27FC236}">
                <a16:creationId xmlns:a16="http://schemas.microsoft.com/office/drawing/2014/main" id="{C1A45573-240E-43E8-215E-27DACC27BEDA}"/>
              </a:ext>
            </a:extLst>
          </p:cNvPr>
          <p:cNvSpPr>
            <a:spLocks noGrp="1"/>
          </p:cNvSpPr>
          <p:nvPr>
            <p:ph type="body" sz="quarter" idx="11" hasCustomPrompt="1"/>
          </p:nvPr>
        </p:nvSpPr>
        <p:spPr>
          <a:xfrm>
            <a:off x="758824" y="1639888"/>
            <a:ext cx="7931275" cy="4541837"/>
          </a:xfrm>
        </p:spPr>
        <p:txBody>
          <a:bodyPr/>
          <a:lstStyle>
            <a:lvl1pPr marL="285750" indent="-285750">
              <a:buClr>
                <a:srgbClr val="E88C23"/>
              </a:buClr>
              <a:buSzPct val="110000"/>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1pPr>
            <a:lvl2pPr marL="285750" indent="-285750">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2pPr>
            <a:lvl3pPr marL="285750" indent="-285750">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3pPr>
            <a:lvl4pPr marL="285750" indent="-285750">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4pPr>
            <a:lvl5pPr marL="285750" indent="-285750">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Agenda items</a:t>
            </a:r>
          </a:p>
        </p:txBody>
      </p:sp>
      <p:sp>
        <p:nvSpPr>
          <p:cNvPr id="13" name="TextBox 12">
            <a:extLst>
              <a:ext uri="{FF2B5EF4-FFF2-40B4-BE49-F238E27FC236}">
                <a16:creationId xmlns:a16="http://schemas.microsoft.com/office/drawing/2014/main" id="{80358E50-23C2-0424-524F-699C343C65C3}"/>
              </a:ext>
            </a:extLst>
          </p:cNvPr>
          <p:cNvSpPr txBox="1"/>
          <p:nvPr userDrawn="1"/>
        </p:nvSpPr>
        <p:spPr>
          <a:xfrm>
            <a:off x="758825" y="616226"/>
            <a:ext cx="2878897"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273472"/>
                </a:solidFill>
                <a:effectLst/>
                <a:uFillTx/>
                <a:latin typeface="Verdana" panose="020B0604030504040204" pitchFamily="34" charset="0"/>
                <a:ea typeface="Verdana" panose="020B0604030504040204" pitchFamily="34" charset="0"/>
                <a:cs typeface="Verdana" panose="020B0604030504040204" pitchFamily="34" charset="0"/>
                <a:sym typeface="Calibri"/>
              </a:rPr>
              <a:t>Agenda</a:t>
            </a:r>
          </a:p>
        </p:txBody>
      </p:sp>
      <p:sp>
        <p:nvSpPr>
          <p:cNvPr id="2" name="object 10">
            <a:extLst>
              <a:ext uri="{FF2B5EF4-FFF2-40B4-BE49-F238E27FC236}">
                <a16:creationId xmlns:a16="http://schemas.microsoft.com/office/drawing/2014/main" id="{BE212B3F-5005-033E-5586-C3AADE1043A5}"/>
              </a:ext>
            </a:extLst>
          </p:cNvPr>
          <p:cNvSpPr txBox="1"/>
          <p:nvPr userDrawn="1"/>
        </p:nvSpPr>
        <p:spPr>
          <a:xfrm>
            <a:off x="267380" y="6500509"/>
            <a:ext cx="5005660"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indent="12700">
              <a:spcBef>
                <a:spcPts val="100"/>
              </a:spcBef>
              <a:defRPr sz="1300" spc="215">
                <a:solidFill>
                  <a:srgbClr val="3C474C"/>
                </a:solidFill>
                <a:latin typeface="Lucida Sans Unicode"/>
                <a:ea typeface="Lucida Sans Unicode"/>
                <a:cs typeface="Lucida Sans Unicode"/>
                <a:sym typeface="Lucida Sans Unicode"/>
              </a:defRPr>
            </a:pPr>
            <a:r>
              <a:rPr dirty="0"/>
              <a:t>@</a:t>
            </a:r>
            <a:r>
              <a:rPr spc="-65" dirty="0"/>
              <a:t> </a:t>
            </a:r>
            <a:r>
              <a:rPr spc="-50" dirty="0"/>
              <a:t>2023</a:t>
            </a:r>
            <a:r>
              <a:rPr spc="-65" dirty="0"/>
              <a:t> </a:t>
            </a:r>
            <a:r>
              <a:rPr spc="60" dirty="0"/>
              <a:t>Dynamic</a:t>
            </a:r>
            <a:r>
              <a:rPr spc="-65" dirty="0"/>
              <a:t> </a:t>
            </a:r>
            <a:r>
              <a:rPr spc="40" dirty="0"/>
              <a:t>Communities</a:t>
            </a:r>
            <a:r>
              <a:rPr lang="en-US" spc="40" dirty="0"/>
              <a:t> | “For Users, By Users”</a:t>
            </a:r>
            <a:endParaRPr spc="40" dirty="0"/>
          </a:p>
        </p:txBody>
      </p:sp>
      <p:pic>
        <p:nvPicPr>
          <p:cNvPr id="10" name="bg object 17" descr="bg object 17">
            <a:extLst>
              <a:ext uri="{FF2B5EF4-FFF2-40B4-BE49-F238E27FC236}">
                <a16:creationId xmlns:a16="http://schemas.microsoft.com/office/drawing/2014/main" id="{6766EB07-B74E-4EB6-3CDD-D0970A54DB57}"/>
              </a:ext>
            </a:extLst>
          </p:cNvPr>
          <p:cNvPicPr>
            <a:picLocks noChangeAspect="1"/>
          </p:cNvPicPr>
          <p:nvPr userDrawn="1"/>
        </p:nvPicPr>
        <p:blipFill>
          <a:blip r:embed="rId2"/>
          <a:stretch>
            <a:fillRect/>
          </a:stretch>
        </p:blipFill>
        <p:spPr>
          <a:xfrm>
            <a:off x="8692222" y="0"/>
            <a:ext cx="3499778" cy="6858000"/>
          </a:xfrm>
          <a:prstGeom prst="rect">
            <a:avLst/>
          </a:prstGeom>
          <a:ln w="12700">
            <a:miter lim="400000"/>
          </a:ln>
        </p:spPr>
      </p:pic>
      <p:sp>
        <p:nvSpPr>
          <p:cNvPr id="12" name="bg object 18">
            <a:extLst>
              <a:ext uri="{FF2B5EF4-FFF2-40B4-BE49-F238E27FC236}">
                <a16:creationId xmlns:a16="http://schemas.microsoft.com/office/drawing/2014/main" id="{CBBD6ED1-DA7C-AA08-82D2-D8CEB977F1AB}"/>
              </a:ext>
            </a:extLst>
          </p:cNvPr>
          <p:cNvSpPr/>
          <p:nvPr userDrawn="1"/>
        </p:nvSpPr>
        <p:spPr>
          <a:xfrm>
            <a:off x="8509296" y="0"/>
            <a:ext cx="3132049" cy="6858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183" y="0"/>
                </a:lnTo>
                <a:lnTo>
                  <a:pt x="9602" y="12482"/>
                </a:lnTo>
                <a:lnTo>
                  <a:pt x="8629" y="12382"/>
                </a:lnTo>
                <a:lnTo>
                  <a:pt x="0" y="21600"/>
                </a:lnTo>
                <a:lnTo>
                  <a:pt x="1628" y="21600"/>
                </a:lnTo>
                <a:lnTo>
                  <a:pt x="21600" y="0"/>
                </a:lnTo>
                <a:close/>
              </a:path>
            </a:pathLst>
          </a:custGeom>
          <a:solidFill>
            <a:srgbClr val="E88C24"/>
          </a:solidFill>
          <a:ln w="12700">
            <a:miter lim="400000"/>
          </a:ln>
        </p:spPr>
        <p:txBody>
          <a:bodyPr lIns="45719" rIns="45719"/>
          <a:lstStyle/>
          <a:p>
            <a:endParaRPr/>
          </a:p>
        </p:txBody>
      </p:sp>
      <p:pic>
        <p:nvPicPr>
          <p:cNvPr id="14" name="object 8" descr="object 8">
            <a:extLst>
              <a:ext uri="{FF2B5EF4-FFF2-40B4-BE49-F238E27FC236}">
                <a16:creationId xmlns:a16="http://schemas.microsoft.com/office/drawing/2014/main" id="{80C32799-296F-7063-F6AB-4D6A3FF0DF4C}"/>
              </a:ext>
            </a:extLst>
          </p:cNvPr>
          <p:cNvPicPr>
            <a:picLocks noChangeAspect="1"/>
          </p:cNvPicPr>
          <p:nvPr userDrawn="1"/>
        </p:nvPicPr>
        <p:blipFill>
          <a:blip r:embed="rId3"/>
          <a:stretch>
            <a:fillRect/>
          </a:stretch>
        </p:blipFill>
        <p:spPr>
          <a:xfrm>
            <a:off x="9189720" y="5577840"/>
            <a:ext cx="3004402" cy="1088213"/>
          </a:xfrm>
          <a:prstGeom prst="rect">
            <a:avLst/>
          </a:prstGeom>
          <a:ln w="12700" cap="flat">
            <a:noFill/>
            <a:miter lim="400000"/>
          </a:ln>
          <a:effectLst/>
        </p:spPr>
      </p:pic>
    </p:spTree>
    <p:extLst>
      <p:ext uri="{BB962C8B-B14F-4D97-AF65-F5344CB8AC3E}">
        <p14:creationId xmlns:p14="http://schemas.microsoft.com/office/powerpoint/2010/main" val="12144508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5" name="object 3" descr="object 3">
            <a:extLst>
              <a:ext uri="{FF2B5EF4-FFF2-40B4-BE49-F238E27FC236}">
                <a16:creationId xmlns:a16="http://schemas.microsoft.com/office/drawing/2014/main" id="{7C4580D5-DF6C-B99D-F0E1-D596FC54F696}"/>
              </a:ext>
            </a:extLst>
          </p:cNvPr>
          <p:cNvPicPr>
            <a:picLocks/>
          </p:cNvPicPr>
          <p:nvPr/>
        </p:nvPicPr>
        <p:blipFill rotWithShape="1">
          <a:blip r:embed="rId2"/>
          <a:srcRect t="80014"/>
          <a:stretch/>
        </p:blipFill>
        <p:spPr>
          <a:xfrm>
            <a:off x="0" y="-1"/>
            <a:ext cx="12203071" cy="1143000"/>
          </a:xfrm>
          <a:prstGeom prst="rect">
            <a:avLst/>
          </a:prstGeom>
          <a:ln w="12700" cap="flat">
            <a:noFill/>
            <a:miter lim="400000"/>
          </a:ln>
          <a:effectLst/>
        </p:spPr>
      </p:pic>
      <p:pic>
        <p:nvPicPr>
          <p:cNvPr id="7" name="object 5" descr="object 5">
            <a:extLst>
              <a:ext uri="{FF2B5EF4-FFF2-40B4-BE49-F238E27FC236}">
                <a16:creationId xmlns:a16="http://schemas.microsoft.com/office/drawing/2014/main" id="{D8A6BD4D-54AD-741C-B9BC-1E215FBE5411}"/>
              </a:ext>
            </a:extLst>
          </p:cNvPr>
          <p:cNvPicPr>
            <a:picLocks noChangeAspect="1"/>
          </p:cNvPicPr>
          <p:nvPr/>
        </p:nvPicPr>
        <p:blipFill>
          <a:blip r:embed="rId3"/>
          <a:stretch>
            <a:fillRect/>
          </a:stretch>
        </p:blipFill>
        <p:spPr>
          <a:xfrm>
            <a:off x="9679196" y="114299"/>
            <a:ext cx="2524527" cy="914400"/>
          </a:xfrm>
          <a:prstGeom prst="rect">
            <a:avLst/>
          </a:prstGeom>
          <a:ln w="12700" cap="flat">
            <a:noFill/>
            <a:miter lim="400000"/>
          </a:ln>
          <a:effectLst/>
        </p:spPr>
      </p:pic>
      <p:sp>
        <p:nvSpPr>
          <p:cNvPr id="2" name="object 10">
            <a:extLst>
              <a:ext uri="{FF2B5EF4-FFF2-40B4-BE49-F238E27FC236}">
                <a16:creationId xmlns:a16="http://schemas.microsoft.com/office/drawing/2014/main" id="{B2F47A00-7BC8-1B50-C19E-3D2764A18957}"/>
              </a:ext>
            </a:extLst>
          </p:cNvPr>
          <p:cNvSpPr txBox="1"/>
          <p:nvPr userDrawn="1"/>
        </p:nvSpPr>
        <p:spPr>
          <a:xfrm>
            <a:off x="151748" y="6499225"/>
            <a:ext cx="2684147" cy="25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1300" spc="215">
                <a:solidFill>
                  <a:srgbClr val="3C474C"/>
                </a:solidFill>
                <a:latin typeface="Lucida Sans Unicode"/>
                <a:ea typeface="Lucida Sans Unicode"/>
                <a:cs typeface="Lucida Sans Unicode"/>
                <a:sym typeface="Lucida Sans Unicode"/>
              </a:defRPr>
            </a:pPr>
            <a:r>
              <a:rPr dirty="0"/>
              <a:t>@</a:t>
            </a:r>
            <a:r>
              <a:rPr spc="-65" dirty="0"/>
              <a:t> </a:t>
            </a:r>
            <a:r>
              <a:rPr spc="-50" dirty="0"/>
              <a:t>2023</a:t>
            </a:r>
            <a:r>
              <a:rPr spc="-65" dirty="0"/>
              <a:t> </a:t>
            </a:r>
            <a:r>
              <a:rPr spc="60" dirty="0"/>
              <a:t>Dynamic</a:t>
            </a:r>
            <a:r>
              <a:rPr spc="-65" dirty="0"/>
              <a:t> </a:t>
            </a:r>
            <a:r>
              <a:rPr spc="40" dirty="0"/>
              <a:t>Communities</a:t>
            </a:r>
          </a:p>
        </p:txBody>
      </p:sp>
      <p:sp>
        <p:nvSpPr>
          <p:cNvPr id="9" name="Content Placeholder 8">
            <a:extLst>
              <a:ext uri="{FF2B5EF4-FFF2-40B4-BE49-F238E27FC236}">
                <a16:creationId xmlns:a16="http://schemas.microsoft.com/office/drawing/2014/main" id="{F970BF9C-EB8A-F7E0-0637-053886C09B48}"/>
              </a:ext>
            </a:extLst>
          </p:cNvPr>
          <p:cNvSpPr>
            <a:spLocks noGrp="1"/>
          </p:cNvSpPr>
          <p:nvPr>
            <p:ph sz="quarter" idx="10"/>
          </p:nvPr>
        </p:nvSpPr>
        <p:spPr>
          <a:xfrm>
            <a:off x="152400" y="1306512"/>
            <a:ext cx="11887200" cy="5029200"/>
          </a:xfrm>
        </p:spPr>
        <p:txBody>
          <a:bodyPr/>
          <a:lstStyle>
            <a:lvl1pPr>
              <a:defRPr sz="2800">
                <a:latin typeface="Verdana" panose="020B0604030504040204" pitchFamily="34" charset="0"/>
                <a:ea typeface="Verdana" panose="020B0604030504040204" pitchFamily="34" charset="0"/>
                <a:cs typeface="Verdana" panose="020B0604030504040204" pitchFamily="34" charset="0"/>
              </a:defRPr>
            </a:lvl1pPr>
            <a:lvl2pPr>
              <a:defRPr sz="2400">
                <a:latin typeface="Verdana" panose="020B0604030504040204" pitchFamily="34" charset="0"/>
                <a:ea typeface="Verdana" panose="020B0604030504040204" pitchFamily="34" charset="0"/>
                <a:cs typeface="Verdana" panose="020B0604030504040204" pitchFamily="34" charset="0"/>
              </a:defRPr>
            </a:lvl2pPr>
            <a:lvl3pPr>
              <a:defRPr sz="2000">
                <a:latin typeface="Verdana" panose="020B0604030504040204" pitchFamily="34" charset="0"/>
                <a:ea typeface="Verdana" panose="020B0604030504040204" pitchFamily="34" charset="0"/>
                <a:cs typeface="Verdana" panose="020B0604030504040204" pitchFamily="34" charset="0"/>
              </a:defRPr>
            </a:lvl3pPr>
            <a:lvl4pPr>
              <a:defRPr sz="1800">
                <a:latin typeface="Verdana" panose="020B0604030504040204" pitchFamily="34" charset="0"/>
                <a:ea typeface="Verdana" panose="020B0604030504040204" pitchFamily="34" charset="0"/>
                <a:cs typeface="Verdana" panose="020B0604030504040204" pitchFamily="34" charset="0"/>
              </a:defRPr>
            </a:lvl4pPr>
            <a:lvl5pPr>
              <a:defRPr sz="1600">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a:extLst>
              <a:ext uri="{FF2B5EF4-FFF2-40B4-BE49-F238E27FC236}">
                <a16:creationId xmlns:a16="http://schemas.microsoft.com/office/drawing/2014/main" id="{210A6AD1-9465-F490-B69E-FA1600170BFD}"/>
              </a:ext>
            </a:extLst>
          </p:cNvPr>
          <p:cNvSpPr>
            <a:spLocks noGrp="1"/>
          </p:cNvSpPr>
          <p:nvPr>
            <p:ph type="title" hasCustomPrompt="1"/>
          </p:nvPr>
        </p:nvSpPr>
        <p:spPr>
          <a:xfrm>
            <a:off x="151748" y="0"/>
            <a:ext cx="9526796" cy="1141715"/>
          </a:xfrm>
          <a:ln>
            <a:noFill/>
          </a:ln>
        </p:spPr>
        <p:txBody>
          <a:bodyPr anchor="ctr" anchorCtr="0"/>
          <a:lstStyle>
            <a:lvl1pPr>
              <a:defRPr sz="3200">
                <a:solidFill>
                  <a:schemeClr val="bg1"/>
                </a:solidFill>
              </a:defRPr>
            </a:lvl1pPr>
          </a:lstStyle>
          <a:p>
            <a:r>
              <a:rPr lang="en-US" dirty="0"/>
              <a:t>Session Title</a:t>
            </a:r>
          </a:p>
        </p:txBody>
      </p:sp>
      <p:sp>
        <p:nvSpPr>
          <p:cNvPr id="3" name="object 10">
            <a:extLst>
              <a:ext uri="{FF2B5EF4-FFF2-40B4-BE49-F238E27FC236}">
                <a16:creationId xmlns:a16="http://schemas.microsoft.com/office/drawing/2014/main" id="{6126AF48-EC5C-18EE-C7B5-DAE650A2EFBF}"/>
              </a:ext>
            </a:extLst>
          </p:cNvPr>
          <p:cNvSpPr txBox="1"/>
          <p:nvPr userDrawn="1"/>
        </p:nvSpPr>
        <p:spPr>
          <a:xfrm>
            <a:off x="7802880" y="6501130"/>
            <a:ext cx="423672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indent="12700" algn="r">
              <a:spcBef>
                <a:spcPts val="100"/>
              </a:spcBef>
              <a:defRPr sz="1300" spc="215">
                <a:solidFill>
                  <a:srgbClr val="3C474C"/>
                </a:solidFill>
                <a:latin typeface="Lucida Sans Unicode"/>
                <a:ea typeface="Lucida Sans Unicode"/>
                <a:cs typeface="Lucida Sans Unicode"/>
                <a:sym typeface="Lucida Sans Unicode"/>
              </a:defRPr>
            </a:pPr>
            <a:r>
              <a:rPr lang="en-US" dirty="0"/>
              <a:t>Your “For User, By User” Community</a:t>
            </a:r>
            <a:endParaRPr spc="40" dirty="0"/>
          </a:p>
        </p:txBody>
      </p:sp>
    </p:spTree>
    <p:extLst>
      <p:ext uri="{BB962C8B-B14F-4D97-AF65-F5344CB8AC3E}">
        <p14:creationId xmlns:p14="http://schemas.microsoft.com/office/powerpoint/2010/main" val="196444928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reenshots">
    <p:spTree>
      <p:nvGrpSpPr>
        <p:cNvPr id="1" name=""/>
        <p:cNvGrpSpPr/>
        <p:nvPr/>
      </p:nvGrpSpPr>
      <p:grpSpPr>
        <a:xfrm>
          <a:off x="0" y="0"/>
          <a:ext cx="0" cy="0"/>
          <a:chOff x="0" y="0"/>
          <a:chExt cx="0" cy="0"/>
        </a:xfrm>
      </p:grpSpPr>
      <p:pic>
        <p:nvPicPr>
          <p:cNvPr id="5" name="object 3" descr="object 3">
            <a:extLst>
              <a:ext uri="{FF2B5EF4-FFF2-40B4-BE49-F238E27FC236}">
                <a16:creationId xmlns:a16="http://schemas.microsoft.com/office/drawing/2014/main" id="{7C4580D5-DF6C-B99D-F0E1-D596FC54F696}"/>
              </a:ext>
            </a:extLst>
          </p:cNvPr>
          <p:cNvPicPr>
            <a:picLocks/>
          </p:cNvPicPr>
          <p:nvPr/>
        </p:nvPicPr>
        <p:blipFill rotWithShape="1">
          <a:blip r:embed="rId2"/>
          <a:srcRect t="80014"/>
          <a:stretch/>
        </p:blipFill>
        <p:spPr>
          <a:xfrm>
            <a:off x="-30480" y="5806440"/>
            <a:ext cx="12252960" cy="1051560"/>
          </a:xfrm>
          <a:prstGeom prst="rect">
            <a:avLst/>
          </a:prstGeom>
          <a:ln w="12700" cap="flat">
            <a:noFill/>
            <a:miter lim="400000"/>
          </a:ln>
          <a:effectLst/>
        </p:spPr>
      </p:pic>
      <p:pic>
        <p:nvPicPr>
          <p:cNvPr id="7" name="object 5" descr="object 5">
            <a:extLst>
              <a:ext uri="{FF2B5EF4-FFF2-40B4-BE49-F238E27FC236}">
                <a16:creationId xmlns:a16="http://schemas.microsoft.com/office/drawing/2014/main" id="{D8A6BD4D-54AD-741C-B9BC-1E215FBE5411}"/>
              </a:ext>
            </a:extLst>
          </p:cNvPr>
          <p:cNvPicPr>
            <a:picLocks noChangeAspect="1"/>
          </p:cNvPicPr>
          <p:nvPr/>
        </p:nvPicPr>
        <p:blipFill>
          <a:blip r:embed="rId3"/>
          <a:stretch>
            <a:fillRect/>
          </a:stretch>
        </p:blipFill>
        <p:spPr>
          <a:xfrm>
            <a:off x="9691223" y="5889738"/>
            <a:ext cx="2524527" cy="914400"/>
          </a:xfrm>
          <a:prstGeom prst="rect">
            <a:avLst/>
          </a:prstGeom>
          <a:ln w="12700" cap="flat">
            <a:noFill/>
            <a:miter lim="400000"/>
          </a:ln>
          <a:effectLst/>
        </p:spPr>
      </p:pic>
      <p:sp>
        <p:nvSpPr>
          <p:cNvPr id="8" name="object 10">
            <a:extLst>
              <a:ext uri="{FF2B5EF4-FFF2-40B4-BE49-F238E27FC236}">
                <a16:creationId xmlns:a16="http://schemas.microsoft.com/office/drawing/2014/main" id="{B4C57142-DD45-C877-2BED-72BD63DB4F2D}"/>
              </a:ext>
            </a:extLst>
          </p:cNvPr>
          <p:cNvSpPr txBox="1"/>
          <p:nvPr userDrawn="1"/>
        </p:nvSpPr>
        <p:spPr>
          <a:xfrm>
            <a:off x="267378" y="5806440"/>
            <a:ext cx="5828621" cy="10515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p>
            <a:pPr indent="12700">
              <a:spcBef>
                <a:spcPts val="100"/>
              </a:spcBef>
              <a:defRPr sz="1300" spc="215">
                <a:solidFill>
                  <a:srgbClr val="3C474C"/>
                </a:solidFill>
                <a:latin typeface="Lucida Sans Unicode"/>
                <a:ea typeface="Lucida Sans Unicode"/>
                <a:cs typeface="Lucida Sans Unicode"/>
                <a:sym typeface="Lucida Sans Unicode"/>
              </a:defRPr>
            </a:pPr>
            <a:r>
              <a:rPr dirty="0">
                <a:solidFill>
                  <a:schemeClr val="bg1"/>
                </a:solidFill>
              </a:rPr>
              <a:t>@</a:t>
            </a:r>
            <a:r>
              <a:rPr spc="-65" dirty="0">
                <a:solidFill>
                  <a:schemeClr val="bg1"/>
                </a:solidFill>
              </a:rPr>
              <a:t> </a:t>
            </a:r>
            <a:r>
              <a:rPr spc="-50" dirty="0">
                <a:solidFill>
                  <a:schemeClr val="bg1"/>
                </a:solidFill>
              </a:rPr>
              <a:t>2023</a:t>
            </a:r>
            <a:r>
              <a:rPr spc="-65" dirty="0">
                <a:solidFill>
                  <a:schemeClr val="bg1"/>
                </a:solidFill>
              </a:rPr>
              <a:t> </a:t>
            </a:r>
            <a:r>
              <a:rPr spc="60" dirty="0">
                <a:solidFill>
                  <a:schemeClr val="bg1"/>
                </a:solidFill>
              </a:rPr>
              <a:t>Dynamic</a:t>
            </a:r>
            <a:r>
              <a:rPr spc="-65" dirty="0">
                <a:solidFill>
                  <a:schemeClr val="bg1"/>
                </a:solidFill>
              </a:rPr>
              <a:t> </a:t>
            </a:r>
            <a:r>
              <a:rPr spc="40" dirty="0">
                <a:solidFill>
                  <a:schemeClr val="bg1"/>
                </a:solidFill>
              </a:rPr>
              <a:t>Communities</a:t>
            </a:r>
            <a:r>
              <a:rPr lang="en-US" spc="40" dirty="0">
                <a:solidFill>
                  <a:schemeClr val="bg1"/>
                </a:solidFill>
              </a:rPr>
              <a:t> | “For Users, By Users”</a:t>
            </a:r>
          </a:p>
          <a:p>
            <a:pPr indent="12700">
              <a:spcBef>
                <a:spcPts val="100"/>
              </a:spcBef>
              <a:defRPr sz="1300" spc="215">
                <a:solidFill>
                  <a:srgbClr val="3C474C"/>
                </a:solidFill>
                <a:latin typeface="Lucida Sans Unicode"/>
                <a:ea typeface="Lucida Sans Unicode"/>
                <a:cs typeface="Lucida Sans Unicode"/>
                <a:sym typeface="Lucida Sans Unicode"/>
              </a:defRPr>
            </a:pPr>
            <a:r>
              <a:rPr lang="en-US" spc="40" dirty="0">
                <a:solidFill>
                  <a:schemeClr val="bg1"/>
                </a:solidFill>
              </a:rPr>
              <a:t>    </a:t>
            </a:r>
            <a:r>
              <a:rPr lang="en-US" spc="40" dirty="0" err="1">
                <a:solidFill>
                  <a:schemeClr val="bg1"/>
                </a:solidFill>
              </a:rPr>
              <a:t>summitna.com</a:t>
            </a:r>
            <a:r>
              <a:rPr lang="en-US" spc="40" dirty="0">
                <a:solidFill>
                  <a:schemeClr val="bg1"/>
                </a:solidFill>
              </a:rPr>
              <a:t> | </a:t>
            </a:r>
            <a:r>
              <a:rPr lang="en-US" spc="40" dirty="0" err="1">
                <a:solidFill>
                  <a:schemeClr val="bg1"/>
                </a:solidFill>
              </a:rPr>
              <a:t>dynamicscommunities.com</a:t>
            </a:r>
            <a:endParaRPr lang="en-US" spc="40" dirty="0">
              <a:solidFill>
                <a:schemeClr val="bg1"/>
              </a:solidFill>
            </a:endParaRPr>
          </a:p>
        </p:txBody>
      </p:sp>
    </p:spTree>
    <p:extLst>
      <p:ext uri="{BB962C8B-B14F-4D97-AF65-F5344CB8AC3E}">
        <p14:creationId xmlns:p14="http://schemas.microsoft.com/office/powerpoint/2010/main" val="43253319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ssion Survey">
    <p:spTree>
      <p:nvGrpSpPr>
        <p:cNvPr id="1" name=""/>
        <p:cNvGrpSpPr/>
        <p:nvPr/>
      </p:nvGrpSpPr>
      <p:grpSpPr>
        <a:xfrm>
          <a:off x="0" y="0"/>
          <a:ext cx="0" cy="0"/>
          <a:chOff x="0" y="0"/>
          <a:chExt cx="0" cy="0"/>
        </a:xfrm>
      </p:grpSpPr>
      <p:pic>
        <p:nvPicPr>
          <p:cNvPr id="5" name="object 3" descr="object 3">
            <a:extLst>
              <a:ext uri="{FF2B5EF4-FFF2-40B4-BE49-F238E27FC236}">
                <a16:creationId xmlns:a16="http://schemas.microsoft.com/office/drawing/2014/main" id="{7C4580D5-DF6C-B99D-F0E1-D596FC54F696}"/>
              </a:ext>
            </a:extLst>
          </p:cNvPr>
          <p:cNvPicPr>
            <a:picLocks/>
          </p:cNvPicPr>
          <p:nvPr/>
        </p:nvPicPr>
        <p:blipFill rotWithShape="1">
          <a:blip r:embed="rId2"/>
          <a:srcRect t="80014"/>
          <a:stretch/>
        </p:blipFill>
        <p:spPr>
          <a:xfrm>
            <a:off x="-30480" y="5806440"/>
            <a:ext cx="12252960" cy="1051560"/>
          </a:xfrm>
          <a:prstGeom prst="rect">
            <a:avLst/>
          </a:prstGeom>
          <a:ln w="12700" cap="flat">
            <a:noFill/>
            <a:miter lim="400000"/>
          </a:ln>
          <a:effectLst/>
        </p:spPr>
      </p:pic>
      <p:pic>
        <p:nvPicPr>
          <p:cNvPr id="7" name="object 5" descr="object 5">
            <a:extLst>
              <a:ext uri="{FF2B5EF4-FFF2-40B4-BE49-F238E27FC236}">
                <a16:creationId xmlns:a16="http://schemas.microsoft.com/office/drawing/2014/main" id="{D8A6BD4D-54AD-741C-B9BC-1E215FBE5411}"/>
              </a:ext>
            </a:extLst>
          </p:cNvPr>
          <p:cNvPicPr>
            <a:picLocks noChangeAspect="1"/>
          </p:cNvPicPr>
          <p:nvPr/>
        </p:nvPicPr>
        <p:blipFill>
          <a:blip r:embed="rId3"/>
          <a:stretch>
            <a:fillRect/>
          </a:stretch>
        </p:blipFill>
        <p:spPr>
          <a:xfrm>
            <a:off x="9691223" y="5889738"/>
            <a:ext cx="2524527" cy="914400"/>
          </a:xfrm>
          <a:prstGeom prst="rect">
            <a:avLst/>
          </a:prstGeom>
          <a:ln w="12700" cap="flat">
            <a:noFill/>
            <a:miter lim="400000"/>
          </a:ln>
          <a:effectLst/>
        </p:spPr>
      </p:pic>
      <p:sp>
        <p:nvSpPr>
          <p:cNvPr id="2" name="TextBox 1">
            <a:extLst>
              <a:ext uri="{FF2B5EF4-FFF2-40B4-BE49-F238E27FC236}">
                <a16:creationId xmlns:a16="http://schemas.microsoft.com/office/drawing/2014/main" id="{83242CE5-6E6D-3F5A-B981-549AA7BA4F08}"/>
              </a:ext>
            </a:extLst>
          </p:cNvPr>
          <p:cNvSpPr txBox="1"/>
          <p:nvPr userDrawn="1"/>
        </p:nvSpPr>
        <p:spPr>
          <a:xfrm>
            <a:off x="736270" y="356260"/>
            <a:ext cx="833337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Calibri"/>
                <a:ea typeface="Calibri"/>
                <a:cs typeface="Calibri"/>
                <a:sym typeface="Calibri"/>
              </a:rPr>
              <a:t>Session Survey information placeholder</a:t>
            </a:r>
          </a:p>
        </p:txBody>
      </p:sp>
      <p:sp>
        <p:nvSpPr>
          <p:cNvPr id="3" name="object 10">
            <a:extLst>
              <a:ext uri="{FF2B5EF4-FFF2-40B4-BE49-F238E27FC236}">
                <a16:creationId xmlns:a16="http://schemas.microsoft.com/office/drawing/2014/main" id="{C27B1A50-86C9-0C0B-36DC-4D4F69DEAE14}"/>
              </a:ext>
            </a:extLst>
          </p:cNvPr>
          <p:cNvSpPr txBox="1"/>
          <p:nvPr userDrawn="1"/>
        </p:nvSpPr>
        <p:spPr>
          <a:xfrm>
            <a:off x="267378" y="5806440"/>
            <a:ext cx="5828621" cy="10515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p>
            <a:pPr indent="12700">
              <a:spcBef>
                <a:spcPts val="100"/>
              </a:spcBef>
              <a:defRPr sz="1300" spc="215">
                <a:solidFill>
                  <a:srgbClr val="3C474C"/>
                </a:solidFill>
                <a:latin typeface="Lucida Sans Unicode"/>
                <a:ea typeface="Lucida Sans Unicode"/>
                <a:cs typeface="Lucida Sans Unicode"/>
                <a:sym typeface="Lucida Sans Unicode"/>
              </a:defRPr>
            </a:pPr>
            <a:r>
              <a:rPr dirty="0">
                <a:solidFill>
                  <a:schemeClr val="bg1"/>
                </a:solidFill>
              </a:rPr>
              <a:t>@</a:t>
            </a:r>
            <a:r>
              <a:rPr spc="-65" dirty="0">
                <a:solidFill>
                  <a:schemeClr val="bg1"/>
                </a:solidFill>
              </a:rPr>
              <a:t> </a:t>
            </a:r>
            <a:r>
              <a:rPr spc="-50" dirty="0">
                <a:solidFill>
                  <a:schemeClr val="bg1"/>
                </a:solidFill>
              </a:rPr>
              <a:t>2023</a:t>
            </a:r>
            <a:r>
              <a:rPr spc="-65" dirty="0">
                <a:solidFill>
                  <a:schemeClr val="bg1"/>
                </a:solidFill>
              </a:rPr>
              <a:t> </a:t>
            </a:r>
            <a:r>
              <a:rPr spc="60" dirty="0">
                <a:solidFill>
                  <a:schemeClr val="bg1"/>
                </a:solidFill>
              </a:rPr>
              <a:t>Dynamic</a:t>
            </a:r>
            <a:r>
              <a:rPr spc="-65" dirty="0">
                <a:solidFill>
                  <a:schemeClr val="bg1"/>
                </a:solidFill>
              </a:rPr>
              <a:t> </a:t>
            </a:r>
            <a:r>
              <a:rPr spc="40" dirty="0">
                <a:solidFill>
                  <a:schemeClr val="bg1"/>
                </a:solidFill>
              </a:rPr>
              <a:t>Communities</a:t>
            </a:r>
            <a:r>
              <a:rPr lang="en-US" spc="40" dirty="0">
                <a:solidFill>
                  <a:schemeClr val="bg1"/>
                </a:solidFill>
              </a:rPr>
              <a:t> | “For Users, By Users”</a:t>
            </a:r>
          </a:p>
          <a:p>
            <a:pPr indent="12700">
              <a:spcBef>
                <a:spcPts val="100"/>
              </a:spcBef>
              <a:defRPr sz="1300" spc="215">
                <a:solidFill>
                  <a:srgbClr val="3C474C"/>
                </a:solidFill>
                <a:latin typeface="Lucida Sans Unicode"/>
                <a:ea typeface="Lucida Sans Unicode"/>
                <a:cs typeface="Lucida Sans Unicode"/>
                <a:sym typeface="Lucida Sans Unicode"/>
              </a:defRPr>
            </a:pPr>
            <a:r>
              <a:rPr lang="en-US" spc="40" dirty="0">
                <a:solidFill>
                  <a:schemeClr val="bg1"/>
                </a:solidFill>
              </a:rPr>
              <a:t>    </a:t>
            </a:r>
            <a:r>
              <a:rPr lang="en-US" spc="40" dirty="0" err="1">
                <a:solidFill>
                  <a:schemeClr val="bg1"/>
                </a:solidFill>
              </a:rPr>
              <a:t>summitna.com</a:t>
            </a:r>
            <a:r>
              <a:rPr lang="en-US" spc="40" dirty="0">
                <a:solidFill>
                  <a:schemeClr val="bg1"/>
                </a:solidFill>
              </a:rPr>
              <a:t> | </a:t>
            </a:r>
            <a:r>
              <a:rPr lang="en-US" spc="40" dirty="0" err="1">
                <a:solidFill>
                  <a:schemeClr val="bg1"/>
                </a:solidFill>
              </a:rPr>
              <a:t>dynamicscommunities.com</a:t>
            </a:r>
            <a:endParaRPr lang="en-US" spc="40" dirty="0">
              <a:solidFill>
                <a:schemeClr val="bg1"/>
              </a:solidFill>
            </a:endParaRPr>
          </a:p>
        </p:txBody>
      </p:sp>
    </p:spTree>
    <p:extLst>
      <p:ext uri="{BB962C8B-B14F-4D97-AF65-F5344CB8AC3E}">
        <p14:creationId xmlns:p14="http://schemas.microsoft.com/office/powerpoint/2010/main" val="224459994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315427" y="6377940"/>
            <a:ext cx="266974" cy="279401"/>
          </a:xfrm>
          <a:prstGeom prst="rect">
            <a:avLst/>
          </a:prstGeom>
          <a:ln w="12700">
            <a:miter lim="400000"/>
          </a:ln>
        </p:spPr>
        <p:txBody>
          <a:bodyPr wrap="none" lIns="0" tIns="0" rIns="0" bIns="0">
            <a:spAutoFit/>
          </a:bodyPr>
          <a:lstStyle>
            <a:lvl1pPr algn="r">
              <a:defRPr>
                <a:solidFill>
                  <a:srgbClr val="888888"/>
                </a:solidFill>
                <a:latin typeface="+mn-lt"/>
                <a:ea typeface="+mn-ea"/>
                <a:cs typeface="+mn-cs"/>
                <a:sym typeface="Helvet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63" r:id="rId3"/>
    <p:sldLayoutId id="2147483658" r:id="rId4"/>
    <p:sldLayoutId id="2147483657" r:id="rId5"/>
    <p:sldLayoutId id="2147483665" r:id="rId6"/>
    <p:sldLayoutId id="2147483662" r:id="rId7"/>
    <p:sldLayoutId id="2147483660" r:id="rId8"/>
    <p:sldLayoutId id="2147483666" r:id="rId9"/>
    <p:sldLayoutId id="2147483661" r:id="rId10"/>
    <p:sldLayoutId id="2147483670" r:id="rId11"/>
    <p:sldLayoutId id="2147483672" r:id="rId12"/>
  </p:sldLayoutIdLst>
  <p:transition spd="med"/>
  <p:txStyles>
    <p:titleStyle>
      <a:lvl1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3.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7.svg"/></Relationships>
</file>

<file path=ppt/slides/_rels/slide1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image" Target="../media/image68.png"/><Relationship Id="rId4" Type="http://schemas.openxmlformats.org/officeDocument/2006/relationships/image" Target="../media/image67.png"/></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6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7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7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3.jpeg"/><Relationship Id="rId4" Type="http://schemas.openxmlformats.org/officeDocument/2006/relationships/image" Target="../media/image9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2B067-9174-6AB7-D52E-60D2EA7F954E}"/>
              </a:ext>
            </a:extLst>
          </p:cNvPr>
          <p:cNvSpPr>
            <a:spLocks noGrp="1"/>
          </p:cNvSpPr>
          <p:nvPr>
            <p:ph sz="quarter" idx="10"/>
          </p:nvPr>
        </p:nvSpPr>
        <p:spPr>
          <a:xfrm>
            <a:off x="6172564" y="1194496"/>
            <a:ext cx="5831303" cy="655327"/>
          </a:xfrm>
        </p:spPr>
        <p:txBody>
          <a:bodyPr>
            <a:normAutofit/>
          </a:bodyPr>
          <a:lstStyle/>
          <a:p>
            <a:pPr marL="0" indent="0">
              <a:buNone/>
            </a:pPr>
            <a:r>
              <a:rPr lang="en-US" sz="2000" dirty="0"/>
              <a:t>2. Download our sample .</a:t>
            </a:r>
            <a:r>
              <a:rPr lang="en-US" sz="2000" dirty="0" err="1"/>
              <a:t>pbix</a:t>
            </a:r>
            <a:r>
              <a:rPr lang="en-US" sz="2000" dirty="0"/>
              <a:t> file &amp; Starter report from my GitHub:  </a:t>
            </a:r>
          </a:p>
        </p:txBody>
      </p:sp>
      <p:sp>
        <p:nvSpPr>
          <p:cNvPr id="2" name="Title 1">
            <a:extLst>
              <a:ext uri="{FF2B5EF4-FFF2-40B4-BE49-F238E27FC236}">
                <a16:creationId xmlns:a16="http://schemas.microsoft.com/office/drawing/2014/main" id="{C37C8936-B5CF-3E1F-3EC6-38BD89AD7A81}"/>
              </a:ext>
            </a:extLst>
          </p:cNvPr>
          <p:cNvSpPr>
            <a:spLocks noGrp="1"/>
          </p:cNvSpPr>
          <p:nvPr>
            <p:ph type="title"/>
          </p:nvPr>
        </p:nvSpPr>
        <p:spPr>
          <a:xfrm>
            <a:off x="116016" y="0"/>
            <a:ext cx="9526796" cy="1141715"/>
          </a:xfrm>
        </p:spPr>
        <p:txBody>
          <a:bodyPr/>
          <a:lstStyle/>
          <a:p>
            <a:r>
              <a:rPr lang="en-US" dirty="0">
                <a:latin typeface="Verdana" panose="020B0604030504040204" pitchFamily="34" charset="0"/>
                <a:ea typeface="Verdana" panose="020B0604030504040204" pitchFamily="34" charset="0"/>
              </a:rPr>
              <a:t>Welcome! While you wait, please…</a:t>
            </a:r>
          </a:p>
        </p:txBody>
      </p:sp>
      <p:sp>
        <p:nvSpPr>
          <p:cNvPr id="8" name="Content Placeholder 2">
            <a:extLst>
              <a:ext uri="{FF2B5EF4-FFF2-40B4-BE49-F238E27FC236}">
                <a16:creationId xmlns:a16="http://schemas.microsoft.com/office/drawing/2014/main" id="{61C0B9D6-04FD-C14D-9C7C-C225F1CAC893}"/>
              </a:ext>
            </a:extLst>
          </p:cNvPr>
          <p:cNvSpPr txBox="1">
            <a:spLocks/>
          </p:cNvSpPr>
          <p:nvPr/>
        </p:nvSpPr>
        <p:spPr>
          <a:xfrm>
            <a:off x="360484" y="1194496"/>
            <a:ext cx="5444255" cy="11795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sz="2000" dirty="0">
                <a:latin typeface="Verdana" panose="020B0604030504040204" pitchFamily="34" charset="0"/>
                <a:ea typeface="Verdana" panose="020B0604030504040204" pitchFamily="34" charset="0"/>
              </a:rPr>
              <a:t>Download Paginated/Power BI Report Builder (if you haven’t already) from Power BI.</a:t>
            </a:r>
          </a:p>
          <a:p>
            <a:pPr marL="0" indent="0">
              <a:buFont typeface="Arial" panose="020B0604020202020204" pitchFamily="34" charset="0"/>
              <a:buNone/>
            </a:pPr>
            <a:endParaRPr lang="en-US" sz="2000" dirty="0">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4343FB4C-E574-C89C-CA55-149381D5E50C}"/>
              </a:ext>
            </a:extLst>
          </p:cNvPr>
          <p:cNvPicPr>
            <a:picLocks noChangeAspect="1"/>
          </p:cNvPicPr>
          <p:nvPr/>
        </p:nvPicPr>
        <p:blipFill rotWithShape="1">
          <a:blip r:embed="rId3"/>
          <a:srcRect b="28661"/>
          <a:stretch/>
        </p:blipFill>
        <p:spPr>
          <a:xfrm>
            <a:off x="953208" y="2749668"/>
            <a:ext cx="3781346" cy="2422447"/>
          </a:xfrm>
          <a:prstGeom prst="rect">
            <a:avLst/>
          </a:prstGeom>
        </p:spPr>
      </p:pic>
      <p:sp>
        <p:nvSpPr>
          <p:cNvPr id="12" name="TextBox 11">
            <a:extLst>
              <a:ext uri="{FF2B5EF4-FFF2-40B4-BE49-F238E27FC236}">
                <a16:creationId xmlns:a16="http://schemas.microsoft.com/office/drawing/2014/main" id="{CEC83973-A66F-90EB-FBF0-FFFFBA49835B}"/>
              </a:ext>
            </a:extLst>
          </p:cNvPr>
          <p:cNvSpPr txBox="1"/>
          <p:nvPr/>
        </p:nvSpPr>
        <p:spPr>
          <a:xfrm>
            <a:off x="602885" y="5538185"/>
            <a:ext cx="4559665" cy="400110"/>
          </a:xfrm>
          <a:prstGeom prst="rect">
            <a:avLst/>
          </a:prstGeom>
          <a:noFill/>
        </p:spPr>
        <p:txBody>
          <a:bodyPr wrap="square">
            <a:spAutoFit/>
          </a:bodyPr>
          <a:lstStyle/>
          <a:p>
            <a:r>
              <a:rPr lang="en-US" sz="2000" b="1" dirty="0">
                <a:latin typeface="Verdana" panose="020B0604030504040204" pitchFamily="34" charset="0"/>
                <a:ea typeface="Verdana" panose="020B0604030504040204" pitchFamily="34" charset="0"/>
              </a:rPr>
              <a:t>https://tinyurl.com/3frbf26v</a:t>
            </a:r>
          </a:p>
        </p:txBody>
      </p:sp>
      <p:sp>
        <p:nvSpPr>
          <p:cNvPr id="15" name="Arrow: Right 14">
            <a:extLst>
              <a:ext uri="{FF2B5EF4-FFF2-40B4-BE49-F238E27FC236}">
                <a16:creationId xmlns:a16="http://schemas.microsoft.com/office/drawing/2014/main" id="{83F6711C-5E68-2774-8A04-5FE4532566E4}"/>
              </a:ext>
            </a:extLst>
          </p:cNvPr>
          <p:cNvSpPr/>
          <p:nvPr/>
        </p:nvSpPr>
        <p:spPr>
          <a:xfrm>
            <a:off x="953208" y="4315353"/>
            <a:ext cx="1283075"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Verdana" panose="020B0604030504040204" pitchFamily="34" charset="0"/>
              <a:ea typeface="Verdana" panose="020B0604030504040204" pitchFamily="34" charset="0"/>
            </a:endParaRPr>
          </a:p>
        </p:txBody>
      </p:sp>
      <p:sp>
        <p:nvSpPr>
          <p:cNvPr id="16" name="Content Placeholder 2">
            <a:extLst>
              <a:ext uri="{FF2B5EF4-FFF2-40B4-BE49-F238E27FC236}">
                <a16:creationId xmlns:a16="http://schemas.microsoft.com/office/drawing/2014/main" id="{92A222D4-A539-4D2E-D9D6-8EF89B1C141A}"/>
              </a:ext>
            </a:extLst>
          </p:cNvPr>
          <p:cNvSpPr txBox="1">
            <a:spLocks/>
          </p:cNvSpPr>
          <p:nvPr/>
        </p:nvSpPr>
        <p:spPr>
          <a:xfrm>
            <a:off x="6164265" y="2664253"/>
            <a:ext cx="5307727" cy="133581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Verdana" panose="020B0604030504040204" pitchFamily="34" charset="0"/>
                <a:ea typeface="Verdana" panose="020B0604030504040204" pitchFamily="34" charset="0"/>
              </a:rPr>
              <a:t>3. Upload that sample .</a:t>
            </a:r>
            <a:r>
              <a:rPr lang="en-US" sz="2000" dirty="0" err="1">
                <a:latin typeface="Verdana" panose="020B0604030504040204" pitchFamily="34" charset="0"/>
                <a:ea typeface="Verdana" panose="020B0604030504040204" pitchFamily="34" charset="0"/>
              </a:rPr>
              <a:t>pbix</a:t>
            </a:r>
            <a:r>
              <a:rPr lang="en-US" sz="2000" dirty="0">
                <a:latin typeface="Verdana" panose="020B0604030504040204" pitchFamily="34" charset="0"/>
                <a:ea typeface="Verdana" panose="020B0604030504040204" pitchFamily="34" charset="0"/>
              </a:rPr>
              <a:t> file to the Power BI Service to a workspace of your choosing. </a:t>
            </a:r>
          </a:p>
        </p:txBody>
      </p:sp>
      <p:sp>
        <p:nvSpPr>
          <p:cNvPr id="5" name="TextBox 4">
            <a:extLst>
              <a:ext uri="{FF2B5EF4-FFF2-40B4-BE49-F238E27FC236}">
                <a16:creationId xmlns:a16="http://schemas.microsoft.com/office/drawing/2014/main" id="{EE66396C-60DA-2B67-2174-055BD0187012}"/>
              </a:ext>
            </a:extLst>
          </p:cNvPr>
          <p:cNvSpPr txBox="1"/>
          <p:nvPr/>
        </p:nvSpPr>
        <p:spPr>
          <a:xfrm>
            <a:off x="6172564" y="4207224"/>
            <a:ext cx="5667253"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b="1" dirty="0">
                <a:latin typeface="Verdana" panose="020B0604030504040204" pitchFamily="34" charset="0"/>
                <a:ea typeface="Verdana" panose="020B0604030504040204" pitchFamily="34" charset="0"/>
              </a:rPr>
              <a:t>WIFI: </a:t>
            </a:r>
            <a:r>
              <a:rPr lang="en-US" sz="2000" dirty="0">
                <a:latin typeface="Verdana" panose="020B0604030504040204" pitchFamily="34" charset="0"/>
                <a:ea typeface="Verdana" panose="020B0604030504040204" pitchFamily="34" charset="0"/>
              </a:rPr>
              <a:t>Network Name: </a:t>
            </a:r>
            <a:r>
              <a:rPr lang="en-US" sz="2000" dirty="0" err="1">
                <a:latin typeface="Verdana" panose="020B0604030504040204" pitchFamily="34" charset="0"/>
                <a:ea typeface="Verdana" panose="020B0604030504040204" pitchFamily="34" charset="0"/>
              </a:rPr>
              <a:t>SummitNA</a:t>
            </a:r>
            <a:r>
              <a:rPr lang="en-US" sz="2000" dirty="0">
                <a:latin typeface="Verdana" panose="020B0604030504040204" pitchFamily="34" charset="0"/>
                <a:ea typeface="Verdana" panose="020B0604030504040204" pitchFamily="34" charset="0"/>
              </a:rPr>
              <a:t> Password: QueenCity2023</a:t>
            </a:r>
            <a:endParaRPr kumimoji="0" lang="en-US" sz="2000" b="0" i="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sym typeface="Calibri"/>
            </a:endParaRPr>
          </a:p>
        </p:txBody>
      </p:sp>
      <p:sp>
        <p:nvSpPr>
          <p:cNvPr id="4" name="TextBox 3">
            <a:extLst>
              <a:ext uri="{FF2B5EF4-FFF2-40B4-BE49-F238E27FC236}">
                <a16:creationId xmlns:a16="http://schemas.microsoft.com/office/drawing/2014/main" id="{12DB6216-EBDF-3730-D1DB-E881ACD0880A}"/>
              </a:ext>
            </a:extLst>
          </p:cNvPr>
          <p:cNvSpPr txBox="1"/>
          <p:nvPr/>
        </p:nvSpPr>
        <p:spPr>
          <a:xfrm>
            <a:off x="6172564" y="5122269"/>
            <a:ext cx="5367691" cy="1323437"/>
          </a:xfrm>
          <a:prstGeom prst="rec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i="1" dirty="0">
                <a:latin typeface="Verdana" panose="020B0604030504040204" pitchFamily="34" charset="0"/>
                <a:ea typeface="Verdana" panose="020B0604030504040204" pitchFamily="34" charset="0"/>
              </a:rPr>
              <a:t>Note: If you attended the 101 workshop, you’re all set! We’ll be picking up where we left off yesterday with our practice report.</a:t>
            </a:r>
            <a:endParaRPr kumimoji="0" lang="en-US" sz="2000" b="0" i="1"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sym typeface="Calibri"/>
            </a:endParaRPr>
          </a:p>
        </p:txBody>
      </p:sp>
      <p:sp>
        <p:nvSpPr>
          <p:cNvPr id="11" name="TextBox 10">
            <a:extLst>
              <a:ext uri="{FF2B5EF4-FFF2-40B4-BE49-F238E27FC236}">
                <a16:creationId xmlns:a16="http://schemas.microsoft.com/office/drawing/2014/main" id="{41F3803E-03F0-0B5A-1B37-345427255EEC}"/>
              </a:ext>
            </a:extLst>
          </p:cNvPr>
          <p:cNvSpPr txBox="1"/>
          <p:nvPr/>
        </p:nvSpPr>
        <p:spPr>
          <a:xfrm>
            <a:off x="6096000" y="2056983"/>
            <a:ext cx="5444255"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latin typeface="Verdana" panose="020B0604030504040204" pitchFamily="34" charset="0"/>
                <a:ea typeface="Verdana" panose="020B0604030504040204" pitchFamily="34" charset="0"/>
              </a:rPr>
              <a:t>https://tinyurl.com/Paginated201</a:t>
            </a:r>
          </a:p>
        </p:txBody>
      </p:sp>
    </p:spTree>
    <p:extLst>
      <p:ext uri="{BB962C8B-B14F-4D97-AF65-F5344CB8AC3E}">
        <p14:creationId xmlns:p14="http://schemas.microsoft.com/office/powerpoint/2010/main" val="136530386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B222-9FBC-B9D3-AF3A-73A6C7DCACC0}"/>
              </a:ext>
            </a:extLst>
          </p:cNvPr>
          <p:cNvSpPr>
            <a:spLocks noGrp="1"/>
          </p:cNvSpPr>
          <p:nvPr>
            <p:ph type="title" idx="4294967295"/>
          </p:nvPr>
        </p:nvSpPr>
        <p:spPr>
          <a:xfrm>
            <a:off x="1" y="1139687"/>
            <a:ext cx="6096000" cy="1141413"/>
          </a:xfrm>
        </p:spPr>
        <p:txBody>
          <a:bodyPr anchor="b">
            <a:normAutofit/>
          </a:bodyPr>
          <a:lstStyle/>
          <a:p>
            <a:pPr algn="r"/>
            <a:r>
              <a:rPr lang="en-US" sz="2400" dirty="0"/>
              <a:t>If you try to build your paginated report like you do in Power BI Desktop...</a:t>
            </a:r>
          </a:p>
        </p:txBody>
      </p:sp>
      <p:sp>
        <p:nvSpPr>
          <p:cNvPr id="9" name="Content Placeholder 8">
            <a:extLst>
              <a:ext uri="{FF2B5EF4-FFF2-40B4-BE49-F238E27FC236}">
                <a16:creationId xmlns:a16="http://schemas.microsoft.com/office/drawing/2014/main" id="{AABB816D-0D38-7811-F74C-E1BC4EECEE49}"/>
              </a:ext>
            </a:extLst>
          </p:cNvPr>
          <p:cNvSpPr>
            <a:spLocks noGrp="1"/>
          </p:cNvSpPr>
          <p:nvPr>
            <p:ph sz="quarter" idx="4294967295"/>
          </p:nvPr>
        </p:nvSpPr>
        <p:spPr>
          <a:xfrm>
            <a:off x="821634" y="2918791"/>
            <a:ext cx="5274366" cy="1600200"/>
          </a:xfrm>
        </p:spPr>
        <p:txBody>
          <a:bodyPr anchor="t">
            <a:normAutofit/>
          </a:bodyPr>
          <a:lstStyle/>
          <a:p>
            <a:pPr marL="0" indent="0" algn="r">
              <a:buNone/>
            </a:pPr>
            <a:r>
              <a:rPr lang="en-US" sz="4000" dirty="0"/>
              <a:t>You're going to have a </a:t>
            </a:r>
            <a:r>
              <a:rPr lang="en-US" sz="4000" b="1" i="1" dirty="0">
                <a:solidFill>
                  <a:srgbClr val="CA1317"/>
                </a:solidFill>
              </a:rPr>
              <a:t>bad</a:t>
            </a:r>
            <a:r>
              <a:rPr lang="en-US" sz="4000" b="1" i="1" dirty="0">
                <a:solidFill>
                  <a:srgbClr val="D20C18"/>
                </a:solidFill>
              </a:rPr>
              <a:t> </a:t>
            </a:r>
            <a:r>
              <a:rPr lang="en-US" sz="4000" dirty="0"/>
              <a:t>time</a:t>
            </a:r>
          </a:p>
        </p:txBody>
      </p:sp>
      <p:pic>
        <p:nvPicPr>
          <p:cNvPr id="4" name="Picture 4" descr="A picture containing text, toy, vector graphics&#10;&#10;Description automatically generated">
            <a:extLst>
              <a:ext uri="{FF2B5EF4-FFF2-40B4-BE49-F238E27FC236}">
                <a16:creationId xmlns:a16="http://schemas.microsoft.com/office/drawing/2014/main" id="{6FB5D918-27C2-7D7C-7DF6-F47E2FD48075}"/>
              </a:ext>
            </a:extLst>
          </p:cNvPr>
          <p:cNvPicPr>
            <a:picLocks noChangeAspect="1"/>
          </p:cNvPicPr>
          <p:nvPr/>
        </p:nvPicPr>
        <p:blipFill rotWithShape="1">
          <a:blip r:embed="rId3"/>
          <a:srcRect l="19574" r="23963"/>
          <a:stretch/>
        </p:blipFill>
        <p:spPr>
          <a:xfrm>
            <a:off x="6325671" y="0"/>
            <a:ext cx="5866329" cy="5844209"/>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5701574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AD1E-33B1-71D4-88BC-36EC4ECB170D}"/>
              </a:ext>
            </a:extLst>
          </p:cNvPr>
          <p:cNvSpPr>
            <a:spLocks noGrp="1"/>
          </p:cNvSpPr>
          <p:nvPr>
            <p:ph type="title" idx="4294967295"/>
          </p:nvPr>
        </p:nvSpPr>
        <p:spPr>
          <a:xfrm>
            <a:off x="132522" y="369349"/>
            <a:ext cx="12059478" cy="834889"/>
          </a:xfrm>
        </p:spPr>
        <p:txBody>
          <a:bodyPr>
            <a:noAutofit/>
          </a:bodyPr>
          <a:lstStyle/>
          <a:p>
            <a:r>
              <a:rPr lang="en-US" sz="3600" dirty="0"/>
              <a:t>Paginated data sources bridge the datasets</a:t>
            </a:r>
          </a:p>
        </p:txBody>
      </p:sp>
      <p:sp>
        <p:nvSpPr>
          <p:cNvPr id="6" name="Content Placeholder 5">
            <a:extLst>
              <a:ext uri="{FF2B5EF4-FFF2-40B4-BE49-F238E27FC236}">
                <a16:creationId xmlns:a16="http://schemas.microsoft.com/office/drawing/2014/main" id="{B2FE1C74-FCC5-FA94-3186-64DC37FF3D1E}"/>
              </a:ext>
            </a:extLst>
          </p:cNvPr>
          <p:cNvSpPr>
            <a:spLocks noGrp="1"/>
          </p:cNvSpPr>
          <p:nvPr>
            <p:ph idx="4294967295"/>
          </p:nvPr>
        </p:nvSpPr>
        <p:spPr>
          <a:xfrm>
            <a:off x="1149111" y="1608555"/>
            <a:ext cx="3238500" cy="1179512"/>
          </a:xfrm>
        </p:spPr>
        <p:txBody>
          <a:bodyPr>
            <a:normAutofit/>
          </a:bodyPr>
          <a:lstStyle/>
          <a:p>
            <a:pPr marL="0" indent="0" algn="ctr">
              <a:buNone/>
            </a:pPr>
            <a:r>
              <a:rPr lang="en-US" sz="2800" dirty="0">
                <a:solidFill>
                  <a:schemeClr val="accent3"/>
                </a:solidFill>
                <a:latin typeface="+mn-lt"/>
              </a:rPr>
              <a:t>Dataset in</a:t>
            </a:r>
          </a:p>
          <a:p>
            <a:pPr marL="0" indent="0">
              <a:buNone/>
            </a:pPr>
            <a:r>
              <a:rPr lang="en-US" sz="2800" dirty="0">
                <a:solidFill>
                  <a:schemeClr val="accent3"/>
                </a:solidFill>
                <a:latin typeface="+mn-lt"/>
              </a:rPr>
              <a:t> Power BI Service </a:t>
            </a:r>
          </a:p>
        </p:txBody>
      </p:sp>
      <p:sp>
        <p:nvSpPr>
          <p:cNvPr id="8" name="Content Placeholder 5">
            <a:extLst>
              <a:ext uri="{FF2B5EF4-FFF2-40B4-BE49-F238E27FC236}">
                <a16:creationId xmlns:a16="http://schemas.microsoft.com/office/drawing/2014/main" id="{F3DCD21A-DC42-B778-1B48-704C619F5638}"/>
              </a:ext>
            </a:extLst>
          </p:cNvPr>
          <p:cNvSpPr txBox="1">
            <a:spLocks/>
          </p:cNvSpPr>
          <p:nvPr/>
        </p:nvSpPr>
        <p:spPr>
          <a:xfrm>
            <a:off x="6096000" y="1526469"/>
            <a:ext cx="5911509" cy="18409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4"/>
                </a:solidFill>
              </a:rPr>
              <a:t>Dataset in</a:t>
            </a:r>
          </a:p>
          <a:p>
            <a:pPr marL="0" indent="0" algn="ctr">
              <a:buFont typeface="Arial" panose="020B0604020202020204" pitchFamily="34" charset="0"/>
              <a:buNone/>
            </a:pPr>
            <a:r>
              <a:rPr lang="en-US" dirty="0">
                <a:solidFill>
                  <a:schemeClr val="accent4"/>
                </a:solidFill>
              </a:rPr>
              <a:t>Power BI Report Builder </a:t>
            </a:r>
          </a:p>
        </p:txBody>
      </p:sp>
      <p:pic>
        <p:nvPicPr>
          <p:cNvPr id="4" name="Graphic 3" descr="Database with solid fill">
            <a:extLst>
              <a:ext uri="{FF2B5EF4-FFF2-40B4-BE49-F238E27FC236}">
                <a16:creationId xmlns:a16="http://schemas.microsoft.com/office/drawing/2014/main" id="{002BE8A0-16D6-910D-CA81-7EF2910C1E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2649" y="2691274"/>
            <a:ext cx="2611676" cy="2611676"/>
          </a:xfrm>
          <a:prstGeom prst="rect">
            <a:avLst/>
          </a:prstGeom>
        </p:spPr>
      </p:pic>
      <p:sp>
        <p:nvSpPr>
          <p:cNvPr id="14" name="TextBox 13">
            <a:extLst>
              <a:ext uri="{FF2B5EF4-FFF2-40B4-BE49-F238E27FC236}">
                <a16:creationId xmlns:a16="http://schemas.microsoft.com/office/drawing/2014/main" id="{5C759F35-5B0C-D189-CA47-F3A5B12EC217}"/>
              </a:ext>
            </a:extLst>
          </p:cNvPr>
          <p:cNvSpPr txBox="1"/>
          <p:nvPr/>
        </p:nvSpPr>
        <p:spPr>
          <a:xfrm>
            <a:off x="8158998" y="5284430"/>
            <a:ext cx="1947969" cy="369332"/>
          </a:xfrm>
          <a:prstGeom prst="rect">
            <a:avLst/>
          </a:prstGeom>
          <a:noFill/>
        </p:spPr>
        <p:txBody>
          <a:bodyPr wrap="none" rtlCol="0">
            <a:spAutoFit/>
          </a:bodyPr>
          <a:lstStyle/>
          <a:p>
            <a:r>
              <a:rPr lang="en-US" b="1" dirty="0">
                <a:solidFill>
                  <a:schemeClr val="accent4"/>
                </a:solidFill>
              </a:rPr>
              <a:t>I output a table </a:t>
            </a:r>
          </a:p>
        </p:txBody>
      </p:sp>
      <p:pic>
        <p:nvPicPr>
          <p:cNvPr id="16" name="Graphic 15" descr="Table with solid fill">
            <a:extLst>
              <a:ext uri="{FF2B5EF4-FFF2-40B4-BE49-F238E27FC236}">
                <a16:creationId xmlns:a16="http://schemas.microsoft.com/office/drawing/2014/main" id="{51061015-6FFD-DA66-662F-DF5532517F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30468" y="2725036"/>
            <a:ext cx="2611675" cy="2706627"/>
          </a:xfrm>
          <a:prstGeom prst="rect">
            <a:avLst/>
          </a:prstGeom>
        </p:spPr>
      </p:pic>
      <p:sp>
        <p:nvSpPr>
          <p:cNvPr id="17" name="TextBox 16">
            <a:extLst>
              <a:ext uri="{FF2B5EF4-FFF2-40B4-BE49-F238E27FC236}">
                <a16:creationId xmlns:a16="http://schemas.microsoft.com/office/drawing/2014/main" id="{2901628A-0B45-91C0-838A-CD7EDA584D62}"/>
              </a:ext>
            </a:extLst>
          </p:cNvPr>
          <p:cNvSpPr txBox="1"/>
          <p:nvPr/>
        </p:nvSpPr>
        <p:spPr>
          <a:xfrm>
            <a:off x="1705212" y="5284285"/>
            <a:ext cx="2466701" cy="369332"/>
          </a:xfrm>
          <a:prstGeom prst="rect">
            <a:avLst/>
          </a:prstGeom>
          <a:noFill/>
        </p:spPr>
        <p:txBody>
          <a:bodyPr wrap="none" rtlCol="0">
            <a:spAutoFit/>
          </a:bodyPr>
          <a:lstStyle/>
          <a:p>
            <a:r>
              <a:rPr lang="en-US" b="1" dirty="0">
                <a:solidFill>
                  <a:schemeClr val="accent3"/>
                </a:solidFill>
              </a:rPr>
              <a:t>I contain multitudes </a:t>
            </a:r>
          </a:p>
        </p:txBody>
      </p:sp>
      <p:pic>
        <p:nvPicPr>
          <p:cNvPr id="5" name="Graphic 4" descr="Bridge scene with solid fill">
            <a:extLst>
              <a:ext uri="{FF2B5EF4-FFF2-40B4-BE49-F238E27FC236}">
                <a16:creationId xmlns:a16="http://schemas.microsoft.com/office/drawing/2014/main" id="{FD93ABDE-91CD-8350-ADA6-DD8BB6D836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35433" y="2687603"/>
            <a:ext cx="4801062" cy="2351672"/>
          </a:xfrm>
          <a:prstGeom prst="rect">
            <a:avLst/>
          </a:prstGeom>
        </p:spPr>
      </p:pic>
      <p:sp>
        <p:nvSpPr>
          <p:cNvPr id="7" name="Content Placeholder 5">
            <a:extLst>
              <a:ext uri="{FF2B5EF4-FFF2-40B4-BE49-F238E27FC236}">
                <a16:creationId xmlns:a16="http://schemas.microsoft.com/office/drawing/2014/main" id="{6101B1B1-F9E1-CF88-317F-3161D68395C4}"/>
              </a:ext>
            </a:extLst>
          </p:cNvPr>
          <p:cNvSpPr txBox="1">
            <a:spLocks/>
          </p:cNvSpPr>
          <p:nvPr/>
        </p:nvSpPr>
        <p:spPr>
          <a:xfrm>
            <a:off x="2780209" y="2041243"/>
            <a:ext cx="5911509" cy="18409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5"/>
                </a:solidFill>
              </a:rPr>
              <a:t>Data Source in</a:t>
            </a:r>
          </a:p>
          <a:p>
            <a:pPr marL="0" indent="0" algn="ctr">
              <a:buFont typeface="Arial" panose="020B0604020202020204" pitchFamily="34" charset="0"/>
              <a:buNone/>
            </a:pPr>
            <a:r>
              <a:rPr lang="en-US" dirty="0">
                <a:solidFill>
                  <a:schemeClr val="accent5"/>
                </a:solidFill>
              </a:rPr>
              <a:t>Power BI Report Builder </a:t>
            </a:r>
          </a:p>
        </p:txBody>
      </p:sp>
    </p:spTree>
    <p:extLst>
      <p:ext uri="{BB962C8B-B14F-4D97-AF65-F5344CB8AC3E}">
        <p14:creationId xmlns:p14="http://schemas.microsoft.com/office/powerpoint/2010/main" val="39836175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p:bldP spid="14" grpId="0"/>
      <p:bldP spid="17"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292D9C-DA2A-C5A8-FAF3-EA09CDF07AD2}"/>
              </a:ext>
            </a:extLst>
          </p:cNvPr>
          <p:cNvPicPr>
            <a:picLocks noChangeAspect="1"/>
          </p:cNvPicPr>
          <p:nvPr/>
        </p:nvPicPr>
        <p:blipFill>
          <a:blip r:embed="rId3"/>
          <a:stretch>
            <a:fillRect/>
          </a:stretch>
        </p:blipFill>
        <p:spPr>
          <a:xfrm>
            <a:off x="2888974" y="1109919"/>
            <a:ext cx="7997842" cy="4840587"/>
          </a:xfrm>
          <a:prstGeom prst="rect">
            <a:avLst/>
          </a:prstGeom>
        </p:spPr>
      </p:pic>
      <p:sp>
        <p:nvSpPr>
          <p:cNvPr id="5" name="Rectangle 4">
            <a:extLst>
              <a:ext uri="{FF2B5EF4-FFF2-40B4-BE49-F238E27FC236}">
                <a16:creationId xmlns:a16="http://schemas.microsoft.com/office/drawing/2014/main" id="{9379F86E-9417-75D3-6825-107DF0AF8518}"/>
              </a:ext>
            </a:extLst>
          </p:cNvPr>
          <p:cNvSpPr/>
          <p:nvPr/>
        </p:nvSpPr>
        <p:spPr>
          <a:xfrm>
            <a:off x="7212854" y="2878438"/>
            <a:ext cx="877696" cy="313047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llout: Down Arrow 5">
            <a:extLst>
              <a:ext uri="{FF2B5EF4-FFF2-40B4-BE49-F238E27FC236}">
                <a16:creationId xmlns:a16="http://schemas.microsoft.com/office/drawing/2014/main" id="{B84932B9-A77D-8A5B-721C-6655857F2DD7}"/>
              </a:ext>
            </a:extLst>
          </p:cNvPr>
          <p:cNvSpPr/>
          <p:nvPr/>
        </p:nvSpPr>
        <p:spPr>
          <a:xfrm>
            <a:off x="6735889" y="1393068"/>
            <a:ext cx="1678767" cy="123401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Needs sort field? Add sort field</a:t>
            </a:r>
          </a:p>
        </p:txBody>
      </p:sp>
      <p:sp>
        <p:nvSpPr>
          <p:cNvPr id="7" name="Rectangle 6">
            <a:extLst>
              <a:ext uri="{FF2B5EF4-FFF2-40B4-BE49-F238E27FC236}">
                <a16:creationId xmlns:a16="http://schemas.microsoft.com/office/drawing/2014/main" id="{B751CFC8-880A-BE54-B48D-F79AA9E58990}"/>
              </a:ext>
            </a:extLst>
          </p:cNvPr>
          <p:cNvSpPr/>
          <p:nvPr/>
        </p:nvSpPr>
        <p:spPr>
          <a:xfrm>
            <a:off x="2955230" y="3228975"/>
            <a:ext cx="1866850" cy="107798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Down Arrow 7">
            <a:extLst>
              <a:ext uri="{FF2B5EF4-FFF2-40B4-BE49-F238E27FC236}">
                <a16:creationId xmlns:a16="http://schemas.microsoft.com/office/drawing/2014/main" id="{8190542F-FE15-57DD-CE55-475851B9D0A4}"/>
              </a:ext>
            </a:extLst>
          </p:cNvPr>
          <p:cNvSpPr/>
          <p:nvPr/>
        </p:nvSpPr>
        <p:spPr>
          <a:xfrm>
            <a:off x="2802517" y="1675386"/>
            <a:ext cx="1678767" cy="1394386"/>
          </a:xfrm>
          <a:prstGeom prst="downArrowCallo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measures; save sanity </a:t>
            </a:r>
          </a:p>
        </p:txBody>
      </p:sp>
      <p:sp>
        <p:nvSpPr>
          <p:cNvPr id="9" name="Left Brace 8">
            <a:extLst>
              <a:ext uri="{FF2B5EF4-FFF2-40B4-BE49-F238E27FC236}">
                <a16:creationId xmlns:a16="http://schemas.microsoft.com/office/drawing/2014/main" id="{947153EC-BC26-91DF-9CA0-8E87FE604D7E}"/>
              </a:ext>
            </a:extLst>
          </p:cNvPr>
          <p:cNvSpPr/>
          <p:nvPr/>
        </p:nvSpPr>
        <p:spPr>
          <a:xfrm rot="16200000">
            <a:off x="7429262" y="3088266"/>
            <a:ext cx="784115" cy="6130998"/>
          </a:xfrm>
          <a:prstGeom prst="leftBrace">
            <a:avLst>
              <a:gd name="adj1" fmla="val 36202"/>
              <a:gd name="adj2" fmla="val 50229"/>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91CAEF6B-960C-13BC-73D2-142504F3AA7A}"/>
              </a:ext>
            </a:extLst>
          </p:cNvPr>
          <p:cNvSpPr/>
          <p:nvPr/>
        </p:nvSpPr>
        <p:spPr>
          <a:xfrm>
            <a:off x="4994309" y="6406068"/>
            <a:ext cx="5586605" cy="3213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Minimize the number of columns</a:t>
            </a:r>
          </a:p>
        </p:txBody>
      </p:sp>
      <p:sp>
        <p:nvSpPr>
          <p:cNvPr id="2" name="Title 1">
            <a:extLst>
              <a:ext uri="{FF2B5EF4-FFF2-40B4-BE49-F238E27FC236}">
                <a16:creationId xmlns:a16="http://schemas.microsoft.com/office/drawing/2014/main" id="{B273F876-0A9C-31C1-F97A-7FB2D9AA14C5}"/>
              </a:ext>
            </a:extLst>
          </p:cNvPr>
          <p:cNvSpPr>
            <a:spLocks noGrp="1"/>
          </p:cNvSpPr>
          <p:nvPr>
            <p:ph type="title"/>
          </p:nvPr>
        </p:nvSpPr>
        <p:spPr>
          <a:xfrm>
            <a:off x="534152" y="130574"/>
            <a:ext cx="9144391" cy="1011141"/>
          </a:xfrm>
        </p:spPr>
        <p:txBody>
          <a:bodyPr/>
          <a:lstStyle/>
          <a:p>
            <a:r>
              <a:rPr lang="en-US" dirty="0"/>
              <a:t>Drag and drop to build your dataset query</a:t>
            </a:r>
          </a:p>
        </p:txBody>
      </p:sp>
    </p:spTree>
    <p:extLst>
      <p:ext uri="{BB962C8B-B14F-4D97-AF65-F5344CB8AC3E}">
        <p14:creationId xmlns:p14="http://schemas.microsoft.com/office/powerpoint/2010/main" val="27433531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4353F-B06A-2CD1-5D27-4F5BE4266B0E}"/>
              </a:ext>
            </a:extLst>
          </p:cNvPr>
          <p:cNvSpPr>
            <a:spLocks noGrp="1"/>
          </p:cNvSpPr>
          <p:nvPr>
            <p:ph sz="quarter" idx="10"/>
          </p:nvPr>
        </p:nvSpPr>
        <p:spPr>
          <a:xfrm>
            <a:off x="151748" y="1374912"/>
            <a:ext cx="11887200" cy="4427399"/>
          </a:xfrm>
        </p:spPr>
        <p:txBody>
          <a:bodyPr>
            <a:noAutofit/>
          </a:bodyPr>
          <a:lstStyle/>
          <a:p>
            <a:pPr marL="0" indent="0">
              <a:buNone/>
            </a:pPr>
            <a:r>
              <a:rPr lang="en-US" sz="3200" b="1" dirty="0">
                <a:latin typeface="+mn-lt"/>
              </a:rPr>
              <a:t>Both: </a:t>
            </a:r>
          </a:p>
          <a:p>
            <a:pPr lvl="1"/>
            <a:r>
              <a:rPr lang="en-US" sz="3200" dirty="0">
                <a:latin typeface="+mn-lt"/>
              </a:rPr>
              <a:t>defined using the Query Editor</a:t>
            </a:r>
          </a:p>
          <a:p>
            <a:pPr lvl="1"/>
            <a:r>
              <a:rPr lang="en-US" sz="3200" dirty="0">
                <a:latin typeface="+mn-lt"/>
              </a:rPr>
              <a:t>constrain the data pulled into the report</a:t>
            </a:r>
          </a:p>
          <a:p>
            <a:pPr marL="0" indent="0">
              <a:buNone/>
            </a:pPr>
            <a:br>
              <a:rPr lang="en-US" sz="3200" dirty="0">
                <a:latin typeface="+mn-lt"/>
              </a:rPr>
            </a:br>
            <a:r>
              <a:rPr lang="en-US" sz="3200" b="1" dirty="0">
                <a:latin typeface="+mn-lt"/>
              </a:rPr>
              <a:t>Query Filters</a:t>
            </a:r>
            <a:r>
              <a:rPr lang="en-US" sz="3200" dirty="0">
                <a:latin typeface="+mn-lt"/>
              </a:rPr>
              <a:t>: constraint will </a:t>
            </a:r>
            <a:r>
              <a:rPr lang="en-US" sz="3200" i="1" dirty="0">
                <a:latin typeface="+mn-lt"/>
              </a:rPr>
              <a:t>always</a:t>
            </a:r>
            <a:r>
              <a:rPr lang="en-US" sz="3200" dirty="0">
                <a:latin typeface="+mn-lt"/>
              </a:rPr>
              <a:t> be applied to the report</a:t>
            </a:r>
            <a:br>
              <a:rPr lang="en-US" sz="3200" dirty="0">
                <a:latin typeface="+mn-lt"/>
              </a:rPr>
            </a:br>
            <a:br>
              <a:rPr lang="en-US" sz="3200" dirty="0">
                <a:latin typeface="+mn-lt"/>
              </a:rPr>
            </a:br>
            <a:r>
              <a:rPr lang="en-US" sz="3200" b="1" dirty="0">
                <a:latin typeface="+mn-lt"/>
              </a:rPr>
              <a:t>Query Parameters: </a:t>
            </a:r>
            <a:r>
              <a:rPr lang="en-US" sz="3200" dirty="0">
                <a:latin typeface="+mn-lt"/>
              </a:rPr>
              <a:t>constraint is chosen by report user</a:t>
            </a:r>
            <a:endParaRPr lang="en-US" sz="3200" b="1" dirty="0">
              <a:latin typeface="+mn-lt"/>
            </a:endParaRPr>
          </a:p>
        </p:txBody>
      </p:sp>
      <p:sp>
        <p:nvSpPr>
          <p:cNvPr id="2" name="Title 1">
            <a:extLst>
              <a:ext uri="{FF2B5EF4-FFF2-40B4-BE49-F238E27FC236}">
                <a16:creationId xmlns:a16="http://schemas.microsoft.com/office/drawing/2014/main" id="{92D0BF80-56D3-68C3-01B1-3CEB1F07E9F6}"/>
              </a:ext>
            </a:extLst>
          </p:cNvPr>
          <p:cNvSpPr>
            <a:spLocks noGrp="1"/>
          </p:cNvSpPr>
          <p:nvPr>
            <p:ph type="title"/>
          </p:nvPr>
        </p:nvSpPr>
        <p:spPr/>
        <p:txBody>
          <a:bodyPr/>
          <a:lstStyle/>
          <a:p>
            <a:r>
              <a:rPr lang="en-US" dirty="0"/>
              <a:t>Query filters &amp; query parameters </a:t>
            </a:r>
          </a:p>
        </p:txBody>
      </p:sp>
    </p:spTree>
    <p:extLst>
      <p:ext uri="{BB962C8B-B14F-4D97-AF65-F5344CB8AC3E}">
        <p14:creationId xmlns:p14="http://schemas.microsoft.com/office/powerpoint/2010/main" val="256875623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D429F9-0914-8173-1569-9E97D8610AF4}"/>
              </a:ext>
            </a:extLst>
          </p:cNvPr>
          <p:cNvPicPr>
            <a:picLocks noGrp="1" noChangeAspect="1"/>
          </p:cNvPicPr>
          <p:nvPr>
            <p:ph sz="quarter" idx="10"/>
          </p:nvPr>
        </p:nvPicPr>
        <p:blipFill>
          <a:blip r:embed="rId3"/>
          <a:stretch>
            <a:fillRect/>
          </a:stretch>
        </p:blipFill>
        <p:spPr>
          <a:xfrm>
            <a:off x="528731" y="1624717"/>
            <a:ext cx="4392282" cy="2764553"/>
          </a:xfrm>
        </p:spPr>
      </p:pic>
      <p:sp>
        <p:nvSpPr>
          <p:cNvPr id="2" name="Title 1">
            <a:extLst>
              <a:ext uri="{FF2B5EF4-FFF2-40B4-BE49-F238E27FC236}">
                <a16:creationId xmlns:a16="http://schemas.microsoft.com/office/drawing/2014/main" id="{81F338B8-7560-1094-589E-C9C07DE0FC5F}"/>
              </a:ext>
            </a:extLst>
          </p:cNvPr>
          <p:cNvSpPr>
            <a:spLocks noGrp="1"/>
          </p:cNvSpPr>
          <p:nvPr>
            <p:ph type="title"/>
          </p:nvPr>
        </p:nvSpPr>
        <p:spPr/>
        <p:txBody>
          <a:bodyPr>
            <a:normAutofit/>
          </a:bodyPr>
          <a:lstStyle/>
          <a:p>
            <a:r>
              <a:rPr lang="en-US" dirty="0"/>
              <a:t>Introducing Data Regions</a:t>
            </a:r>
          </a:p>
        </p:txBody>
      </p:sp>
      <p:sp>
        <p:nvSpPr>
          <p:cNvPr id="7" name="Rectangle 6">
            <a:extLst>
              <a:ext uri="{FF2B5EF4-FFF2-40B4-BE49-F238E27FC236}">
                <a16:creationId xmlns:a16="http://schemas.microsoft.com/office/drawing/2014/main" id="{4E503322-9B15-B735-6347-4117BC20CEAB}"/>
              </a:ext>
            </a:extLst>
          </p:cNvPr>
          <p:cNvSpPr/>
          <p:nvPr/>
        </p:nvSpPr>
        <p:spPr>
          <a:xfrm>
            <a:off x="2143530" y="1624717"/>
            <a:ext cx="1418001" cy="2133600"/>
          </a:xfrm>
          <a:prstGeom prst="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4264E5-7157-697B-23A6-890C9614E0E4}"/>
              </a:ext>
            </a:extLst>
          </p:cNvPr>
          <p:cNvSpPr txBox="1"/>
          <p:nvPr/>
        </p:nvSpPr>
        <p:spPr>
          <a:xfrm>
            <a:off x="5666855" y="1624717"/>
            <a:ext cx="5779303"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2400" b="1" i="0" u="none" strike="noStrike" cap="none" spc="0" normalizeH="0" baseline="0" dirty="0">
                <a:ln>
                  <a:noFill/>
                </a:ln>
                <a:solidFill>
                  <a:srgbClr val="000000"/>
                </a:solidFill>
                <a:effectLst/>
                <a:uFillTx/>
                <a:latin typeface="Calibri"/>
                <a:ea typeface="Calibri"/>
                <a:cs typeface="Calibri"/>
                <a:sym typeface="Calibri"/>
              </a:rPr>
              <a:t>Data Regions </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i="0" u="none" strike="noStrike" cap="none" spc="0" normalizeH="0" baseline="0" dirty="0">
                <a:ln>
                  <a:noFill/>
                </a:ln>
                <a:solidFill>
                  <a:srgbClr val="000000"/>
                </a:solidFill>
                <a:effectLst/>
                <a:uFillTx/>
                <a:latin typeface="Calibri"/>
                <a:ea typeface="Calibri"/>
                <a:cs typeface="Calibri"/>
                <a:sym typeface="Calibri"/>
              </a:rPr>
              <a:t>how query output is organized for report user</a:t>
            </a:r>
            <a:r>
              <a:rPr lang="en-US" sz="2400" dirty="0"/>
              <a:t>s to see </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Can only use 1 dataset per data region</a:t>
            </a:r>
            <a:r>
              <a:rPr lang="en-US" sz="2400" b="1" dirty="0">
                <a:solidFill>
                  <a:schemeClr val="accent3"/>
                </a:solidFill>
              </a:rPr>
              <a:t>*</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Can be used individually, or in conjunction with one-another</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Easy to evolve from one data region to another </a:t>
            </a:r>
            <a:r>
              <a:rPr lang="en-US" sz="2400" i="1" dirty="0"/>
              <a:t>(but not intuitive)</a:t>
            </a:r>
            <a:endParaRPr lang="en-US" sz="2400" dirty="0"/>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2400" b="1" dirty="0"/>
          </a:p>
        </p:txBody>
      </p:sp>
      <p:sp>
        <p:nvSpPr>
          <p:cNvPr id="6" name="TextBox 5">
            <a:extLst>
              <a:ext uri="{FF2B5EF4-FFF2-40B4-BE49-F238E27FC236}">
                <a16:creationId xmlns:a16="http://schemas.microsoft.com/office/drawing/2014/main" id="{828468B0-3EBC-EDC6-7474-ED627EE57514}"/>
              </a:ext>
            </a:extLst>
          </p:cNvPr>
          <p:cNvSpPr txBox="1"/>
          <p:nvPr/>
        </p:nvSpPr>
        <p:spPr>
          <a:xfrm>
            <a:off x="3501897" y="5923894"/>
            <a:ext cx="869010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US" sz="1800" b="1" i="1" dirty="0">
                <a:solidFill>
                  <a:schemeClr val="accent3"/>
                </a:solidFill>
              </a:rPr>
              <a:t>*Caveat: workarounds exis</a:t>
            </a:r>
            <a:r>
              <a:rPr lang="en-US" b="1" i="1" dirty="0">
                <a:solidFill>
                  <a:schemeClr val="accent3"/>
                </a:solidFill>
              </a:rPr>
              <a:t>t! We’ll discuss one momentarily</a:t>
            </a:r>
          </a:p>
        </p:txBody>
      </p:sp>
      <p:pic>
        <p:nvPicPr>
          <p:cNvPr id="9" name="Picture 8">
            <a:extLst>
              <a:ext uri="{FF2B5EF4-FFF2-40B4-BE49-F238E27FC236}">
                <a16:creationId xmlns:a16="http://schemas.microsoft.com/office/drawing/2014/main" id="{F667804C-8F0A-2BF6-2C5C-2BC967E8FF8A}"/>
              </a:ext>
            </a:extLst>
          </p:cNvPr>
          <p:cNvPicPr>
            <a:picLocks noChangeAspect="1"/>
          </p:cNvPicPr>
          <p:nvPr/>
        </p:nvPicPr>
        <p:blipFill>
          <a:blip r:embed="rId4"/>
          <a:stretch>
            <a:fillRect/>
          </a:stretch>
        </p:blipFill>
        <p:spPr>
          <a:xfrm>
            <a:off x="528731" y="4750700"/>
            <a:ext cx="4392282" cy="1385067"/>
          </a:xfrm>
          <a:prstGeom prst="rect">
            <a:avLst/>
          </a:prstGeom>
        </p:spPr>
      </p:pic>
    </p:spTree>
    <p:extLst>
      <p:ext uri="{BB962C8B-B14F-4D97-AF65-F5344CB8AC3E}">
        <p14:creationId xmlns:p14="http://schemas.microsoft.com/office/powerpoint/2010/main" val="1475798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814948-3F84-1C2F-EA77-D18807999933}"/>
              </a:ext>
            </a:extLst>
          </p:cNvPr>
          <p:cNvSpPr>
            <a:spLocks noGrp="1"/>
          </p:cNvSpPr>
          <p:nvPr>
            <p:ph sz="quarter" idx="10"/>
          </p:nvPr>
        </p:nvSpPr>
        <p:spPr>
          <a:xfrm>
            <a:off x="151748" y="1370012"/>
            <a:ext cx="11857372" cy="949008"/>
          </a:xfrm>
        </p:spPr>
        <p:txBody>
          <a:bodyPr/>
          <a:lstStyle/>
          <a:p>
            <a:r>
              <a:rPr lang="en-US" dirty="0"/>
              <a:t>Scenario: you need to build a paginated Power BI report that includes the product sold to each customer, an easy report to build in Power BI Desktop. </a:t>
            </a:r>
            <a:br>
              <a:rPr lang="en-US" dirty="0"/>
            </a:br>
            <a:br>
              <a:rPr lang="en-US" dirty="0"/>
            </a:br>
            <a:endParaRPr lang="en-US" dirty="0"/>
          </a:p>
        </p:txBody>
      </p:sp>
      <p:sp>
        <p:nvSpPr>
          <p:cNvPr id="3" name="Title 2">
            <a:extLst>
              <a:ext uri="{FF2B5EF4-FFF2-40B4-BE49-F238E27FC236}">
                <a16:creationId xmlns:a16="http://schemas.microsoft.com/office/drawing/2014/main" id="{D6896577-E2CC-F82C-7A04-FCDB47642053}"/>
              </a:ext>
            </a:extLst>
          </p:cNvPr>
          <p:cNvSpPr>
            <a:spLocks noGrp="1"/>
          </p:cNvSpPr>
          <p:nvPr>
            <p:ph type="title"/>
          </p:nvPr>
        </p:nvSpPr>
        <p:spPr/>
        <p:txBody>
          <a:bodyPr/>
          <a:lstStyle/>
          <a:p>
            <a:r>
              <a:rPr lang="en-US" dirty="0"/>
              <a:t>Cross-join conundrum</a:t>
            </a:r>
            <a:br>
              <a:rPr lang="en-US" dirty="0"/>
            </a:br>
            <a:r>
              <a:rPr lang="en-US" b="0" i="1" dirty="0"/>
              <a:t>Or: hey why did my query explode?</a:t>
            </a:r>
          </a:p>
        </p:txBody>
      </p:sp>
      <p:pic>
        <p:nvPicPr>
          <p:cNvPr id="5" name="Graphic 4" descr="Danger with solid fill">
            <a:extLst>
              <a:ext uri="{FF2B5EF4-FFF2-40B4-BE49-F238E27FC236}">
                <a16:creationId xmlns:a16="http://schemas.microsoft.com/office/drawing/2014/main" id="{A71E5458-2636-E49B-423D-02B7B5018C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2054" y="3681342"/>
            <a:ext cx="2552454" cy="2552454"/>
          </a:xfrm>
          <a:prstGeom prst="rect">
            <a:avLst/>
          </a:prstGeom>
        </p:spPr>
      </p:pic>
      <p:sp>
        <p:nvSpPr>
          <p:cNvPr id="9" name="TextBox 8">
            <a:extLst>
              <a:ext uri="{FF2B5EF4-FFF2-40B4-BE49-F238E27FC236}">
                <a16:creationId xmlns:a16="http://schemas.microsoft.com/office/drawing/2014/main" id="{026BC235-D48A-E166-2A07-42893BBBE74B}"/>
              </a:ext>
            </a:extLst>
          </p:cNvPr>
          <p:cNvSpPr txBox="1"/>
          <p:nvPr/>
        </p:nvSpPr>
        <p:spPr>
          <a:xfrm>
            <a:off x="75874" y="2850802"/>
            <a:ext cx="12040252"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sz="2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sym typeface="Calibri"/>
              </a:rPr>
              <a:t>You try to create a query with just data from the </a:t>
            </a:r>
            <a:r>
              <a:rPr kumimoji="0" lang="en-US" sz="2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sym typeface="Calibri"/>
              </a:rPr>
              <a:t>dimProduct</a:t>
            </a:r>
            <a:r>
              <a:rPr kumimoji="0" lang="en-US" sz="2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sym typeface="Calibri"/>
              </a:rPr>
              <a:t> and </a:t>
            </a:r>
            <a:r>
              <a:rPr kumimoji="0" lang="en-US" sz="2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sym typeface="Calibri"/>
              </a:rPr>
              <a:t>dimCustomer</a:t>
            </a:r>
            <a:r>
              <a:rPr kumimoji="0" lang="en-US" sz="2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sym typeface="Calibri"/>
              </a:rPr>
              <a:t> tables from your Power BI dataset and your report promptly </a:t>
            </a:r>
            <a:r>
              <a:rPr kumimoji="0" lang="en-US" sz="2800" b="1"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sym typeface="Calibri"/>
              </a:rPr>
              <a:t>crashes</a:t>
            </a:r>
            <a:r>
              <a:rPr kumimoji="0" lang="en-US" sz="2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sym typeface="Calibri"/>
              </a:rPr>
              <a:t>. </a:t>
            </a:r>
            <a:endParaRPr lang="en-US" dirty="0"/>
          </a:p>
        </p:txBody>
      </p:sp>
    </p:spTree>
    <p:extLst>
      <p:ext uri="{BB962C8B-B14F-4D97-AF65-F5344CB8AC3E}">
        <p14:creationId xmlns:p14="http://schemas.microsoft.com/office/powerpoint/2010/main" val="30810279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46F366-3879-58C6-E65B-69B771CDB2BF}"/>
              </a:ext>
            </a:extLst>
          </p:cNvPr>
          <p:cNvSpPr>
            <a:spLocks noGrp="1"/>
          </p:cNvSpPr>
          <p:nvPr>
            <p:ph type="title"/>
          </p:nvPr>
        </p:nvSpPr>
        <p:spPr/>
        <p:txBody>
          <a:bodyPr/>
          <a:lstStyle/>
          <a:p>
            <a:r>
              <a:rPr lang="en-US" dirty="0"/>
              <a:t>What happened?</a:t>
            </a:r>
          </a:p>
        </p:txBody>
      </p:sp>
      <p:sp>
        <p:nvSpPr>
          <p:cNvPr id="2" name="Rectangle 1">
            <a:extLst>
              <a:ext uri="{FF2B5EF4-FFF2-40B4-BE49-F238E27FC236}">
                <a16:creationId xmlns:a16="http://schemas.microsoft.com/office/drawing/2014/main" id="{C2141CB4-FE4C-93EE-6E2B-354C72BB4392}"/>
              </a:ext>
            </a:extLst>
          </p:cNvPr>
          <p:cNvSpPr/>
          <p:nvPr/>
        </p:nvSpPr>
        <p:spPr>
          <a:xfrm>
            <a:off x="2036446" y="2145983"/>
            <a:ext cx="1737360" cy="156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Dim Product</a:t>
            </a:r>
          </a:p>
        </p:txBody>
      </p:sp>
      <p:sp>
        <p:nvSpPr>
          <p:cNvPr id="3" name="Rectangle 2">
            <a:extLst>
              <a:ext uri="{FF2B5EF4-FFF2-40B4-BE49-F238E27FC236}">
                <a16:creationId xmlns:a16="http://schemas.microsoft.com/office/drawing/2014/main" id="{48864CF7-8560-CFD3-3160-41348AC1CB86}"/>
              </a:ext>
            </a:extLst>
          </p:cNvPr>
          <p:cNvSpPr/>
          <p:nvPr/>
        </p:nvSpPr>
        <p:spPr>
          <a:xfrm>
            <a:off x="8134352" y="2352675"/>
            <a:ext cx="1737360" cy="156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Dim </a:t>
            </a:r>
          </a:p>
          <a:p>
            <a:pPr algn="ctr"/>
            <a:r>
              <a:rPr lang="en-US" dirty="0"/>
              <a:t>Customer</a:t>
            </a:r>
          </a:p>
        </p:txBody>
      </p:sp>
      <p:sp>
        <p:nvSpPr>
          <p:cNvPr id="5" name="Rectangle 4">
            <a:extLst>
              <a:ext uri="{FF2B5EF4-FFF2-40B4-BE49-F238E27FC236}">
                <a16:creationId xmlns:a16="http://schemas.microsoft.com/office/drawing/2014/main" id="{96F5A0D3-5BB4-D71D-2770-B3DD14ECB7AA}"/>
              </a:ext>
            </a:extLst>
          </p:cNvPr>
          <p:cNvSpPr/>
          <p:nvPr/>
        </p:nvSpPr>
        <p:spPr>
          <a:xfrm>
            <a:off x="5227321" y="2089785"/>
            <a:ext cx="1737360" cy="313372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a:t>
            </a:r>
          </a:p>
          <a:p>
            <a:pPr algn="ctr"/>
            <a:r>
              <a:rPr lang="en-US" dirty="0"/>
              <a:t>Sales</a:t>
            </a:r>
          </a:p>
        </p:txBody>
      </p:sp>
      <p:cxnSp>
        <p:nvCxnSpPr>
          <p:cNvPr id="7" name="Straight Arrow Connector 6">
            <a:extLst>
              <a:ext uri="{FF2B5EF4-FFF2-40B4-BE49-F238E27FC236}">
                <a16:creationId xmlns:a16="http://schemas.microsoft.com/office/drawing/2014/main" id="{39E29850-83F7-8C40-26C5-735C48CF06C4}"/>
              </a:ext>
            </a:extLst>
          </p:cNvPr>
          <p:cNvCxnSpPr>
            <a:stCxn id="2" idx="3"/>
            <a:endCxn id="5" idx="1"/>
          </p:cNvCxnSpPr>
          <p:nvPr/>
        </p:nvCxnSpPr>
        <p:spPr>
          <a:xfrm>
            <a:off x="3773806" y="2928938"/>
            <a:ext cx="1453515" cy="727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F5BE637-B719-F276-8D88-98E434772D1C}"/>
              </a:ext>
            </a:extLst>
          </p:cNvPr>
          <p:cNvCxnSpPr>
            <a:cxnSpLocks/>
            <a:stCxn id="3" idx="1"/>
            <a:endCxn id="5" idx="3"/>
          </p:cNvCxnSpPr>
          <p:nvPr/>
        </p:nvCxnSpPr>
        <p:spPr>
          <a:xfrm flipH="1">
            <a:off x="6964681" y="3135630"/>
            <a:ext cx="1169671" cy="5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11363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46F366-3879-58C6-E65B-69B771CDB2BF}"/>
              </a:ext>
            </a:extLst>
          </p:cNvPr>
          <p:cNvSpPr>
            <a:spLocks noGrp="1"/>
          </p:cNvSpPr>
          <p:nvPr>
            <p:ph type="title"/>
          </p:nvPr>
        </p:nvSpPr>
        <p:spPr/>
        <p:txBody>
          <a:bodyPr/>
          <a:lstStyle/>
          <a:p>
            <a:r>
              <a:rPr lang="en-US" dirty="0"/>
              <a:t>Solution: add a “hinge” measure</a:t>
            </a:r>
          </a:p>
        </p:txBody>
      </p:sp>
      <p:sp>
        <p:nvSpPr>
          <p:cNvPr id="2" name="Rectangle 1">
            <a:extLst>
              <a:ext uri="{FF2B5EF4-FFF2-40B4-BE49-F238E27FC236}">
                <a16:creationId xmlns:a16="http://schemas.microsoft.com/office/drawing/2014/main" id="{C2141CB4-FE4C-93EE-6E2B-354C72BB4392}"/>
              </a:ext>
            </a:extLst>
          </p:cNvPr>
          <p:cNvSpPr/>
          <p:nvPr/>
        </p:nvSpPr>
        <p:spPr>
          <a:xfrm>
            <a:off x="2036446" y="2238375"/>
            <a:ext cx="1737360" cy="156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Dim Product</a:t>
            </a:r>
          </a:p>
        </p:txBody>
      </p:sp>
      <p:sp>
        <p:nvSpPr>
          <p:cNvPr id="3" name="Rectangle 2">
            <a:extLst>
              <a:ext uri="{FF2B5EF4-FFF2-40B4-BE49-F238E27FC236}">
                <a16:creationId xmlns:a16="http://schemas.microsoft.com/office/drawing/2014/main" id="{48864CF7-8560-CFD3-3160-41348AC1CB86}"/>
              </a:ext>
            </a:extLst>
          </p:cNvPr>
          <p:cNvSpPr/>
          <p:nvPr/>
        </p:nvSpPr>
        <p:spPr>
          <a:xfrm>
            <a:off x="8134352" y="2352675"/>
            <a:ext cx="1737360" cy="156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Dim </a:t>
            </a:r>
          </a:p>
          <a:p>
            <a:pPr algn="ctr"/>
            <a:r>
              <a:rPr lang="en-US" dirty="0"/>
              <a:t>Customer</a:t>
            </a:r>
          </a:p>
        </p:txBody>
      </p:sp>
      <p:sp>
        <p:nvSpPr>
          <p:cNvPr id="5" name="Rectangle 4">
            <a:extLst>
              <a:ext uri="{FF2B5EF4-FFF2-40B4-BE49-F238E27FC236}">
                <a16:creationId xmlns:a16="http://schemas.microsoft.com/office/drawing/2014/main" id="{96F5A0D3-5BB4-D71D-2770-B3DD14ECB7AA}"/>
              </a:ext>
            </a:extLst>
          </p:cNvPr>
          <p:cNvSpPr/>
          <p:nvPr/>
        </p:nvSpPr>
        <p:spPr>
          <a:xfrm>
            <a:off x="5129667" y="2089784"/>
            <a:ext cx="1737360" cy="313372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a:t>
            </a:r>
          </a:p>
          <a:p>
            <a:pPr algn="ctr"/>
            <a:r>
              <a:rPr lang="en-US" dirty="0"/>
              <a:t>Sales</a:t>
            </a:r>
          </a:p>
        </p:txBody>
      </p:sp>
      <p:cxnSp>
        <p:nvCxnSpPr>
          <p:cNvPr id="7" name="Straight Arrow Connector 6">
            <a:extLst>
              <a:ext uri="{FF2B5EF4-FFF2-40B4-BE49-F238E27FC236}">
                <a16:creationId xmlns:a16="http://schemas.microsoft.com/office/drawing/2014/main" id="{39E29850-83F7-8C40-26C5-735C48CF06C4}"/>
              </a:ext>
            </a:extLst>
          </p:cNvPr>
          <p:cNvCxnSpPr>
            <a:stCxn id="2" idx="3"/>
            <a:endCxn id="5" idx="1"/>
          </p:cNvCxnSpPr>
          <p:nvPr/>
        </p:nvCxnSpPr>
        <p:spPr>
          <a:xfrm>
            <a:off x="3773806" y="3021330"/>
            <a:ext cx="1355861" cy="63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F5BE637-B719-F276-8D88-98E434772D1C}"/>
              </a:ext>
            </a:extLst>
          </p:cNvPr>
          <p:cNvCxnSpPr>
            <a:cxnSpLocks/>
            <a:stCxn id="3" idx="1"/>
            <a:endCxn id="5" idx="3"/>
          </p:cNvCxnSpPr>
          <p:nvPr/>
        </p:nvCxnSpPr>
        <p:spPr>
          <a:xfrm flipH="1">
            <a:off x="6867027" y="3135630"/>
            <a:ext cx="1267325" cy="521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Link with solid fill">
            <a:extLst>
              <a:ext uri="{FF2B5EF4-FFF2-40B4-BE49-F238E27FC236}">
                <a16:creationId xmlns:a16="http://schemas.microsoft.com/office/drawing/2014/main" id="{1DA814EA-F2F1-5BF2-A390-4A1F5B57CA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699611">
            <a:off x="4427727" y="3007074"/>
            <a:ext cx="1173480" cy="1173480"/>
          </a:xfrm>
          <a:prstGeom prst="rect">
            <a:avLst/>
          </a:prstGeom>
        </p:spPr>
      </p:pic>
      <p:pic>
        <p:nvPicPr>
          <p:cNvPr id="16" name="Graphic 15" descr="Link with solid fill">
            <a:extLst>
              <a:ext uri="{FF2B5EF4-FFF2-40B4-BE49-F238E27FC236}">
                <a16:creationId xmlns:a16="http://schemas.microsoft.com/office/drawing/2014/main" id="{509FB733-DCD3-5D12-8C32-5B33CCE861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213148">
            <a:off x="6382271" y="3069905"/>
            <a:ext cx="1173480" cy="1173480"/>
          </a:xfrm>
          <a:prstGeom prst="rect">
            <a:avLst/>
          </a:prstGeom>
        </p:spPr>
      </p:pic>
    </p:spTree>
    <p:extLst>
      <p:ext uri="{BB962C8B-B14F-4D97-AF65-F5344CB8AC3E}">
        <p14:creationId xmlns:p14="http://schemas.microsoft.com/office/powerpoint/2010/main" val="81915199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240F1E-F184-7BDB-A508-2CED1B7C8DEA}"/>
              </a:ext>
            </a:extLst>
          </p:cNvPr>
          <p:cNvSpPr>
            <a:spLocks noGrp="1"/>
          </p:cNvSpPr>
          <p:nvPr>
            <p:ph sz="quarter" idx="10"/>
          </p:nvPr>
        </p:nvSpPr>
        <p:spPr>
          <a:xfrm>
            <a:off x="152399" y="1610737"/>
            <a:ext cx="11887200" cy="2389188"/>
          </a:xfrm>
        </p:spPr>
        <p:txBody>
          <a:bodyPr/>
          <a:lstStyle/>
          <a:p>
            <a:r>
              <a:rPr lang="en-US" dirty="0"/>
              <a:t>Scenario: You’re building out a paginated report using a Power BI dataset and just need summed values based on the dimension fields you select—but instead, </a:t>
            </a:r>
            <a:r>
              <a:rPr lang="en-US" b="1" dirty="0"/>
              <a:t>you’re getting a ridiculous number of rows</a:t>
            </a:r>
            <a:r>
              <a:rPr lang="en-US" dirty="0"/>
              <a:t>—</a:t>
            </a:r>
            <a:r>
              <a:rPr lang="en-US" i="1" dirty="0"/>
              <a:t>way </a:t>
            </a:r>
            <a:r>
              <a:rPr lang="en-US" dirty="0"/>
              <a:t>more than when you built a similar report in Power BI standard. </a:t>
            </a:r>
            <a:endParaRPr lang="en-US" b="1" dirty="0"/>
          </a:p>
        </p:txBody>
      </p:sp>
      <p:sp>
        <p:nvSpPr>
          <p:cNvPr id="3" name="Title 2">
            <a:extLst>
              <a:ext uri="{FF2B5EF4-FFF2-40B4-BE49-F238E27FC236}">
                <a16:creationId xmlns:a16="http://schemas.microsoft.com/office/drawing/2014/main" id="{50B6CA4E-0FBA-275F-6CEC-D7DDBE356560}"/>
              </a:ext>
            </a:extLst>
          </p:cNvPr>
          <p:cNvSpPr>
            <a:spLocks noGrp="1"/>
          </p:cNvSpPr>
          <p:nvPr>
            <p:ph type="title"/>
          </p:nvPr>
        </p:nvSpPr>
        <p:spPr/>
        <p:txBody>
          <a:bodyPr/>
          <a:lstStyle/>
          <a:p>
            <a:r>
              <a:rPr lang="en-US" dirty="0"/>
              <a:t>Why am I getting so many rows?</a:t>
            </a:r>
          </a:p>
        </p:txBody>
      </p:sp>
      <p:pic>
        <p:nvPicPr>
          <p:cNvPr id="7" name="Graphic 6" descr="Confused face outline with solid fill">
            <a:extLst>
              <a:ext uri="{FF2B5EF4-FFF2-40B4-BE49-F238E27FC236}">
                <a16:creationId xmlns:a16="http://schemas.microsoft.com/office/drawing/2014/main" id="{6C18F4D0-2482-5262-2429-D2888314FA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49" y="4597400"/>
            <a:ext cx="1714500" cy="1714500"/>
          </a:xfrm>
          <a:prstGeom prst="rect">
            <a:avLst/>
          </a:prstGeom>
        </p:spPr>
      </p:pic>
      <p:sp>
        <p:nvSpPr>
          <p:cNvPr id="9" name="TextBox 8">
            <a:extLst>
              <a:ext uri="{FF2B5EF4-FFF2-40B4-BE49-F238E27FC236}">
                <a16:creationId xmlns:a16="http://schemas.microsoft.com/office/drawing/2014/main" id="{AAAB3B9E-B69F-DB0D-EBD3-E6C8224D1122}"/>
              </a:ext>
            </a:extLst>
          </p:cNvPr>
          <p:cNvSpPr txBox="1"/>
          <p:nvPr/>
        </p:nvSpPr>
        <p:spPr>
          <a:xfrm>
            <a:off x="2426367" y="3999925"/>
            <a:ext cx="7339263"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3200" b="1" dirty="0">
                <a:latin typeface="Verdana" panose="020B0604030504040204" pitchFamily="34" charset="0"/>
                <a:ea typeface="Verdana" panose="020B0604030504040204" pitchFamily="34" charset="0"/>
              </a:rPr>
              <a:t>What’s happening?</a:t>
            </a:r>
            <a:endParaRPr lang="en-US" sz="3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190665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49F95-A9A3-C887-05F5-5E40FF619EE5}"/>
              </a:ext>
            </a:extLst>
          </p:cNvPr>
          <p:cNvSpPr>
            <a:spLocks noGrp="1"/>
          </p:cNvSpPr>
          <p:nvPr>
            <p:ph sz="quarter" idx="10"/>
          </p:nvPr>
        </p:nvSpPr>
        <p:spPr>
          <a:xfrm>
            <a:off x="152400" y="1611312"/>
            <a:ext cx="11887200" cy="1817688"/>
          </a:xfrm>
        </p:spPr>
        <p:txBody>
          <a:bodyPr/>
          <a:lstStyle/>
          <a:p>
            <a:r>
              <a:rPr lang="en-US" b="1" dirty="0"/>
              <a:t>Scenario: </a:t>
            </a:r>
            <a:r>
              <a:rPr lang="en-US" dirty="0"/>
              <a:t>your company just changed the regional naming conventions and needs the reports updated to match right away. Your underlying data sources are going to take some time to catch up. </a:t>
            </a:r>
            <a:br>
              <a:rPr lang="en-US" dirty="0"/>
            </a:br>
            <a:br>
              <a:rPr lang="en-US" dirty="0"/>
            </a:br>
            <a:endParaRPr lang="en-US" b="1" dirty="0"/>
          </a:p>
        </p:txBody>
      </p:sp>
      <p:sp>
        <p:nvSpPr>
          <p:cNvPr id="3" name="Title 2">
            <a:extLst>
              <a:ext uri="{FF2B5EF4-FFF2-40B4-BE49-F238E27FC236}">
                <a16:creationId xmlns:a16="http://schemas.microsoft.com/office/drawing/2014/main" id="{95EDDBC6-67EF-D984-88AF-AEBCDD8C3A3D}"/>
              </a:ext>
            </a:extLst>
          </p:cNvPr>
          <p:cNvSpPr>
            <a:spLocks noGrp="1"/>
          </p:cNvSpPr>
          <p:nvPr>
            <p:ph type="title"/>
          </p:nvPr>
        </p:nvSpPr>
        <p:spPr/>
        <p:txBody>
          <a:bodyPr/>
          <a:lstStyle/>
          <a:p>
            <a:r>
              <a:rPr lang="en-US" dirty="0"/>
              <a:t>I need different information that isn’t available from my data source</a:t>
            </a:r>
          </a:p>
        </p:txBody>
      </p:sp>
      <p:sp>
        <p:nvSpPr>
          <p:cNvPr id="7" name="TextBox 6">
            <a:extLst>
              <a:ext uri="{FF2B5EF4-FFF2-40B4-BE49-F238E27FC236}">
                <a16:creationId xmlns:a16="http://schemas.microsoft.com/office/drawing/2014/main" id="{0A896D1E-ED0F-9AC3-6AF8-04E276846DE8}"/>
              </a:ext>
            </a:extLst>
          </p:cNvPr>
          <p:cNvSpPr txBox="1"/>
          <p:nvPr/>
        </p:nvSpPr>
        <p:spPr>
          <a:xfrm>
            <a:off x="3314700" y="4058047"/>
            <a:ext cx="7572374"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sz="2800" b="1"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sym typeface="Calibri"/>
              </a:rPr>
              <a:t>Solution: </a:t>
            </a:r>
            <a:r>
              <a:rPr kumimoji="0" lang="en-US" sz="2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sym typeface="Calibri"/>
              </a:rPr>
              <a:t>Use an “Enter Data” Data Source and  the Lookup Expression! </a:t>
            </a:r>
            <a:endParaRPr lang="en-US" dirty="0"/>
          </a:p>
        </p:txBody>
      </p:sp>
      <p:pic>
        <p:nvPicPr>
          <p:cNvPr id="11" name="Graphic 10" descr="Lightbulb and gear with solid fill">
            <a:extLst>
              <a:ext uri="{FF2B5EF4-FFF2-40B4-BE49-F238E27FC236}">
                <a16:creationId xmlns:a16="http://schemas.microsoft.com/office/drawing/2014/main" id="{2DB151BC-B3C7-0028-07D1-159317415E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0149" y="3552826"/>
            <a:ext cx="1964551" cy="1964551"/>
          </a:xfrm>
          <a:prstGeom prst="rect">
            <a:avLst/>
          </a:prstGeom>
        </p:spPr>
      </p:pic>
    </p:spTree>
    <p:extLst>
      <p:ext uri="{BB962C8B-B14F-4D97-AF65-F5344CB8AC3E}">
        <p14:creationId xmlns:p14="http://schemas.microsoft.com/office/powerpoint/2010/main" val="35119313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086106-77C4-9F5F-1843-36388F748816}"/>
              </a:ext>
            </a:extLst>
          </p:cNvPr>
          <p:cNvSpPr>
            <a:spLocks noGrp="1"/>
          </p:cNvSpPr>
          <p:nvPr>
            <p:ph sz="quarter" idx="10"/>
          </p:nvPr>
        </p:nvSpPr>
        <p:spPr>
          <a:xfrm>
            <a:off x="152400" y="1306512"/>
            <a:ext cx="12039600" cy="1922463"/>
          </a:xfrm>
        </p:spPr>
        <p:txBody>
          <a:bodyPr/>
          <a:lstStyle/>
          <a:p>
            <a:r>
              <a:rPr lang="en-US" sz="2400" dirty="0"/>
              <a:t>If you’re working on the practice sections after this presentation and only attended the 201 session, please note that you’ll </a:t>
            </a:r>
            <a:r>
              <a:rPr lang="en-US" sz="2400" i="1" dirty="0"/>
              <a:t>also</a:t>
            </a:r>
            <a:r>
              <a:rPr lang="en-US" sz="2400" dirty="0"/>
              <a:t> need to update your data source for the paginated report dataset so it matches your Power BI workspace (rather than my own).</a:t>
            </a:r>
            <a:br>
              <a:rPr lang="en-US" sz="2400" dirty="0"/>
            </a:br>
            <a:br>
              <a:rPr lang="en-US" sz="2400" dirty="0"/>
            </a:br>
            <a:endParaRPr lang="en-US" sz="2400" dirty="0"/>
          </a:p>
        </p:txBody>
      </p:sp>
      <p:sp>
        <p:nvSpPr>
          <p:cNvPr id="3" name="Title 2">
            <a:extLst>
              <a:ext uri="{FF2B5EF4-FFF2-40B4-BE49-F238E27FC236}">
                <a16:creationId xmlns:a16="http://schemas.microsoft.com/office/drawing/2014/main" id="{81023FB6-B349-502B-4DFE-FDCFD9D79DAD}"/>
              </a:ext>
            </a:extLst>
          </p:cNvPr>
          <p:cNvSpPr>
            <a:spLocks noGrp="1"/>
          </p:cNvSpPr>
          <p:nvPr>
            <p:ph type="title"/>
          </p:nvPr>
        </p:nvSpPr>
        <p:spPr/>
        <p:txBody>
          <a:bodyPr/>
          <a:lstStyle/>
          <a:p>
            <a:r>
              <a:rPr lang="en-US" dirty="0"/>
              <a:t>Post-Presentation note</a:t>
            </a:r>
          </a:p>
        </p:txBody>
      </p:sp>
      <p:pic>
        <p:nvPicPr>
          <p:cNvPr id="5" name="Picture 4">
            <a:extLst>
              <a:ext uri="{FF2B5EF4-FFF2-40B4-BE49-F238E27FC236}">
                <a16:creationId xmlns:a16="http://schemas.microsoft.com/office/drawing/2014/main" id="{9BF29741-87B0-8203-CD17-9174C37BD13A}"/>
              </a:ext>
            </a:extLst>
          </p:cNvPr>
          <p:cNvPicPr>
            <a:picLocks noChangeAspect="1"/>
          </p:cNvPicPr>
          <p:nvPr/>
        </p:nvPicPr>
        <p:blipFill>
          <a:blip r:embed="rId2"/>
          <a:stretch>
            <a:fillRect/>
          </a:stretch>
        </p:blipFill>
        <p:spPr>
          <a:xfrm>
            <a:off x="7238542" y="2773362"/>
            <a:ext cx="4801058" cy="2303116"/>
          </a:xfrm>
          <a:prstGeom prst="rect">
            <a:avLst/>
          </a:prstGeom>
        </p:spPr>
      </p:pic>
      <p:sp>
        <p:nvSpPr>
          <p:cNvPr id="6" name="Arrow: Down 5">
            <a:extLst>
              <a:ext uri="{FF2B5EF4-FFF2-40B4-BE49-F238E27FC236}">
                <a16:creationId xmlns:a16="http://schemas.microsoft.com/office/drawing/2014/main" id="{2E2475A4-251D-D8BB-104B-F207D7868D8C}"/>
              </a:ext>
            </a:extLst>
          </p:cNvPr>
          <p:cNvSpPr/>
          <p:nvPr/>
        </p:nvSpPr>
        <p:spPr>
          <a:xfrm rot="18667786">
            <a:off x="6209140" y="2283060"/>
            <a:ext cx="303627" cy="2291879"/>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8" name="TextBox 7">
            <a:extLst>
              <a:ext uri="{FF2B5EF4-FFF2-40B4-BE49-F238E27FC236}">
                <a16:creationId xmlns:a16="http://schemas.microsoft.com/office/drawing/2014/main" id="{D396979F-1A0F-9945-D37D-694789389B0B}"/>
              </a:ext>
            </a:extLst>
          </p:cNvPr>
          <p:cNvSpPr txBox="1"/>
          <p:nvPr/>
        </p:nvSpPr>
        <p:spPr>
          <a:xfrm>
            <a:off x="151748" y="3228975"/>
            <a:ext cx="5582302"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latin typeface="Verdana" panose="020B0604030504040204" pitchFamily="34" charset="0"/>
                <a:ea typeface="Verdana" panose="020B0604030504040204" pitchFamily="34" charset="0"/>
              </a:rPr>
              <a:t>I mentioned this at the very beginning of the session, but it would have been easy to miss</a:t>
            </a:r>
            <a:r>
              <a:rPr lang="en-US" sz="2400" dirty="0">
                <a:latin typeface="Verdana" panose="020B0604030504040204" pitchFamily="34" charset="0"/>
                <a:ea typeface="Verdana" panose="020B0604030504040204" pitchFamily="34" charset="0"/>
                <a:sym typeface="Wingdings" panose="05000000000000000000" pitchFamily="2" charset="2"/>
              </a:rPr>
              <a:t></a:t>
            </a:r>
            <a:endParaRPr lang="en-US" sz="2400"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FF3470F5-882C-89BE-0EA5-FD3B489E8C88}"/>
              </a:ext>
            </a:extLst>
          </p:cNvPr>
          <p:cNvSpPr txBox="1"/>
          <p:nvPr/>
        </p:nvSpPr>
        <p:spPr>
          <a:xfrm>
            <a:off x="151748" y="5135988"/>
            <a:ext cx="10497202"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latin typeface="Verdana" panose="020B0604030504040204" pitchFamily="34" charset="0"/>
                <a:ea typeface="Verdana" panose="020B0604030504040204" pitchFamily="34" charset="0"/>
              </a:rPr>
              <a:t>Feel free to message me on LinkedIn with any questions about the practice sections and I’ll be glad to help! </a:t>
            </a:r>
          </a:p>
          <a:p>
            <a:r>
              <a:rPr lang="en-US" sz="2400" dirty="0">
                <a:latin typeface="Verdana" panose="020B0604030504040204" pitchFamily="34" charset="0"/>
                <a:ea typeface="Verdana" panose="020B0604030504040204" pitchFamily="34" charset="0"/>
              </a:rPr>
              <a:t>-Lenore</a:t>
            </a:r>
          </a:p>
        </p:txBody>
      </p:sp>
    </p:spTree>
    <p:extLst>
      <p:ext uri="{BB962C8B-B14F-4D97-AF65-F5344CB8AC3E}">
        <p14:creationId xmlns:p14="http://schemas.microsoft.com/office/powerpoint/2010/main" val="473995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AA6378-BAC0-5DB3-7F4D-7FB83D80AE9E}"/>
              </a:ext>
            </a:extLst>
          </p:cNvPr>
          <p:cNvSpPr>
            <a:spLocks noGrp="1"/>
          </p:cNvSpPr>
          <p:nvPr>
            <p:ph sz="quarter" idx="10"/>
          </p:nvPr>
        </p:nvSpPr>
        <p:spPr/>
        <p:txBody>
          <a:bodyPr/>
          <a:lstStyle/>
          <a:p>
            <a:r>
              <a:rPr lang="en-US" sz="2200" b="1" i="0" dirty="0">
                <a:solidFill>
                  <a:srgbClr val="161616"/>
                </a:solidFill>
                <a:effectLst/>
              </a:rPr>
              <a:t>=Lookup</a:t>
            </a:r>
            <a:r>
              <a:rPr lang="en-US" sz="2200" b="0" i="0" dirty="0">
                <a:solidFill>
                  <a:srgbClr val="161616"/>
                </a:solidFill>
                <a:effectLst/>
              </a:rPr>
              <a:t>(</a:t>
            </a:r>
            <a:r>
              <a:rPr lang="en-US" sz="2200" b="0" i="0" dirty="0" err="1">
                <a:solidFill>
                  <a:schemeClr val="accent5"/>
                </a:solidFill>
                <a:effectLst/>
              </a:rPr>
              <a:t>source_expression</a:t>
            </a:r>
            <a:r>
              <a:rPr lang="en-US" sz="2200" b="0" i="0" dirty="0">
                <a:solidFill>
                  <a:srgbClr val="161616"/>
                </a:solidFill>
                <a:effectLst/>
              </a:rPr>
              <a:t>, </a:t>
            </a:r>
            <a:r>
              <a:rPr lang="en-US" sz="2200" b="0" i="0" dirty="0" err="1">
                <a:solidFill>
                  <a:schemeClr val="accent6"/>
                </a:solidFill>
                <a:effectLst/>
              </a:rPr>
              <a:t>destination_expression</a:t>
            </a:r>
            <a:r>
              <a:rPr lang="en-US" sz="2200" b="0" i="0" dirty="0">
                <a:solidFill>
                  <a:schemeClr val="accent6"/>
                </a:solidFill>
                <a:effectLst/>
              </a:rPr>
              <a:t>, </a:t>
            </a:r>
            <a:r>
              <a:rPr lang="en-US" sz="2200" b="0" i="0" dirty="0" err="1">
                <a:solidFill>
                  <a:schemeClr val="accent6"/>
                </a:solidFill>
                <a:effectLst/>
              </a:rPr>
              <a:t>result_expression</a:t>
            </a:r>
            <a:r>
              <a:rPr lang="en-US" sz="2200" b="0" i="0" dirty="0">
                <a:solidFill>
                  <a:schemeClr val="accent6"/>
                </a:solidFill>
                <a:effectLst/>
              </a:rPr>
              <a:t>, dataset)</a:t>
            </a:r>
          </a:p>
          <a:p>
            <a:endParaRPr lang="en-US" dirty="0"/>
          </a:p>
        </p:txBody>
      </p:sp>
      <p:sp>
        <p:nvSpPr>
          <p:cNvPr id="3" name="Title 2">
            <a:extLst>
              <a:ext uri="{FF2B5EF4-FFF2-40B4-BE49-F238E27FC236}">
                <a16:creationId xmlns:a16="http://schemas.microsoft.com/office/drawing/2014/main" id="{68A8316F-7A03-5324-FF6D-0347460B5E3E}"/>
              </a:ext>
            </a:extLst>
          </p:cNvPr>
          <p:cNvSpPr>
            <a:spLocks noGrp="1"/>
          </p:cNvSpPr>
          <p:nvPr>
            <p:ph type="title"/>
          </p:nvPr>
        </p:nvSpPr>
        <p:spPr/>
        <p:txBody>
          <a:bodyPr/>
          <a:lstStyle/>
          <a:p>
            <a:r>
              <a:rPr lang="en-US" dirty="0"/>
              <a:t>Introducing the Lookup expression</a:t>
            </a:r>
          </a:p>
        </p:txBody>
      </p:sp>
      <p:graphicFrame>
        <p:nvGraphicFramePr>
          <p:cNvPr id="4" name="Table 3">
            <a:extLst>
              <a:ext uri="{FF2B5EF4-FFF2-40B4-BE49-F238E27FC236}">
                <a16:creationId xmlns:a16="http://schemas.microsoft.com/office/drawing/2014/main" id="{2076E4A6-7FDB-1AD3-602E-7D2EFE67A493}"/>
              </a:ext>
            </a:extLst>
          </p:cNvPr>
          <p:cNvGraphicFramePr>
            <a:graphicFrameLocks noGrp="1"/>
          </p:cNvGraphicFramePr>
          <p:nvPr>
            <p:extLst>
              <p:ext uri="{D42A27DB-BD31-4B8C-83A1-F6EECF244321}">
                <p14:modId xmlns:p14="http://schemas.microsoft.com/office/powerpoint/2010/main" val="213905827"/>
              </p:ext>
            </p:extLst>
          </p:nvPr>
        </p:nvGraphicFramePr>
        <p:xfrm>
          <a:off x="514350" y="2351088"/>
          <a:ext cx="3682998" cy="3200400"/>
        </p:xfrm>
        <a:graphic>
          <a:graphicData uri="http://schemas.openxmlformats.org/drawingml/2006/table">
            <a:tbl>
              <a:tblPr firstRow="1" bandRow="1">
                <a:tableStyleId>{9D7B26C5-4107-4FEC-AEDC-1716B250A1EF}</a:tableStyleId>
              </a:tblPr>
              <a:tblGrid>
                <a:gridCol w="2020796">
                  <a:extLst>
                    <a:ext uri="{9D8B030D-6E8A-4147-A177-3AD203B41FA5}">
                      <a16:colId xmlns:a16="http://schemas.microsoft.com/office/drawing/2014/main" val="1314913592"/>
                    </a:ext>
                  </a:extLst>
                </a:gridCol>
                <a:gridCol w="1662202">
                  <a:extLst>
                    <a:ext uri="{9D8B030D-6E8A-4147-A177-3AD203B41FA5}">
                      <a16:colId xmlns:a16="http://schemas.microsoft.com/office/drawing/2014/main" val="1771015599"/>
                    </a:ext>
                  </a:extLst>
                </a:gridCol>
              </a:tblGrid>
              <a:tr h="368300">
                <a:tc>
                  <a:txBody>
                    <a:bodyPr/>
                    <a:lstStyle/>
                    <a:p>
                      <a:r>
                        <a:rPr lang="en-US" dirty="0">
                          <a:solidFill>
                            <a:schemeClr val="accent5"/>
                          </a:solidFill>
                        </a:rPr>
                        <a:t>Old Regional Structure</a:t>
                      </a:r>
                    </a:p>
                  </a:txBody>
                  <a:tcPr/>
                </a:tc>
                <a:tc>
                  <a:txBody>
                    <a:bodyPr/>
                    <a:lstStyle/>
                    <a:p>
                      <a:r>
                        <a:rPr lang="en-US" dirty="0">
                          <a:solidFill>
                            <a:schemeClr val="accent6"/>
                          </a:solidFill>
                        </a:rPr>
                        <a:t>New Division Structure</a:t>
                      </a:r>
                    </a:p>
                  </a:txBody>
                  <a:tcPr/>
                </a:tc>
                <a:extLst>
                  <a:ext uri="{0D108BD9-81ED-4DB2-BD59-A6C34878D82A}">
                    <a16:rowId xmlns:a16="http://schemas.microsoft.com/office/drawing/2014/main" val="211292895"/>
                  </a:ext>
                </a:extLst>
              </a:tr>
              <a:tr h="368300">
                <a:tc>
                  <a:txBody>
                    <a:bodyPr/>
                    <a:lstStyle/>
                    <a:p>
                      <a:r>
                        <a:rPr lang="en-US" dirty="0"/>
                        <a:t>Midwest</a:t>
                      </a:r>
                    </a:p>
                  </a:txBody>
                  <a:tcPr/>
                </a:tc>
                <a:tc>
                  <a:txBody>
                    <a:bodyPr/>
                    <a:lstStyle/>
                    <a:p>
                      <a:r>
                        <a:rPr lang="en-US" dirty="0"/>
                        <a:t>Midwestern Division</a:t>
                      </a:r>
                    </a:p>
                  </a:txBody>
                  <a:tcPr/>
                </a:tc>
                <a:extLst>
                  <a:ext uri="{0D108BD9-81ED-4DB2-BD59-A6C34878D82A}">
                    <a16:rowId xmlns:a16="http://schemas.microsoft.com/office/drawing/2014/main" val="493464926"/>
                  </a:ext>
                </a:extLst>
              </a:tr>
              <a:tr h="368300">
                <a:tc>
                  <a:txBody>
                    <a:bodyPr/>
                    <a:lstStyle/>
                    <a:p>
                      <a:r>
                        <a:rPr lang="en-US" dirty="0"/>
                        <a:t>Northeast</a:t>
                      </a:r>
                    </a:p>
                  </a:txBody>
                  <a:tcPr/>
                </a:tc>
                <a:tc>
                  <a:txBody>
                    <a:bodyPr/>
                    <a:lstStyle/>
                    <a:p>
                      <a:r>
                        <a:rPr lang="en-US" dirty="0"/>
                        <a:t>Mid-Atlantic Division</a:t>
                      </a:r>
                    </a:p>
                  </a:txBody>
                  <a:tcPr/>
                </a:tc>
                <a:extLst>
                  <a:ext uri="{0D108BD9-81ED-4DB2-BD59-A6C34878D82A}">
                    <a16:rowId xmlns:a16="http://schemas.microsoft.com/office/drawing/2014/main" val="4272191452"/>
                  </a:ext>
                </a:extLst>
              </a:tr>
              <a:tr h="368300">
                <a:tc>
                  <a:txBody>
                    <a:bodyPr/>
                    <a:lstStyle/>
                    <a:p>
                      <a:r>
                        <a:rPr lang="en-US" dirty="0"/>
                        <a:t>South</a:t>
                      </a:r>
                    </a:p>
                  </a:txBody>
                  <a:tcPr/>
                </a:tc>
                <a:tc>
                  <a:txBody>
                    <a:bodyPr/>
                    <a:lstStyle/>
                    <a:p>
                      <a:r>
                        <a:rPr lang="en-US" dirty="0"/>
                        <a:t>Southern Division</a:t>
                      </a:r>
                    </a:p>
                  </a:txBody>
                  <a:tcPr/>
                </a:tc>
                <a:extLst>
                  <a:ext uri="{0D108BD9-81ED-4DB2-BD59-A6C34878D82A}">
                    <a16:rowId xmlns:a16="http://schemas.microsoft.com/office/drawing/2014/main" val="1560897873"/>
                  </a:ext>
                </a:extLst>
              </a:tr>
              <a:tr h="368300">
                <a:tc>
                  <a:txBody>
                    <a:bodyPr/>
                    <a:lstStyle/>
                    <a:p>
                      <a:r>
                        <a:rPr lang="en-US" dirty="0"/>
                        <a:t>West</a:t>
                      </a:r>
                    </a:p>
                  </a:txBody>
                  <a:tcPr/>
                </a:tc>
                <a:tc>
                  <a:txBody>
                    <a:bodyPr/>
                    <a:lstStyle/>
                    <a:p>
                      <a:r>
                        <a:rPr lang="en-US" dirty="0"/>
                        <a:t>Western Division</a:t>
                      </a:r>
                    </a:p>
                  </a:txBody>
                  <a:tcPr/>
                </a:tc>
                <a:extLst>
                  <a:ext uri="{0D108BD9-81ED-4DB2-BD59-A6C34878D82A}">
                    <a16:rowId xmlns:a16="http://schemas.microsoft.com/office/drawing/2014/main" val="4218135653"/>
                  </a:ext>
                </a:extLst>
              </a:tr>
            </a:tbl>
          </a:graphicData>
        </a:graphic>
      </p:graphicFrame>
      <p:pic>
        <p:nvPicPr>
          <p:cNvPr id="6" name="Picture 5">
            <a:extLst>
              <a:ext uri="{FF2B5EF4-FFF2-40B4-BE49-F238E27FC236}">
                <a16:creationId xmlns:a16="http://schemas.microsoft.com/office/drawing/2014/main" id="{EFBAA2BF-7ABA-E090-C290-8ECF05A30184}"/>
              </a:ext>
            </a:extLst>
          </p:cNvPr>
          <p:cNvPicPr>
            <a:picLocks noChangeAspect="1"/>
          </p:cNvPicPr>
          <p:nvPr/>
        </p:nvPicPr>
        <p:blipFill>
          <a:blip r:embed="rId2"/>
          <a:stretch>
            <a:fillRect/>
          </a:stretch>
        </p:blipFill>
        <p:spPr>
          <a:xfrm>
            <a:off x="5219047" y="2101851"/>
            <a:ext cx="6294673" cy="3870324"/>
          </a:xfrm>
          <a:prstGeom prst="rect">
            <a:avLst/>
          </a:prstGeom>
        </p:spPr>
      </p:pic>
    </p:spTree>
    <p:extLst>
      <p:ext uri="{BB962C8B-B14F-4D97-AF65-F5344CB8AC3E}">
        <p14:creationId xmlns:p14="http://schemas.microsoft.com/office/powerpoint/2010/main" val="21161086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AA6378-BAC0-5DB3-7F4D-7FB83D80AE9E}"/>
              </a:ext>
            </a:extLst>
          </p:cNvPr>
          <p:cNvSpPr>
            <a:spLocks noGrp="1"/>
          </p:cNvSpPr>
          <p:nvPr>
            <p:ph sz="quarter" idx="10"/>
          </p:nvPr>
        </p:nvSpPr>
        <p:spPr/>
        <p:txBody>
          <a:bodyPr/>
          <a:lstStyle/>
          <a:p>
            <a:r>
              <a:rPr lang="en-US" sz="2200" b="1" i="0" dirty="0">
                <a:solidFill>
                  <a:srgbClr val="161616"/>
                </a:solidFill>
                <a:effectLst/>
              </a:rPr>
              <a:t>=Lookup(</a:t>
            </a:r>
            <a:r>
              <a:rPr lang="en-US" sz="2200" i="0" dirty="0">
                <a:solidFill>
                  <a:schemeClr val="accent5"/>
                </a:solidFill>
                <a:effectLst/>
              </a:rPr>
              <a:t>Fields!Region.Value</a:t>
            </a:r>
            <a:r>
              <a:rPr lang="en-US" sz="2200" i="0" dirty="0">
                <a:solidFill>
                  <a:srgbClr val="161616"/>
                </a:solidFill>
                <a:effectLst/>
              </a:rPr>
              <a:t>,</a:t>
            </a:r>
            <a:r>
              <a:rPr lang="en-US" sz="2200" i="0" dirty="0">
                <a:solidFill>
                  <a:schemeClr val="accent6"/>
                </a:solidFill>
                <a:effectLst/>
              </a:rPr>
              <a:t>Fields!OldRegionalStructure.Value,Fields!NewDivisionStructure.Value,  "</a:t>
            </a:r>
            <a:r>
              <a:rPr lang="en-US" sz="2200" i="0" dirty="0" err="1">
                <a:solidFill>
                  <a:schemeClr val="accent6"/>
                </a:solidFill>
                <a:effectLst/>
              </a:rPr>
              <a:t>LookupDataset</a:t>
            </a:r>
            <a:r>
              <a:rPr lang="en-US" sz="2200" i="0" dirty="0">
                <a:solidFill>
                  <a:schemeClr val="accent6"/>
                </a:solidFill>
                <a:effectLst/>
              </a:rPr>
              <a:t>")</a:t>
            </a:r>
            <a:endParaRPr lang="en-US" sz="2200" dirty="0">
              <a:solidFill>
                <a:schemeClr val="accent6"/>
              </a:solidFill>
            </a:endParaRPr>
          </a:p>
        </p:txBody>
      </p:sp>
      <p:sp>
        <p:nvSpPr>
          <p:cNvPr id="3" name="Title 2">
            <a:extLst>
              <a:ext uri="{FF2B5EF4-FFF2-40B4-BE49-F238E27FC236}">
                <a16:creationId xmlns:a16="http://schemas.microsoft.com/office/drawing/2014/main" id="{68A8316F-7A03-5324-FF6D-0347460B5E3E}"/>
              </a:ext>
            </a:extLst>
          </p:cNvPr>
          <p:cNvSpPr>
            <a:spLocks noGrp="1"/>
          </p:cNvSpPr>
          <p:nvPr>
            <p:ph type="title"/>
          </p:nvPr>
        </p:nvSpPr>
        <p:spPr/>
        <p:txBody>
          <a:bodyPr/>
          <a:lstStyle/>
          <a:p>
            <a:r>
              <a:rPr lang="en-US" dirty="0"/>
              <a:t>Introducing the Lookup expression</a:t>
            </a:r>
          </a:p>
        </p:txBody>
      </p:sp>
      <p:graphicFrame>
        <p:nvGraphicFramePr>
          <p:cNvPr id="4" name="Table 3">
            <a:extLst>
              <a:ext uri="{FF2B5EF4-FFF2-40B4-BE49-F238E27FC236}">
                <a16:creationId xmlns:a16="http://schemas.microsoft.com/office/drawing/2014/main" id="{2076E4A6-7FDB-1AD3-602E-7D2EFE67A493}"/>
              </a:ext>
            </a:extLst>
          </p:cNvPr>
          <p:cNvGraphicFramePr>
            <a:graphicFrameLocks noGrp="1"/>
          </p:cNvGraphicFramePr>
          <p:nvPr>
            <p:extLst>
              <p:ext uri="{D42A27DB-BD31-4B8C-83A1-F6EECF244321}">
                <p14:modId xmlns:p14="http://schemas.microsoft.com/office/powerpoint/2010/main" val="328608384"/>
              </p:ext>
            </p:extLst>
          </p:nvPr>
        </p:nvGraphicFramePr>
        <p:xfrm>
          <a:off x="514350" y="2351088"/>
          <a:ext cx="4476750" cy="2656840"/>
        </p:xfrm>
        <a:graphic>
          <a:graphicData uri="http://schemas.openxmlformats.org/drawingml/2006/table">
            <a:tbl>
              <a:tblPr firstRow="1" bandRow="1">
                <a:tableStyleId>{9D7B26C5-4107-4FEC-AEDC-1716B250A1EF}</a:tableStyleId>
              </a:tblPr>
              <a:tblGrid>
                <a:gridCol w="2456314">
                  <a:extLst>
                    <a:ext uri="{9D8B030D-6E8A-4147-A177-3AD203B41FA5}">
                      <a16:colId xmlns:a16="http://schemas.microsoft.com/office/drawing/2014/main" val="1314913592"/>
                    </a:ext>
                  </a:extLst>
                </a:gridCol>
                <a:gridCol w="2020436">
                  <a:extLst>
                    <a:ext uri="{9D8B030D-6E8A-4147-A177-3AD203B41FA5}">
                      <a16:colId xmlns:a16="http://schemas.microsoft.com/office/drawing/2014/main" val="1771015599"/>
                    </a:ext>
                  </a:extLst>
                </a:gridCol>
              </a:tblGrid>
              <a:tr h="368300">
                <a:tc>
                  <a:txBody>
                    <a:bodyPr/>
                    <a:lstStyle/>
                    <a:p>
                      <a:r>
                        <a:rPr lang="en-US" dirty="0">
                          <a:solidFill>
                            <a:schemeClr val="accent5"/>
                          </a:solidFill>
                        </a:rPr>
                        <a:t>Old Regional Structure</a:t>
                      </a:r>
                    </a:p>
                  </a:txBody>
                  <a:tcPr/>
                </a:tc>
                <a:tc>
                  <a:txBody>
                    <a:bodyPr/>
                    <a:lstStyle/>
                    <a:p>
                      <a:r>
                        <a:rPr lang="en-US" dirty="0">
                          <a:solidFill>
                            <a:schemeClr val="accent6"/>
                          </a:solidFill>
                        </a:rPr>
                        <a:t>New Division Structure</a:t>
                      </a:r>
                    </a:p>
                  </a:txBody>
                  <a:tcPr/>
                </a:tc>
                <a:extLst>
                  <a:ext uri="{0D108BD9-81ED-4DB2-BD59-A6C34878D82A}">
                    <a16:rowId xmlns:a16="http://schemas.microsoft.com/office/drawing/2014/main" val="211292895"/>
                  </a:ext>
                </a:extLst>
              </a:tr>
              <a:tr h="368300">
                <a:tc>
                  <a:txBody>
                    <a:bodyPr/>
                    <a:lstStyle/>
                    <a:p>
                      <a:r>
                        <a:rPr lang="en-US" dirty="0"/>
                        <a:t>Midwest</a:t>
                      </a:r>
                    </a:p>
                  </a:txBody>
                  <a:tcPr/>
                </a:tc>
                <a:tc>
                  <a:txBody>
                    <a:bodyPr/>
                    <a:lstStyle/>
                    <a:p>
                      <a:r>
                        <a:rPr lang="en-US" dirty="0"/>
                        <a:t>Midwestern Division</a:t>
                      </a:r>
                    </a:p>
                  </a:txBody>
                  <a:tcPr/>
                </a:tc>
                <a:extLst>
                  <a:ext uri="{0D108BD9-81ED-4DB2-BD59-A6C34878D82A}">
                    <a16:rowId xmlns:a16="http://schemas.microsoft.com/office/drawing/2014/main" val="493464926"/>
                  </a:ext>
                </a:extLst>
              </a:tr>
              <a:tr h="368300">
                <a:tc>
                  <a:txBody>
                    <a:bodyPr/>
                    <a:lstStyle/>
                    <a:p>
                      <a:r>
                        <a:rPr lang="en-US" dirty="0"/>
                        <a:t>Northeast</a:t>
                      </a:r>
                    </a:p>
                  </a:txBody>
                  <a:tcPr/>
                </a:tc>
                <a:tc>
                  <a:txBody>
                    <a:bodyPr/>
                    <a:lstStyle/>
                    <a:p>
                      <a:r>
                        <a:rPr lang="en-US" dirty="0"/>
                        <a:t>Mid-Atlantic Division</a:t>
                      </a:r>
                    </a:p>
                  </a:txBody>
                  <a:tcPr/>
                </a:tc>
                <a:extLst>
                  <a:ext uri="{0D108BD9-81ED-4DB2-BD59-A6C34878D82A}">
                    <a16:rowId xmlns:a16="http://schemas.microsoft.com/office/drawing/2014/main" val="4272191452"/>
                  </a:ext>
                </a:extLst>
              </a:tr>
              <a:tr h="368300">
                <a:tc>
                  <a:txBody>
                    <a:bodyPr/>
                    <a:lstStyle/>
                    <a:p>
                      <a:r>
                        <a:rPr lang="en-US" dirty="0"/>
                        <a:t>South</a:t>
                      </a:r>
                    </a:p>
                  </a:txBody>
                  <a:tcPr/>
                </a:tc>
                <a:tc>
                  <a:txBody>
                    <a:bodyPr/>
                    <a:lstStyle/>
                    <a:p>
                      <a:r>
                        <a:rPr lang="en-US" dirty="0"/>
                        <a:t>Southern Division</a:t>
                      </a:r>
                    </a:p>
                  </a:txBody>
                  <a:tcPr/>
                </a:tc>
                <a:extLst>
                  <a:ext uri="{0D108BD9-81ED-4DB2-BD59-A6C34878D82A}">
                    <a16:rowId xmlns:a16="http://schemas.microsoft.com/office/drawing/2014/main" val="1560897873"/>
                  </a:ext>
                </a:extLst>
              </a:tr>
              <a:tr h="368300">
                <a:tc>
                  <a:txBody>
                    <a:bodyPr/>
                    <a:lstStyle/>
                    <a:p>
                      <a:r>
                        <a:rPr lang="en-US" dirty="0"/>
                        <a:t>West</a:t>
                      </a:r>
                    </a:p>
                  </a:txBody>
                  <a:tcPr/>
                </a:tc>
                <a:tc>
                  <a:txBody>
                    <a:bodyPr/>
                    <a:lstStyle/>
                    <a:p>
                      <a:r>
                        <a:rPr lang="en-US" dirty="0"/>
                        <a:t>Western Division</a:t>
                      </a:r>
                    </a:p>
                  </a:txBody>
                  <a:tcPr/>
                </a:tc>
                <a:extLst>
                  <a:ext uri="{0D108BD9-81ED-4DB2-BD59-A6C34878D82A}">
                    <a16:rowId xmlns:a16="http://schemas.microsoft.com/office/drawing/2014/main" val="4218135653"/>
                  </a:ext>
                </a:extLst>
              </a:tr>
            </a:tbl>
          </a:graphicData>
        </a:graphic>
      </p:graphicFrame>
      <p:pic>
        <p:nvPicPr>
          <p:cNvPr id="7" name="Picture 6">
            <a:extLst>
              <a:ext uri="{FF2B5EF4-FFF2-40B4-BE49-F238E27FC236}">
                <a16:creationId xmlns:a16="http://schemas.microsoft.com/office/drawing/2014/main" id="{ED38A81B-A18D-F620-B611-F710BC141FF1}"/>
              </a:ext>
            </a:extLst>
          </p:cNvPr>
          <p:cNvPicPr>
            <a:picLocks noChangeAspect="1"/>
          </p:cNvPicPr>
          <p:nvPr/>
        </p:nvPicPr>
        <p:blipFill>
          <a:blip r:embed="rId2"/>
          <a:stretch>
            <a:fillRect/>
          </a:stretch>
        </p:blipFill>
        <p:spPr>
          <a:xfrm>
            <a:off x="5876925" y="2095500"/>
            <a:ext cx="5276850" cy="4240212"/>
          </a:xfrm>
          <a:prstGeom prst="rect">
            <a:avLst/>
          </a:prstGeom>
        </p:spPr>
      </p:pic>
    </p:spTree>
    <p:extLst>
      <p:ext uri="{BB962C8B-B14F-4D97-AF65-F5344CB8AC3E}">
        <p14:creationId xmlns:p14="http://schemas.microsoft.com/office/powerpoint/2010/main" val="35409612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AA6378-BAC0-5DB3-7F4D-7FB83D80AE9E}"/>
              </a:ext>
            </a:extLst>
          </p:cNvPr>
          <p:cNvSpPr>
            <a:spLocks noGrp="1"/>
          </p:cNvSpPr>
          <p:nvPr>
            <p:ph sz="quarter" idx="10"/>
          </p:nvPr>
        </p:nvSpPr>
        <p:spPr>
          <a:xfrm>
            <a:off x="152400" y="1306512"/>
            <a:ext cx="11353800" cy="4979988"/>
          </a:xfrm>
        </p:spPr>
        <p:txBody>
          <a:bodyPr/>
          <a:lstStyle/>
          <a:p>
            <a:r>
              <a:rPr lang="en-US" sz="2200" b="1" i="0" dirty="0">
                <a:solidFill>
                  <a:srgbClr val="161616"/>
                </a:solidFill>
                <a:effectLst/>
              </a:rPr>
              <a:t>=Lookup(</a:t>
            </a:r>
            <a:r>
              <a:rPr lang="en-US" sz="2200" i="0" dirty="0" err="1">
                <a:solidFill>
                  <a:schemeClr val="accent5"/>
                </a:solidFill>
                <a:effectLst/>
              </a:rPr>
              <a:t>Fields!Region.Value</a:t>
            </a:r>
            <a:r>
              <a:rPr lang="en-US" sz="2200" i="0" dirty="0" err="1">
                <a:solidFill>
                  <a:srgbClr val="161616"/>
                </a:solidFill>
                <a:effectLst/>
              </a:rPr>
              <a:t>,</a:t>
            </a:r>
            <a:r>
              <a:rPr lang="en-US" sz="2200" i="0" dirty="0" err="1">
                <a:solidFill>
                  <a:schemeClr val="accent6"/>
                </a:solidFill>
                <a:effectLst/>
              </a:rPr>
              <a:t>Fields!OldRegionalStructure.Value,Fields</a:t>
            </a:r>
            <a:r>
              <a:rPr lang="en-US" sz="2200" i="0" dirty="0">
                <a:solidFill>
                  <a:schemeClr val="accent6"/>
                </a:solidFill>
                <a:effectLst/>
              </a:rPr>
              <a:t>! </a:t>
            </a:r>
            <a:r>
              <a:rPr lang="en-US" sz="2200" i="0" dirty="0" err="1">
                <a:solidFill>
                  <a:schemeClr val="accent6"/>
                </a:solidFill>
                <a:effectLst/>
              </a:rPr>
              <a:t>NewDivisionStructure.Value</a:t>
            </a:r>
            <a:r>
              <a:rPr lang="en-US" sz="2200" i="0" dirty="0">
                <a:solidFill>
                  <a:schemeClr val="accent6"/>
                </a:solidFill>
                <a:effectLst/>
              </a:rPr>
              <a:t>,  "</a:t>
            </a:r>
            <a:r>
              <a:rPr lang="en-US" sz="2200" i="0" dirty="0" err="1">
                <a:solidFill>
                  <a:schemeClr val="accent6"/>
                </a:solidFill>
                <a:effectLst/>
              </a:rPr>
              <a:t>LookupDataset</a:t>
            </a:r>
            <a:r>
              <a:rPr lang="en-US" sz="2200" i="0" dirty="0">
                <a:solidFill>
                  <a:schemeClr val="accent6"/>
                </a:solidFill>
                <a:effectLst/>
              </a:rPr>
              <a:t>")</a:t>
            </a:r>
            <a:endParaRPr lang="en-US" sz="2200" dirty="0">
              <a:solidFill>
                <a:schemeClr val="accent6"/>
              </a:solidFill>
            </a:endParaRPr>
          </a:p>
        </p:txBody>
      </p:sp>
      <p:sp>
        <p:nvSpPr>
          <p:cNvPr id="3" name="Title 2">
            <a:extLst>
              <a:ext uri="{FF2B5EF4-FFF2-40B4-BE49-F238E27FC236}">
                <a16:creationId xmlns:a16="http://schemas.microsoft.com/office/drawing/2014/main" id="{68A8316F-7A03-5324-FF6D-0347460B5E3E}"/>
              </a:ext>
            </a:extLst>
          </p:cNvPr>
          <p:cNvSpPr>
            <a:spLocks noGrp="1"/>
          </p:cNvSpPr>
          <p:nvPr>
            <p:ph type="title"/>
          </p:nvPr>
        </p:nvSpPr>
        <p:spPr/>
        <p:txBody>
          <a:bodyPr/>
          <a:lstStyle/>
          <a:p>
            <a:r>
              <a:rPr lang="en-US" dirty="0"/>
              <a:t>Introducing the Lookup expression</a:t>
            </a:r>
          </a:p>
        </p:txBody>
      </p:sp>
      <p:graphicFrame>
        <p:nvGraphicFramePr>
          <p:cNvPr id="4" name="Table 3">
            <a:extLst>
              <a:ext uri="{FF2B5EF4-FFF2-40B4-BE49-F238E27FC236}">
                <a16:creationId xmlns:a16="http://schemas.microsoft.com/office/drawing/2014/main" id="{2076E4A6-7FDB-1AD3-602E-7D2EFE67A493}"/>
              </a:ext>
            </a:extLst>
          </p:cNvPr>
          <p:cNvGraphicFramePr>
            <a:graphicFrameLocks noGrp="1"/>
          </p:cNvGraphicFramePr>
          <p:nvPr/>
        </p:nvGraphicFramePr>
        <p:xfrm>
          <a:off x="514350" y="2351088"/>
          <a:ext cx="3682998" cy="3200400"/>
        </p:xfrm>
        <a:graphic>
          <a:graphicData uri="http://schemas.openxmlformats.org/drawingml/2006/table">
            <a:tbl>
              <a:tblPr firstRow="1" bandRow="1">
                <a:tableStyleId>{9D7B26C5-4107-4FEC-AEDC-1716B250A1EF}</a:tableStyleId>
              </a:tblPr>
              <a:tblGrid>
                <a:gridCol w="2020796">
                  <a:extLst>
                    <a:ext uri="{9D8B030D-6E8A-4147-A177-3AD203B41FA5}">
                      <a16:colId xmlns:a16="http://schemas.microsoft.com/office/drawing/2014/main" val="1314913592"/>
                    </a:ext>
                  </a:extLst>
                </a:gridCol>
                <a:gridCol w="1662202">
                  <a:extLst>
                    <a:ext uri="{9D8B030D-6E8A-4147-A177-3AD203B41FA5}">
                      <a16:colId xmlns:a16="http://schemas.microsoft.com/office/drawing/2014/main" val="1771015599"/>
                    </a:ext>
                  </a:extLst>
                </a:gridCol>
              </a:tblGrid>
              <a:tr h="368300">
                <a:tc>
                  <a:txBody>
                    <a:bodyPr/>
                    <a:lstStyle/>
                    <a:p>
                      <a:r>
                        <a:rPr lang="en-US" dirty="0">
                          <a:solidFill>
                            <a:schemeClr val="accent5"/>
                          </a:solidFill>
                        </a:rPr>
                        <a:t>Old Regional Structure</a:t>
                      </a:r>
                    </a:p>
                  </a:txBody>
                  <a:tcPr/>
                </a:tc>
                <a:tc>
                  <a:txBody>
                    <a:bodyPr/>
                    <a:lstStyle/>
                    <a:p>
                      <a:r>
                        <a:rPr lang="en-US" dirty="0">
                          <a:solidFill>
                            <a:schemeClr val="accent6"/>
                          </a:solidFill>
                        </a:rPr>
                        <a:t>New Division Structure</a:t>
                      </a:r>
                    </a:p>
                  </a:txBody>
                  <a:tcPr/>
                </a:tc>
                <a:extLst>
                  <a:ext uri="{0D108BD9-81ED-4DB2-BD59-A6C34878D82A}">
                    <a16:rowId xmlns:a16="http://schemas.microsoft.com/office/drawing/2014/main" val="211292895"/>
                  </a:ext>
                </a:extLst>
              </a:tr>
              <a:tr h="368300">
                <a:tc>
                  <a:txBody>
                    <a:bodyPr/>
                    <a:lstStyle/>
                    <a:p>
                      <a:r>
                        <a:rPr lang="en-US" dirty="0"/>
                        <a:t>Midwest</a:t>
                      </a:r>
                    </a:p>
                  </a:txBody>
                  <a:tcPr/>
                </a:tc>
                <a:tc>
                  <a:txBody>
                    <a:bodyPr/>
                    <a:lstStyle/>
                    <a:p>
                      <a:r>
                        <a:rPr lang="en-US" dirty="0"/>
                        <a:t>Midwestern Division</a:t>
                      </a:r>
                    </a:p>
                  </a:txBody>
                  <a:tcPr/>
                </a:tc>
                <a:extLst>
                  <a:ext uri="{0D108BD9-81ED-4DB2-BD59-A6C34878D82A}">
                    <a16:rowId xmlns:a16="http://schemas.microsoft.com/office/drawing/2014/main" val="493464926"/>
                  </a:ext>
                </a:extLst>
              </a:tr>
              <a:tr h="368300">
                <a:tc>
                  <a:txBody>
                    <a:bodyPr/>
                    <a:lstStyle/>
                    <a:p>
                      <a:r>
                        <a:rPr lang="en-US" dirty="0"/>
                        <a:t>Northeast</a:t>
                      </a:r>
                    </a:p>
                  </a:txBody>
                  <a:tcPr/>
                </a:tc>
                <a:tc>
                  <a:txBody>
                    <a:bodyPr/>
                    <a:lstStyle/>
                    <a:p>
                      <a:r>
                        <a:rPr lang="en-US" dirty="0"/>
                        <a:t>Mid-Atlantic Division</a:t>
                      </a:r>
                    </a:p>
                  </a:txBody>
                  <a:tcPr/>
                </a:tc>
                <a:extLst>
                  <a:ext uri="{0D108BD9-81ED-4DB2-BD59-A6C34878D82A}">
                    <a16:rowId xmlns:a16="http://schemas.microsoft.com/office/drawing/2014/main" val="4272191452"/>
                  </a:ext>
                </a:extLst>
              </a:tr>
              <a:tr h="368300">
                <a:tc>
                  <a:txBody>
                    <a:bodyPr/>
                    <a:lstStyle/>
                    <a:p>
                      <a:r>
                        <a:rPr lang="en-US" dirty="0"/>
                        <a:t>South</a:t>
                      </a:r>
                    </a:p>
                  </a:txBody>
                  <a:tcPr/>
                </a:tc>
                <a:tc>
                  <a:txBody>
                    <a:bodyPr/>
                    <a:lstStyle/>
                    <a:p>
                      <a:r>
                        <a:rPr lang="en-US" dirty="0"/>
                        <a:t>Southern Division</a:t>
                      </a:r>
                    </a:p>
                  </a:txBody>
                  <a:tcPr/>
                </a:tc>
                <a:extLst>
                  <a:ext uri="{0D108BD9-81ED-4DB2-BD59-A6C34878D82A}">
                    <a16:rowId xmlns:a16="http://schemas.microsoft.com/office/drawing/2014/main" val="1560897873"/>
                  </a:ext>
                </a:extLst>
              </a:tr>
              <a:tr h="368300">
                <a:tc>
                  <a:txBody>
                    <a:bodyPr/>
                    <a:lstStyle/>
                    <a:p>
                      <a:r>
                        <a:rPr lang="en-US" dirty="0"/>
                        <a:t>West</a:t>
                      </a:r>
                    </a:p>
                  </a:txBody>
                  <a:tcPr/>
                </a:tc>
                <a:tc>
                  <a:txBody>
                    <a:bodyPr/>
                    <a:lstStyle/>
                    <a:p>
                      <a:r>
                        <a:rPr lang="en-US" dirty="0"/>
                        <a:t>Western Division</a:t>
                      </a:r>
                    </a:p>
                  </a:txBody>
                  <a:tcPr/>
                </a:tc>
                <a:extLst>
                  <a:ext uri="{0D108BD9-81ED-4DB2-BD59-A6C34878D82A}">
                    <a16:rowId xmlns:a16="http://schemas.microsoft.com/office/drawing/2014/main" val="4218135653"/>
                  </a:ext>
                </a:extLst>
              </a:tr>
            </a:tbl>
          </a:graphicData>
        </a:graphic>
      </p:graphicFrame>
      <p:pic>
        <p:nvPicPr>
          <p:cNvPr id="6" name="Picture 5">
            <a:extLst>
              <a:ext uri="{FF2B5EF4-FFF2-40B4-BE49-F238E27FC236}">
                <a16:creationId xmlns:a16="http://schemas.microsoft.com/office/drawing/2014/main" id="{AA5FC6C2-4423-5980-D597-4D3F2D086D9F}"/>
              </a:ext>
            </a:extLst>
          </p:cNvPr>
          <p:cNvPicPr>
            <a:picLocks noChangeAspect="1"/>
          </p:cNvPicPr>
          <p:nvPr/>
        </p:nvPicPr>
        <p:blipFill>
          <a:blip r:embed="rId2"/>
          <a:stretch>
            <a:fillRect/>
          </a:stretch>
        </p:blipFill>
        <p:spPr>
          <a:xfrm>
            <a:off x="5049651" y="2131776"/>
            <a:ext cx="6785966" cy="4000974"/>
          </a:xfrm>
          <a:prstGeom prst="rect">
            <a:avLst/>
          </a:prstGeom>
        </p:spPr>
      </p:pic>
    </p:spTree>
    <p:extLst>
      <p:ext uri="{BB962C8B-B14F-4D97-AF65-F5344CB8AC3E}">
        <p14:creationId xmlns:p14="http://schemas.microsoft.com/office/powerpoint/2010/main" val="55597416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D2B756-5EC7-80C9-B657-C8B62C4F5864}"/>
              </a:ext>
            </a:extLst>
          </p:cNvPr>
          <p:cNvSpPr>
            <a:spLocks noGrp="1"/>
          </p:cNvSpPr>
          <p:nvPr>
            <p:ph sz="quarter" idx="10"/>
          </p:nvPr>
        </p:nvSpPr>
        <p:spPr>
          <a:xfrm>
            <a:off x="304800" y="1492042"/>
            <a:ext cx="7261860" cy="4337258"/>
          </a:xfrm>
        </p:spPr>
        <p:txBody>
          <a:bodyPr/>
          <a:lstStyle/>
          <a:p>
            <a:pPr marL="342900" indent="-342900">
              <a:buFont typeface="Arial" panose="020B0604020202020204" pitchFamily="34" charset="0"/>
              <a:buChar char="•"/>
            </a:pPr>
            <a:r>
              <a:rPr lang="en-US" sz="2400" dirty="0">
                <a:solidFill>
                  <a:schemeClr val="tx1"/>
                </a:solidFill>
              </a:rPr>
              <a:t>Written with </a:t>
            </a:r>
            <a:r>
              <a:rPr lang="en-US" sz="2400" b="1" dirty="0">
                <a:solidFill>
                  <a:schemeClr val="tx1"/>
                </a:solidFill>
              </a:rPr>
              <a:t>Visual Basic</a:t>
            </a:r>
            <a:r>
              <a:rPr lang="en-US" sz="2400" dirty="0">
                <a:solidFill>
                  <a:schemeClr val="tx1"/>
                </a:solidFill>
              </a:rPr>
              <a:t>, </a:t>
            </a:r>
            <a:r>
              <a:rPr lang="en-US" sz="2400" i="1" dirty="0">
                <a:solidFill>
                  <a:schemeClr val="tx1"/>
                </a:solidFill>
              </a:rPr>
              <a:t>not </a:t>
            </a:r>
            <a:r>
              <a:rPr lang="en-US" sz="2400" dirty="0">
                <a:solidFill>
                  <a:schemeClr val="tx1"/>
                </a:solidFill>
              </a:rPr>
              <a:t>DAX (Data Analytics Expressions)</a:t>
            </a:r>
            <a:br>
              <a:rPr lang="en-US" sz="2400" dirty="0">
                <a:solidFill>
                  <a:schemeClr val="tx1"/>
                </a:solidFill>
              </a:rPr>
            </a:br>
            <a:endParaRPr lang="en-US" sz="2400" dirty="0">
              <a:solidFill>
                <a:schemeClr val="tx1"/>
              </a:solidFill>
            </a:endParaRPr>
          </a:p>
          <a:p>
            <a:pPr marL="342900" indent="-342900">
              <a:buFont typeface="Arial" panose="020B0604020202020204" pitchFamily="34" charset="0"/>
              <a:buChar char="•"/>
            </a:pPr>
            <a:r>
              <a:rPr lang="en-US" sz="2400" dirty="0">
                <a:solidFill>
                  <a:schemeClr val="tx1"/>
                </a:solidFill>
              </a:rPr>
              <a:t>Simple Expressions show up with </a:t>
            </a:r>
            <a:r>
              <a:rPr lang="en-US" sz="2400" b="1" dirty="0">
                <a:solidFill>
                  <a:schemeClr val="tx1"/>
                </a:solidFill>
              </a:rPr>
              <a:t>[Brackets].</a:t>
            </a:r>
            <a:br>
              <a:rPr lang="en-US" sz="2400" dirty="0">
                <a:solidFill>
                  <a:schemeClr val="tx1"/>
                </a:solidFill>
              </a:rPr>
            </a:br>
            <a:endParaRPr lang="en-US" sz="2400" dirty="0">
              <a:solidFill>
                <a:schemeClr val="tx1"/>
              </a:solidFill>
            </a:endParaRPr>
          </a:p>
          <a:p>
            <a:pPr marL="342900" indent="-342900">
              <a:buFont typeface="Arial" panose="020B0604020202020204" pitchFamily="34" charset="0"/>
              <a:buChar char="•"/>
            </a:pPr>
            <a:r>
              <a:rPr lang="en-US" sz="2400" dirty="0">
                <a:solidFill>
                  <a:schemeClr val="tx1"/>
                </a:solidFill>
              </a:rPr>
              <a:t>Complex Expressions will present as </a:t>
            </a:r>
            <a:r>
              <a:rPr lang="en-US" sz="2400" b="1" dirty="0">
                <a:solidFill>
                  <a:schemeClr val="tx1"/>
                </a:solidFill>
              </a:rPr>
              <a:t>&lt;&lt;Exp&gt;&gt; </a:t>
            </a:r>
            <a:r>
              <a:rPr lang="en-US" sz="2400" dirty="0">
                <a:solidFill>
                  <a:schemeClr val="tx1"/>
                </a:solidFill>
              </a:rPr>
              <a:t>when used in a textbox or Tablix</a:t>
            </a:r>
            <a:br>
              <a:rPr lang="en-US" sz="2400" dirty="0">
                <a:solidFill>
                  <a:schemeClr val="tx1"/>
                </a:solidFill>
              </a:rPr>
            </a:br>
            <a:endParaRPr lang="en-US" sz="2400" dirty="0">
              <a:solidFill>
                <a:schemeClr val="tx1"/>
              </a:solidFill>
            </a:endParaRPr>
          </a:p>
          <a:p>
            <a:pPr marL="342900" indent="-342900">
              <a:buFont typeface="Arial" panose="020B0604020202020204" pitchFamily="34" charset="0"/>
              <a:buChar char="•"/>
            </a:pPr>
            <a:r>
              <a:rPr lang="en-US" sz="2400" dirty="0">
                <a:solidFill>
                  <a:schemeClr val="tx1"/>
                </a:solidFill>
              </a:rPr>
              <a:t>Can be used in (just about) every element of your paginated report</a:t>
            </a:r>
          </a:p>
          <a:p>
            <a:pPr marL="342900" indent="-342900">
              <a:buFont typeface="Arial" panose="020B0604020202020204" pitchFamily="34" charset="0"/>
              <a:buChar char="•"/>
            </a:pPr>
            <a:endParaRPr lang="en-US" sz="2400" dirty="0">
              <a:solidFill>
                <a:schemeClr val="tx1"/>
              </a:solidFill>
            </a:endParaRPr>
          </a:p>
          <a:p>
            <a:pPr marL="342900" indent="-342900">
              <a:buFont typeface="Arial" panose="020B0604020202020204" pitchFamily="34" charset="0"/>
              <a:buChar char="•"/>
            </a:pPr>
            <a:endParaRPr lang="en-US" sz="2400" dirty="0">
              <a:solidFill>
                <a:schemeClr val="tx1"/>
              </a:solidFill>
            </a:endParaRPr>
          </a:p>
        </p:txBody>
      </p:sp>
      <p:sp>
        <p:nvSpPr>
          <p:cNvPr id="3" name="Title 2">
            <a:extLst>
              <a:ext uri="{FF2B5EF4-FFF2-40B4-BE49-F238E27FC236}">
                <a16:creationId xmlns:a16="http://schemas.microsoft.com/office/drawing/2014/main" id="{EEFFB7B9-A237-E172-A27B-7207EFBD338A}"/>
              </a:ext>
            </a:extLst>
          </p:cNvPr>
          <p:cNvSpPr>
            <a:spLocks noGrp="1"/>
          </p:cNvSpPr>
          <p:nvPr>
            <p:ph type="title"/>
          </p:nvPr>
        </p:nvSpPr>
        <p:spPr/>
        <p:txBody>
          <a:bodyPr/>
          <a:lstStyle/>
          <a:p>
            <a:r>
              <a:rPr lang="en-US" dirty="0"/>
              <a:t>Expressions in Paginated Reporting</a:t>
            </a:r>
          </a:p>
        </p:txBody>
      </p:sp>
      <p:pic>
        <p:nvPicPr>
          <p:cNvPr id="6" name="Picture 5">
            <a:extLst>
              <a:ext uri="{FF2B5EF4-FFF2-40B4-BE49-F238E27FC236}">
                <a16:creationId xmlns:a16="http://schemas.microsoft.com/office/drawing/2014/main" id="{B313D3D5-94C5-E08E-BB91-0135FB5B43A7}"/>
              </a:ext>
            </a:extLst>
          </p:cNvPr>
          <p:cNvPicPr>
            <a:picLocks noChangeAspect="1"/>
          </p:cNvPicPr>
          <p:nvPr/>
        </p:nvPicPr>
        <p:blipFill rotWithShape="1">
          <a:blip r:embed="rId3"/>
          <a:srcRect l="24315" t="65498" r="3515" b="16150"/>
          <a:stretch/>
        </p:blipFill>
        <p:spPr>
          <a:xfrm>
            <a:off x="8483541" y="3304122"/>
            <a:ext cx="3129339" cy="341043"/>
          </a:xfrm>
          <a:prstGeom prst="rect">
            <a:avLst/>
          </a:prstGeom>
        </p:spPr>
      </p:pic>
      <p:pic>
        <p:nvPicPr>
          <p:cNvPr id="8" name="Picture 7">
            <a:extLst>
              <a:ext uri="{FF2B5EF4-FFF2-40B4-BE49-F238E27FC236}">
                <a16:creationId xmlns:a16="http://schemas.microsoft.com/office/drawing/2014/main" id="{C542BFE9-D484-D1C1-0C9D-8250A6320753}"/>
              </a:ext>
            </a:extLst>
          </p:cNvPr>
          <p:cNvPicPr>
            <a:picLocks noChangeAspect="1"/>
          </p:cNvPicPr>
          <p:nvPr/>
        </p:nvPicPr>
        <p:blipFill rotWithShape="1">
          <a:blip r:embed="rId4"/>
          <a:srcRect t="29544" b="-12057"/>
          <a:stretch/>
        </p:blipFill>
        <p:spPr>
          <a:xfrm>
            <a:off x="8527855" y="2086361"/>
            <a:ext cx="2978982" cy="1141715"/>
          </a:xfrm>
          <a:prstGeom prst="rect">
            <a:avLst/>
          </a:prstGeom>
        </p:spPr>
      </p:pic>
      <p:pic>
        <p:nvPicPr>
          <p:cNvPr id="12" name="Picture 11">
            <a:extLst>
              <a:ext uri="{FF2B5EF4-FFF2-40B4-BE49-F238E27FC236}">
                <a16:creationId xmlns:a16="http://schemas.microsoft.com/office/drawing/2014/main" id="{470B7679-F8C6-3746-FF0A-D0CBB1A2345D}"/>
              </a:ext>
            </a:extLst>
          </p:cNvPr>
          <p:cNvPicPr>
            <a:picLocks noChangeAspect="1"/>
          </p:cNvPicPr>
          <p:nvPr/>
        </p:nvPicPr>
        <p:blipFill>
          <a:blip r:embed="rId5"/>
          <a:stretch>
            <a:fillRect/>
          </a:stretch>
        </p:blipFill>
        <p:spPr>
          <a:xfrm>
            <a:off x="8527855" y="3869498"/>
            <a:ext cx="2768445" cy="753129"/>
          </a:xfrm>
          <a:prstGeom prst="rect">
            <a:avLst/>
          </a:prstGeom>
        </p:spPr>
      </p:pic>
      <p:pic>
        <p:nvPicPr>
          <p:cNvPr id="14" name="Picture 13">
            <a:extLst>
              <a:ext uri="{FF2B5EF4-FFF2-40B4-BE49-F238E27FC236}">
                <a16:creationId xmlns:a16="http://schemas.microsoft.com/office/drawing/2014/main" id="{0CC6336D-937A-70B6-9982-FB517AB66719}"/>
              </a:ext>
            </a:extLst>
          </p:cNvPr>
          <p:cNvPicPr>
            <a:picLocks noChangeAspect="1"/>
          </p:cNvPicPr>
          <p:nvPr/>
        </p:nvPicPr>
        <p:blipFill>
          <a:blip r:embed="rId6"/>
          <a:stretch>
            <a:fillRect/>
          </a:stretch>
        </p:blipFill>
        <p:spPr>
          <a:xfrm>
            <a:off x="9373425" y="4846960"/>
            <a:ext cx="1077304" cy="1160173"/>
          </a:xfrm>
          <a:prstGeom prst="rect">
            <a:avLst/>
          </a:prstGeom>
        </p:spPr>
      </p:pic>
    </p:spTree>
    <p:extLst>
      <p:ext uri="{BB962C8B-B14F-4D97-AF65-F5344CB8AC3E}">
        <p14:creationId xmlns:p14="http://schemas.microsoft.com/office/powerpoint/2010/main" val="271849397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E1181D-BB35-CE89-E9CA-0210329E87BD}"/>
              </a:ext>
            </a:extLst>
          </p:cNvPr>
          <p:cNvSpPr>
            <a:spLocks noGrp="1"/>
          </p:cNvSpPr>
          <p:nvPr>
            <p:ph type="title"/>
          </p:nvPr>
        </p:nvSpPr>
        <p:spPr>
          <a:xfrm>
            <a:off x="191178" y="0"/>
            <a:ext cx="9526796" cy="1141715"/>
          </a:xfrm>
        </p:spPr>
        <p:txBody>
          <a:bodyPr/>
          <a:lstStyle/>
          <a:p>
            <a:r>
              <a:rPr lang="en-US" dirty="0"/>
              <a:t>Handy Expressions: Text Manipulation</a:t>
            </a:r>
          </a:p>
        </p:txBody>
      </p:sp>
      <p:sp>
        <p:nvSpPr>
          <p:cNvPr id="6" name="Content Placeholder 5">
            <a:extLst>
              <a:ext uri="{FF2B5EF4-FFF2-40B4-BE49-F238E27FC236}">
                <a16:creationId xmlns:a16="http://schemas.microsoft.com/office/drawing/2014/main" id="{1CBBE160-BFFF-84FE-21D0-7DFD14A37CA5}"/>
              </a:ext>
            </a:extLst>
          </p:cNvPr>
          <p:cNvSpPr>
            <a:spLocks noGrp="1"/>
          </p:cNvSpPr>
          <p:nvPr>
            <p:ph sz="quarter" idx="10"/>
          </p:nvPr>
        </p:nvSpPr>
        <p:spPr>
          <a:xfrm>
            <a:off x="349772" y="1432099"/>
            <a:ext cx="1611550" cy="692497"/>
          </a:xfrm>
        </p:spPr>
        <p:txBody>
          <a:bodyPr/>
          <a:lstStyle/>
          <a:p>
            <a:r>
              <a:rPr lang="en-US" b="1" dirty="0"/>
              <a:t>=Join() </a:t>
            </a:r>
            <a:br>
              <a:rPr lang="en-US" dirty="0"/>
            </a:br>
            <a:endParaRPr lang="en-US" dirty="0"/>
          </a:p>
          <a:p>
            <a:endParaRPr lang="en-US" dirty="0"/>
          </a:p>
          <a:p>
            <a:endParaRPr lang="en-US" dirty="0"/>
          </a:p>
        </p:txBody>
      </p:sp>
      <p:sp>
        <p:nvSpPr>
          <p:cNvPr id="8" name="TextBox 7">
            <a:extLst>
              <a:ext uri="{FF2B5EF4-FFF2-40B4-BE49-F238E27FC236}">
                <a16:creationId xmlns:a16="http://schemas.microsoft.com/office/drawing/2014/main" id="{1E0DA310-A312-319F-F378-79F7751DF0DC}"/>
              </a:ext>
            </a:extLst>
          </p:cNvPr>
          <p:cNvSpPr txBox="1"/>
          <p:nvPr/>
        </p:nvSpPr>
        <p:spPr>
          <a:xfrm>
            <a:off x="2831788" y="1432099"/>
            <a:ext cx="936021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solidFill>
                  <a:schemeClr val="tx1"/>
                </a:solidFill>
                <a:latin typeface="Verdana" panose="020B0604030504040204" pitchFamily="34" charset="0"/>
                <a:ea typeface="Verdana" panose="020B0604030504040204" pitchFamily="34" charset="0"/>
                <a:cs typeface="Arial" panose="020B0604020202020204" pitchFamily="34" charset="0"/>
              </a:rPr>
              <a:t>Example = </a:t>
            </a:r>
            <a:r>
              <a:rPr kumimoji="0" lang="en-US" sz="240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Arial" panose="020B0604020202020204" pitchFamily="34" charset="0"/>
              </a:rPr>
              <a:t>Join(</a:t>
            </a:r>
            <a:r>
              <a:rPr kumimoji="0" lang="en-US" sz="2400"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Arial" panose="020B0604020202020204" pitchFamily="34" charset="0"/>
              </a:rPr>
              <a:t>Parameters!Region.Value</a:t>
            </a:r>
            <a:r>
              <a:rPr kumimoji="0" lang="en-US" sz="240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D779E543-AC2D-C033-3863-F3223F2969D7}"/>
              </a:ext>
            </a:extLst>
          </p:cNvPr>
          <p:cNvSpPr txBox="1"/>
          <p:nvPr/>
        </p:nvSpPr>
        <p:spPr>
          <a:xfrm>
            <a:off x="3080721" y="2047763"/>
            <a:ext cx="806726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sz="240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Output = “Midwest, Northeast, South”</a:t>
            </a:r>
          </a:p>
        </p:txBody>
      </p:sp>
      <p:sp>
        <p:nvSpPr>
          <p:cNvPr id="4" name="TextBox 3">
            <a:extLst>
              <a:ext uri="{FF2B5EF4-FFF2-40B4-BE49-F238E27FC236}">
                <a16:creationId xmlns:a16="http://schemas.microsoft.com/office/drawing/2014/main" id="{3A1BBBB9-5043-0657-A21C-2DBEF3C6EE5B}"/>
              </a:ext>
            </a:extLst>
          </p:cNvPr>
          <p:cNvSpPr txBox="1"/>
          <p:nvPr/>
        </p:nvSpPr>
        <p:spPr>
          <a:xfrm>
            <a:off x="349772" y="3332942"/>
            <a:ext cx="239342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i="0" dirty="0">
                <a:solidFill>
                  <a:srgbClr val="161616"/>
                </a:solidFill>
                <a:effectLst/>
                <a:highlight>
                  <a:srgbClr val="FFFFFF"/>
                </a:highlight>
                <a:latin typeface="Verdana" panose="020B0604030504040204" pitchFamily="34" charset="0"/>
                <a:ea typeface="Verdana" panose="020B0604030504040204" pitchFamily="34" charset="0"/>
              </a:rPr>
              <a:t>=</a:t>
            </a:r>
            <a:r>
              <a:rPr lang="en-US" sz="2800" b="1" dirty="0" err="1">
                <a:highlight>
                  <a:srgbClr val="FFFFFF"/>
                </a:highlight>
                <a:latin typeface="Verdana" panose="020B0604030504040204" pitchFamily="34" charset="0"/>
                <a:ea typeface="Verdana" panose="020B0604030504040204" pitchFamily="34" charset="0"/>
              </a:rPr>
              <a:t>InStr</a:t>
            </a:r>
            <a:r>
              <a:rPr lang="en-US" b="0" i="0" dirty="0">
                <a:solidFill>
                  <a:srgbClr val="161616"/>
                </a:solidFill>
                <a:effectLst/>
                <a:highlight>
                  <a:srgbClr val="FFFFFF"/>
                </a:highlight>
                <a:latin typeface="Segoe UI" panose="020B0502040204020203" pitchFamily="34" charset="0"/>
              </a:rPr>
              <a:t> </a:t>
            </a:r>
            <a:endParaRPr lang="en-US" dirty="0">
              <a:highlight>
                <a:srgbClr val="FFFFFF"/>
              </a:highlight>
            </a:endParaRPr>
          </a:p>
        </p:txBody>
      </p:sp>
      <p:sp>
        <p:nvSpPr>
          <p:cNvPr id="12" name="TextBox 11">
            <a:extLst>
              <a:ext uri="{FF2B5EF4-FFF2-40B4-BE49-F238E27FC236}">
                <a16:creationId xmlns:a16="http://schemas.microsoft.com/office/drawing/2014/main" id="{5AB50E32-9458-F755-AABD-B470EA2C34BB}"/>
              </a:ext>
            </a:extLst>
          </p:cNvPr>
          <p:cNvSpPr txBox="1"/>
          <p:nvPr/>
        </p:nvSpPr>
        <p:spPr>
          <a:xfrm>
            <a:off x="2743200" y="5221653"/>
            <a:ext cx="952679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latin typeface="Verdana" panose="020B0604030504040204" pitchFamily="34" charset="0"/>
                <a:ea typeface="Verdana" panose="020B0604030504040204" pitchFamily="34" charset="0"/>
                <a:cs typeface="Arial" panose="020B0604020202020204" pitchFamily="34" charset="0"/>
              </a:rPr>
              <a:t>Example=</a:t>
            </a:r>
            <a:r>
              <a:rPr lang="en-US" sz="2400" dirty="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sz="2400" kern="1200" dirty="0" err="1">
                <a:solidFill>
                  <a:schemeClr val="tx1"/>
                </a:solidFill>
                <a:latin typeface="Verdana" panose="020B0604030504040204" pitchFamily="34" charset="0"/>
                <a:ea typeface="Verdana" panose="020B0604030504040204" pitchFamily="34" charset="0"/>
              </a:rPr>
              <a:t>InStrRev</a:t>
            </a:r>
            <a:r>
              <a:rPr lang="en-US" sz="2400" kern="1200" dirty="0">
                <a:solidFill>
                  <a:schemeClr val="tx1"/>
                </a:solidFill>
                <a:latin typeface="Verdana" panose="020B0604030504040204" pitchFamily="34" charset="0"/>
                <a:ea typeface="Verdana" panose="020B0604030504040204" pitchFamily="34" charset="0"/>
              </a:rPr>
              <a:t>(Join(</a:t>
            </a:r>
            <a:r>
              <a:rPr lang="en-US" sz="2400" kern="1200" dirty="0" err="1">
                <a:solidFill>
                  <a:schemeClr val="tx1"/>
                </a:solidFill>
                <a:latin typeface="Verdana" panose="020B0604030504040204" pitchFamily="34" charset="0"/>
                <a:ea typeface="Verdana" panose="020B0604030504040204" pitchFamily="34" charset="0"/>
              </a:rPr>
              <a:t>Parameters!Region.Value</a:t>
            </a:r>
            <a:r>
              <a:rPr lang="en-US" sz="2400" kern="1200" dirty="0">
                <a:solidFill>
                  <a:schemeClr val="tx1"/>
                </a:solidFill>
                <a:latin typeface="Verdana" panose="020B0604030504040204" pitchFamily="34" charset="0"/>
                <a:ea typeface="Verdana" panose="020B0604030504040204" pitchFamily="34" charset="0"/>
              </a:rPr>
              <a:t>,", "),",")</a:t>
            </a:r>
            <a:endParaRPr kumimoji="0" lang="en-US" sz="240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F31ABD7-7CFC-0986-0F76-D31C3502FCD2}"/>
              </a:ext>
            </a:extLst>
          </p:cNvPr>
          <p:cNvPicPr>
            <a:picLocks noChangeAspect="1"/>
          </p:cNvPicPr>
          <p:nvPr/>
        </p:nvPicPr>
        <p:blipFill>
          <a:blip r:embed="rId3"/>
          <a:stretch>
            <a:fillRect/>
          </a:stretch>
        </p:blipFill>
        <p:spPr>
          <a:xfrm>
            <a:off x="191178" y="1216249"/>
            <a:ext cx="2552022" cy="1816693"/>
          </a:xfrm>
          <a:prstGeom prst="rect">
            <a:avLst/>
          </a:prstGeom>
        </p:spPr>
      </p:pic>
      <p:sp>
        <p:nvSpPr>
          <p:cNvPr id="15" name="TextBox 14">
            <a:extLst>
              <a:ext uri="{FF2B5EF4-FFF2-40B4-BE49-F238E27FC236}">
                <a16:creationId xmlns:a16="http://schemas.microsoft.com/office/drawing/2014/main" id="{B9EFD565-89B7-0DBA-A582-8D9646C1F91A}"/>
              </a:ext>
            </a:extLst>
          </p:cNvPr>
          <p:cNvSpPr txBox="1"/>
          <p:nvPr/>
        </p:nvSpPr>
        <p:spPr>
          <a:xfrm>
            <a:off x="3153111" y="5790146"/>
            <a:ext cx="8067261"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sz="280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Output = </a:t>
            </a:r>
            <a:r>
              <a:rPr kumimoji="0" lang="en-US" sz="2800" b="1" i="0" u="none" strike="noStrike" kern="1200" cap="none" spc="0" normalizeH="0" baseline="0" noProof="0" dirty="0">
                <a:ln>
                  <a:noFill/>
                </a:ln>
                <a:solidFill>
                  <a:schemeClr val="accent5"/>
                </a:solidFill>
                <a:effectLst/>
                <a:uLnTx/>
                <a:uFillTx/>
                <a:latin typeface="Verdana" panose="020B0604030504040204" pitchFamily="34" charset="0"/>
                <a:ea typeface="Verdana" panose="020B0604030504040204" pitchFamily="34" charset="0"/>
                <a:cs typeface="+mn-cs"/>
              </a:rPr>
              <a:t>7</a:t>
            </a:r>
          </a:p>
        </p:txBody>
      </p:sp>
      <p:sp>
        <p:nvSpPr>
          <p:cNvPr id="16" name="TextBox 15">
            <a:extLst>
              <a:ext uri="{FF2B5EF4-FFF2-40B4-BE49-F238E27FC236}">
                <a16:creationId xmlns:a16="http://schemas.microsoft.com/office/drawing/2014/main" id="{38135F3F-CBA7-7283-CD91-F16EECF57C98}"/>
              </a:ext>
            </a:extLst>
          </p:cNvPr>
          <p:cNvSpPr txBox="1"/>
          <p:nvPr/>
        </p:nvSpPr>
        <p:spPr>
          <a:xfrm>
            <a:off x="349772" y="5219228"/>
            <a:ext cx="239342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i="0" dirty="0">
                <a:solidFill>
                  <a:srgbClr val="161616"/>
                </a:solidFill>
                <a:effectLst/>
                <a:highlight>
                  <a:srgbClr val="FFFFFF"/>
                </a:highlight>
                <a:latin typeface="Verdana" panose="020B0604030504040204" pitchFamily="34" charset="0"/>
                <a:ea typeface="Verdana" panose="020B0604030504040204" pitchFamily="34" charset="0"/>
              </a:rPr>
              <a:t>=</a:t>
            </a:r>
            <a:r>
              <a:rPr lang="en-US" sz="2800" b="1" dirty="0" err="1">
                <a:highlight>
                  <a:srgbClr val="FFFFFF"/>
                </a:highlight>
                <a:latin typeface="Verdana" panose="020B0604030504040204" pitchFamily="34" charset="0"/>
                <a:ea typeface="Verdana" panose="020B0604030504040204" pitchFamily="34" charset="0"/>
              </a:rPr>
              <a:t>InStrRev</a:t>
            </a:r>
            <a:r>
              <a:rPr lang="en-US" b="0" i="0" dirty="0">
                <a:solidFill>
                  <a:srgbClr val="161616"/>
                </a:solidFill>
                <a:effectLst/>
                <a:highlight>
                  <a:srgbClr val="FFFFFF"/>
                </a:highlight>
                <a:latin typeface="Segoe UI" panose="020B0502040204020203" pitchFamily="34" charset="0"/>
              </a:rPr>
              <a:t> </a:t>
            </a:r>
            <a:endParaRPr lang="en-US" dirty="0">
              <a:highlight>
                <a:srgbClr val="FFFFFF"/>
              </a:highlight>
            </a:endParaRPr>
          </a:p>
        </p:txBody>
      </p:sp>
      <p:sp>
        <p:nvSpPr>
          <p:cNvPr id="17" name="TextBox 16">
            <a:extLst>
              <a:ext uri="{FF2B5EF4-FFF2-40B4-BE49-F238E27FC236}">
                <a16:creationId xmlns:a16="http://schemas.microsoft.com/office/drawing/2014/main" id="{D81552B0-128F-DF3A-68E8-A3C7F05ED8E6}"/>
              </a:ext>
            </a:extLst>
          </p:cNvPr>
          <p:cNvSpPr txBox="1"/>
          <p:nvPr/>
        </p:nvSpPr>
        <p:spPr>
          <a:xfrm>
            <a:off x="2747346" y="3330426"/>
            <a:ext cx="952679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latin typeface="Verdana" panose="020B0604030504040204" pitchFamily="34" charset="0"/>
                <a:ea typeface="Verdana" panose="020B0604030504040204" pitchFamily="34" charset="0"/>
                <a:cs typeface="Arial" panose="020B0604020202020204" pitchFamily="34" charset="0"/>
              </a:rPr>
              <a:t>Example=</a:t>
            </a:r>
            <a:r>
              <a:rPr lang="en-US" sz="2400" dirty="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sz="2400" kern="1200" dirty="0" err="1">
                <a:solidFill>
                  <a:schemeClr val="tx1"/>
                </a:solidFill>
                <a:latin typeface="Verdana" panose="020B0604030504040204" pitchFamily="34" charset="0"/>
                <a:ea typeface="Verdana" panose="020B0604030504040204" pitchFamily="34" charset="0"/>
              </a:rPr>
              <a:t>InStr</a:t>
            </a:r>
            <a:r>
              <a:rPr lang="en-US" sz="2400" kern="1200" dirty="0">
                <a:solidFill>
                  <a:schemeClr val="tx1"/>
                </a:solidFill>
                <a:latin typeface="Verdana" panose="020B0604030504040204" pitchFamily="34" charset="0"/>
                <a:ea typeface="Verdana" panose="020B0604030504040204" pitchFamily="34" charset="0"/>
              </a:rPr>
              <a:t>(Join(</a:t>
            </a:r>
            <a:r>
              <a:rPr lang="en-US" sz="2400" kern="1200" dirty="0" err="1">
                <a:solidFill>
                  <a:schemeClr val="tx1"/>
                </a:solidFill>
                <a:latin typeface="Verdana" panose="020B0604030504040204" pitchFamily="34" charset="0"/>
                <a:ea typeface="Verdana" panose="020B0604030504040204" pitchFamily="34" charset="0"/>
              </a:rPr>
              <a:t>Parameters!Region.Value</a:t>
            </a:r>
            <a:r>
              <a:rPr lang="en-US" sz="2400" kern="1200" dirty="0">
                <a:solidFill>
                  <a:schemeClr val="tx1"/>
                </a:solidFill>
                <a:latin typeface="Verdana" panose="020B0604030504040204" pitchFamily="34" charset="0"/>
                <a:ea typeface="Verdana" panose="020B0604030504040204" pitchFamily="34" charset="0"/>
              </a:rPr>
              <a:t>,", "),",")</a:t>
            </a:r>
            <a:endParaRPr kumimoji="0" lang="en-US" sz="240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D5C1E808-07F6-A31C-99AB-CAFF37A4251F}"/>
              </a:ext>
            </a:extLst>
          </p:cNvPr>
          <p:cNvSpPr txBox="1"/>
          <p:nvPr/>
        </p:nvSpPr>
        <p:spPr>
          <a:xfrm>
            <a:off x="3157257" y="3898919"/>
            <a:ext cx="8067261"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sz="280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rPr>
              <a:t>Output = </a:t>
            </a:r>
            <a:r>
              <a:rPr lang="en-US" sz="2800" b="1" kern="1200" noProof="0" dirty="0">
                <a:solidFill>
                  <a:schemeClr val="accent2"/>
                </a:solidFill>
                <a:latin typeface="Verdana" panose="020B0604030504040204" pitchFamily="34" charset="0"/>
                <a:ea typeface="Verdana" panose="020B0604030504040204" pitchFamily="34" charset="0"/>
                <a:cs typeface="+mn-cs"/>
              </a:rPr>
              <a:t>8</a:t>
            </a:r>
            <a:endParaRPr kumimoji="0" lang="en-US" sz="2800" b="1" i="0" u="none" strike="noStrike" kern="1200" cap="none" spc="0" normalizeH="0" baseline="0" noProof="0" dirty="0">
              <a:ln>
                <a:noFill/>
              </a:ln>
              <a:solidFill>
                <a:schemeClr val="accent2"/>
              </a:solidFill>
              <a:effectLst/>
              <a:uLnTx/>
              <a:uFillTx/>
              <a:latin typeface="Verdana" panose="020B0604030504040204" pitchFamily="34" charset="0"/>
              <a:ea typeface="Verdana" panose="020B0604030504040204" pitchFamily="34" charset="0"/>
              <a:cs typeface="+mn-cs"/>
            </a:endParaRPr>
          </a:p>
        </p:txBody>
      </p:sp>
      <p:sp>
        <p:nvSpPr>
          <p:cNvPr id="21" name="Rectangle 20">
            <a:extLst>
              <a:ext uri="{FF2B5EF4-FFF2-40B4-BE49-F238E27FC236}">
                <a16:creationId xmlns:a16="http://schemas.microsoft.com/office/drawing/2014/main" id="{5B969C4D-173C-D91E-E666-580100F3225D}"/>
              </a:ext>
            </a:extLst>
          </p:cNvPr>
          <p:cNvSpPr/>
          <p:nvPr/>
        </p:nvSpPr>
        <p:spPr>
          <a:xfrm>
            <a:off x="6038850" y="2256647"/>
            <a:ext cx="152400" cy="282852"/>
          </a:xfrm>
          <a:prstGeom prst="rect">
            <a:avLst/>
          </a:prstGeom>
          <a:noFill/>
          <a:ln w="28575"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2" name="Rectangle 21">
            <a:extLst>
              <a:ext uri="{FF2B5EF4-FFF2-40B4-BE49-F238E27FC236}">
                <a16:creationId xmlns:a16="http://schemas.microsoft.com/office/drawing/2014/main" id="{C2F8E701-FFF6-8E32-79F6-8158C5DEC2E0}"/>
              </a:ext>
            </a:extLst>
          </p:cNvPr>
          <p:cNvSpPr/>
          <p:nvPr/>
        </p:nvSpPr>
        <p:spPr>
          <a:xfrm>
            <a:off x="7768254" y="2257425"/>
            <a:ext cx="152400" cy="282852"/>
          </a:xfrm>
          <a:prstGeom prst="rect">
            <a:avLst/>
          </a:prstGeom>
          <a:noFill/>
          <a:ln w="28575" cap="flat">
            <a:solidFill>
              <a:schemeClr val="accent5"/>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359217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2" grpId="0"/>
      <p:bldP spid="15" grpId="0"/>
      <p:bldP spid="16" grpId="0"/>
      <p:bldP spid="17" grpId="0"/>
      <p:bldP spid="18" grpId="0"/>
      <p:bldP spid="2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E1181D-BB35-CE89-E9CA-0210329E87BD}"/>
              </a:ext>
            </a:extLst>
          </p:cNvPr>
          <p:cNvSpPr>
            <a:spLocks noGrp="1"/>
          </p:cNvSpPr>
          <p:nvPr>
            <p:ph type="title"/>
          </p:nvPr>
        </p:nvSpPr>
        <p:spPr/>
        <p:txBody>
          <a:bodyPr/>
          <a:lstStyle/>
          <a:p>
            <a:r>
              <a:rPr lang="en-US" dirty="0"/>
              <a:t>Handy Expressions: Text Manipulation</a:t>
            </a:r>
            <a:br>
              <a:rPr lang="en-US" dirty="0"/>
            </a:br>
            <a:r>
              <a:rPr lang="en-US" b="0" dirty="0"/>
              <a:t>(Many are the same as Excel!)</a:t>
            </a:r>
          </a:p>
        </p:txBody>
      </p:sp>
      <p:sp>
        <p:nvSpPr>
          <p:cNvPr id="10" name="TextBox 9">
            <a:extLst>
              <a:ext uri="{FF2B5EF4-FFF2-40B4-BE49-F238E27FC236}">
                <a16:creationId xmlns:a16="http://schemas.microsoft.com/office/drawing/2014/main" id="{CF091259-7083-600E-073A-500909A1681C}"/>
              </a:ext>
            </a:extLst>
          </p:cNvPr>
          <p:cNvSpPr txBox="1"/>
          <p:nvPr/>
        </p:nvSpPr>
        <p:spPr>
          <a:xfrm>
            <a:off x="5261305" y="1305819"/>
            <a:ext cx="481138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highlight>
                  <a:srgbClr val="FFFFFF"/>
                </a:highlight>
                <a:latin typeface="Verdana" panose="020B0604030504040204" pitchFamily="34" charset="0"/>
                <a:ea typeface="Verdana" panose="020B0604030504040204" pitchFamily="34" charset="0"/>
              </a:rPr>
              <a:t>Output: </a:t>
            </a:r>
            <a:r>
              <a:rPr lang="en-US" sz="2800" dirty="0">
                <a:highlight>
                  <a:srgbClr val="FFFFFF"/>
                </a:highlight>
                <a:latin typeface="Verdana" panose="020B0604030504040204" pitchFamily="34" charset="0"/>
                <a:ea typeface="Verdana" panose="020B0604030504040204" pitchFamily="34" charset="0"/>
              </a:rPr>
              <a:t>Pag</a:t>
            </a:r>
            <a:endParaRPr kumimoji="0" lang="en-US" sz="2800" i="0" u="none" strike="noStrike" kern="1200" cap="none" spc="0" normalizeH="0" baseline="0" noProof="0" dirty="0">
              <a:ln>
                <a:noFill/>
              </a:ln>
              <a:solidFill>
                <a:srgbClr val="3CAE2B"/>
              </a:solidFill>
              <a:effectLst/>
              <a:highlight>
                <a:srgbClr val="FFFFFF"/>
              </a:highlight>
              <a:uLnTx/>
              <a:uFillTx/>
              <a:latin typeface="Verdana" panose="020B0604030504040204" pitchFamily="34" charset="0"/>
              <a:ea typeface="Verdana" panose="020B0604030504040204" pitchFamily="34" charset="0"/>
              <a:cs typeface="+mn-cs"/>
            </a:endParaRPr>
          </a:p>
        </p:txBody>
      </p:sp>
      <p:sp>
        <p:nvSpPr>
          <p:cNvPr id="11" name="TextBox 10">
            <a:extLst>
              <a:ext uri="{FF2B5EF4-FFF2-40B4-BE49-F238E27FC236}">
                <a16:creationId xmlns:a16="http://schemas.microsoft.com/office/drawing/2014/main" id="{A112DC23-BCE9-C390-C6A0-9A8BEA08BD3B}"/>
              </a:ext>
            </a:extLst>
          </p:cNvPr>
          <p:cNvSpPr txBox="1"/>
          <p:nvPr/>
        </p:nvSpPr>
        <p:spPr>
          <a:xfrm>
            <a:off x="374620" y="2847256"/>
            <a:ext cx="438788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latin typeface="Verdana" panose="020B0604030504040204" pitchFamily="34" charset="0"/>
                <a:ea typeface="Verdana" panose="020B0604030504040204" pitchFamily="34" charset="0"/>
              </a:rPr>
              <a:t>=Len(</a:t>
            </a:r>
            <a:r>
              <a:rPr lang="en-US" sz="2800" dirty="0">
                <a:latin typeface="Verdana" panose="020B0604030504040204" pitchFamily="34" charset="0"/>
                <a:ea typeface="Verdana" panose="020B0604030504040204" pitchFamily="34" charset="0"/>
              </a:rPr>
              <a:t>“Paginated”</a:t>
            </a:r>
            <a:r>
              <a:rPr lang="en-US" sz="2800" b="1" dirty="0">
                <a:latin typeface="Verdana" panose="020B0604030504040204" pitchFamily="34" charset="0"/>
                <a:ea typeface="Verdana" panose="020B0604030504040204" pitchFamily="34" charset="0"/>
              </a:rPr>
              <a:t>)</a:t>
            </a:r>
            <a:endParaRPr kumimoji="0" lang="en-US" sz="2800" b="1" i="0" u="none" strike="noStrike" kern="1200" cap="none" spc="0" normalizeH="0" baseline="0" noProof="0" dirty="0">
              <a:ln>
                <a:noFill/>
              </a:ln>
              <a:solidFill>
                <a:srgbClr val="3CAE2B"/>
              </a:solidFill>
              <a:effectLst/>
              <a:uLnTx/>
              <a:uFillTx/>
              <a:latin typeface="Verdana" panose="020B0604030504040204" pitchFamily="34" charset="0"/>
              <a:ea typeface="Verdana" panose="020B0604030504040204" pitchFamily="34" charset="0"/>
              <a:cs typeface="+mn-cs"/>
            </a:endParaRPr>
          </a:p>
        </p:txBody>
      </p:sp>
      <p:sp>
        <p:nvSpPr>
          <p:cNvPr id="16" name="TextBox 15">
            <a:extLst>
              <a:ext uri="{FF2B5EF4-FFF2-40B4-BE49-F238E27FC236}">
                <a16:creationId xmlns:a16="http://schemas.microsoft.com/office/drawing/2014/main" id="{48E30B04-6283-5AB6-6068-4F6FD0424B6A}"/>
              </a:ext>
            </a:extLst>
          </p:cNvPr>
          <p:cNvSpPr txBox="1"/>
          <p:nvPr/>
        </p:nvSpPr>
        <p:spPr>
          <a:xfrm>
            <a:off x="374620" y="2060843"/>
            <a:ext cx="490663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latin typeface="Verdana" panose="020B0604030504040204" pitchFamily="34" charset="0"/>
                <a:ea typeface="Verdana" panose="020B0604030504040204" pitchFamily="34" charset="0"/>
              </a:rPr>
              <a:t>=Right(</a:t>
            </a:r>
            <a:r>
              <a:rPr lang="en-US" sz="2800" dirty="0">
                <a:latin typeface="Verdana" panose="020B0604030504040204" pitchFamily="34" charset="0"/>
                <a:ea typeface="Verdana" panose="020B0604030504040204" pitchFamily="34" charset="0"/>
              </a:rPr>
              <a:t>“Paginated,3</a:t>
            </a:r>
            <a:r>
              <a:rPr lang="en-US" sz="2800" b="1" dirty="0">
                <a:latin typeface="Verdana" panose="020B0604030504040204" pitchFamily="34" charset="0"/>
                <a:ea typeface="Verdana" panose="020B0604030504040204" pitchFamily="34" charset="0"/>
              </a:rPr>
              <a:t>)</a:t>
            </a:r>
            <a:endParaRPr lang="en-US" sz="2800" dirty="0"/>
          </a:p>
        </p:txBody>
      </p:sp>
      <p:sp>
        <p:nvSpPr>
          <p:cNvPr id="17" name="TextBox 16">
            <a:extLst>
              <a:ext uri="{FF2B5EF4-FFF2-40B4-BE49-F238E27FC236}">
                <a16:creationId xmlns:a16="http://schemas.microsoft.com/office/drawing/2014/main" id="{B2CEF838-4E86-B732-9B07-2ACFD786CE32}"/>
              </a:ext>
            </a:extLst>
          </p:cNvPr>
          <p:cNvSpPr txBox="1"/>
          <p:nvPr/>
        </p:nvSpPr>
        <p:spPr>
          <a:xfrm>
            <a:off x="242169" y="3661915"/>
            <a:ext cx="503908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latin typeface="Verdana" panose="020B0604030504040204" pitchFamily="34" charset="0"/>
                <a:ea typeface="Verdana" panose="020B0604030504040204" pitchFamily="34" charset="0"/>
              </a:rPr>
              <a:t>Concatenate with “&amp;”</a:t>
            </a:r>
            <a:endParaRPr kumimoji="0" lang="en-US" sz="2800" b="1" i="0" u="none" strike="noStrike" kern="1200" cap="none" spc="0" normalizeH="0" baseline="0" noProof="0" dirty="0">
              <a:ln>
                <a:noFill/>
              </a:ln>
              <a:solidFill>
                <a:srgbClr val="3CAE2B"/>
              </a:solidFill>
              <a:effectLst/>
              <a:uLnTx/>
              <a:uFillTx/>
              <a:latin typeface="Verdana" panose="020B0604030504040204" pitchFamily="34" charset="0"/>
              <a:ea typeface="Verdana" panose="020B0604030504040204" pitchFamily="34" charset="0"/>
              <a:cs typeface="+mn-cs"/>
            </a:endParaRPr>
          </a:p>
        </p:txBody>
      </p:sp>
      <p:sp>
        <p:nvSpPr>
          <p:cNvPr id="18" name="TextBox 17">
            <a:extLst>
              <a:ext uri="{FF2B5EF4-FFF2-40B4-BE49-F238E27FC236}">
                <a16:creationId xmlns:a16="http://schemas.microsoft.com/office/drawing/2014/main" id="{99E53BCA-F039-0E18-D557-3C283B445521}"/>
              </a:ext>
            </a:extLst>
          </p:cNvPr>
          <p:cNvSpPr txBox="1"/>
          <p:nvPr/>
        </p:nvSpPr>
        <p:spPr>
          <a:xfrm>
            <a:off x="374620" y="1276792"/>
            <a:ext cx="4811384"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highlight>
                  <a:srgbClr val="FFFFFF"/>
                </a:highlight>
                <a:latin typeface="Verdana" panose="020B0604030504040204" pitchFamily="34" charset="0"/>
                <a:ea typeface="Verdana" panose="020B0604030504040204" pitchFamily="34" charset="0"/>
              </a:rPr>
              <a:t>=Left</a:t>
            </a:r>
            <a:r>
              <a:rPr lang="en-US" sz="2800" dirty="0">
                <a:highlight>
                  <a:srgbClr val="FFFFFF"/>
                </a:highlight>
                <a:latin typeface="Verdana" panose="020B0604030504040204" pitchFamily="34" charset="0"/>
                <a:ea typeface="Verdana" panose="020B0604030504040204" pitchFamily="34" charset="0"/>
              </a:rPr>
              <a:t>(“Paginated”,3</a:t>
            </a:r>
            <a:r>
              <a:rPr lang="en-US" sz="2800" b="1" dirty="0">
                <a:highlight>
                  <a:srgbClr val="FFFFFF"/>
                </a:highlight>
                <a:latin typeface="Verdana" panose="020B0604030504040204" pitchFamily="34" charset="0"/>
                <a:ea typeface="Verdana" panose="020B0604030504040204" pitchFamily="34" charset="0"/>
              </a:rPr>
              <a:t>)</a:t>
            </a:r>
            <a:br>
              <a:rPr lang="en-US" sz="2800" b="1" dirty="0">
                <a:highlight>
                  <a:srgbClr val="FFFFFF"/>
                </a:highlight>
                <a:latin typeface="Verdana" panose="020B0604030504040204" pitchFamily="34" charset="0"/>
                <a:ea typeface="Verdana" panose="020B0604030504040204" pitchFamily="34" charset="0"/>
              </a:rPr>
            </a:br>
            <a:endParaRPr kumimoji="0" lang="en-US" sz="2800" b="1" i="0" u="none" strike="noStrike" kern="1200" cap="none" spc="0" normalizeH="0" baseline="0" noProof="0" dirty="0">
              <a:ln>
                <a:noFill/>
              </a:ln>
              <a:solidFill>
                <a:srgbClr val="3CAE2B"/>
              </a:solidFill>
              <a:effectLst/>
              <a:highlight>
                <a:srgbClr val="FFFFFF"/>
              </a:highlight>
              <a:uLnTx/>
              <a:uFillTx/>
              <a:latin typeface="Verdana" panose="020B0604030504040204" pitchFamily="34" charset="0"/>
              <a:ea typeface="Verdana" panose="020B0604030504040204" pitchFamily="34" charset="0"/>
              <a:cs typeface="+mn-cs"/>
            </a:endParaRPr>
          </a:p>
        </p:txBody>
      </p:sp>
      <p:sp>
        <p:nvSpPr>
          <p:cNvPr id="19" name="TextBox 18">
            <a:extLst>
              <a:ext uri="{FF2B5EF4-FFF2-40B4-BE49-F238E27FC236}">
                <a16:creationId xmlns:a16="http://schemas.microsoft.com/office/drawing/2014/main" id="{90F23C04-922F-3F25-D4E6-37EB80179506}"/>
              </a:ext>
            </a:extLst>
          </p:cNvPr>
          <p:cNvSpPr txBox="1"/>
          <p:nvPr/>
        </p:nvSpPr>
        <p:spPr>
          <a:xfrm>
            <a:off x="5281254" y="2078499"/>
            <a:ext cx="481138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highlight>
                  <a:srgbClr val="FFFFFF"/>
                </a:highlight>
                <a:latin typeface="Verdana" panose="020B0604030504040204" pitchFamily="34" charset="0"/>
                <a:ea typeface="Verdana" panose="020B0604030504040204" pitchFamily="34" charset="0"/>
              </a:rPr>
              <a:t>Output: </a:t>
            </a:r>
            <a:r>
              <a:rPr lang="en-US" sz="2800" dirty="0">
                <a:highlight>
                  <a:srgbClr val="FFFFFF"/>
                </a:highlight>
                <a:latin typeface="Verdana" panose="020B0604030504040204" pitchFamily="34" charset="0"/>
                <a:ea typeface="Verdana" panose="020B0604030504040204" pitchFamily="34" charset="0"/>
              </a:rPr>
              <a:t>ted</a:t>
            </a:r>
            <a:endParaRPr kumimoji="0" lang="en-US" sz="2800" i="0" u="none" strike="noStrike" kern="1200" cap="none" spc="0" normalizeH="0" baseline="0" noProof="0" dirty="0">
              <a:ln>
                <a:noFill/>
              </a:ln>
              <a:solidFill>
                <a:srgbClr val="3CAE2B"/>
              </a:solidFill>
              <a:effectLst/>
              <a:highlight>
                <a:srgbClr val="FFFFFF"/>
              </a:highlight>
              <a:uLnTx/>
              <a:uFillTx/>
              <a:latin typeface="Verdana" panose="020B0604030504040204" pitchFamily="34" charset="0"/>
              <a:ea typeface="Verdana" panose="020B0604030504040204" pitchFamily="34" charset="0"/>
              <a:cs typeface="+mn-cs"/>
            </a:endParaRPr>
          </a:p>
        </p:txBody>
      </p:sp>
      <p:sp>
        <p:nvSpPr>
          <p:cNvPr id="20" name="TextBox 19">
            <a:extLst>
              <a:ext uri="{FF2B5EF4-FFF2-40B4-BE49-F238E27FC236}">
                <a16:creationId xmlns:a16="http://schemas.microsoft.com/office/drawing/2014/main" id="{2EA57E7B-C1D8-DAAE-D24A-EF6CB99C2818}"/>
              </a:ext>
            </a:extLst>
          </p:cNvPr>
          <p:cNvSpPr txBox="1"/>
          <p:nvPr/>
        </p:nvSpPr>
        <p:spPr>
          <a:xfrm>
            <a:off x="5261305" y="2861379"/>
            <a:ext cx="481138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highlight>
                  <a:srgbClr val="FFFFFF"/>
                </a:highlight>
                <a:latin typeface="Verdana" panose="020B0604030504040204" pitchFamily="34" charset="0"/>
                <a:ea typeface="Verdana" panose="020B0604030504040204" pitchFamily="34" charset="0"/>
              </a:rPr>
              <a:t>Output: 9</a:t>
            </a:r>
            <a:endParaRPr kumimoji="0" lang="en-US" sz="2800" i="0" u="none" strike="noStrike" kern="1200" cap="none" spc="0" normalizeH="0" baseline="0" noProof="0" dirty="0">
              <a:ln>
                <a:noFill/>
              </a:ln>
              <a:solidFill>
                <a:srgbClr val="3CAE2B"/>
              </a:solidFill>
              <a:effectLst/>
              <a:highlight>
                <a:srgbClr val="FFFFFF"/>
              </a:highlight>
              <a:uLnTx/>
              <a:uFillTx/>
              <a:latin typeface="Verdana" panose="020B0604030504040204" pitchFamily="34" charset="0"/>
              <a:ea typeface="Verdana" panose="020B0604030504040204" pitchFamily="34" charset="0"/>
              <a:cs typeface="+mn-cs"/>
            </a:endParaRPr>
          </a:p>
        </p:txBody>
      </p:sp>
      <p:sp>
        <p:nvSpPr>
          <p:cNvPr id="21" name="TextBox 20">
            <a:extLst>
              <a:ext uri="{FF2B5EF4-FFF2-40B4-BE49-F238E27FC236}">
                <a16:creationId xmlns:a16="http://schemas.microsoft.com/office/drawing/2014/main" id="{39C47D5B-06D8-0ED2-E8FB-D3C6BC6ADB39}"/>
              </a:ext>
            </a:extLst>
          </p:cNvPr>
          <p:cNvSpPr txBox="1"/>
          <p:nvPr/>
        </p:nvSpPr>
        <p:spPr>
          <a:xfrm>
            <a:off x="374620" y="4285788"/>
            <a:ext cx="756923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dirty="0">
                <a:latin typeface="Verdana" panose="020B0604030504040204" pitchFamily="34" charset="0"/>
                <a:ea typeface="Verdana" panose="020B0604030504040204" pitchFamily="34" charset="0"/>
              </a:rPr>
              <a:t>=</a:t>
            </a:r>
            <a:r>
              <a:rPr lang="en-US" sz="2800" dirty="0">
                <a:solidFill>
                  <a:schemeClr val="accent5"/>
                </a:solidFill>
                <a:latin typeface="Verdana" panose="020B0604030504040204" pitchFamily="34" charset="0"/>
                <a:ea typeface="Verdana" panose="020B0604030504040204" pitchFamily="34" charset="0"/>
              </a:rPr>
              <a:t>[</a:t>
            </a:r>
            <a:r>
              <a:rPr lang="en-US" sz="2800" dirty="0" err="1">
                <a:solidFill>
                  <a:schemeClr val="accent5"/>
                </a:solidFill>
                <a:latin typeface="Verdana" panose="020B0604030504040204" pitchFamily="34" charset="0"/>
                <a:ea typeface="Verdana" panose="020B0604030504040204" pitchFamily="34" charset="0"/>
              </a:rPr>
              <a:t>SpeakerName</a:t>
            </a:r>
            <a:r>
              <a:rPr lang="en-US" sz="2800" dirty="0">
                <a:solidFill>
                  <a:schemeClr val="accent5"/>
                </a:solidFill>
                <a:latin typeface="Verdana" panose="020B0604030504040204" pitchFamily="34" charset="0"/>
                <a:ea typeface="Verdana" panose="020B0604030504040204" pitchFamily="34" charset="0"/>
              </a:rPr>
              <a:t>]</a:t>
            </a:r>
            <a:r>
              <a:rPr lang="en-US" sz="2800" dirty="0">
                <a:latin typeface="Verdana" panose="020B0604030504040204" pitchFamily="34" charset="0"/>
                <a:ea typeface="Verdana" panose="020B0604030504040204" pitchFamily="34" charset="0"/>
              </a:rPr>
              <a:t>&amp;</a:t>
            </a:r>
            <a:r>
              <a:rPr lang="en-US" sz="2800" dirty="0">
                <a:solidFill>
                  <a:schemeClr val="accent3"/>
                </a:solidFill>
                <a:latin typeface="Verdana" panose="020B0604030504040204" pitchFamily="34" charset="0"/>
                <a:ea typeface="Verdana" panose="020B0604030504040204" pitchFamily="34" charset="0"/>
              </a:rPr>
              <a:t>” Loves ”</a:t>
            </a:r>
            <a:r>
              <a:rPr lang="en-US" sz="2800" dirty="0">
                <a:latin typeface="Verdana" panose="020B0604030504040204" pitchFamily="34" charset="0"/>
                <a:ea typeface="Verdana" panose="020B0604030504040204" pitchFamily="34" charset="0"/>
              </a:rPr>
              <a:t>&amp;</a:t>
            </a:r>
            <a:r>
              <a:rPr lang="en-US" sz="2800" dirty="0">
                <a:solidFill>
                  <a:schemeClr val="accent2"/>
                </a:solidFill>
                <a:latin typeface="Verdana" panose="020B0604030504040204" pitchFamily="34" charset="0"/>
                <a:ea typeface="Verdana" panose="020B0604030504040204" pitchFamily="34" charset="0"/>
              </a:rPr>
              <a:t>[Topic]</a:t>
            </a:r>
            <a:r>
              <a:rPr lang="en-US" sz="2800" dirty="0">
                <a:solidFill>
                  <a:schemeClr val="tx1"/>
                </a:solidFill>
                <a:latin typeface="Verdana" panose="020B0604030504040204" pitchFamily="34" charset="0"/>
                <a:ea typeface="Verdana" panose="020B0604030504040204" pitchFamily="34" charset="0"/>
              </a:rPr>
              <a:t>&amp;”</a:t>
            </a:r>
            <a:r>
              <a:rPr lang="en-US" sz="2800" b="1" dirty="0">
                <a:solidFill>
                  <a:schemeClr val="accent4"/>
                </a:solidFill>
                <a:latin typeface="Verdana" panose="020B0604030504040204" pitchFamily="34" charset="0"/>
                <a:ea typeface="Verdana" panose="020B0604030504040204" pitchFamily="34" charset="0"/>
              </a:rPr>
              <a:t>!</a:t>
            </a:r>
            <a:r>
              <a:rPr lang="en-US" sz="2800" dirty="0">
                <a:solidFill>
                  <a:schemeClr val="tx1"/>
                </a:solidFill>
                <a:latin typeface="Verdana" panose="020B0604030504040204" pitchFamily="34" charset="0"/>
                <a:ea typeface="Verdana" panose="020B0604030504040204" pitchFamily="34" charset="0"/>
              </a:rPr>
              <a:t>”</a:t>
            </a:r>
            <a:endParaRPr kumimoji="0" lang="en-US" sz="280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p:txBody>
      </p:sp>
      <p:sp>
        <p:nvSpPr>
          <p:cNvPr id="22" name="TextBox 21">
            <a:extLst>
              <a:ext uri="{FF2B5EF4-FFF2-40B4-BE49-F238E27FC236}">
                <a16:creationId xmlns:a16="http://schemas.microsoft.com/office/drawing/2014/main" id="{B6D59A7D-A5A7-86C2-F9B3-779E9092AED4}"/>
              </a:ext>
            </a:extLst>
          </p:cNvPr>
          <p:cNvSpPr txBox="1"/>
          <p:nvPr/>
        </p:nvSpPr>
        <p:spPr>
          <a:xfrm>
            <a:off x="441295" y="5108483"/>
            <a:ext cx="995048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dirty="0">
                <a:latin typeface="Verdana" panose="020B0604030504040204" pitchFamily="34" charset="0"/>
                <a:ea typeface="Verdana" panose="020B0604030504040204" pitchFamily="34" charset="0"/>
              </a:rPr>
              <a:t>=</a:t>
            </a:r>
            <a:r>
              <a:rPr lang="en-US" sz="2800" dirty="0">
                <a:solidFill>
                  <a:schemeClr val="accent5"/>
                </a:solidFill>
                <a:latin typeface="Verdana" panose="020B0604030504040204" pitchFamily="34" charset="0"/>
                <a:ea typeface="Verdana" panose="020B0604030504040204" pitchFamily="34" charset="0"/>
              </a:rPr>
              <a:t>Lenore </a:t>
            </a:r>
            <a:r>
              <a:rPr lang="en-US" sz="2800" dirty="0">
                <a:solidFill>
                  <a:schemeClr val="accent3"/>
                </a:solidFill>
                <a:latin typeface="Verdana" panose="020B0604030504040204" pitchFamily="34" charset="0"/>
                <a:ea typeface="Verdana" panose="020B0604030504040204" pitchFamily="34" charset="0"/>
              </a:rPr>
              <a:t>Loves </a:t>
            </a:r>
            <a:r>
              <a:rPr lang="en-US" sz="2800" dirty="0">
                <a:solidFill>
                  <a:schemeClr val="accent2"/>
                </a:solidFill>
                <a:latin typeface="Verdana" panose="020B0604030504040204" pitchFamily="34" charset="0"/>
                <a:ea typeface="Verdana" panose="020B0604030504040204" pitchFamily="34" charset="0"/>
              </a:rPr>
              <a:t>Paginated Reports</a:t>
            </a:r>
            <a:r>
              <a:rPr lang="en-US" sz="2800" b="1" dirty="0">
                <a:solidFill>
                  <a:schemeClr val="accent4"/>
                </a:solidFill>
                <a:latin typeface="Verdana" panose="020B0604030504040204" pitchFamily="34" charset="0"/>
                <a:ea typeface="Verdana" panose="020B0604030504040204" pitchFamily="34" charset="0"/>
              </a:rPr>
              <a:t>!</a:t>
            </a:r>
            <a:endParaRPr kumimoji="0" lang="en-US" sz="2800" i="0" u="none" strike="noStrike" kern="1200" cap="none" spc="0" normalizeH="0" baseline="0" noProof="0" dirty="0">
              <a:ln>
                <a:noFill/>
              </a:ln>
              <a:solidFill>
                <a:schemeClr val="accent2"/>
              </a:solidFill>
              <a:effectLst/>
              <a:uLnTx/>
              <a:uFillTx/>
              <a:latin typeface="Verdana" panose="020B0604030504040204" pitchFamily="34" charset="0"/>
              <a:ea typeface="Verdana" panose="020B0604030504040204" pitchFamily="34" charset="0"/>
              <a:cs typeface="+mn-cs"/>
            </a:endParaRPr>
          </a:p>
        </p:txBody>
      </p:sp>
      <p:sp>
        <p:nvSpPr>
          <p:cNvPr id="24" name="TextBox 23">
            <a:extLst>
              <a:ext uri="{FF2B5EF4-FFF2-40B4-BE49-F238E27FC236}">
                <a16:creationId xmlns:a16="http://schemas.microsoft.com/office/drawing/2014/main" id="{2AFDFEEA-7B85-A360-66F7-A3CE93870538}"/>
              </a:ext>
            </a:extLst>
          </p:cNvPr>
          <p:cNvSpPr txBox="1"/>
          <p:nvPr/>
        </p:nvSpPr>
        <p:spPr>
          <a:xfrm>
            <a:off x="374620" y="4284671"/>
            <a:ext cx="7569230" cy="52322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dirty="0">
                <a:latin typeface="Verdana" panose="020B0604030504040204" pitchFamily="34" charset="0"/>
                <a:ea typeface="Verdana" panose="020B0604030504040204" pitchFamily="34" charset="0"/>
              </a:rPr>
              <a:t>=</a:t>
            </a:r>
            <a:r>
              <a:rPr lang="en-US" sz="2800" dirty="0">
                <a:solidFill>
                  <a:schemeClr val="accent5"/>
                </a:solidFill>
                <a:latin typeface="Verdana" panose="020B0604030504040204" pitchFamily="34" charset="0"/>
                <a:ea typeface="Verdana" panose="020B0604030504040204" pitchFamily="34" charset="0"/>
              </a:rPr>
              <a:t>[</a:t>
            </a:r>
            <a:r>
              <a:rPr lang="en-US" sz="2800" dirty="0" err="1">
                <a:solidFill>
                  <a:schemeClr val="accent5"/>
                </a:solidFill>
                <a:latin typeface="Verdana" panose="020B0604030504040204" pitchFamily="34" charset="0"/>
                <a:ea typeface="Verdana" panose="020B0604030504040204" pitchFamily="34" charset="0"/>
              </a:rPr>
              <a:t>SpeakerName</a:t>
            </a:r>
            <a:r>
              <a:rPr lang="en-US" sz="2800" dirty="0">
                <a:solidFill>
                  <a:schemeClr val="accent5"/>
                </a:solidFill>
                <a:latin typeface="Verdana" panose="020B0604030504040204" pitchFamily="34" charset="0"/>
                <a:ea typeface="Verdana" panose="020B0604030504040204" pitchFamily="34" charset="0"/>
              </a:rPr>
              <a:t>]</a:t>
            </a:r>
            <a:r>
              <a:rPr lang="en-US" sz="2800" dirty="0">
                <a:latin typeface="Verdana" panose="020B0604030504040204" pitchFamily="34" charset="0"/>
                <a:ea typeface="Verdana" panose="020B0604030504040204" pitchFamily="34" charset="0"/>
              </a:rPr>
              <a:t>&amp;</a:t>
            </a:r>
            <a:r>
              <a:rPr lang="en-US" sz="2800" dirty="0">
                <a:solidFill>
                  <a:schemeClr val="accent3"/>
                </a:solidFill>
                <a:latin typeface="Verdana" panose="020B0604030504040204" pitchFamily="34" charset="0"/>
                <a:ea typeface="Verdana" panose="020B0604030504040204" pitchFamily="34" charset="0"/>
              </a:rPr>
              <a:t>”Loves”</a:t>
            </a:r>
            <a:r>
              <a:rPr lang="en-US" sz="2800" dirty="0">
                <a:latin typeface="Verdana" panose="020B0604030504040204" pitchFamily="34" charset="0"/>
                <a:ea typeface="Verdana" panose="020B0604030504040204" pitchFamily="34" charset="0"/>
              </a:rPr>
              <a:t>&amp;</a:t>
            </a:r>
            <a:r>
              <a:rPr lang="en-US" sz="2800" dirty="0">
                <a:solidFill>
                  <a:schemeClr val="accent2"/>
                </a:solidFill>
                <a:latin typeface="Verdana" panose="020B0604030504040204" pitchFamily="34" charset="0"/>
                <a:ea typeface="Verdana" panose="020B0604030504040204" pitchFamily="34" charset="0"/>
              </a:rPr>
              <a:t>[Topic]</a:t>
            </a:r>
            <a:r>
              <a:rPr lang="en-US" sz="2800" dirty="0">
                <a:solidFill>
                  <a:schemeClr val="tx1"/>
                </a:solidFill>
                <a:latin typeface="Verdana" panose="020B0604030504040204" pitchFamily="34" charset="0"/>
                <a:ea typeface="Verdana" panose="020B0604030504040204" pitchFamily="34" charset="0"/>
              </a:rPr>
              <a:t>&amp;”</a:t>
            </a:r>
            <a:r>
              <a:rPr lang="en-US" sz="2800" b="1" dirty="0">
                <a:solidFill>
                  <a:schemeClr val="accent4"/>
                </a:solidFill>
                <a:latin typeface="Verdana" panose="020B0604030504040204" pitchFamily="34" charset="0"/>
                <a:ea typeface="Verdana" panose="020B0604030504040204" pitchFamily="34" charset="0"/>
              </a:rPr>
              <a:t>!</a:t>
            </a:r>
            <a:r>
              <a:rPr lang="en-US" sz="2800" dirty="0">
                <a:solidFill>
                  <a:schemeClr val="tx1"/>
                </a:solidFill>
                <a:latin typeface="Verdana" panose="020B0604030504040204" pitchFamily="34" charset="0"/>
                <a:ea typeface="Verdana" panose="020B0604030504040204" pitchFamily="34" charset="0"/>
              </a:rPr>
              <a:t>”</a:t>
            </a:r>
            <a:endParaRPr kumimoji="0" lang="en-US" sz="280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n-cs"/>
            </a:endParaRPr>
          </a:p>
        </p:txBody>
      </p:sp>
      <p:sp>
        <p:nvSpPr>
          <p:cNvPr id="25" name="TextBox 24">
            <a:extLst>
              <a:ext uri="{FF2B5EF4-FFF2-40B4-BE49-F238E27FC236}">
                <a16:creationId xmlns:a16="http://schemas.microsoft.com/office/drawing/2014/main" id="{6F130915-9E1B-2E60-1D66-DA0A8977EE8D}"/>
              </a:ext>
            </a:extLst>
          </p:cNvPr>
          <p:cNvSpPr txBox="1"/>
          <p:nvPr/>
        </p:nvSpPr>
        <p:spPr>
          <a:xfrm>
            <a:off x="441295" y="5108483"/>
            <a:ext cx="9950480" cy="52322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dirty="0">
                <a:latin typeface="Verdana" panose="020B0604030504040204" pitchFamily="34" charset="0"/>
                <a:ea typeface="Verdana" panose="020B0604030504040204" pitchFamily="34" charset="0"/>
              </a:rPr>
              <a:t>=</a:t>
            </a:r>
            <a:r>
              <a:rPr lang="en-US" sz="2800" dirty="0" err="1">
                <a:solidFill>
                  <a:schemeClr val="accent5"/>
                </a:solidFill>
                <a:latin typeface="Verdana" panose="020B0604030504040204" pitchFamily="34" charset="0"/>
                <a:ea typeface="Verdana" panose="020B0604030504040204" pitchFamily="34" charset="0"/>
              </a:rPr>
              <a:t>Lenore</a:t>
            </a:r>
            <a:r>
              <a:rPr lang="en-US" sz="2800" dirty="0" err="1">
                <a:solidFill>
                  <a:schemeClr val="accent3"/>
                </a:solidFill>
                <a:latin typeface="Verdana" panose="020B0604030504040204" pitchFamily="34" charset="0"/>
                <a:ea typeface="Verdana" panose="020B0604030504040204" pitchFamily="34" charset="0"/>
              </a:rPr>
              <a:t>Loves</a:t>
            </a:r>
            <a:r>
              <a:rPr lang="en-US" sz="2800" dirty="0" err="1">
                <a:solidFill>
                  <a:schemeClr val="accent2"/>
                </a:solidFill>
                <a:latin typeface="Verdana" panose="020B0604030504040204" pitchFamily="34" charset="0"/>
                <a:ea typeface="Verdana" panose="020B0604030504040204" pitchFamily="34" charset="0"/>
              </a:rPr>
              <a:t>Paginated</a:t>
            </a:r>
            <a:r>
              <a:rPr lang="en-US" sz="2800" dirty="0">
                <a:solidFill>
                  <a:schemeClr val="accent2"/>
                </a:solidFill>
                <a:latin typeface="Verdana" panose="020B0604030504040204" pitchFamily="34" charset="0"/>
                <a:ea typeface="Verdana" panose="020B0604030504040204" pitchFamily="34" charset="0"/>
              </a:rPr>
              <a:t> Reports</a:t>
            </a:r>
            <a:r>
              <a:rPr lang="en-US" sz="2800" b="1" dirty="0">
                <a:solidFill>
                  <a:schemeClr val="accent4"/>
                </a:solidFill>
                <a:latin typeface="Verdana" panose="020B0604030504040204" pitchFamily="34" charset="0"/>
                <a:ea typeface="Verdana" panose="020B0604030504040204" pitchFamily="34" charset="0"/>
              </a:rPr>
              <a:t>!</a:t>
            </a:r>
            <a:endParaRPr kumimoji="0" lang="en-US" sz="2800" i="0" u="none" strike="noStrike" kern="1200" cap="none" spc="0" normalizeH="0" baseline="0" noProof="0" dirty="0">
              <a:ln>
                <a:noFill/>
              </a:ln>
              <a:solidFill>
                <a:schemeClr val="accent2"/>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794332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p:bldP spid="17" grpId="0"/>
      <p:bldP spid="18" grpId="0"/>
      <p:bldP spid="19" grpId="0"/>
      <p:bldP spid="20" grpId="0"/>
      <p:bldP spid="21" grpId="0"/>
      <p:bldP spid="22" grpId="0"/>
      <p:bldP spid="24"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1D54A5-0870-7C4B-62A5-252E3A0BE67E}"/>
              </a:ext>
            </a:extLst>
          </p:cNvPr>
          <p:cNvSpPr>
            <a:spLocks noGrp="1"/>
          </p:cNvSpPr>
          <p:nvPr>
            <p:ph sz="quarter" idx="10"/>
          </p:nvPr>
        </p:nvSpPr>
        <p:spPr>
          <a:xfrm>
            <a:off x="152400" y="1306512"/>
            <a:ext cx="11887200" cy="2735488"/>
          </a:xfrm>
        </p:spPr>
        <p:txBody>
          <a:bodyPr/>
          <a:lstStyle/>
          <a:p>
            <a:r>
              <a:rPr lang="en-US" b="1" dirty="0">
                <a:highlight>
                  <a:srgbClr val="FFFFFF"/>
                </a:highlight>
              </a:rPr>
              <a:t>Calculation Classics, like: </a:t>
            </a:r>
            <a:br>
              <a:rPr lang="en-US" b="1" dirty="0">
                <a:highlight>
                  <a:srgbClr val="FFFFFF"/>
                </a:highlight>
              </a:rPr>
            </a:br>
            <a:r>
              <a:rPr lang="en-US" dirty="0">
                <a:highlight>
                  <a:srgbClr val="FFFFFF"/>
                </a:highlight>
              </a:rPr>
              <a:t>=Sum()</a:t>
            </a:r>
            <a:br>
              <a:rPr lang="en-US" dirty="0">
                <a:highlight>
                  <a:srgbClr val="FFFFFF"/>
                </a:highlight>
              </a:rPr>
            </a:br>
            <a:r>
              <a:rPr lang="en-US" dirty="0">
                <a:highlight>
                  <a:srgbClr val="FFFFFF"/>
                </a:highlight>
              </a:rPr>
              <a:t>=Min()</a:t>
            </a:r>
          </a:p>
          <a:p>
            <a:r>
              <a:rPr lang="en-US" dirty="0">
                <a:highlight>
                  <a:srgbClr val="FFFFFF"/>
                </a:highlight>
              </a:rPr>
              <a:t>=Max()</a:t>
            </a:r>
          </a:p>
          <a:p>
            <a:r>
              <a:rPr lang="en-US" dirty="0">
                <a:highlight>
                  <a:srgbClr val="FFFFFF"/>
                </a:highlight>
              </a:rPr>
              <a:t>=Round() </a:t>
            </a:r>
            <a:br>
              <a:rPr lang="en-US" dirty="0">
                <a:highlight>
                  <a:srgbClr val="FFFFFF"/>
                </a:highlight>
              </a:rPr>
            </a:br>
            <a:br>
              <a:rPr lang="en-US" b="1" dirty="0">
                <a:highlight>
                  <a:srgbClr val="FFFF00"/>
                </a:highlight>
              </a:rPr>
            </a:br>
            <a:endParaRPr lang="en-US" b="1" dirty="0">
              <a:highlight>
                <a:srgbClr val="FFFF00"/>
              </a:highlight>
            </a:endParaRPr>
          </a:p>
        </p:txBody>
      </p:sp>
      <p:sp>
        <p:nvSpPr>
          <p:cNvPr id="3" name="Title 2">
            <a:extLst>
              <a:ext uri="{FF2B5EF4-FFF2-40B4-BE49-F238E27FC236}">
                <a16:creationId xmlns:a16="http://schemas.microsoft.com/office/drawing/2014/main" id="{D88A24AF-3B26-0514-28CB-DC8791BC5352}"/>
              </a:ext>
            </a:extLst>
          </p:cNvPr>
          <p:cNvSpPr>
            <a:spLocks noGrp="1"/>
          </p:cNvSpPr>
          <p:nvPr>
            <p:ph type="title"/>
          </p:nvPr>
        </p:nvSpPr>
        <p:spPr/>
        <p:txBody>
          <a:bodyPr/>
          <a:lstStyle/>
          <a:p>
            <a:r>
              <a:rPr lang="en-US" dirty="0"/>
              <a:t>Handy Expressions: Calculations &amp; Conditionals</a:t>
            </a:r>
          </a:p>
        </p:txBody>
      </p:sp>
      <p:pic>
        <p:nvPicPr>
          <p:cNvPr id="5" name="Picture 4">
            <a:extLst>
              <a:ext uri="{FF2B5EF4-FFF2-40B4-BE49-F238E27FC236}">
                <a16:creationId xmlns:a16="http://schemas.microsoft.com/office/drawing/2014/main" id="{88FAE54A-1E29-C287-2EFD-C7C8516F4E13}"/>
              </a:ext>
            </a:extLst>
          </p:cNvPr>
          <p:cNvPicPr>
            <a:picLocks noChangeAspect="1"/>
          </p:cNvPicPr>
          <p:nvPr/>
        </p:nvPicPr>
        <p:blipFill rotWithShape="1">
          <a:blip r:embed="rId3"/>
          <a:srcRect t="43990"/>
          <a:stretch/>
        </p:blipFill>
        <p:spPr>
          <a:xfrm>
            <a:off x="5678044" y="1072573"/>
            <a:ext cx="4000500" cy="2969427"/>
          </a:xfrm>
          <a:prstGeom prst="rect">
            <a:avLst/>
          </a:prstGeom>
        </p:spPr>
      </p:pic>
      <p:pic>
        <p:nvPicPr>
          <p:cNvPr id="7" name="Picture 6">
            <a:extLst>
              <a:ext uri="{FF2B5EF4-FFF2-40B4-BE49-F238E27FC236}">
                <a16:creationId xmlns:a16="http://schemas.microsoft.com/office/drawing/2014/main" id="{93C332EB-EDA8-6602-0E1E-186B26AD13F0}"/>
              </a:ext>
            </a:extLst>
          </p:cNvPr>
          <p:cNvPicPr>
            <a:picLocks noChangeAspect="1"/>
          </p:cNvPicPr>
          <p:nvPr/>
        </p:nvPicPr>
        <p:blipFill>
          <a:blip r:embed="rId4"/>
          <a:stretch>
            <a:fillRect/>
          </a:stretch>
        </p:blipFill>
        <p:spPr>
          <a:xfrm>
            <a:off x="2871435" y="4042000"/>
            <a:ext cx="4434240" cy="2421713"/>
          </a:xfrm>
          <a:prstGeom prst="rect">
            <a:avLst/>
          </a:prstGeom>
        </p:spPr>
      </p:pic>
      <p:sp>
        <p:nvSpPr>
          <p:cNvPr id="9" name="TextBox 8">
            <a:extLst>
              <a:ext uri="{FF2B5EF4-FFF2-40B4-BE49-F238E27FC236}">
                <a16:creationId xmlns:a16="http://schemas.microsoft.com/office/drawing/2014/main" id="{20D10558-681E-DB4C-E9D0-306927847C9D}"/>
              </a:ext>
            </a:extLst>
          </p:cNvPr>
          <p:cNvSpPr txBox="1"/>
          <p:nvPr/>
        </p:nvSpPr>
        <p:spPr>
          <a:xfrm>
            <a:off x="151748" y="3797162"/>
            <a:ext cx="2719687"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highlight>
                  <a:srgbClr val="FFFFFF"/>
                </a:highlight>
                <a:latin typeface="Verdana" panose="020B0604030504040204" pitchFamily="34" charset="0"/>
                <a:ea typeface="Verdana" panose="020B0604030504040204" pitchFamily="34" charset="0"/>
              </a:rPr>
              <a:t>Conditional</a:t>
            </a:r>
            <a:br>
              <a:rPr lang="en-US" sz="2800" b="1" dirty="0">
                <a:highlight>
                  <a:srgbClr val="FFFFFF"/>
                </a:highlight>
                <a:latin typeface="Verdana" panose="020B0604030504040204" pitchFamily="34" charset="0"/>
                <a:ea typeface="Verdana" panose="020B0604030504040204" pitchFamily="34" charset="0"/>
              </a:rPr>
            </a:br>
            <a:r>
              <a:rPr lang="en-US" sz="2800" dirty="0">
                <a:highlight>
                  <a:srgbClr val="FFFFFF"/>
                </a:highlight>
                <a:latin typeface="Verdana" panose="020B0604030504040204" pitchFamily="34" charset="0"/>
                <a:ea typeface="Verdana" panose="020B0604030504040204" pitchFamily="34" charset="0"/>
              </a:rPr>
              <a:t>=</a:t>
            </a:r>
            <a:r>
              <a:rPr lang="en-US" sz="2800" dirty="0" err="1">
                <a:highlight>
                  <a:srgbClr val="FFFFFF"/>
                </a:highlight>
                <a:latin typeface="Verdana" panose="020B0604030504040204" pitchFamily="34" charset="0"/>
                <a:ea typeface="Verdana" panose="020B0604030504040204" pitchFamily="34" charset="0"/>
              </a:rPr>
              <a:t>Iif</a:t>
            </a:r>
            <a:r>
              <a:rPr lang="en-US" sz="2800" dirty="0">
                <a:highlight>
                  <a:srgbClr val="FFFFFF"/>
                </a:highlight>
                <a:latin typeface="Verdana" panose="020B0604030504040204" pitchFamily="34" charset="0"/>
                <a:ea typeface="Verdana" panose="020B0604030504040204" pitchFamily="34" charset="0"/>
              </a:rPr>
              <a:t>()</a:t>
            </a:r>
          </a:p>
          <a:p>
            <a:r>
              <a:rPr lang="en-US" sz="2800" dirty="0">
                <a:highlight>
                  <a:srgbClr val="FFFFFF"/>
                </a:highlight>
                <a:latin typeface="Verdana" panose="020B0604030504040204" pitchFamily="34" charset="0"/>
                <a:ea typeface="Verdana" panose="020B0604030504040204" pitchFamily="34" charset="0"/>
              </a:rPr>
              <a:t>=Switch()</a:t>
            </a:r>
          </a:p>
        </p:txBody>
      </p:sp>
      <p:pic>
        <p:nvPicPr>
          <p:cNvPr id="11" name="Picture 10">
            <a:extLst>
              <a:ext uri="{FF2B5EF4-FFF2-40B4-BE49-F238E27FC236}">
                <a16:creationId xmlns:a16="http://schemas.microsoft.com/office/drawing/2014/main" id="{0E9808D2-63D3-E2DF-FB45-D31DAFFC6477}"/>
              </a:ext>
            </a:extLst>
          </p:cNvPr>
          <p:cNvPicPr>
            <a:picLocks noChangeAspect="1"/>
          </p:cNvPicPr>
          <p:nvPr/>
        </p:nvPicPr>
        <p:blipFill rotWithShape="1">
          <a:blip r:embed="rId5"/>
          <a:srcRect r="27338"/>
          <a:stretch/>
        </p:blipFill>
        <p:spPr>
          <a:xfrm>
            <a:off x="7465460" y="4138275"/>
            <a:ext cx="3710210" cy="2229161"/>
          </a:xfrm>
          <a:prstGeom prst="rect">
            <a:avLst/>
          </a:prstGeom>
        </p:spPr>
      </p:pic>
      <p:sp>
        <p:nvSpPr>
          <p:cNvPr id="13" name="TextBox 12">
            <a:extLst>
              <a:ext uri="{FF2B5EF4-FFF2-40B4-BE49-F238E27FC236}">
                <a16:creationId xmlns:a16="http://schemas.microsoft.com/office/drawing/2014/main" id="{1BA54DE5-DF99-DABE-DD9A-00FD8BE2740B}"/>
              </a:ext>
            </a:extLst>
          </p:cNvPr>
          <p:cNvSpPr txBox="1"/>
          <p:nvPr/>
        </p:nvSpPr>
        <p:spPr>
          <a:xfrm>
            <a:off x="151748" y="5182157"/>
            <a:ext cx="2153302"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dirty="0">
                <a:highlight>
                  <a:srgbClr val="FFFFFF"/>
                </a:highlight>
                <a:latin typeface="Verdana" panose="020B0604030504040204" pitchFamily="34" charset="0"/>
                <a:ea typeface="Verdana" panose="020B0604030504040204" pitchFamily="34" charset="0"/>
              </a:rPr>
              <a:t>=And()</a:t>
            </a:r>
            <a:br>
              <a:rPr lang="en-US" sz="2800" dirty="0">
                <a:highlight>
                  <a:srgbClr val="FFFFFF"/>
                </a:highlight>
                <a:latin typeface="Verdana" panose="020B0604030504040204" pitchFamily="34" charset="0"/>
                <a:ea typeface="Verdana" panose="020B0604030504040204" pitchFamily="34" charset="0"/>
              </a:rPr>
            </a:br>
            <a:r>
              <a:rPr lang="en-US" sz="2800" dirty="0">
                <a:highlight>
                  <a:srgbClr val="FFFFFF"/>
                </a:highlight>
                <a:latin typeface="Verdana" panose="020B0604030504040204" pitchFamily="34" charset="0"/>
                <a:ea typeface="Verdana" panose="020B0604030504040204" pitchFamily="34" charset="0"/>
              </a:rPr>
              <a:t>=Or()</a:t>
            </a:r>
            <a:endParaRPr lang="en-US"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45098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8A24AF-3B26-0514-28CB-DC8791BC5352}"/>
              </a:ext>
            </a:extLst>
          </p:cNvPr>
          <p:cNvSpPr>
            <a:spLocks noGrp="1"/>
          </p:cNvSpPr>
          <p:nvPr>
            <p:ph type="title"/>
          </p:nvPr>
        </p:nvSpPr>
        <p:spPr/>
        <p:txBody>
          <a:bodyPr/>
          <a:lstStyle/>
          <a:p>
            <a:r>
              <a:rPr lang="en-US" dirty="0"/>
              <a:t>Handy Expressions: Date</a:t>
            </a:r>
          </a:p>
        </p:txBody>
      </p:sp>
      <p:sp>
        <p:nvSpPr>
          <p:cNvPr id="4" name="Content Placeholder 1">
            <a:extLst>
              <a:ext uri="{FF2B5EF4-FFF2-40B4-BE49-F238E27FC236}">
                <a16:creationId xmlns:a16="http://schemas.microsoft.com/office/drawing/2014/main" id="{2AC7EB67-DDF0-5A85-27D9-A849719A89FF}"/>
              </a:ext>
            </a:extLst>
          </p:cNvPr>
          <p:cNvSpPr txBox="1">
            <a:spLocks/>
          </p:cNvSpPr>
          <p:nvPr/>
        </p:nvSpPr>
        <p:spPr>
          <a:xfrm>
            <a:off x="3916680" y="1306512"/>
            <a:ext cx="3154680" cy="502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Verdana" panose="020B0604030504040204" pitchFamily="34" charset="0"/>
                <a:ea typeface="Verdana" panose="020B0604030504040204" pitchFamily="34" charset="0"/>
                <a:cs typeface="Verdana" panose="020B0604030504040204" pitchFamily="34" charset="0"/>
                <a:sym typeface="Calibri"/>
              </a:defRPr>
            </a:lvl1pPr>
            <a:lvl2pPr marL="0" marR="0" indent="457200" algn="l" defTabSz="914400" rtl="0" latinLnBrk="0">
              <a:lnSpc>
                <a:spcPct val="100000"/>
              </a:lnSpc>
              <a:spcBef>
                <a:spcPts val="0"/>
              </a:spcBef>
              <a:spcAft>
                <a:spcPts val="0"/>
              </a:spcAft>
              <a:buClrTx/>
              <a:buSzTx/>
              <a:buFontTx/>
              <a:buNone/>
              <a:tabLst/>
              <a:defRPr sz="2400" b="0" i="0" u="none" strike="noStrike" cap="none" spc="0" baseline="0">
                <a:solidFill>
                  <a:srgbClr val="000000"/>
                </a:solidFill>
                <a:uFillTx/>
                <a:latin typeface="Verdana" panose="020B0604030504040204" pitchFamily="34" charset="0"/>
                <a:ea typeface="Verdana" panose="020B0604030504040204" pitchFamily="34" charset="0"/>
                <a:cs typeface="Verdana" panose="020B0604030504040204" pitchFamily="34" charset="0"/>
                <a:sym typeface="Calibri"/>
              </a:defRPr>
            </a:lvl2pPr>
            <a:lvl3pPr marL="0" marR="0" indent="914400" algn="l" defTabSz="914400" rtl="0" latinLnBrk="0">
              <a:lnSpc>
                <a:spcPct val="100000"/>
              </a:lnSpc>
              <a:spcBef>
                <a:spcPts val="0"/>
              </a:spcBef>
              <a:spcAft>
                <a:spcPts val="0"/>
              </a:spcAft>
              <a:buClrTx/>
              <a:buSzTx/>
              <a:buFontTx/>
              <a:buNone/>
              <a:tabLst/>
              <a:defRPr sz="2000" b="0" i="0" u="none" strike="noStrike" cap="none" spc="0" baseline="0">
                <a:solidFill>
                  <a:srgbClr val="000000"/>
                </a:solidFill>
                <a:uFillTx/>
                <a:latin typeface="Verdana" panose="020B0604030504040204" pitchFamily="34" charset="0"/>
                <a:ea typeface="Verdana" panose="020B0604030504040204" pitchFamily="34" charset="0"/>
                <a:cs typeface="Verdana" panose="020B0604030504040204" pitchFamily="34" charset="0"/>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Verdana" panose="020B0604030504040204" pitchFamily="34" charset="0"/>
                <a:ea typeface="Verdana" panose="020B0604030504040204" pitchFamily="34" charset="0"/>
                <a:cs typeface="Verdana" panose="020B0604030504040204" pitchFamily="34" charset="0"/>
                <a:sym typeface="Calibri"/>
              </a:defRPr>
            </a:lvl4pPr>
            <a:lvl5pPr marL="0" marR="0" indent="1828800" algn="l" defTabSz="914400" rtl="0" latinLnBrk="0">
              <a:lnSpc>
                <a:spcPct val="100000"/>
              </a:lnSpc>
              <a:spcBef>
                <a:spcPts val="0"/>
              </a:spcBef>
              <a:spcAft>
                <a:spcPts val="0"/>
              </a:spcAft>
              <a:buClrTx/>
              <a:buSzTx/>
              <a:buFontTx/>
              <a:buNone/>
              <a:tabLst/>
              <a:defRPr sz="1600" b="0" i="0" u="none" strike="noStrike" cap="none" spc="0" baseline="0">
                <a:solidFill>
                  <a:srgbClr val="000000"/>
                </a:solidFill>
                <a:uFillTx/>
                <a:latin typeface="Verdana" panose="020B0604030504040204" pitchFamily="34" charset="0"/>
                <a:ea typeface="Verdana" panose="020B0604030504040204" pitchFamily="34" charset="0"/>
                <a:cs typeface="Verdana" panose="020B0604030504040204" pitchFamily="34" charset="0"/>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9pPr>
          </a:lstStyle>
          <a:p>
            <a:pPr hangingPunct="1"/>
            <a:r>
              <a:rPr lang="en-US" b="1" dirty="0"/>
              <a:t> </a:t>
            </a:r>
          </a:p>
        </p:txBody>
      </p:sp>
      <p:graphicFrame>
        <p:nvGraphicFramePr>
          <p:cNvPr id="5" name="Table 4">
            <a:extLst>
              <a:ext uri="{FF2B5EF4-FFF2-40B4-BE49-F238E27FC236}">
                <a16:creationId xmlns:a16="http://schemas.microsoft.com/office/drawing/2014/main" id="{E2E31CE4-7DE9-08BE-0135-A8D2A74982D8}"/>
              </a:ext>
            </a:extLst>
          </p:cNvPr>
          <p:cNvGraphicFramePr>
            <a:graphicFrameLocks noGrp="1"/>
          </p:cNvGraphicFramePr>
          <p:nvPr>
            <p:extLst>
              <p:ext uri="{D42A27DB-BD31-4B8C-83A1-F6EECF244321}">
                <p14:modId xmlns:p14="http://schemas.microsoft.com/office/powerpoint/2010/main" val="4244463647"/>
              </p:ext>
            </p:extLst>
          </p:nvPr>
        </p:nvGraphicFramePr>
        <p:xfrm>
          <a:off x="541020" y="1494476"/>
          <a:ext cx="11109960" cy="4513095"/>
        </p:xfrm>
        <a:graphic>
          <a:graphicData uri="http://schemas.openxmlformats.org/drawingml/2006/table">
            <a:tbl>
              <a:tblPr firstRow="1" bandRow="1">
                <a:tableStyleId>{9D7B26C5-4107-4FEC-AEDC-1716B250A1EF}</a:tableStyleId>
              </a:tblPr>
              <a:tblGrid>
                <a:gridCol w="5554980">
                  <a:extLst>
                    <a:ext uri="{9D8B030D-6E8A-4147-A177-3AD203B41FA5}">
                      <a16:colId xmlns:a16="http://schemas.microsoft.com/office/drawing/2014/main" val="136729215"/>
                    </a:ext>
                  </a:extLst>
                </a:gridCol>
                <a:gridCol w="5554980">
                  <a:extLst>
                    <a:ext uri="{9D8B030D-6E8A-4147-A177-3AD203B41FA5}">
                      <a16:colId xmlns:a16="http://schemas.microsoft.com/office/drawing/2014/main" val="1696146221"/>
                    </a:ext>
                  </a:extLst>
                </a:gridCol>
              </a:tblGrid>
              <a:tr h="644047">
                <a:tc>
                  <a:txBody>
                    <a:bodyPr/>
                    <a:lstStyle/>
                    <a:p>
                      <a:pPr algn="l"/>
                      <a:r>
                        <a:rPr lang="en-US" sz="2800" dirty="0"/>
                        <a:t>Expression</a:t>
                      </a:r>
                    </a:p>
                  </a:txBody>
                  <a:tcPr/>
                </a:tc>
                <a:tc>
                  <a:txBody>
                    <a:bodyPr/>
                    <a:lstStyle/>
                    <a:p>
                      <a:pPr algn="l"/>
                      <a:r>
                        <a:rPr lang="en-US" sz="2800" dirty="0"/>
                        <a:t>Output </a:t>
                      </a:r>
                    </a:p>
                  </a:txBody>
                  <a:tcPr/>
                </a:tc>
                <a:extLst>
                  <a:ext uri="{0D108BD9-81ED-4DB2-BD59-A6C34878D82A}">
                    <a16:rowId xmlns:a16="http://schemas.microsoft.com/office/drawing/2014/main" val="938019539"/>
                  </a:ext>
                </a:extLst>
              </a:tr>
              <a:tr h="648813">
                <a:tc>
                  <a:txBody>
                    <a:bodyPr/>
                    <a:lstStyle/>
                    <a:p>
                      <a:pPr algn="l"/>
                      <a:r>
                        <a:rPr lang="en-US" sz="2800" dirty="0"/>
                        <a:t>= Today()</a:t>
                      </a:r>
                    </a:p>
                  </a:txBody>
                  <a:tcPr/>
                </a:tc>
                <a:tc>
                  <a:txBody>
                    <a:bodyPr/>
                    <a:lstStyle/>
                    <a:p>
                      <a:pPr algn="l"/>
                      <a:r>
                        <a:rPr lang="en-US" sz="2800" dirty="0"/>
                        <a:t>10/19/2023 12:00:00 AM</a:t>
                      </a:r>
                    </a:p>
                  </a:txBody>
                  <a:tcPr/>
                </a:tc>
                <a:extLst>
                  <a:ext uri="{0D108BD9-81ED-4DB2-BD59-A6C34878D82A}">
                    <a16:rowId xmlns:a16="http://schemas.microsoft.com/office/drawing/2014/main" val="724585200"/>
                  </a:ext>
                </a:extLst>
              </a:tr>
              <a:tr h="644047">
                <a:tc>
                  <a:txBody>
                    <a:bodyPr/>
                    <a:lstStyle/>
                    <a:p>
                      <a:pPr algn="l"/>
                      <a:r>
                        <a:rPr lang="en-US" sz="2800" dirty="0"/>
                        <a:t>= Now()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10/19/2023 2:45:13 PM</a:t>
                      </a:r>
                    </a:p>
                  </a:txBody>
                  <a:tcPr/>
                </a:tc>
                <a:extLst>
                  <a:ext uri="{0D108BD9-81ED-4DB2-BD59-A6C34878D82A}">
                    <a16:rowId xmlns:a16="http://schemas.microsoft.com/office/drawing/2014/main" val="672770241"/>
                  </a:ext>
                </a:extLst>
              </a:tr>
              <a:tr h="644047">
                <a:tc>
                  <a:txBody>
                    <a:bodyPr/>
                    <a:lstStyle/>
                    <a:p>
                      <a:pPr algn="l"/>
                      <a:r>
                        <a:rPr lang="en-US" sz="2800" dirty="0"/>
                        <a:t>= Year(Today())</a:t>
                      </a:r>
                    </a:p>
                  </a:txBody>
                  <a:tcPr/>
                </a:tc>
                <a:tc>
                  <a:txBody>
                    <a:bodyPr/>
                    <a:lstStyle/>
                    <a:p>
                      <a:pPr algn="l"/>
                      <a:r>
                        <a:rPr lang="en-US" sz="2800" dirty="0"/>
                        <a:t>2023</a:t>
                      </a:r>
                    </a:p>
                  </a:txBody>
                  <a:tcPr/>
                </a:tc>
                <a:extLst>
                  <a:ext uri="{0D108BD9-81ED-4DB2-BD59-A6C34878D82A}">
                    <a16:rowId xmlns:a16="http://schemas.microsoft.com/office/drawing/2014/main" val="352862923"/>
                  </a:ext>
                </a:extLst>
              </a:tr>
              <a:tr h="644047">
                <a:tc>
                  <a:txBody>
                    <a:bodyPr/>
                    <a:lstStyle/>
                    <a:p>
                      <a:pPr algn="l"/>
                      <a:r>
                        <a:rPr lang="en-US" sz="2800" dirty="0"/>
                        <a:t>= Month(Today())</a:t>
                      </a:r>
                    </a:p>
                  </a:txBody>
                  <a:tcPr/>
                </a:tc>
                <a:tc>
                  <a:txBody>
                    <a:bodyPr/>
                    <a:lstStyle/>
                    <a:p>
                      <a:pPr algn="l"/>
                      <a:r>
                        <a:rPr lang="en-US" sz="2800" dirty="0"/>
                        <a:t>10</a:t>
                      </a:r>
                    </a:p>
                  </a:txBody>
                  <a:tcPr/>
                </a:tc>
                <a:extLst>
                  <a:ext uri="{0D108BD9-81ED-4DB2-BD59-A6C34878D82A}">
                    <a16:rowId xmlns:a16="http://schemas.microsoft.com/office/drawing/2014/main" val="2854302646"/>
                  </a:ext>
                </a:extLst>
              </a:tr>
              <a:tr h="644047">
                <a:tc>
                  <a:txBody>
                    <a:bodyPr/>
                    <a:lstStyle/>
                    <a:p>
                      <a:pPr algn="l"/>
                      <a:r>
                        <a:rPr lang="en-US" sz="2800" dirty="0"/>
                        <a:t>= </a:t>
                      </a:r>
                      <a:r>
                        <a:rPr lang="en-US" sz="2800" dirty="0" err="1"/>
                        <a:t>MonthName</a:t>
                      </a:r>
                      <a:r>
                        <a:rPr lang="en-US" sz="2800" dirty="0"/>
                        <a:t>(Month(Today()))</a:t>
                      </a:r>
                    </a:p>
                  </a:txBody>
                  <a:tcPr/>
                </a:tc>
                <a:tc>
                  <a:txBody>
                    <a:bodyPr/>
                    <a:lstStyle/>
                    <a:p>
                      <a:pPr algn="l"/>
                      <a:r>
                        <a:rPr lang="en-US" sz="2800" dirty="0"/>
                        <a:t>October</a:t>
                      </a:r>
                    </a:p>
                  </a:txBody>
                  <a:tcPr/>
                </a:tc>
                <a:extLst>
                  <a:ext uri="{0D108BD9-81ED-4DB2-BD59-A6C34878D82A}">
                    <a16:rowId xmlns:a16="http://schemas.microsoft.com/office/drawing/2014/main" val="1874081529"/>
                  </a:ext>
                </a:extLst>
              </a:tr>
              <a:tr h="644047">
                <a:tc>
                  <a:txBody>
                    <a:bodyPr/>
                    <a:lstStyle/>
                    <a:p>
                      <a:pPr algn="l"/>
                      <a:r>
                        <a:rPr lang="en-US" sz="2800" dirty="0"/>
                        <a:t>=Day(Today)</a:t>
                      </a:r>
                    </a:p>
                  </a:txBody>
                  <a:tcPr/>
                </a:tc>
                <a:tc>
                  <a:txBody>
                    <a:bodyPr/>
                    <a:lstStyle/>
                    <a:p>
                      <a:pPr algn="l"/>
                      <a:r>
                        <a:rPr lang="en-US" sz="2800" dirty="0"/>
                        <a:t>19</a:t>
                      </a:r>
                    </a:p>
                  </a:txBody>
                  <a:tcPr/>
                </a:tc>
                <a:extLst>
                  <a:ext uri="{0D108BD9-81ED-4DB2-BD59-A6C34878D82A}">
                    <a16:rowId xmlns:a16="http://schemas.microsoft.com/office/drawing/2014/main" val="4104593087"/>
                  </a:ext>
                </a:extLst>
              </a:tr>
            </a:tbl>
          </a:graphicData>
        </a:graphic>
      </p:graphicFrame>
    </p:spTree>
    <p:extLst>
      <p:ext uri="{BB962C8B-B14F-4D97-AF65-F5344CB8AC3E}">
        <p14:creationId xmlns:p14="http://schemas.microsoft.com/office/powerpoint/2010/main" val="75043367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F2DA-C132-03C6-5436-0CEEA5A412ED}"/>
              </a:ext>
            </a:extLst>
          </p:cNvPr>
          <p:cNvSpPr>
            <a:spLocks noGrp="1"/>
          </p:cNvSpPr>
          <p:nvPr>
            <p:ph type="title"/>
          </p:nvPr>
        </p:nvSpPr>
        <p:spPr/>
        <p:txBody>
          <a:bodyPr/>
          <a:lstStyle/>
          <a:p>
            <a:pPr algn="ctr"/>
            <a:r>
              <a:rPr lang="en-US" dirty="0"/>
              <a:t>Adding A Custom Query Filter</a:t>
            </a:r>
          </a:p>
        </p:txBody>
      </p:sp>
      <p:graphicFrame>
        <p:nvGraphicFramePr>
          <p:cNvPr id="6" name="Table 7">
            <a:extLst>
              <a:ext uri="{FF2B5EF4-FFF2-40B4-BE49-F238E27FC236}">
                <a16:creationId xmlns:a16="http://schemas.microsoft.com/office/drawing/2014/main" id="{F2D51EFF-EF75-774E-443C-0934099EF75D}"/>
              </a:ext>
            </a:extLst>
          </p:cNvPr>
          <p:cNvGraphicFramePr>
            <a:graphicFrameLocks noGrp="1"/>
          </p:cNvGraphicFramePr>
          <p:nvPr>
            <p:extLst>
              <p:ext uri="{D42A27DB-BD31-4B8C-83A1-F6EECF244321}">
                <p14:modId xmlns:p14="http://schemas.microsoft.com/office/powerpoint/2010/main" val="4233912862"/>
              </p:ext>
            </p:extLst>
          </p:nvPr>
        </p:nvGraphicFramePr>
        <p:xfrm>
          <a:off x="180975" y="1179476"/>
          <a:ext cx="12011025" cy="5141314"/>
        </p:xfrm>
        <a:graphic>
          <a:graphicData uri="http://schemas.openxmlformats.org/drawingml/2006/table">
            <a:tbl>
              <a:tblPr firstRow="1" bandRow="1">
                <a:tableStyleId>{5C22544A-7EE6-4342-B048-85BDC9FD1C3A}</a:tableStyleId>
              </a:tblPr>
              <a:tblGrid>
                <a:gridCol w="2560279">
                  <a:extLst>
                    <a:ext uri="{9D8B030D-6E8A-4147-A177-3AD203B41FA5}">
                      <a16:colId xmlns:a16="http://schemas.microsoft.com/office/drawing/2014/main" val="2683462659"/>
                    </a:ext>
                  </a:extLst>
                </a:gridCol>
                <a:gridCol w="9450746">
                  <a:extLst>
                    <a:ext uri="{9D8B030D-6E8A-4147-A177-3AD203B41FA5}">
                      <a16:colId xmlns:a16="http://schemas.microsoft.com/office/drawing/2014/main" val="1826584437"/>
                    </a:ext>
                  </a:extLst>
                </a:gridCol>
              </a:tblGrid>
              <a:tr h="477874">
                <a:tc>
                  <a:txBody>
                    <a:bodyPr/>
                    <a:lstStyle/>
                    <a:p>
                      <a:pPr algn="l"/>
                      <a:r>
                        <a:rPr lang="en-US" sz="2400" dirty="0">
                          <a:latin typeface="Verdana" panose="020B0604030504040204" pitchFamily="34" charset="0"/>
                          <a:ea typeface="Verdana" panose="020B0604030504040204" pitchFamily="34" charset="0"/>
                        </a:rPr>
                        <a:t>Filter For: </a:t>
                      </a:r>
                    </a:p>
                  </a:txBody>
                  <a:tcPr/>
                </a:tc>
                <a:tc>
                  <a:txBody>
                    <a:bodyPr/>
                    <a:lstStyle/>
                    <a:p>
                      <a:pPr algn="l"/>
                      <a:r>
                        <a:rPr lang="en-US" sz="2400" dirty="0">
                          <a:latin typeface="Verdana" panose="020B0604030504040204" pitchFamily="34" charset="0"/>
                          <a:ea typeface="Verdana" panose="020B0604030504040204" pitchFamily="34" charset="0"/>
                        </a:rPr>
                        <a:t>Custom Expression</a:t>
                      </a:r>
                    </a:p>
                  </a:txBody>
                  <a:tcPr/>
                </a:tc>
                <a:extLst>
                  <a:ext uri="{0D108BD9-81ED-4DB2-BD59-A6C34878D82A}">
                    <a16:rowId xmlns:a16="http://schemas.microsoft.com/office/drawing/2014/main" val="4282977310"/>
                  </a:ext>
                </a:extLst>
              </a:tr>
              <a:tr h="135020">
                <a:tc>
                  <a:txBody>
                    <a:bodyPr/>
                    <a:lstStyle/>
                    <a:p>
                      <a:pPr algn="l"/>
                      <a:r>
                        <a:rPr lang="en-US" sz="2400" b="1" dirty="0">
                          <a:latin typeface="Verdana" panose="020B0604030504040204" pitchFamily="34" charset="0"/>
                          <a:ea typeface="Verdana" panose="020B0604030504040204" pitchFamily="34" charset="0"/>
                        </a:rPr>
                        <a:t>Current year </a:t>
                      </a:r>
                      <a:r>
                        <a:rPr lang="en-US" sz="2400" b="0" dirty="0">
                          <a:latin typeface="Verdana" panose="020B0604030504040204" pitchFamily="34" charset="0"/>
                          <a:ea typeface="Verdana" panose="020B0604030504040204" pitchFamily="34" charset="0"/>
                        </a:rPr>
                        <a:t>(normal 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'Date'[Year] = YEAR(TODAY()))</a:t>
                      </a:r>
                    </a:p>
                  </a:txBody>
                  <a:tcPr/>
                </a:tc>
                <a:extLst>
                  <a:ext uri="{0D108BD9-81ED-4DB2-BD59-A6C34878D82A}">
                    <a16:rowId xmlns:a16="http://schemas.microsoft.com/office/drawing/2014/main" val="489584095"/>
                  </a:ext>
                </a:extLst>
              </a:tr>
              <a:tr h="748338">
                <a:tc>
                  <a:txBody>
                    <a:bodyPr/>
                    <a:lstStyle/>
                    <a:p>
                      <a:pPr algn="l"/>
                      <a:r>
                        <a:rPr lang="en-US" sz="2400" b="1" dirty="0">
                          <a:latin typeface="Verdana" panose="020B0604030504040204" pitchFamily="34" charset="0"/>
                          <a:ea typeface="Verdana" panose="020B0604030504040204" pitchFamily="34" charset="0"/>
                        </a:rPr>
                        <a:t>Current year </a:t>
                      </a:r>
                      <a:r>
                        <a:rPr lang="en-US" sz="2400" dirty="0">
                          <a:latin typeface="Verdana" panose="020B0604030504040204" pitchFamily="34" charset="0"/>
                          <a:ea typeface="Verdana" panose="020B0604030504040204" pitchFamily="34" charset="0"/>
                        </a:rPr>
                        <a:t>(expanded)</a:t>
                      </a:r>
                      <a:endParaRPr lang="en-US" sz="2400" b="1" dirty="0">
                        <a:latin typeface="Verdana" panose="020B0604030504040204" pitchFamily="34" charset="0"/>
                        <a:ea typeface="Verdana" panose="020B0604030504040204" pitchFamily="34" charset="0"/>
                      </a:endParaRPr>
                    </a:p>
                  </a:txBody>
                  <a:tcPr/>
                </a:tc>
                <a:tc>
                  <a:txBody>
                    <a:bodyPr/>
                    <a:lstStyle/>
                    <a:p>
                      <a:pPr algn="l"/>
                      <a:r>
                        <a:rPr lang="en-US" sz="2400" dirty="0">
                          <a:latin typeface="Verdana" panose="020B0604030504040204" pitchFamily="34" charset="0"/>
                          <a:ea typeface="Verdana" panose="020B0604030504040204" pitchFamily="34" charset="0"/>
                        </a:rPr>
                        <a:t>'Date'[Year] = YEAR(</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TODAY()</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a:t>
                      </a:r>
                    </a:p>
                  </a:txBody>
                  <a:tcPr/>
                </a:tc>
                <a:extLst>
                  <a:ext uri="{0D108BD9-81ED-4DB2-BD59-A6C34878D82A}">
                    <a16:rowId xmlns:a16="http://schemas.microsoft.com/office/drawing/2014/main" val="2242971051"/>
                  </a:ext>
                </a:extLst>
              </a:tr>
              <a:tr h="748338">
                <a:tc>
                  <a:txBody>
                    <a:bodyPr/>
                    <a:lstStyle/>
                    <a:p>
                      <a:pPr algn="l"/>
                      <a:r>
                        <a:rPr lang="en-US" sz="2400" b="1" dirty="0">
                          <a:latin typeface="Verdana" panose="020B0604030504040204" pitchFamily="34" charset="0"/>
                          <a:ea typeface="Verdana" panose="020B0604030504040204" pitchFamily="34" charset="0"/>
                        </a:rPr>
                        <a:t>This year &amp; Last Year </a:t>
                      </a:r>
                    </a:p>
                  </a:txBody>
                  <a:tcPr/>
                </a:tc>
                <a:tc>
                  <a:txBody>
                    <a:bodyPr/>
                    <a:lstStyle/>
                    <a:p>
                      <a:pPr algn="l"/>
                      <a:r>
                        <a:rPr lang="en-US" sz="2400" dirty="0"/>
                        <a:t>'Date'[Year] =YEAR(</a:t>
                      </a:r>
                      <a:br>
                        <a:rPr lang="en-US" sz="2400" dirty="0"/>
                      </a:br>
                      <a:r>
                        <a:rPr lang="en-US" sz="2400" dirty="0"/>
                        <a:t>                                 TODAY()</a:t>
                      </a:r>
                      <a:br>
                        <a:rPr lang="en-US" sz="2400" dirty="0"/>
                      </a:br>
                      <a:r>
                        <a:rPr lang="en-US" sz="2400" dirty="0"/>
                        <a:t>                                                 )</a:t>
                      </a:r>
                      <a:br>
                        <a:rPr lang="en-US" sz="2400" dirty="0"/>
                      </a:br>
                      <a:r>
                        <a:rPr lang="en-US" sz="2400" b="1" dirty="0"/>
                        <a:t>|| </a:t>
                      </a:r>
                      <a:r>
                        <a:rPr lang="en-US" sz="2400" dirty="0"/>
                        <a:t>Date'[Year] =YEAR(</a:t>
                      </a:r>
                      <a:br>
                        <a:rPr lang="en-US" sz="2400" dirty="0"/>
                      </a:br>
                      <a:r>
                        <a:rPr lang="en-US" sz="2400" dirty="0"/>
                        <a:t>                                   TODAY()</a:t>
                      </a:r>
                      <a:br>
                        <a:rPr lang="en-US" sz="2400" dirty="0"/>
                      </a:br>
                      <a:r>
                        <a:rPr lang="en-US" sz="2400" dirty="0"/>
                        <a:t>                                                   )</a:t>
                      </a:r>
                      <a:br>
                        <a:rPr lang="en-US" sz="2400" dirty="0"/>
                      </a:br>
                      <a:r>
                        <a:rPr lang="en-US" sz="2400" b="1" dirty="0"/>
                        <a:t>                                                     -1</a:t>
                      </a:r>
                      <a:r>
                        <a:rPr lang="en-US" sz="2400" dirty="0"/>
                        <a:t>)</a:t>
                      </a:r>
                    </a:p>
                  </a:txBody>
                  <a:tcPr/>
                </a:tc>
                <a:extLst>
                  <a:ext uri="{0D108BD9-81ED-4DB2-BD59-A6C34878D82A}">
                    <a16:rowId xmlns:a16="http://schemas.microsoft.com/office/drawing/2014/main" val="4109696970"/>
                  </a:ext>
                </a:extLst>
              </a:tr>
            </a:tbl>
          </a:graphicData>
        </a:graphic>
      </p:graphicFrame>
      <p:sp>
        <p:nvSpPr>
          <p:cNvPr id="12" name="Callout: Right Arrow 11">
            <a:extLst>
              <a:ext uri="{FF2B5EF4-FFF2-40B4-BE49-F238E27FC236}">
                <a16:creationId xmlns:a16="http://schemas.microsoft.com/office/drawing/2014/main" id="{1E423DD2-012D-5B6C-28A4-E17577C23D5B}"/>
              </a:ext>
            </a:extLst>
          </p:cNvPr>
          <p:cNvSpPr/>
          <p:nvPr/>
        </p:nvSpPr>
        <p:spPr>
          <a:xfrm>
            <a:off x="1733550" y="4790579"/>
            <a:ext cx="990599" cy="461663"/>
          </a:xfrm>
          <a:prstGeom prst="rightArrowCallout">
            <a:avLst/>
          </a:prstGeom>
          <a:solidFill>
            <a:schemeClr val="accent6">
              <a:lumMod val="40000"/>
              <a:lumOff val="6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Calibri"/>
                <a:ea typeface="Calibri"/>
                <a:cs typeface="Calibri"/>
                <a:sym typeface="Calibri"/>
              </a:rPr>
              <a:t>Or</a:t>
            </a:r>
          </a:p>
        </p:txBody>
      </p:sp>
      <p:sp>
        <p:nvSpPr>
          <p:cNvPr id="14" name="Callout: Down Arrow 13">
            <a:extLst>
              <a:ext uri="{FF2B5EF4-FFF2-40B4-BE49-F238E27FC236}">
                <a16:creationId xmlns:a16="http://schemas.microsoft.com/office/drawing/2014/main" id="{9DC7C93A-396F-39A8-1F34-D49E152E9306}"/>
              </a:ext>
            </a:extLst>
          </p:cNvPr>
          <p:cNvSpPr/>
          <p:nvPr/>
        </p:nvSpPr>
        <p:spPr>
          <a:xfrm rot="730920">
            <a:off x="7143749" y="4897120"/>
            <a:ext cx="1066800" cy="990121"/>
          </a:xfrm>
          <a:prstGeom prst="downArrowCallout">
            <a:avLst/>
          </a:prstGeom>
          <a:solidFill>
            <a:schemeClr val="accent2">
              <a:lumMod val="40000"/>
              <a:lumOff val="6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solidFill>
                  <a:srgbClr val="000000"/>
                </a:solidFill>
                <a:effectLst/>
                <a:uFillTx/>
                <a:latin typeface="Calibri"/>
                <a:ea typeface="Calibri"/>
                <a:cs typeface="Calibri"/>
                <a:sym typeface="Calibri"/>
              </a:rPr>
              <a:t>Less 1 year</a:t>
            </a:r>
          </a:p>
        </p:txBody>
      </p:sp>
    </p:spTree>
    <p:extLst>
      <p:ext uri="{BB962C8B-B14F-4D97-AF65-F5344CB8AC3E}">
        <p14:creationId xmlns:p14="http://schemas.microsoft.com/office/powerpoint/2010/main" val="41924833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8F56F-5E55-D504-0EAC-C36C64512E2B}"/>
              </a:ext>
            </a:extLst>
          </p:cNvPr>
          <p:cNvSpPr>
            <a:spLocks noGrp="1"/>
          </p:cNvSpPr>
          <p:nvPr>
            <p:ph type="title"/>
          </p:nvPr>
        </p:nvSpPr>
        <p:spPr/>
        <p:txBody>
          <a:bodyPr/>
          <a:lstStyle/>
          <a:p>
            <a:r>
              <a:rPr lang="en-US" dirty="0"/>
              <a:t>Your Turn! </a:t>
            </a:r>
          </a:p>
        </p:txBody>
      </p:sp>
      <p:sp>
        <p:nvSpPr>
          <p:cNvPr id="3" name="Content Placeholder 2">
            <a:extLst>
              <a:ext uri="{FF2B5EF4-FFF2-40B4-BE49-F238E27FC236}">
                <a16:creationId xmlns:a16="http://schemas.microsoft.com/office/drawing/2014/main" id="{BA6C3846-B413-4446-1F5D-535D88D304BB}"/>
              </a:ext>
            </a:extLst>
          </p:cNvPr>
          <p:cNvSpPr>
            <a:spLocks noGrp="1"/>
          </p:cNvSpPr>
          <p:nvPr>
            <p:ph sz="quarter" idx="10"/>
          </p:nvPr>
        </p:nvSpPr>
        <p:spPr>
          <a:xfrm>
            <a:off x="152400" y="1306512"/>
            <a:ext cx="3505200" cy="1608138"/>
          </a:xfrm>
        </p:spPr>
        <p:txBody>
          <a:bodyPr/>
          <a:lstStyle/>
          <a:p>
            <a:pPr marL="514350" indent="-514350">
              <a:buAutoNum type="arabicPeriod"/>
            </a:pPr>
            <a:r>
              <a:rPr lang="en-US" sz="2000" dirty="0">
                <a:highlight>
                  <a:srgbClr val="FFFFFF"/>
                </a:highlight>
              </a:rPr>
              <a:t>Right click on your Main Dataset and select: </a:t>
            </a:r>
          </a:p>
          <a:p>
            <a:r>
              <a:rPr lang="en-US" sz="2000" dirty="0">
                <a:highlight>
                  <a:srgbClr val="FFFFFF"/>
                </a:highlight>
              </a:rPr>
              <a:t>       </a:t>
            </a:r>
            <a:r>
              <a:rPr lang="en-US" sz="2000" b="1" dirty="0">
                <a:highlight>
                  <a:srgbClr val="FFFFFF"/>
                </a:highlight>
              </a:rPr>
              <a:t>-&gt;</a:t>
            </a:r>
            <a:r>
              <a:rPr lang="en-US" sz="2000" dirty="0">
                <a:highlight>
                  <a:srgbClr val="FFFFFF"/>
                </a:highlight>
              </a:rPr>
              <a:t>Dataset Properties</a:t>
            </a:r>
          </a:p>
          <a:p>
            <a:r>
              <a:rPr lang="en-US" sz="2000" b="1" dirty="0">
                <a:highlight>
                  <a:srgbClr val="FFFFFF"/>
                </a:highlight>
              </a:rPr>
              <a:t>       -&gt; </a:t>
            </a:r>
            <a:r>
              <a:rPr lang="en-US" sz="2000" dirty="0">
                <a:highlight>
                  <a:srgbClr val="FFFFFF"/>
                </a:highlight>
              </a:rPr>
              <a:t>Query Designer</a:t>
            </a:r>
          </a:p>
          <a:p>
            <a:endParaRPr lang="en-US" sz="2000" dirty="0">
              <a:highlight>
                <a:srgbClr val="FFFFFF"/>
              </a:highlight>
            </a:endParaRPr>
          </a:p>
          <a:p>
            <a:endParaRPr lang="en-US" sz="2000" dirty="0">
              <a:highlight>
                <a:srgbClr val="FFFFFF"/>
              </a:highlight>
            </a:endParaRPr>
          </a:p>
        </p:txBody>
      </p:sp>
      <p:pic>
        <p:nvPicPr>
          <p:cNvPr id="5" name="Picture 4">
            <a:extLst>
              <a:ext uri="{FF2B5EF4-FFF2-40B4-BE49-F238E27FC236}">
                <a16:creationId xmlns:a16="http://schemas.microsoft.com/office/drawing/2014/main" id="{5B125599-3C8B-36A1-2AA4-AD40732CD236}"/>
              </a:ext>
            </a:extLst>
          </p:cNvPr>
          <p:cNvPicPr>
            <a:picLocks noChangeAspect="1"/>
          </p:cNvPicPr>
          <p:nvPr/>
        </p:nvPicPr>
        <p:blipFill rotWithShape="1">
          <a:blip r:embed="rId2"/>
          <a:srcRect l="1542" t="2096" b="22722"/>
          <a:stretch/>
        </p:blipFill>
        <p:spPr>
          <a:xfrm>
            <a:off x="4457700" y="1141714"/>
            <a:ext cx="7296150" cy="1772935"/>
          </a:xfrm>
          <a:prstGeom prst="rect">
            <a:avLst/>
          </a:prstGeom>
        </p:spPr>
      </p:pic>
      <p:sp>
        <p:nvSpPr>
          <p:cNvPr id="6" name="Content Placeholder 2">
            <a:extLst>
              <a:ext uri="{FF2B5EF4-FFF2-40B4-BE49-F238E27FC236}">
                <a16:creationId xmlns:a16="http://schemas.microsoft.com/office/drawing/2014/main" id="{75B3D8B8-81F1-988E-0427-5F663E00A4F2}"/>
              </a:ext>
            </a:extLst>
          </p:cNvPr>
          <p:cNvSpPr txBox="1">
            <a:spLocks/>
          </p:cNvSpPr>
          <p:nvPr/>
        </p:nvSpPr>
        <p:spPr>
          <a:xfrm>
            <a:off x="152400" y="3017465"/>
            <a:ext cx="11601450" cy="35643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Verdana" panose="020B0604030504040204" pitchFamily="34" charset="0"/>
                <a:ea typeface="Verdana" panose="020B0604030504040204" pitchFamily="34" charset="0"/>
                <a:cs typeface="Verdana" panose="020B0604030504040204" pitchFamily="34" charset="0"/>
                <a:sym typeface="Calibri"/>
              </a:defRPr>
            </a:lvl1pPr>
            <a:lvl2pPr marL="0" marR="0" indent="457200" algn="l" defTabSz="914400" rtl="0" latinLnBrk="0">
              <a:lnSpc>
                <a:spcPct val="100000"/>
              </a:lnSpc>
              <a:spcBef>
                <a:spcPts val="0"/>
              </a:spcBef>
              <a:spcAft>
                <a:spcPts val="0"/>
              </a:spcAft>
              <a:buClrTx/>
              <a:buSzTx/>
              <a:buFontTx/>
              <a:buNone/>
              <a:tabLst/>
              <a:defRPr sz="2400" b="0" i="0" u="none" strike="noStrike" cap="none" spc="0" baseline="0">
                <a:solidFill>
                  <a:srgbClr val="000000"/>
                </a:solidFill>
                <a:uFillTx/>
                <a:latin typeface="Verdana" panose="020B0604030504040204" pitchFamily="34" charset="0"/>
                <a:ea typeface="Verdana" panose="020B0604030504040204" pitchFamily="34" charset="0"/>
                <a:cs typeface="Verdana" panose="020B0604030504040204" pitchFamily="34" charset="0"/>
                <a:sym typeface="Calibri"/>
              </a:defRPr>
            </a:lvl2pPr>
            <a:lvl3pPr marL="0" marR="0" indent="914400" algn="l" defTabSz="914400" rtl="0" latinLnBrk="0">
              <a:lnSpc>
                <a:spcPct val="100000"/>
              </a:lnSpc>
              <a:spcBef>
                <a:spcPts val="0"/>
              </a:spcBef>
              <a:spcAft>
                <a:spcPts val="0"/>
              </a:spcAft>
              <a:buClrTx/>
              <a:buSzTx/>
              <a:buFontTx/>
              <a:buNone/>
              <a:tabLst/>
              <a:defRPr sz="2000" b="0" i="0" u="none" strike="noStrike" cap="none" spc="0" baseline="0">
                <a:solidFill>
                  <a:srgbClr val="000000"/>
                </a:solidFill>
                <a:uFillTx/>
                <a:latin typeface="Verdana" panose="020B0604030504040204" pitchFamily="34" charset="0"/>
                <a:ea typeface="Verdana" panose="020B0604030504040204" pitchFamily="34" charset="0"/>
                <a:cs typeface="Verdana" panose="020B0604030504040204" pitchFamily="34" charset="0"/>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Verdana" panose="020B0604030504040204" pitchFamily="34" charset="0"/>
                <a:ea typeface="Verdana" panose="020B0604030504040204" pitchFamily="34" charset="0"/>
                <a:cs typeface="Verdana" panose="020B0604030504040204" pitchFamily="34" charset="0"/>
                <a:sym typeface="Calibri"/>
              </a:defRPr>
            </a:lvl4pPr>
            <a:lvl5pPr marL="0" marR="0" indent="1828800" algn="l" defTabSz="914400" rtl="0" latinLnBrk="0">
              <a:lnSpc>
                <a:spcPct val="100000"/>
              </a:lnSpc>
              <a:spcBef>
                <a:spcPts val="0"/>
              </a:spcBef>
              <a:spcAft>
                <a:spcPts val="0"/>
              </a:spcAft>
              <a:buClrTx/>
              <a:buSzTx/>
              <a:buFontTx/>
              <a:buNone/>
              <a:tabLst/>
              <a:defRPr sz="1600" b="0" i="0" u="none" strike="noStrike" cap="none" spc="0" baseline="0">
                <a:solidFill>
                  <a:srgbClr val="000000"/>
                </a:solidFill>
                <a:uFillTx/>
                <a:latin typeface="Verdana" panose="020B0604030504040204" pitchFamily="34" charset="0"/>
                <a:ea typeface="Verdana" panose="020B0604030504040204" pitchFamily="34" charset="0"/>
                <a:cs typeface="Verdana" panose="020B0604030504040204" pitchFamily="34" charset="0"/>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9pPr>
          </a:lstStyle>
          <a:p>
            <a:pPr hangingPunct="1"/>
            <a:r>
              <a:rPr lang="en-US" sz="2000" dirty="0">
                <a:highlight>
                  <a:srgbClr val="FFFFFF"/>
                </a:highlight>
              </a:rPr>
              <a:t>2. Create a Custom Expression using the following logic:</a:t>
            </a:r>
          </a:p>
          <a:p>
            <a:pPr hangingPunct="1"/>
            <a:r>
              <a:rPr lang="en-US" sz="2000" b="1" dirty="0">
                <a:latin typeface="Verdana" panose="020B0604030504040204" pitchFamily="34" charset="0"/>
                <a:ea typeface="Verdana" panose="020B0604030504040204" pitchFamily="34" charset="0"/>
              </a:rPr>
              <a:t>	'Date'[Year] = YEAR(TODAY()))</a:t>
            </a:r>
            <a:br>
              <a:rPr lang="en-US" sz="2000" b="1" dirty="0">
                <a:latin typeface="Verdana" panose="020B0604030504040204" pitchFamily="34" charset="0"/>
                <a:ea typeface="Verdana" panose="020B0604030504040204" pitchFamily="34" charset="0"/>
              </a:rPr>
            </a:br>
            <a:endParaRPr lang="en-US" sz="2000" b="1" dirty="0">
              <a:latin typeface="Verdana" panose="020B0604030504040204" pitchFamily="34" charset="0"/>
              <a:ea typeface="Verdana" panose="020B0604030504040204" pitchFamily="34" charset="0"/>
            </a:endParaRPr>
          </a:p>
          <a:p>
            <a:pPr hangingPunct="1"/>
            <a:r>
              <a:rPr lang="en-US" sz="2000" dirty="0">
                <a:highlight>
                  <a:srgbClr val="FFFFFF"/>
                </a:highlight>
              </a:rPr>
              <a:t>3. Test the output by selecting “click to execute the query” in the query designer. </a:t>
            </a:r>
            <a:br>
              <a:rPr lang="en-US" sz="2000" dirty="0">
                <a:highlight>
                  <a:srgbClr val="FFFFFF"/>
                </a:highlight>
              </a:rPr>
            </a:br>
            <a:r>
              <a:rPr lang="en-US" sz="2000" dirty="0">
                <a:highlight>
                  <a:srgbClr val="FFFFFF"/>
                </a:highlight>
              </a:rPr>
              <a:t>    You should only see quarters from the current year in your output.</a:t>
            </a:r>
            <a:br>
              <a:rPr lang="en-US" sz="2000" dirty="0">
                <a:highlight>
                  <a:srgbClr val="FFFFFF"/>
                </a:highlight>
              </a:rPr>
            </a:br>
            <a:br>
              <a:rPr lang="en-US" sz="2000" dirty="0">
                <a:highlight>
                  <a:srgbClr val="FFFFFF"/>
                </a:highlight>
              </a:rPr>
            </a:br>
            <a:r>
              <a:rPr lang="en-US" sz="2000" dirty="0">
                <a:highlight>
                  <a:srgbClr val="FFFFFF"/>
                </a:highlight>
              </a:rPr>
              <a:t>4. Try adding the second half of the custom query using the || (pipe) to create an </a:t>
            </a:r>
            <a:r>
              <a:rPr lang="en-US" sz="2000" dirty="0" err="1">
                <a:highlight>
                  <a:srgbClr val="FFFFFF"/>
                </a:highlight>
              </a:rPr>
              <a:t>oe</a:t>
            </a:r>
            <a:r>
              <a:rPr lang="en-US" sz="2000" dirty="0">
                <a:highlight>
                  <a:srgbClr val="FFFFFF"/>
                </a:highlight>
              </a:rPr>
              <a:t> statement: </a:t>
            </a:r>
            <a:br>
              <a:rPr lang="en-US" sz="2000" dirty="0">
                <a:highlight>
                  <a:srgbClr val="FFFFFF"/>
                </a:highlight>
              </a:rPr>
            </a:br>
            <a:r>
              <a:rPr lang="en-US" sz="2000" dirty="0">
                <a:highlight>
                  <a:srgbClr val="FFFFFF"/>
                </a:highlight>
              </a:rPr>
              <a:t>	</a:t>
            </a:r>
            <a:r>
              <a:rPr lang="en-US" sz="2000" b="1" dirty="0"/>
              <a:t>|| Date'[Year] =YEAR(TODAY()) -1)</a:t>
            </a:r>
            <a:br>
              <a:rPr lang="en-US" sz="2000" b="1" dirty="0"/>
            </a:br>
            <a:br>
              <a:rPr lang="en-US" sz="2000" b="1" dirty="0"/>
            </a:br>
            <a:r>
              <a:rPr lang="en-US" sz="2000" dirty="0"/>
              <a:t>5. </a:t>
            </a:r>
            <a:r>
              <a:rPr lang="en-US" sz="2000" dirty="0">
                <a:highlight>
                  <a:srgbClr val="FFFFFF"/>
                </a:highlight>
              </a:rPr>
              <a:t>select “click to execute the query” again to see how your output has changed</a:t>
            </a:r>
            <a:br>
              <a:rPr lang="en-US" sz="2000" b="1" dirty="0">
                <a:highlight>
                  <a:srgbClr val="FFFFFF"/>
                </a:highlight>
              </a:rPr>
            </a:br>
            <a:endParaRPr lang="en-US" sz="2000" b="1" dirty="0">
              <a:highlight>
                <a:srgbClr val="FFFFFF"/>
              </a:highlight>
            </a:endParaRPr>
          </a:p>
          <a:p>
            <a:pPr hangingPunct="1"/>
            <a:endParaRPr lang="en-US" sz="2000" dirty="0">
              <a:highlight>
                <a:srgbClr val="FFFFFF"/>
              </a:highlight>
            </a:endParaRPr>
          </a:p>
          <a:p>
            <a:pPr hangingPunct="1"/>
            <a:endParaRPr lang="en-US" sz="2000" dirty="0">
              <a:highlight>
                <a:srgbClr val="FFFFFF"/>
              </a:highlight>
            </a:endParaRPr>
          </a:p>
        </p:txBody>
      </p:sp>
    </p:spTree>
    <p:extLst>
      <p:ext uri="{BB962C8B-B14F-4D97-AF65-F5344CB8AC3E}">
        <p14:creationId xmlns:p14="http://schemas.microsoft.com/office/powerpoint/2010/main" val="2362397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CAAAA8-AFE8-F675-502B-87DDF7ECB200}"/>
              </a:ext>
            </a:extLst>
          </p:cNvPr>
          <p:cNvSpPr>
            <a:spLocks noGrp="1"/>
          </p:cNvSpPr>
          <p:nvPr>
            <p:ph type="title"/>
          </p:nvPr>
        </p:nvSpPr>
        <p:spPr>
          <a:xfrm>
            <a:off x="658917" y="2162430"/>
            <a:ext cx="6749048" cy="1885753"/>
          </a:xfrm>
        </p:spPr>
        <p:txBody>
          <a:bodyPr/>
          <a:lstStyle/>
          <a:p>
            <a:r>
              <a:rPr lang="en-US" sz="4000" b="1" dirty="0"/>
              <a:t>Paginated Reports 201</a:t>
            </a:r>
            <a:br>
              <a:rPr lang="en-US" sz="4000" b="1" dirty="0"/>
            </a:br>
            <a:r>
              <a:rPr lang="en-US" sz="4000" b="1" dirty="0"/>
              <a:t>Build a Better Report</a:t>
            </a:r>
            <a:endParaRPr lang="en-US" dirty="0"/>
          </a:p>
        </p:txBody>
      </p:sp>
    </p:spTree>
    <p:extLst>
      <p:ext uri="{BB962C8B-B14F-4D97-AF65-F5344CB8AC3E}">
        <p14:creationId xmlns:p14="http://schemas.microsoft.com/office/powerpoint/2010/main" val="276805931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F90FD-B994-AD2A-944F-98212FF7942E}"/>
              </a:ext>
            </a:extLst>
          </p:cNvPr>
          <p:cNvSpPr>
            <a:spLocks noGrp="1"/>
          </p:cNvSpPr>
          <p:nvPr>
            <p:ph sz="quarter" idx="10"/>
          </p:nvPr>
        </p:nvSpPr>
        <p:spPr/>
        <p:txBody>
          <a:bodyPr/>
          <a:lstStyle/>
          <a:p>
            <a:endParaRPr lang="en-US"/>
          </a:p>
        </p:txBody>
      </p:sp>
      <p:sp>
        <p:nvSpPr>
          <p:cNvPr id="2" name="Title 1">
            <a:extLst>
              <a:ext uri="{FF2B5EF4-FFF2-40B4-BE49-F238E27FC236}">
                <a16:creationId xmlns:a16="http://schemas.microsoft.com/office/drawing/2014/main" id="{69FDAB2F-4CE2-7047-9064-A93AC35551C8}"/>
              </a:ext>
            </a:extLst>
          </p:cNvPr>
          <p:cNvSpPr>
            <a:spLocks noGrp="1"/>
          </p:cNvSpPr>
          <p:nvPr>
            <p:ph type="title"/>
          </p:nvPr>
        </p:nvSpPr>
        <p:spPr/>
        <p:txBody>
          <a:bodyPr>
            <a:normAutofit/>
          </a:bodyPr>
          <a:lstStyle/>
          <a:p>
            <a:r>
              <a:rPr lang="en-US" dirty="0"/>
              <a:t>Understanding the Parameter Relay Race Query Parameters</a:t>
            </a:r>
          </a:p>
        </p:txBody>
      </p:sp>
      <p:pic>
        <p:nvPicPr>
          <p:cNvPr id="5" name="Picture 4">
            <a:extLst>
              <a:ext uri="{FF2B5EF4-FFF2-40B4-BE49-F238E27FC236}">
                <a16:creationId xmlns:a16="http://schemas.microsoft.com/office/drawing/2014/main" id="{D3AD3DA9-340E-5B96-B164-6C22C0ECFF69}"/>
              </a:ext>
            </a:extLst>
          </p:cNvPr>
          <p:cNvPicPr>
            <a:picLocks noChangeAspect="1"/>
          </p:cNvPicPr>
          <p:nvPr/>
        </p:nvPicPr>
        <p:blipFill>
          <a:blip r:embed="rId3"/>
          <a:stretch>
            <a:fillRect/>
          </a:stretch>
        </p:blipFill>
        <p:spPr>
          <a:xfrm>
            <a:off x="3794512" y="2102294"/>
            <a:ext cx="7964011" cy="4086795"/>
          </a:xfrm>
          <a:prstGeom prst="rect">
            <a:avLst/>
          </a:prstGeom>
        </p:spPr>
      </p:pic>
      <p:sp>
        <p:nvSpPr>
          <p:cNvPr id="6" name="Rectangle 5">
            <a:extLst>
              <a:ext uri="{FF2B5EF4-FFF2-40B4-BE49-F238E27FC236}">
                <a16:creationId xmlns:a16="http://schemas.microsoft.com/office/drawing/2014/main" id="{FD417E08-A3FE-FB21-EC38-7FF90EFA84B8}"/>
              </a:ext>
            </a:extLst>
          </p:cNvPr>
          <p:cNvSpPr/>
          <p:nvPr/>
        </p:nvSpPr>
        <p:spPr>
          <a:xfrm>
            <a:off x="10673683" y="2730843"/>
            <a:ext cx="1025611" cy="1179576"/>
          </a:xfrm>
          <a:prstGeom prst="rect">
            <a:avLst/>
          </a:prstGeom>
          <a:noFill/>
          <a:ln w="5715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58C1C95-75A9-7B64-FA65-54A1848CF97F}"/>
              </a:ext>
            </a:extLst>
          </p:cNvPr>
          <p:cNvPicPr>
            <a:picLocks noChangeAspect="1"/>
          </p:cNvPicPr>
          <p:nvPr/>
        </p:nvPicPr>
        <p:blipFill rotWithShape="1">
          <a:blip r:embed="rId4"/>
          <a:srcRect l="20035" t="32673" r="7317" b="15677"/>
          <a:stretch/>
        </p:blipFill>
        <p:spPr>
          <a:xfrm>
            <a:off x="617838" y="2102294"/>
            <a:ext cx="5152768" cy="3867666"/>
          </a:xfrm>
          <a:prstGeom prst="rect">
            <a:avLst/>
          </a:prstGeom>
        </p:spPr>
      </p:pic>
      <p:cxnSp>
        <p:nvCxnSpPr>
          <p:cNvPr id="10" name="Straight Arrow Connector 9">
            <a:extLst>
              <a:ext uri="{FF2B5EF4-FFF2-40B4-BE49-F238E27FC236}">
                <a16:creationId xmlns:a16="http://schemas.microsoft.com/office/drawing/2014/main" id="{11E5BD74-3317-63DB-CDCB-2E7C1A2ACDFB}"/>
              </a:ext>
            </a:extLst>
          </p:cNvPr>
          <p:cNvCxnSpPr>
            <a:cxnSpLocks/>
            <a:stCxn id="6" idx="1"/>
          </p:cNvCxnSpPr>
          <p:nvPr/>
        </p:nvCxnSpPr>
        <p:spPr>
          <a:xfrm flipH="1">
            <a:off x="2335427" y="3320631"/>
            <a:ext cx="8338256" cy="398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7DCE70-C570-9D89-A579-511BEED07D6F}"/>
              </a:ext>
            </a:extLst>
          </p:cNvPr>
          <p:cNvCxnSpPr>
            <a:cxnSpLocks/>
            <a:stCxn id="6" idx="1"/>
          </p:cNvCxnSpPr>
          <p:nvPr/>
        </p:nvCxnSpPr>
        <p:spPr>
          <a:xfrm flipH="1">
            <a:off x="2276198" y="3320631"/>
            <a:ext cx="8397485" cy="1434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FD9053-B588-B5FB-2E55-845CF0E7C981}"/>
              </a:ext>
            </a:extLst>
          </p:cNvPr>
          <p:cNvSpPr txBox="1"/>
          <p:nvPr/>
        </p:nvSpPr>
        <p:spPr>
          <a:xfrm>
            <a:off x="2497025" y="3260904"/>
            <a:ext cx="393056" cy="369332"/>
          </a:xfrm>
          <a:prstGeom prst="rect">
            <a:avLst/>
          </a:prstGeom>
          <a:noFill/>
        </p:spPr>
        <p:txBody>
          <a:bodyPr wrap="none" rtlCol="0">
            <a:spAutoFit/>
          </a:bodyPr>
          <a:lstStyle/>
          <a:p>
            <a:r>
              <a:rPr lang="en-US" b="1" dirty="0">
                <a:solidFill>
                  <a:schemeClr val="accent3"/>
                </a:solidFill>
              </a:rPr>
              <a:t>1</a:t>
            </a:r>
            <a:r>
              <a:rPr lang="en-US" dirty="0">
                <a:solidFill>
                  <a:schemeClr val="accent3"/>
                </a:solidFill>
              </a:rPr>
              <a:t>.</a:t>
            </a:r>
          </a:p>
        </p:txBody>
      </p:sp>
      <p:pic>
        <p:nvPicPr>
          <p:cNvPr id="17" name="Picture 16">
            <a:extLst>
              <a:ext uri="{FF2B5EF4-FFF2-40B4-BE49-F238E27FC236}">
                <a16:creationId xmlns:a16="http://schemas.microsoft.com/office/drawing/2014/main" id="{5E53C1B6-4B18-1B92-F7BC-5822D3372E89}"/>
              </a:ext>
            </a:extLst>
          </p:cNvPr>
          <p:cNvPicPr>
            <a:picLocks noChangeAspect="1"/>
          </p:cNvPicPr>
          <p:nvPr/>
        </p:nvPicPr>
        <p:blipFill>
          <a:blip r:embed="rId5"/>
          <a:stretch>
            <a:fillRect/>
          </a:stretch>
        </p:blipFill>
        <p:spPr>
          <a:xfrm>
            <a:off x="3918080" y="2257455"/>
            <a:ext cx="8031296" cy="3305927"/>
          </a:xfrm>
          <a:prstGeom prst="rect">
            <a:avLst/>
          </a:prstGeom>
        </p:spPr>
      </p:pic>
      <p:sp>
        <p:nvSpPr>
          <p:cNvPr id="18" name="TextBox 17">
            <a:extLst>
              <a:ext uri="{FF2B5EF4-FFF2-40B4-BE49-F238E27FC236}">
                <a16:creationId xmlns:a16="http://schemas.microsoft.com/office/drawing/2014/main" id="{252C5BF6-3D81-B89E-E2BA-90A63F80E1C8}"/>
              </a:ext>
            </a:extLst>
          </p:cNvPr>
          <p:cNvSpPr txBox="1"/>
          <p:nvPr/>
        </p:nvSpPr>
        <p:spPr>
          <a:xfrm>
            <a:off x="8495762" y="3057703"/>
            <a:ext cx="393056" cy="369332"/>
          </a:xfrm>
          <a:prstGeom prst="rect">
            <a:avLst/>
          </a:prstGeom>
          <a:noFill/>
        </p:spPr>
        <p:txBody>
          <a:bodyPr wrap="none" rtlCol="0">
            <a:spAutoFit/>
          </a:bodyPr>
          <a:lstStyle/>
          <a:p>
            <a:r>
              <a:rPr lang="en-US" b="1" dirty="0">
                <a:solidFill>
                  <a:schemeClr val="accent3"/>
                </a:solidFill>
              </a:rPr>
              <a:t>2</a:t>
            </a:r>
            <a:r>
              <a:rPr lang="en-US" dirty="0">
                <a:solidFill>
                  <a:schemeClr val="accent3"/>
                </a:solidFill>
              </a:rPr>
              <a:t>.</a:t>
            </a:r>
          </a:p>
        </p:txBody>
      </p:sp>
      <p:pic>
        <p:nvPicPr>
          <p:cNvPr id="20" name="Picture 19">
            <a:extLst>
              <a:ext uri="{FF2B5EF4-FFF2-40B4-BE49-F238E27FC236}">
                <a16:creationId xmlns:a16="http://schemas.microsoft.com/office/drawing/2014/main" id="{8FA4077A-D631-1940-AA90-CB0E2C451935}"/>
              </a:ext>
            </a:extLst>
          </p:cNvPr>
          <p:cNvPicPr>
            <a:picLocks noChangeAspect="1"/>
          </p:cNvPicPr>
          <p:nvPr/>
        </p:nvPicPr>
        <p:blipFill>
          <a:blip r:embed="rId6"/>
          <a:stretch>
            <a:fillRect/>
          </a:stretch>
        </p:blipFill>
        <p:spPr>
          <a:xfrm>
            <a:off x="218184" y="1783161"/>
            <a:ext cx="3734321" cy="4725059"/>
          </a:xfrm>
          <a:prstGeom prst="rect">
            <a:avLst/>
          </a:prstGeom>
        </p:spPr>
      </p:pic>
      <p:sp>
        <p:nvSpPr>
          <p:cNvPr id="23" name="TextBox 22">
            <a:extLst>
              <a:ext uri="{FF2B5EF4-FFF2-40B4-BE49-F238E27FC236}">
                <a16:creationId xmlns:a16="http://schemas.microsoft.com/office/drawing/2014/main" id="{F6F65292-82F5-1170-3ACE-DCF470CE3F80}"/>
              </a:ext>
            </a:extLst>
          </p:cNvPr>
          <p:cNvSpPr txBox="1"/>
          <p:nvPr/>
        </p:nvSpPr>
        <p:spPr>
          <a:xfrm>
            <a:off x="518699" y="3279020"/>
            <a:ext cx="393056" cy="369332"/>
          </a:xfrm>
          <a:prstGeom prst="rect">
            <a:avLst/>
          </a:prstGeom>
          <a:noFill/>
        </p:spPr>
        <p:txBody>
          <a:bodyPr wrap="square" rtlCol="0">
            <a:spAutoFit/>
          </a:bodyPr>
          <a:lstStyle/>
          <a:p>
            <a:r>
              <a:rPr lang="en-US" b="1" dirty="0">
                <a:solidFill>
                  <a:schemeClr val="accent3"/>
                </a:solidFill>
              </a:rPr>
              <a:t>3</a:t>
            </a:r>
            <a:r>
              <a:rPr lang="en-US" dirty="0">
                <a:solidFill>
                  <a:schemeClr val="accent3"/>
                </a:solidFill>
              </a:rPr>
              <a:t>.</a:t>
            </a:r>
          </a:p>
        </p:txBody>
      </p:sp>
      <p:sp>
        <p:nvSpPr>
          <p:cNvPr id="24" name="Rectangle 23">
            <a:extLst>
              <a:ext uri="{FF2B5EF4-FFF2-40B4-BE49-F238E27FC236}">
                <a16:creationId xmlns:a16="http://schemas.microsoft.com/office/drawing/2014/main" id="{25D74CF6-C621-992A-3324-0B81739CA4EC}"/>
              </a:ext>
            </a:extLst>
          </p:cNvPr>
          <p:cNvSpPr/>
          <p:nvPr/>
        </p:nvSpPr>
        <p:spPr>
          <a:xfrm>
            <a:off x="540858" y="3648109"/>
            <a:ext cx="2210292" cy="1069679"/>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183F7BF-F801-0CFB-D5B1-01BAB784CB1B}"/>
              </a:ext>
            </a:extLst>
          </p:cNvPr>
          <p:cNvSpPr/>
          <p:nvPr/>
        </p:nvSpPr>
        <p:spPr>
          <a:xfrm>
            <a:off x="5894174" y="4164586"/>
            <a:ext cx="5301048" cy="343809"/>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C6D98547-C032-9CD0-F50F-E7EA8594AA73}"/>
              </a:ext>
            </a:extLst>
          </p:cNvPr>
          <p:cNvCxnSpPr>
            <a:cxnSpLocks/>
            <a:stCxn id="41" idx="1"/>
            <a:endCxn id="24" idx="3"/>
          </p:cNvCxnSpPr>
          <p:nvPr/>
        </p:nvCxnSpPr>
        <p:spPr>
          <a:xfrm flipH="1" flipV="1">
            <a:off x="2751150" y="4182949"/>
            <a:ext cx="3143024" cy="153542"/>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44" name="Rectangle 43">
            <a:extLst>
              <a:ext uri="{FF2B5EF4-FFF2-40B4-BE49-F238E27FC236}">
                <a16:creationId xmlns:a16="http://schemas.microsoft.com/office/drawing/2014/main" id="{F87725E4-2E32-53A9-DC26-F6EC04625F7F}"/>
              </a:ext>
            </a:extLst>
          </p:cNvPr>
          <p:cNvSpPr/>
          <p:nvPr/>
        </p:nvSpPr>
        <p:spPr>
          <a:xfrm>
            <a:off x="540858" y="4757846"/>
            <a:ext cx="2210292" cy="112462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DAB215-554B-0A75-88DB-5C6241205EC9}"/>
              </a:ext>
            </a:extLst>
          </p:cNvPr>
          <p:cNvSpPr/>
          <p:nvPr/>
        </p:nvSpPr>
        <p:spPr>
          <a:xfrm>
            <a:off x="5897798" y="4551022"/>
            <a:ext cx="5301048" cy="34380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E3EE9057-0A09-6845-B0A6-A67A1B4BCB2D}"/>
              </a:ext>
            </a:extLst>
          </p:cNvPr>
          <p:cNvCxnSpPr>
            <a:cxnSpLocks/>
          </p:cNvCxnSpPr>
          <p:nvPr/>
        </p:nvCxnSpPr>
        <p:spPr>
          <a:xfrm flipH="1">
            <a:off x="2751150" y="4679582"/>
            <a:ext cx="3096436" cy="684565"/>
          </a:xfrm>
          <a:prstGeom prst="straightConnector1">
            <a:avLst/>
          </a:prstGeom>
          <a:ln w="38100">
            <a:solidFill>
              <a:schemeClr val="accent5"/>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25224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3" grpId="0"/>
      <p:bldP spid="24" grpId="0" animBg="1"/>
      <p:bldP spid="41" grpId="0" animBg="1"/>
      <p:bldP spid="44" grpId="0" animBg="1"/>
      <p:bldP spid="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AB2F-4CE2-7047-9064-A93AC35551C8}"/>
              </a:ext>
            </a:extLst>
          </p:cNvPr>
          <p:cNvSpPr>
            <a:spLocks noGrp="1"/>
          </p:cNvSpPr>
          <p:nvPr>
            <p:ph type="title"/>
          </p:nvPr>
        </p:nvSpPr>
        <p:spPr/>
        <p:txBody>
          <a:bodyPr>
            <a:normAutofit/>
          </a:bodyPr>
          <a:lstStyle/>
          <a:p>
            <a:r>
              <a:rPr lang="en-US" dirty="0"/>
              <a:t>The Parameter Relay Race</a:t>
            </a:r>
            <a:br>
              <a:rPr lang="en-US" dirty="0"/>
            </a:br>
            <a:r>
              <a:rPr lang="en-US" dirty="0"/>
              <a:t>Report Parameters</a:t>
            </a:r>
          </a:p>
        </p:txBody>
      </p:sp>
      <p:pic>
        <p:nvPicPr>
          <p:cNvPr id="28" name="Picture 27">
            <a:extLst>
              <a:ext uri="{FF2B5EF4-FFF2-40B4-BE49-F238E27FC236}">
                <a16:creationId xmlns:a16="http://schemas.microsoft.com/office/drawing/2014/main" id="{540F4E62-46E6-A2F3-60BF-A389E2998C5C}"/>
              </a:ext>
            </a:extLst>
          </p:cNvPr>
          <p:cNvPicPr>
            <a:picLocks noChangeAspect="1"/>
          </p:cNvPicPr>
          <p:nvPr/>
        </p:nvPicPr>
        <p:blipFill rotWithShape="1">
          <a:blip r:embed="rId3"/>
          <a:srcRect b="20250"/>
          <a:stretch/>
        </p:blipFill>
        <p:spPr>
          <a:xfrm>
            <a:off x="0" y="1728599"/>
            <a:ext cx="12192000" cy="5349624"/>
          </a:xfrm>
          <a:prstGeom prst="rect">
            <a:avLst/>
          </a:prstGeom>
          <a:ln>
            <a:solidFill>
              <a:schemeClr val="accent3"/>
            </a:solidFill>
          </a:ln>
        </p:spPr>
      </p:pic>
      <p:sp>
        <p:nvSpPr>
          <p:cNvPr id="30" name="Rectangle 29">
            <a:extLst>
              <a:ext uri="{FF2B5EF4-FFF2-40B4-BE49-F238E27FC236}">
                <a16:creationId xmlns:a16="http://schemas.microsoft.com/office/drawing/2014/main" id="{01E99233-5C1B-5F43-F362-9A4AE143C929}"/>
              </a:ext>
            </a:extLst>
          </p:cNvPr>
          <p:cNvSpPr/>
          <p:nvPr/>
        </p:nvSpPr>
        <p:spPr>
          <a:xfrm>
            <a:off x="3729204" y="2205444"/>
            <a:ext cx="5439510" cy="430277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41A847A8-6806-5069-01AA-6470C3850BA6}"/>
              </a:ext>
            </a:extLst>
          </p:cNvPr>
          <p:cNvCxnSpPr>
            <a:cxnSpLocks/>
            <a:endCxn id="30" idx="1"/>
          </p:cNvCxnSpPr>
          <p:nvPr/>
        </p:nvCxnSpPr>
        <p:spPr>
          <a:xfrm>
            <a:off x="2226770" y="2693088"/>
            <a:ext cx="1502434" cy="1710323"/>
          </a:xfrm>
          <a:prstGeom prst="straightConnector1">
            <a:avLst/>
          </a:prstGeom>
          <a:ln w="38100">
            <a:solidFill>
              <a:schemeClr val="accent3"/>
            </a:solidFill>
            <a:tailEnd type="triangle"/>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CE1BFE9F-8226-7927-B923-EC43FD65FFD0}"/>
              </a:ext>
            </a:extLst>
          </p:cNvPr>
          <p:cNvSpPr txBox="1"/>
          <p:nvPr/>
        </p:nvSpPr>
        <p:spPr>
          <a:xfrm>
            <a:off x="4156299" y="2817342"/>
            <a:ext cx="536423" cy="369332"/>
          </a:xfrm>
          <a:prstGeom prst="rect">
            <a:avLst/>
          </a:prstGeom>
          <a:noFill/>
        </p:spPr>
        <p:txBody>
          <a:bodyPr wrap="square" rtlCol="0">
            <a:spAutoFit/>
          </a:bodyPr>
          <a:lstStyle/>
          <a:p>
            <a:r>
              <a:rPr lang="en-US" b="1" dirty="0">
                <a:solidFill>
                  <a:schemeClr val="accent3"/>
                </a:solidFill>
              </a:rPr>
              <a:t>4.</a:t>
            </a:r>
          </a:p>
        </p:txBody>
      </p:sp>
      <p:pic>
        <p:nvPicPr>
          <p:cNvPr id="34" name="Picture 33">
            <a:extLst>
              <a:ext uri="{FF2B5EF4-FFF2-40B4-BE49-F238E27FC236}">
                <a16:creationId xmlns:a16="http://schemas.microsoft.com/office/drawing/2014/main" id="{4A67C541-E960-8007-BFA7-10765762FABC}"/>
              </a:ext>
            </a:extLst>
          </p:cNvPr>
          <p:cNvPicPr>
            <a:picLocks noChangeAspect="1"/>
          </p:cNvPicPr>
          <p:nvPr/>
        </p:nvPicPr>
        <p:blipFill>
          <a:blip r:embed="rId4"/>
          <a:stretch>
            <a:fillRect/>
          </a:stretch>
        </p:blipFill>
        <p:spPr>
          <a:xfrm>
            <a:off x="0" y="1728216"/>
            <a:ext cx="12192000" cy="5591878"/>
          </a:xfrm>
          <a:prstGeom prst="rect">
            <a:avLst/>
          </a:prstGeom>
        </p:spPr>
      </p:pic>
      <p:sp>
        <p:nvSpPr>
          <p:cNvPr id="35" name="Rectangle 34">
            <a:extLst>
              <a:ext uri="{FF2B5EF4-FFF2-40B4-BE49-F238E27FC236}">
                <a16:creationId xmlns:a16="http://schemas.microsoft.com/office/drawing/2014/main" id="{B73E1FF3-1CA9-E436-3CA5-A730D8AADC86}"/>
              </a:ext>
            </a:extLst>
          </p:cNvPr>
          <p:cNvSpPr/>
          <p:nvPr/>
        </p:nvSpPr>
        <p:spPr>
          <a:xfrm>
            <a:off x="2162449" y="2117889"/>
            <a:ext cx="2446621" cy="33473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891A11B-3A35-3268-A9F3-E43E6AA2D62A}"/>
              </a:ext>
            </a:extLst>
          </p:cNvPr>
          <p:cNvSpPr/>
          <p:nvPr/>
        </p:nvSpPr>
        <p:spPr>
          <a:xfrm>
            <a:off x="0" y="2452626"/>
            <a:ext cx="2123599" cy="36471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88C123BC-C9DF-5F60-AFF7-B811A2F19D7E}"/>
              </a:ext>
            </a:extLst>
          </p:cNvPr>
          <p:cNvCxnSpPr>
            <a:cxnSpLocks/>
            <a:stCxn id="36" idx="3"/>
            <a:endCxn id="35" idx="2"/>
          </p:cNvCxnSpPr>
          <p:nvPr/>
        </p:nvCxnSpPr>
        <p:spPr>
          <a:xfrm flipV="1">
            <a:off x="2123599" y="2452625"/>
            <a:ext cx="1262161" cy="182359"/>
          </a:xfrm>
          <a:prstGeom prst="straightConnector1">
            <a:avLst/>
          </a:prstGeom>
          <a:ln w="38100">
            <a:solidFill>
              <a:schemeClr val="accent3"/>
            </a:solidFill>
            <a:tailEnd type="triangle"/>
          </a:ln>
        </p:spPr>
        <p:style>
          <a:lnRef idx="1">
            <a:schemeClr val="accent5"/>
          </a:lnRef>
          <a:fillRef idx="0">
            <a:schemeClr val="accent5"/>
          </a:fillRef>
          <a:effectRef idx="0">
            <a:schemeClr val="accent5"/>
          </a:effectRef>
          <a:fontRef idx="minor">
            <a:schemeClr val="tx1"/>
          </a:fontRef>
        </p:style>
      </p:cxnSp>
      <p:sp>
        <p:nvSpPr>
          <p:cNvPr id="9" name="TextBox 8">
            <a:extLst>
              <a:ext uri="{FF2B5EF4-FFF2-40B4-BE49-F238E27FC236}">
                <a16:creationId xmlns:a16="http://schemas.microsoft.com/office/drawing/2014/main" id="{EA8762D4-1B82-9CF4-1507-A5B8086FDE5E}"/>
              </a:ext>
            </a:extLst>
          </p:cNvPr>
          <p:cNvSpPr txBox="1"/>
          <p:nvPr/>
        </p:nvSpPr>
        <p:spPr>
          <a:xfrm>
            <a:off x="3690354" y="2744804"/>
            <a:ext cx="536423" cy="369332"/>
          </a:xfrm>
          <a:prstGeom prst="rect">
            <a:avLst/>
          </a:prstGeom>
          <a:noFill/>
        </p:spPr>
        <p:txBody>
          <a:bodyPr wrap="square" rtlCol="0">
            <a:spAutoFit/>
          </a:bodyPr>
          <a:lstStyle/>
          <a:p>
            <a:r>
              <a:rPr lang="en-US" b="1" dirty="0">
                <a:solidFill>
                  <a:schemeClr val="accent3"/>
                </a:solidFill>
              </a:rPr>
              <a:t>5.</a:t>
            </a:r>
          </a:p>
        </p:txBody>
      </p:sp>
    </p:spTree>
    <p:extLst>
      <p:ext uri="{BB962C8B-B14F-4D97-AF65-F5344CB8AC3E}">
        <p14:creationId xmlns:p14="http://schemas.microsoft.com/office/powerpoint/2010/main" val="3461430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1" grpId="0"/>
      <p:bldP spid="35" grpId="0" animBg="1"/>
      <p:bldP spid="36"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7B48BB1-98BF-81AD-8624-42B5C749BB03}"/>
              </a:ext>
            </a:extLst>
          </p:cNvPr>
          <p:cNvPicPr>
            <a:picLocks noChangeAspect="1"/>
          </p:cNvPicPr>
          <p:nvPr/>
        </p:nvPicPr>
        <p:blipFill rotWithShape="1">
          <a:blip r:embed="rId3"/>
          <a:srcRect b="26043"/>
          <a:stretch/>
        </p:blipFill>
        <p:spPr>
          <a:xfrm>
            <a:off x="891563" y="1657959"/>
            <a:ext cx="10372785" cy="5200041"/>
          </a:xfrm>
          <a:prstGeom prst="rect">
            <a:avLst/>
          </a:prstGeom>
        </p:spPr>
      </p:pic>
      <p:sp>
        <p:nvSpPr>
          <p:cNvPr id="2" name="Title 1">
            <a:extLst>
              <a:ext uri="{FF2B5EF4-FFF2-40B4-BE49-F238E27FC236}">
                <a16:creationId xmlns:a16="http://schemas.microsoft.com/office/drawing/2014/main" id="{3CC18FBB-2272-953F-E9C9-6312B9F11860}"/>
              </a:ext>
            </a:extLst>
          </p:cNvPr>
          <p:cNvSpPr>
            <a:spLocks noGrp="1"/>
          </p:cNvSpPr>
          <p:nvPr>
            <p:ph type="title"/>
          </p:nvPr>
        </p:nvSpPr>
        <p:spPr/>
        <p:txBody>
          <a:bodyPr/>
          <a:lstStyle/>
          <a:p>
            <a:r>
              <a:rPr lang="en-US" dirty="0"/>
              <a:t> The Parameter Relay Race</a:t>
            </a:r>
            <a:br>
              <a:rPr lang="en-US" dirty="0"/>
            </a:br>
            <a:r>
              <a:rPr lang="en-US" dirty="0"/>
              <a:t> User Selection at Run-time</a:t>
            </a:r>
          </a:p>
        </p:txBody>
      </p:sp>
      <p:sp>
        <p:nvSpPr>
          <p:cNvPr id="9" name="Callout: Left Arrow 8">
            <a:extLst>
              <a:ext uri="{FF2B5EF4-FFF2-40B4-BE49-F238E27FC236}">
                <a16:creationId xmlns:a16="http://schemas.microsoft.com/office/drawing/2014/main" id="{465A68F7-7019-DA90-5BDB-73BB2A29F04F}"/>
              </a:ext>
            </a:extLst>
          </p:cNvPr>
          <p:cNvSpPr/>
          <p:nvPr/>
        </p:nvSpPr>
        <p:spPr>
          <a:xfrm>
            <a:off x="2703444" y="1539572"/>
            <a:ext cx="7734499" cy="4105848"/>
          </a:xfrm>
          <a:prstGeom prst="leftArrowCallout">
            <a:avLst>
              <a:gd name="adj1" fmla="val 23504"/>
              <a:gd name="adj2" fmla="val 22756"/>
              <a:gd name="adj3" fmla="val 25000"/>
              <a:gd name="adj4" fmla="val 609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853200B6-0EB8-698A-3DBD-4F3AC9591412}"/>
              </a:ext>
            </a:extLst>
          </p:cNvPr>
          <p:cNvSpPr txBox="1"/>
          <p:nvPr/>
        </p:nvSpPr>
        <p:spPr>
          <a:xfrm>
            <a:off x="3207024" y="3130831"/>
            <a:ext cx="2480604" cy="923330"/>
          </a:xfrm>
          <a:prstGeom prst="rect">
            <a:avLst/>
          </a:prstGeom>
          <a:noFill/>
        </p:spPr>
        <p:txBody>
          <a:bodyPr wrap="square" rtlCol="0">
            <a:spAutoFit/>
          </a:bodyPr>
          <a:lstStyle/>
          <a:p>
            <a:pPr algn="ctr"/>
            <a:r>
              <a:rPr lang="en-US" dirty="0">
                <a:solidFill>
                  <a:schemeClr val="bg1"/>
                </a:solidFill>
              </a:rPr>
              <a:t>1. Report Parameter list is generated from hidden dataset query</a:t>
            </a:r>
          </a:p>
        </p:txBody>
      </p:sp>
      <p:sp>
        <p:nvSpPr>
          <p:cNvPr id="13" name="Rectangle 12">
            <a:extLst>
              <a:ext uri="{FF2B5EF4-FFF2-40B4-BE49-F238E27FC236}">
                <a16:creationId xmlns:a16="http://schemas.microsoft.com/office/drawing/2014/main" id="{91AF59E8-3365-90AC-3293-88D5FD0E8A57}"/>
              </a:ext>
            </a:extLst>
          </p:cNvPr>
          <p:cNvSpPr/>
          <p:nvPr/>
        </p:nvSpPr>
        <p:spPr>
          <a:xfrm>
            <a:off x="1683027" y="3487106"/>
            <a:ext cx="1007166" cy="235652"/>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allout: Up Arrow 13">
            <a:extLst>
              <a:ext uri="{FF2B5EF4-FFF2-40B4-BE49-F238E27FC236}">
                <a16:creationId xmlns:a16="http://schemas.microsoft.com/office/drawing/2014/main" id="{40F88F1B-5DC5-93FD-6D85-CA29EE86A15A}"/>
              </a:ext>
            </a:extLst>
          </p:cNvPr>
          <p:cNvSpPr/>
          <p:nvPr/>
        </p:nvSpPr>
        <p:spPr>
          <a:xfrm>
            <a:off x="220517" y="3831097"/>
            <a:ext cx="3932186" cy="2858231"/>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 Report user selects the parameter(s) and runs the report</a:t>
            </a:r>
          </a:p>
          <a:p>
            <a:pPr algn="ctr"/>
            <a:endParaRPr lang="en-US" dirty="0"/>
          </a:p>
          <a:p>
            <a:pPr algn="ctr"/>
            <a:endParaRPr lang="en-US" dirty="0"/>
          </a:p>
        </p:txBody>
      </p:sp>
      <p:pic>
        <p:nvPicPr>
          <p:cNvPr id="20" name="Picture 19">
            <a:extLst>
              <a:ext uri="{FF2B5EF4-FFF2-40B4-BE49-F238E27FC236}">
                <a16:creationId xmlns:a16="http://schemas.microsoft.com/office/drawing/2014/main" id="{B0B525E4-2532-A509-3148-7E8196D406F5}"/>
              </a:ext>
            </a:extLst>
          </p:cNvPr>
          <p:cNvPicPr>
            <a:picLocks noChangeAspect="1"/>
          </p:cNvPicPr>
          <p:nvPr/>
        </p:nvPicPr>
        <p:blipFill>
          <a:blip r:embed="rId4"/>
          <a:stretch>
            <a:fillRect/>
          </a:stretch>
        </p:blipFill>
        <p:spPr>
          <a:xfrm>
            <a:off x="5856202" y="1834672"/>
            <a:ext cx="4472691" cy="3528360"/>
          </a:xfrm>
          <a:prstGeom prst="rect">
            <a:avLst/>
          </a:prstGeom>
        </p:spPr>
      </p:pic>
      <p:sp>
        <p:nvSpPr>
          <p:cNvPr id="21" name="TextBox 20">
            <a:extLst>
              <a:ext uri="{FF2B5EF4-FFF2-40B4-BE49-F238E27FC236}">
                <a16:creationId xmlns:a16="http://schemas.microsoft.com/office/drawing/2014/main" id="{7A9F1AE6-7927-5C48-DAEA-22C46D370AE4}"/>
              </a:ext>
            </a:extLst>
          </p:cNvPr>
          <p:cNvSpPr txBox="1"/>
          <p:nvPr/>
        </p:nvSpPr>
        <p:spPr>
          <a:xfrm>
            <a:off x="614091" y="5873260"/>
            <a:ext cx="3002169" cy="923330"/>
          </a:xfrm>
          <a:prstGeom prst="rect">
            <a:avLst/>
          </a:prstGeom>
          <a:noFill/>
        </p:spPr>
        <p:txBody>
          <a:bodyPr wrap="none" rtlCol="0">
            <a:spAutoFit/>
          </a:bodyPr>
          <a:lstStyle/>
          <a:p>
            <a:r>
              <a:rPr lang="en-US" b="1" dirty="0" err="1">
                <a:solidFill>
                  <a:schemeClr val="bg1"/>
                </a:solidFill>
              </a:rPr>
              <a:t>Parameters!Region.Value</a:t>
            </a:r>
            <a:endParaRPr lang="en-US" b="1" dirty="0">
              <a:solidFill>
                <a:schemeClr val="bg1"/>
              </a:solidFill>
            </a:endParaRPr>
          </a:p>
          <a:p>
            <a:pPr algn="ctr"/>
            <a:r>
              <a:rPr lang="en-US" b="1" dirty="0"/>
              <a:t>=“South”</a:t>
            </a:r>
          </a:p>
          <a:p>
            <a:endParaRPr lang="en-US" b="1" dirty="0">
              <a:solidFill>
                <a:schemeClr val="bg1"/>
              </a:solidFill>
            </a:endParaRPr>
          </a:p>
        </p:txBody>
      </p:sp>
    </p:spTree>
    <p:extLst>
      <p:ext uri="{BB962C8B-B14F-4D97-AF65-F5344CB8AC3E}">
        <p14:creationId xmlns:p14="http://schemas.microsoft.com/office/powerpoint/2010/main" val="37442997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animBg="1"/>
      <p:bldP spid="14"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8FBB-2272-953F-E9C9-6312B9F11860}"/>
              </a:ext>
            </a:extLst>
          </p:cNvPr>
          <p:cNvSpPr>
            <a:spLocks noGrp="1"/>
          </p:cNvSpPr>
          <p:nvPr>
            <p:ph type="title"/>
          </p:nvPr>
        </p:nvSpPr>
        <p:spPr/>
        <p:txBody>
          <a:bodyPr>
            <a:normAutofit/>
          </a:bodyPr>
          <a:lstStyle/>
          <a:p>
            <a:r>
              <a:rPr lang="en-US" dirty="0"/>
              <a:t>The Parameter Relay Race </a:t>
            </a:r>
            <a:br>
              <a:rPr lang="en-US" dirty="0"/>
            </a:br>
            <a:r>
              <a:rPr lang="en-US" dirty="0"/>
              <a:t>User selection is fed back to the query</a:t>
            </a:r>
          </a:p>
        </p:txBody>
      </p:sp>
      <p:pic>
        <p:nvPicPr>
          <p:cNvPr id="3" name="Picture 2">
            <a:extLst>
              <a:ext uri="{FF2B5EF4-FFF2-40B4-BE49-F238E27FC236}">
                <a16:creationId xmlns:a16="http://schemas.microsoft.com/office/drawing/2014/main" id="{B9F81EAB-B097-C5FC-0D73-CEF5006B178F}"/>
              </a:ext>
            </a:extLst>
          </p:cNvPr>
          <p:cNvPicPr>
            <a:picLocks noChangeAspect="1"/>
          </p:cNvPicPr>
          <p:nvPr/>
        </p:nvPicPr>
        <p:blipFill rotWithShape="1">
          <a:blip r:embed="rId3"/>
          <a:srcRect r="27763" b="7718"/>
          <a:stretch/>
        </p:blipFill>
        <p:spPr>
          <a:xfrm>
            <a:off x="190583" y="1719974"/>
            <a:ext cx="4352020" cy="3995025"/>
          </a:xfrm>
          <a:prstGeom prst="rect">
            <a:avLst/>
          </a:prstGeom>
        </p:spPr>
      </p:pic>
      <p:sp>
        <p:nvSpPr>
          <p:cNvPr id="4" name="Rectangle 3">
            <a:extLst>
              <a:ext uri="{FF2B5EF4-FFF2-40B4-BE49-F238E27FC236}">
                <a16:creationId xmlns:a16="http://schemas.microsoft.com/office/drawing/2014/main" id="{1E93CFAF-E025-CBC5-1640-4D2F06A488EF}"/>
              </a:ext>
            </a:extLst>
          </p:cNvPr>
          <p:cNvSpPr/>
          <p:nvPr/>
        </p:nvSpPr>
        <p:spPr>
          <a:xfrm>
            <a:off x="289710" y="5451298"/>
            <a:ext cx="3952351" cy="91637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5723E6A-7C27-2E4C-19C5-9922A4C2C2FB}"/>
              </a:ext>
            </a:extLst>
          </p:cNvPr>
          <p:cNvSpPr txBox="1"/>
          <p:nvPr/>
        </p:nvSpPr>
        <p:spPr>
          <a:xfrm>
            <a:off x="614091" y="5700984"/>
            <a:ext cx="3002169" cy="923330"/>
          </a:xfrm>
          <a:prstGeom prst="rect">
            <a:avLst/>
          </a:prstGeom>
          <a:noFill/>
        </p:spPr>
        <p:txBody>
          <a:bodyPr wrap="none" rtlCol="0">
            <a:spAutoFit/>
          </a:bodyPr>
          <a:lstStyle/>
          <a:p>
            <a:r>
              <a:rPr lang="en-US" b="1" dirty="0" err="1">
                <a:solidFill>
                  <a:schemeClr val="bg1"/>
                </a:solidFill>
              </a:rPr>
              <a:t>Parameters!Region.Value</a:t>
            </a:r>
            <a:endParaRPr lang="en-US" b="1" dirty="0">
              <a:solidFill>
                <a:schemeClr val="bg1"/>
              </a:solidFill>
            </a:endParaRPr>
          </a:p>
          <a:p>
            <a:pPr algn="ctr"/>
            <a:r>
              <a:rPr lang="en-US" b="1" dirty="0"/>
              <a:t>=“South”</a:t>
            </a:r>
          </a:p>
          <a:p>
            <a:endParaRPr lang="en-US" b="1" dirty="0">
              <a:solidFill>
                <a:schemeClr val="bg1"/>
              </a:solidFill>
            </a:endParaRPr>
          </a:p>
        </p:txBody>
      </p:sp>
      <p:pic>
        <p:nvPicPr>
          <p:cNvPr id="10" name="Picture 9">
            <a:extLst>
              <a:ext uri="{FF2B5EF4-FFF2-40B4-BE49-F238E27FC236}">
                <a16:creationId xmlns:a16="http://schemas.microsoft.com/office/drawing/2014/main" id="{44D65BE9-6C00-9A44-A21B-AC173DE9B0FE}"/>
              </a:ext>
            </a:extLst>
          </p:cNvPr>
          <p:cNvPicPr>
            <a:picLocks noChangeAspect="1"/>
          </p:cNvPicPr>
          <p:nvPr/>
        </p:nvPicPr>
        <p:blipFill rotWithShape="1">
          <a:blip r:embed="rId4"/>
          <a:srcRect r="6812" b="29487"/>
          <a:stretch/>
        </p:blipFill>
        <p:spPr>
          <a:xfrm>
            <a:off x="4852590" y="1719974"/>
            <a:ext cx="7139402" cy="2242426"/>
          </a:xfrm>
          <a:prstGeom prst="rect">
            <a:avLst/>
          </a:prstGeom>
        </p:spPr>
      </p:pic>
      <p:sp>
        <p:nvSpPr>
          <p:cNvPr id="15" name="TextBox 14">
            <a:extLst>
              <a:ext uri="{FF2B5EF4-FFF2-40B4-BE49-F238E27FC236}">
                <a16:creationId xmlns:a16="http://schemas.microsoft.com/office/drawing/2014/main" id="{283ED984-62AC-F84E-A202-694A0118784B}"/>
              </a:ext>
            </a:extLst>
          </p:cNvPr>
          <p:cNvSpPr txBox="1"/>
          <p:nvPr/>
        </p:nvSpPr>
        <p:spPr>
          <a:xfrm>
            <a:off x="7616858" y="3369532"/>
            <a:ext cx="1646605" cy="261610"/>
          </a:xfrm>
          <a:prstGeom prst="rect">
            <a:avLst/>
          </a:prstGeom>
          <a:noFill/>
        </p:spPr>
        <p:txBody>
          <a:bodyPr wrap="none" rtlCol="0">
            <a:spAutoFit/>
          </a:bodyPr>
          <a:lstStyle/>
          <a:p>
            <a:r>
              <a:rPr lang="en-US" sz="1100" b="1" dirty="0">
                <a:solidFill>
                  <a:schemeClr val="accent1"/>
                </a:solidFill>
              </a:rPr>
              <a:t>(in the dataset query)</a:t>
            </a:r>
            <a:endParaRPr lang="en-US" sz="1400" b="1" dirty="0">
              <a:solidFill>
                <a:schemeClr val="accent1"/>
              </a:solidFill>
            </a:endParaRPr>
          </a:p>
        </p:txBody>
      </p:sp>
      <p:sp>
        <p:nvSpPr>
          <p:cNvPr id="16" name="TextBox 15">
            <a:extLst>
              <a:ext uri="{FF2B5EF4-FFF2-40B4-BE49-F238E27FC236}">
                <a16:creationId xmlns:a16="http://schemas.microsoft.com/office/drawing/2014/main" id="{1135D4E4-5A08-DE7D-FB1D-702605C7AAB1}"/>
              </a:ext>
            </a:extLst>
          </p:cNvPr>
          <p:cNvSpPr txBox="1"/>
          <p:nvPr/>
        </p:nvSpPr>
        <p:spPr>
          <a:xfrm>
            <a:off x="10305069" y="3369532"/>
            <a:ext cx="1332416" cy="261610"/>
          </a:xfrm>
          <a:prstGeom prst="rect">
            <a:avLst/>
          </a:prstGeom>
          <a:noFill/>
        </p:spPr>
        <p:txBody>
          <a:bodyPr wrap="none" rtlCol="0">
            <a:spAutoFit/>
          </a:bodyPr>
          <a:lstStyle/>
          <a:p>
            <a:r>
              <a:rPr lang="en-US" sz="1100" b="1" dirty="0">
                <a:solidFill>
                  <a:schemeClr val="accent1"/>
                </a:solidFill>
              </a:rPr>
              <a:t>(from the report)</a:t>
            </a:r>
            <a:endParaRPr lang="en-US" sz="1400" b="1" dirty="0">
              <a:solidFill>
                <a:schemeClr val="accent1"/>
              </a:solidFill>
            </a:endParaRPr>
          </a:p>
        </p:txBody>
      </p:sp>
      <p:sp>
        <p:nvSpPr>
          <p:cNvPr id="17" name="TextBox 16">
            <a:extLst>
              <a:ext uri="{FF2B5EF4-FFF2-40B4-BE49-F238E27FC236}">
                <a16:creationId xmlns:a16="http://schemas.microsoft.com/office/drawing/2014/main" id="{67067975-E563-80EF-50BC-DFE4F7CB473D}"/>
              </a:ext>
            </a:extLst>
          </p:cNvPr>
          <p:cNvSpPr txBox="1"/>
          <p:nvPr/>
        </p:nvSpPr>
        <p:spPr>
          <a:xfrm>
            <a:off x="9495026" y="4232882"/>
            <a:ext cx="2496966" cy="307777"/>
          </a:xfrm>
          <a:prstGeom prst="rect">
            <a:avLst/>
          </a:prstGeom>
          <a:noFill/>
        </p:spPr>
        <p:txBody>
          <a:bodyPr wrap="none" rtlCol="0">
            <a:spAutoFit/>
          </a:bodyPr>
          <a:lstStyle/>
          <a:p>
            <a:r>
              <a:rPr lang="en-US" sz="1400" b="1" dirty="0"/>
              <a:t>=Parameters!Region.Value</a:t>
            </a:r>
          </a:p>
        </p:txBody>
      </p:sp>
      <p:sp>
        <p:nvSpPr>
          <p:cNvPr id="18" name="TextBox 17">
            <a:extLst>
              <a:ext uri="{FF2B5EF4-FFF2-40B4-BE49-F238E27FC236}">
                <a16:creationId xmlns:a16="http://schemas.microsoft.com/office/drawing/2014/main" id="{C4011A4E-DAB7-A472-6764-FC0DDB4A96E2}"/>
              </a:ext>
            </a:extLst>
          </p:cNvPr>
          <p:cNvSpPr txBox="1"/>
          <p:nvPr/>
        </p:nvSpPr>
        <p:spPr>
          <a:xfrm>
            <a:off x="9629992" y="4852939"/>
            <a:ext cx="871264" cy="307777"/>
          </a:xfrm>
          <a:prstGeom prst="rect">
            <a:avLst/>
          </a:prstGeom>
          <a:noFill/>
        </p:spPr>
        <p:txBody>
          <a:bodyPr wrap="none" rtlCol="0">
            <a:spAutoFit/>
          </a:bodyPr>
          <a:lstStyle/>
          <a:p>
            <a:r>
              <a:rPr lang="en-US" sz="1400" b="1" dirty="0">
                <a:solidFill>
                  <a:schemeClr val="accent5"/>
                </a:solidFill>
              </a:rPr>
              <a:t>“South”</a:t>
            </a:r>
          </a:p>
        </p:txBody>
      </p:sp>
      <p:sp>
        <p:nvSpPr>
          <p:cNvPr id="19" name="Rectangle 18">
            <a:extLst>
              <a:ext uri="{FF2B5EF4-FFF2-40B4-BE49-F238E27FC236}">
                <a16:creationId xmlns:a16="http://schemas.microsoft.com/office/drawing/2014/main" id="{2BE13678-4BE7-0FC8-58F0-0788CB340423}"/>
              </a:ext>
            </a:extLst>
          </p:cNvPr>
          <p:cNvSpPr/>
          <p:nvPr/>
        </p:nvSpPr>
        <p:spPr>
          <a:xfrm>
            <a:off x="1517073" y="3631142"/>
            <a:ext cx="1600200" cy="46287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9AEAC16E-D927-A576-3750-A398D2832E70}"/>
              </a:ext>
            </a:extLst>
          </p:cNvPr>
          <p:cNvSpPr txBox="1"/>
          <p:nvPr/>
        </p:nvSpPr>
        <p:spPr>
          <a:xfrm>
            <a:off x="9629992" y="5407222"/>
            <a:ext cx="1556132" cy="307777"/>
          </a:xfrm>
          <a:prstGeom prst="rect">
            <a:avLst/>
          </a:prstGeom>
          <a:noFill/>
        </p:spPr>
        <p:txBody>
          <a:bodyPr wrap="none" rtlCol="0">
            <a:spAutoFit/>
          </a:bodyPr>
          <a:lstStyle/>
          <a:p>
            <a:r>
              <a:rPr lang="en-US" sz="1400" b="1" dirty="0">
                <a:solidFill>
                  <a:schemeClr val="accent3"/>
                </a:solidFill>
              </a:rPr>
              <a:t>Data Type: Text </a:t>
            </a:r>
          </a:p>
        </p:txBody>
      </p:sp>
      <p:sp>
        <p:nvSpPr>
          <p:cNvPr id="22" name="Arrow: Right 21">
            <a:extLst>
              <a:ext uri="{FF2B5EF4-FFF2-40B4-BE49-F238E27FC236}">
                <a16:creationId xmlns:a16="http://schemas.microsoft.com/office/drawing/2014/main" id="{93BB1883-2487-6E6E-3CCA-E094801C00B8}"/>
              </a:ext>
            </a:extLst>
          </p:cNvPr>
          <p:cNvSpPr/>
          <p:nvPr/>
        </p:nvSpPr>
        <p:spPr>
          <a:xfrm rot="912416">
            <a:off x="3002480" y="4648510"/>
            <a:ext cx="6495652" cy="13571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Arrow: Right 22">
            <a:extLst>
              <a:ext uri="{FF2B5EF4-FFF2-40B4-BE49-F238E27FC236}">
                <a16:creationId xmlns:a16="http://schemas.microsoft.com/office/drawing/2014/main" id="{CDE6D4AA-4898-9DF7-3748-2A8C0EF705FC}"/>
              </a:ext>
            </a:extLst>
          </p:cNvPr>
          <p:cNvSpPr/>
          <p:nvPr/>
        </p:nvSpPr>
        <p:spPr>
          <a:xfrm rot="20871613">
            <a:off x="4163234" y="5568830"/>
            <a:ext cx="5363884" cy="179288"/>
          </a:xfrm>
          <a:prstGeom prst="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2B5B3291-D245-414B-1019-445811338DD7}"/>
              </a:ext>
            </a:extLst>
          </p:cNvPr>
          <p:cNvSpPr txBox="1"/>
          <p:nvPr/>
        </p:nvSpPr>
        <p:spPr>
          <a:xfrm>
            <a:off x="6680295" y="4068110"/>
            <a:ext cx="3226241" cy="1877437"/>
          </a:xfrm>
          <a:prstGeom prst="rect">
            <a:avLst/>
          </a:prstGeom>
          <a:noFill/>
        </p:spPr>
        <p:txBody>
          <a:bodyPr wrap="square">
            <a:spAutoFit/>
          </a:bodyPr>
          <a:lstStyle/>
          <a:p>
            <a:r>
              <a:rPr lang="en-US" sz="1400" b="1" dirty="0">
                <a:solidFill>
                  <a:schemeClr val="accent1"/>
                </a:solidFill>
              </a:rPr>
              <a:t> </a:t>
            </a:r>
            <a:r>
              <a:rPr lang="en-US" sz="1400" b="1" dirty="0" err="1">
                <a:solidFill>
                  <a:schemeClr val="accent1"/>
                </a:solidFill>
                <a:effectLst/>
              </a:rPr>
              <a:t>RSCustomDaxFilter</a:t>
            </a:r>
            <a:r>
              <a:rPr lang="en-US" sz="1400" b="1" dirty="0">
                <a:solidFill>
                  <a:schemeClr val="accent1"/>
                </a:solidFill>
                <a:effectLst/>
              </a:rPr>
              <a:t>(</a:t>
            </a:r>
            <a:br>
              <a:rPr lang="en-US" sz="1400" b="1" dirty="0">
                <a:solidFill>
                  <a:schemeClr val="accent1"/>
                </a:solidFill>
                <a:effectLst/>
              </a:rPr>
            </a:br>
            <a:r>
              <a:rPr lang="en-US" sz="1400" b="1" dirty="0">
                <a:solidFill>
                  <a:schemeClr val="accent1"/>
                </a:solidFill>
                <a:effectLst/>
              </a:rPr>
              <a:t>@CustomerStateRegionsRegion</a:t>
            </a:r>
            <a:r>
              <a:rPr lang="en-US" sz="1400" b="1" dirty="0"/>
              <a:t>,</a:t>
            </a:r>
            <a:br>
              <a:rPr lang="en-US" sz="800" b="1" dirty="0"/>
            </a:br>
            <a:r>
              <a:rPr lang="en-US" sz="1400" b="1" dirty="0" err="1"/>
              <a:t>EqualToCondition</a:t>
            </a:r>
            <a:r>
              <a:rPr lang="en-US" sz="1400" b="1" dirty="0"/>
              <a:t>,</a:t>
            </a:r>
            <a:br>
              <a:rPr lang="en-US" sz="1400" b="1" dirty="0"/>
            </a:br>
            <a:br>
              <a:rPr lang="en-US" sz="1400" b="1" dirty="0"/>
            </a:br>
            <a:r>
              <a:rPr lang="en-US" sz="1400" b="1" dirty="0">
                <a:solidFill>
                  <a:schemeClr val="accent5"/>
                </a:solidFill>
                <a:effectLst/>
              </a:rPr>
              <a:t>[Customer]</a:t>
            </a:r>
            <a:r>
              <a:rPr lang="en-US" sz="1400" b="1" dirty="0">
                <a:solidFill>
                  <a:schemeClr val="accent5"/>
                </a:solidFill>
              </a:rPr>
              <a:t>.</a:t>
            </a:r>
            <a:r>
              <a:rPr lang="en-US" sz="1400" b="1" dirty="0">
                <a:solidFill>
                  <a:schemeClr val="accent5"/>
                </a:solidFill>
                <a:effectLst/>
              </a:rPr>
              <a:t>[</a:t>
            </a:r>
            <a:r>
              <a:rPr lang="en-US" sz="1400" b="1" dirty="0" err="1">
                <a:solidFill>
                  <a:schemeClr val="accent5"/>
                </a:solidFill>
                <a:effectLst/>
              </a:rPr>
              <a:t>StateRegions.Region</a:t>
            </a:r>
            <a:r>
              <a:rPr lang="en-US" sz="1400" b="1" dirty="0">
                <a:solidFill>
                  <a:schemeClr val="accent5"/>
                </a:solidFill>
                <a:effectLst/>
              </a:rPr>
              <a:t>]</a:t>
            </a:r>
            <a:r>
              <a:rPr lang="en-US" sz="1400" b="1" dirty="0">
                <a:solidFill>
                  <a:schemeClr val="accent5"/>
                </a:solidFill>
              </a:rPr>
              <a:t>,</a:t>
            </a:r>
            <a:br>
              <a:rPr lang="en-US" sz="1400" b="1" dirty="0">
                <a:solidFill>
                  <a:schemeClr val="accent5"/>
                </a:solidFill>
              </a:rPr>
            </a:br>
            <a:r>
              <a:rPr lang="en-US" b="1" dirty="0">
                <a:solidFill>
                  <a:schemeClr val="accent5"/>
                </a:solidFill>
              </a:rPr>
              <a:t> </a:t>
            </a:r>
            <a:br>
              <a:rPr lang="en-US" sz="1400" b="1" dirty="0"/>
            </a:br>
            <a:r>
              <a:rPr lang="en-US" sz="1400" b="1" dirty="0">
                <a:solidFill>
                  <a:schemeClr val="accent3"/>
                </a:solidFill>
                <a:effectLst/>
              </a:rPr>
              <a:t>String</a:t>
            </a:r>
            <a:br>
              <a:rPr lang="en-US" sz="1400" b="1" dirty="0">
                <a:solidFill>
                  <a:schemeClr val="accent3"/>
                </a:solidFill>
                <a:effectLst/>
              </a:rPr>
            </a:br>
            <a:r>
              <a:rPr lang="en-US" sz="1400" b="1" dirty="0">
                <a:solidFill>
                  <a:schemeClr val="accent3"/>
                </a:solidFill>
                <a:effectLst/>
              </a:rPr>
              <a:t>)</a:t>
            </a:r>
            <a:endParaRPr lang="en-US" sz="1400" b="1" dirty="0">
              <a:solidFill>
                <a:schemeClr val="accent3"/>
              </a:solidFill>
            </a:endParaRPr>
          </a:p>
        </p:txBody>
      </p:sp>
    </p:spTree>
    <p:extLst>
      <p:ext uri="{BB962C8B-B14F-4D97-AF65-F5344CB8AC3E}">
        <p14:creationId xmlns:p14="http://schemas.microsoft.com/office/powerpoint/2010/main" val="21738213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5" grpId="0"/>
      <p:bldP spid="16" grpId="0"/>
      <p:bldP spid="17" grpId="0"/>
      <p:bldP spid="18" grpId="0"/>
      <p:bldP spid="19" grpId="0" animBg="1"/>
      <p:bldP spid="19" grpId="1" animBg="1"/>
      <p:bldP spid="20" grpId="0"/>
      <p:bldP spid="22" grpId="0" animBg="1"/>
      <p:bldP spid="22" grpId="1" animBg="1"/>
      <p:bldP spid="23" grpId="0" animBg="1"/>
      <p:bldP spid="23" grpId="1" animBg="1"/>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4C49-3A61-D867-3205-F8B6B047498C}"/>
              </a:ext>
            </a:extLst>
          </p:cNvPr>
          <p:cNvSpPr>
            <a:spLocks noGrp="1"/>
          </p:cNvSpPr>
          <p:nvPr>
            <p:ph type="title" idx="4294967295"/>
          </p:nvPr>
        </p:nvSpPr>
        <p:spPr>
          <a:xfrm>
            <a:off x="304800" y="274638"/>
            <a:ext cx="11887200" cy="1325562"/>
          </a:xfrm>
        </p:spPr>
        <p:txBody>
          <a:bodyPr/>
          <a:lstStyle/>
          <a:p>
            <a:r>
              <a:rPr lang="en-US" dirty="0"/>
              <a:t>What’s the deal with RSCUSTOMDAXFILTER?</a:t>
            </a:r>
          </a:p>
        </p:txBody>
      </p:sp>
      <p:pic>
        <p:nvPicPr>
          <p:cNvPr id="1026" name="Picture 2" descr="Chris Webb's BI Blog">
            <a:extLst>
              <a:ext uri="{FF2B5EF4-FFF2-40B4-BE49-F238E27FC236}">
                <a16:creationId xmlns:a16="http://schemas.microsoft.com/office/drawing/2014/main" id="{6564A92E-A2F1-31C2-4E8E-175E79A31A8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79" b="99788" l="425" r="99151">
                        <a14:foregroundMark x1="27601" y1="70701" x2="27813" y2="79406"/>
                        <a14:foregroundMark x1="57962" y1="65393" x2="58174" y2="68153"/>
                        <a14:foregroundMark x1="59236" y1="69214" x2="93931" y2="83170"/>
                        <a14:foregroundMark x1="24416" y1="79406" x2="8705" y2="90446"/>
                        <a14:foregroundMark x1="8705" y1="90446" x2="34820" y2="98726"/>
                        <a14:foregroundMark x1="34820" y1="98726" x2="59873" y2="98514"/>
                        <a14:foregroundMark x1="59873" y1="98514" x2="99575" y2="99575"/>
                        <a14:foregroundMark x1="99575" y1="99575" x2="95218" y2="88308"/>
                        <a14:foregroundMark x1="6157" y1="90234" x2="5945" y2="99363"/>
                        <a14:foregroundMark x1="425" y1="98089" x2="849" y2="99788"/>
                        <a14:backgroundMark x1="95754" y1="83439" x2="95754" y2="83439"/>
                        <a14:backgroundMark x1="96178" y1="84713" x2="96178" y2="84713"/>
                        <a14:backgroundMark x1="94692" y1="83652" x2="96391" y2="84076"/>
                        <a14:backgroundMark x1="96815" y1="84076" x2="96815" y2="84076"/>
                        <a14:backgroundMark x1="97240" y1="85563" x2="97240" y2="85563"/>
                        <a14:backgroundMark x1="95754" y1="82803" x2="98301" y2="86412"/>
                        <a14:backgroundMark x1="94055" y1="83015" x2="94692" y2="83227"/>
                        <a14:backgroundMark x1="58386" y1="65180" x2="58386" y2="65180"/>
                        <a14:backgroundMark x1="58174" y1="65393" x2="58174" y2="65393"/>
                        <a14:backgroundMark x1="16773" y1="21656" x2="16773" y2="21656"/>
                        <a14:backgroundMark x1="17834" y1="19958" x2="17834" y2="19958"/>
                        <a14:backgroundMark x1="29724" y1="13800" x2="29724" y2="13800"/>
                        <a14:backgroundMark x1="14650" y1="22081" x2="14650" y2="22081"/>
                        <a14:backgroundMark x1="29724" y1="14225" x2="29724" y2="14225"/>
                      </a14:backgroundRemoval>
                    </a14:imgEffect>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6310985" y="1817871"/>
            <a:ext cx="4013668" cy="4013668"/>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Oval 5">
            <a:extLst>
              <a:ext uri="{FF2B5EF4-FFF2-40B4-BE49-F238E27FC236}">
                <a16:creationId xmlns:a16="http://schemas.microsoft.com/office/drawing/2014/main" id="{531D8EF7-DFBA-9DD0-8521-8C1A5F42188A}"/>
              </a:ext>
            </a:extLst>
          </p:cNvPr>
          <p:cNvSpPr/>
          <p:nvPr/>
        </p:nvSpPr>
        <p:spPr>
          <a:xfrm>
            <a:off x="753035" y="1757081"/>
            <a:ext cx="5898777" cy="3917577"/>
          </a:xfrm>
          <a:prstGeom prst="wedgeEllipseCallout">
            <a:avLst>
              <a:gd name="adj1" fmla="val 59282"/>
              <a:gd name="adj2" fmla="val 105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“it’s just a </a:t>
            </a:r>
            <a:r>
              <a:rPr lang="en-US" b="1" dirty="0"/>
              <a:t>placeholder for a dynamically-generated DAX expression </a:t>
            </a:r>
            <a:r>
              <a:rPr lang="en-US" dirty="0"/>
              <a:t>that is substituted in at runtime…Handling multi-value parameters is difficult in DAX when you don’t know how many values are going to be passed to the parameters”</a:t>
            </a:r>
          </a:p>
          <a:p>
            <a:pPr algn="ctr"/>
            <a:br>
              <a:rPr lang="en-US" dirty="0"/>
            </a:br>
            <a:r>
              <a:rPr lang="en-US" dirty="0"/>
              <a:t>-Chris Webb </a:t>
            </a:r>
            <a:br>
              <a:rPr lang="en-US" dirty="0"/>
            </a:br>
            <a:r>
              <a:rPr lang="en-US" dirty="0"/>
              <a:t>(blog.crossjoin.co.uk)</a:t>
            </a:r>
          </a:p>
        </p:txBody>
      </p:sp>
    </p:spTree>
    <p:extLst>
      <p:ext uri="{BB962C8B-B14F-4D97-AF65-F5344CB8AC3E}">
        <p14:creationId xmlns:p14="http://schemas.microsoft.com/office/powerpoint/2010/main" val="321478169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E5A642-27A5-CB01-DA62-071565A33D46}"/>
              </a:ext>
            </a:extLst>
          </p:cNvPr>
          <p:cNvSpPr txBox="1"/>
          <p:nvPr/>
        </p:nvSpPr>
        <p:spPr>
          <a:xfrm>
            <a:off x="520789" y="512352"/>
            <a:ext cx="5070795" cy="830997"/>
          </a:xfrm>
          <a:prstGeom prst="rect">
            <a:avLst/>
          </a:prstGeom>
          <a:noFill/>
        </p:spPr>
        <p:txBody>
          <a:bodyPr wrap="square" rtlCol="0">
            <a:spAutoFit/>
          </a:bodyPr>
          <a:lstStyle/>
          <a:p>
            <a:pPr algn="ctr"/>
            <a:r>
              <a:rPr lang="en-US" sz="2400" b="1" dirty="0"/>
              <a:t>Query Designer-Generated DAX Script (Just Region)</a:t>
            </a:r>
          </a:p>
        </p:txBody>
      </p:sp>
      <p:sp>
        <p:nvSpPr>
          <p:cNvPr id="7" name="TextBox 6">
            <a:extLst>
              <a:ext uri="{FF2B5EF4-FFF2-40B4-BE49-F238E27FC236}">
                <a16:creationId xmlns:a16="http://schemas.microsoft.com/office/drawing/2014/main" id="{426E4600-5545-FD03-0A73-634867AF4C34}"/>
              </a:ext>
            </a:extLst>
          </p:cNvPr>
          <p:cNvSpPr txBox="1"/>
          <p:nvPr/>
        </p:nvSpPr>
        <p:spPr>
          <a:xfrm>
            <a:off x="6348209" y="1635079"/>
            <a:ext cx="5323003" cy="4062651"/>
          </a:xfrm>
          <a:prstGeom prst="rect">
            <a:avLst/>
          </a:prstGeom>
          <a:noFill/>
        </p:spPr>
        <p:txBody>
          <a:bodyPr wrap="square">
            <a:spAutoFit/>
          </a:bodyPr>
          <a:lstStyle/>
          <a:p>
            <a:r>
              <a:rPr lang="en-US" dirty="0">
                <a:solidFill>
                  <a:schemeClr val="accent2">
                    <a:lumMod val="50000"/>
                  </a:schemeClr>
                </a:solidFill>
                <a:effectLst/>
              </a:rPr>
              <a:t>EVALUATE</a:t>
            </a:r>
            <a:br>
              <a:rPr lang="en-US" dirty="0">
                <a:solidFill>
                  <a:schemeClr val="accent2">
                    <a:lumMod val="50000"/>
                  </a:schemeClr>
                </a:solidFill>
              </a:rPr>
            </a:br>
            <a:r>
              <a:rPr lang="en-US" dirty="0">
                <a:solidFill>
                  <a:schemeClr val="accent2">
                    <a:lumMod val="50000"/>
                  </a:schemeClr>
                </a:solidFill>
                <a:effectLst/>
              </a:rPr>
              <a:t>SUMMARIZECOLUMNS</a:t>
            </a:r>
            <a:r>
              <a:rPr lang="en-US" dirty="0">
                <a:solidFill>
                  <a:schemeClr val="accent2">
                    <a:lumMod val="50000"/>
                  </a:schemeClr>
                </a:solidFill>
              </a:rPr>
              <a:t> </a:t>
            </a:r>
            <a:r>
              <a:rPr lang="en-US" dirty="0">
                <a:solidFill>
                  <a:schemeClr val="accent2">
                    <a:lumMod val="50000"/>
                  </a:schemeClr>
                </a:solidFill>
                <a:effectLst/>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'Customer'[State]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a:t>
            </a:r>
            <a:r>
              <a:rPr lang="en-US" dirty="0" err="1">
                <a:solidFill>
                  <a:schemeClr val="accent2">
                    <a:lumMod val="50000"/>
                  </a:schemeClr>
                </a:solidFill>
                <a:effectLst/>
              </a:rPr>
              <a:t>CustomerName</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'Date'[Quarter Name]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a:t>
            </a:r>
            <a:r>
              <a:rPr lang="en-US" dirty="0" err="1">
                <a:solidFill>
                  <a:schemeClr val="accent2">
                    <a:lumMod val="50000"/>
                  </a:schemeClr>
                </a:solidFill>
                <a:effectLst/>
              </a:rPr>
              <a:t>QuarterSort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b="1" dirty="0">
                <a:solidFill>
                  <a:schemeClr val="accent2">
                    <a:lumMod val="50000"/>
                  </a:schemeClr>
                </a:solidFill>
              </a:rPr>
              <a:t>    </a:t>
            </a:r>
            <a:r>
              <a:rPr lang="en-US" b="1" dirty="0">
                <a:solidFill>
                  <a:schemeClr val="accent2">
                    <a:lumMod val="50000"/>
                  </a:schemeClr>
                </a:solidFill>
                <a:effectLst/>
              </a:rPr>
              <a:t>FILTER</a:t>
            </a:r>
            <a:r>
              <a:rPr lang="en-US" b="1" dirty="0">
                <a:solidFill>
                  <a:schemeClr val="accent2">
                    <a:lumMod val="50000"/>
                  </a:schemeClr>
                </a:solidFill>
              </a:rPr>
              <a:t> </a:t>
            </a:r>
            <a:r>
              <a:rPr lang="en-US" b="1" dirty="0">
                <a:solidFill>
                  <a:schemeClr val="accent2">
                    <a:lumMod val="50000"/>
                  </a:schemeClr>
                </a:solidFill>
                <a:effectLst/>
              </a:rPr>
              <a:t>(</a:t>
            </a:r>
            <a:br>
              <a:rPr lang="en-US" b="1" dirty="0">
                <a:solidFill>
                  <a:schemeClr val="accent2">
                    <a:lumMod val="50000"/>
                  </a:schemeClr>
                </a:solidFill>
              </a:rPr>
            </a:br>
            <a:r>
              <a:rPr lang="en-US" b="1" dirty="0">
                <a:solidFill>
                  <a:schemeClr val="accent2">
                    <a:lumMod val="50000"/>
                  </a:schemeClr>
                </a:solidFill>
              </a:rPr>
              <a:t>        ’</a:t>
            </a:r>
            <a:r>
              <a:rPr lang="en-US" b="1" dirty="0">
                <a:solidFill>
                  <a:schemeClr val="accent4"/>
                </a:solidFill>
              </a:rPr>
              <a:t>Customer’,</a:t>
            </a:r>
            <a:br>
              <a:rPr lang="en-US" b="1" dirty="0">
                <a:solidFill>
                  <a:schemeClr val="accent4"/>
                </a:solidFill>
              </a:rPr>
            </a:br>
            <a:r>
              <a:rPr lang="en-US" b="1" dirty="0">
                <a:solidFill>
                  <a:schemeClr val="accent4"/>
                </a:solidFill>
              </a:rPr>
              <a:t>       ’ </a:t>
            </a:r>
            <a:r>
              <a:rPr lang="en-US" b="1" dirty="0">
                <a:solidFill>
                  <a:schemeClr val="accent4"/>
                </a:solidFill>
                <a:effectLst/>
              </a:rPr>
              <a:t>Customer’[Region]</a:t>
            </a:r>
            <a:r>
              <a:rPr lang="en-US" b="1" dirty="0">
                <a:solidFill>
                  <a:schemeClr val="accent2">
                    <a:lumMod val="50000"/>
                  </a:schemeClr>
                </a:solidFill>
              </a:rPr>
              <a:t> </a:t>
            </a:r>
            <a:r>
              <a:rPr lang="en-US" sz="2400" b="1" dirty="0">
                <a:solidFill>
                  <a:schemeClr val="accent3"/>
                </a:solidFill>
              </a:rPr>
              <a:t>=</a:t>
            </a:r>
            <a:r>
              <a:rPr lang="en-US" b="1" dirty="0">
                <a:solidFill>
                  <a:schemeClr val="accent2">
                    <a:lumMod val="50000"/>
                  </a:schemeClr>
                </a:solidFill>
              </a:rPr>
              <a:t> </a:t>
            </a:r>
            <a:r>
              <a:rPr lang="en-US" b="1" i="0" dirty="0">
                <a:solidFill>
                  <a:srgbClr val="92278F"/>
                </a:solidFill>
                <a:effectLst/>
              </a:rPr>
              <a:t>@CustomerRegion</a:t>
            </a:r>
            <a:br>
              <a:rPr lang="en-US" b="1" dirty="0">
                <a:solidFill>
                  <a:srgbClr val="92278F"/>
                </a:solidFill>
              </a:rPr>
            </a:br>
            <a:r>
              <a:rPr lang="en-US" b="1" dirty="0">
                <a:solidFill>
                  <a:schemeClr val="accent2">
                    <a:lumMod val="50000"/>
                  </a:schemeClr>
                </a:solidFill>
              </a:rPr>
              <a:t>    </a:t>
            </a:r>
            <a:r>
              <a:rPr lang="en-US" b="1" dirty="0">
                <a:solidFill>
                  <a:schemeClr val="accent2">
                    <a:lumMod val="50000"/>
                  </a:schemeClr>
                </a:solidFill>
                <a:effectLst/>
              </a:rPr>
              <a:t>)</a:t>
            </a:r>
            <a:r>
              <a:rPr lang="en-US" b="1"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a:t>
            </a:r>
            <a:r>
              <a:rPr lang="en-US" i="0" dirty="0" err="1">
                <a:solidFill>
                  <a:schemeClr val="accent2">
                    <a:lumMod val="50000"/>
                  </a:schemeClr>
                </a:solidFill>
                <a:effectLst/>
              </a:rPr>
              <a:t>AvgPricePerUnit</a:t>
            </a:r>
            <a:r>
              <a:rPr lang="en-US" i="0" dirty="0">
                <a:solidFill>
                  <a:schemeClr val="accent2">
                    <a:lumMod val="50000"/>
                  </a:schemeClr>
                </a:solidFill>
                <a:effectLst/>
              </a:rPr>
              <a:t>"</a:t>
            </a:r>
            <a:r>
              <a:rPr lang="en-US" dirty="0">
                <a:solidFill>
                  <a:schemeClr val="accent2">
                    <a:lumMod val="50000"/>
                  </a:schemeClr>
                </a:solidFill>
              </a:rPr>
              <a:t>, </a:t>
            </a:r>
            <a:r>
              <a:rPr lang="en-US" dirty="0">
                <a:solidFill>
                  <a:schemeClr val="accent2">
                    <a:lumMod val="50000"/>
                  </a:schemeClr>
                </a:solidFill>
                <a:effectLst/>
              </a:rPr>
              <a:t>[</a:t>
            </a:r>
            <a:r>
              <a:rPr lang="en-US" dirty="0" err="1">
                <a:solidFill>
                  <a:schemeClr val="accent2">
                    <a:lumMod val="50000"/>
                  </a:schemeClr>
                </a:solidFill>
                <a:effectLst/>
              </a:rPr>
              <a:t>AvgPricePerUnit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Quantity"</a:t>
            </a:r>
            <a:r>
              <a:rPr lang="en-US" dirty="0">
                <a:solidFill>
                  <a:schemeClr val="accent2">
                    <a:lumMod val="50000"/>
                  </a:schemeClr>
                </a:solidFill>
              </a:rPr>
              <a:t>, </a:t>
            </a:r>
            <a:r>
              <a:rPr lang="en-US" dirty="0">
                <a:solidFill>
                  <a:schemeClr val="accent2">
                    <a:lumMod val="50000"/>
                  </a:schemeClr>
                </a:solidFill>
                <a:effectLst/>
              </a:rPr>
              <a:t>[Total Quantity]</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Sales"</a:t>
            </a:r>
            <a:r>
              <a:rPr lang="en-US" dirty="0">
                <a:solidFill>
                  <a:schemeClr val="accent2">
                    <a:lumMod val="50000"/>
                  </a:schemeClr>
                </a:solidFill>
              </a:rPr>
              <a:t>, </a:t>
            </a:r>
            <a:r>
              <a:rPr lang="en-US" dirty="0">
                <a:solidFill>
                  <a:schemeClr val="accent2">
                    <a:lumMod val="50000"/>
                  </a:schemeClr>
                </a:solidFill>
                <a:effectLst/>
              </a:rPr>
              <a:t>[Total Sales]</a:t>
            </a:r>
            <a:br>
              <a:rPr lang="en-US" dirty="0">
                <a:solidFill>
                  <a:schemeClr val="accent2">
                    <a:lumMod val="50000"/>
                  </a:schemeClr>
                </a:solidFill>
              </a:rPr>
            </a:br>
            <a:r>
              <a:rPr lang="en-US" dirty="0">
                <a:solidFill>
                  <a:schemeClr val="accent2">
                    <a:lumMod val="50000"/>
                  </a:schemeClr>
                </a:solidFill>
                <a:effectLst/>
              </a:rPr>
              <a:t>)</a:t>
            </a:r>
            <a:endParaRPr lang="en-US" dirty="0">
              <a:solidFill>
                <a:schemeClr val="accent2">
                  <a:lumMod val="50000"/>
                </a:schemeClr>
              </a:solidFill>
            </a:endParaRPr>
          </a:p>
        </p:txBody>
      </p:sp>
      <p:sp>
        <p:nvSpPr>
          <p:cNvPr id="10" name="TextBox 9">
            <a:extLst>
              <a:ext uri="{FF2B5EF4-FFF2-40B4-BE49-F238E27FC236}">
                <a16:creationId xmlns:a16="http://schemas.microsoft.com/office/drawing/2014/main" id="{F2C45535-2D00-39AC-AC12-7D0073C15E49}"/>
              </a:ext>
            </a:extLst>
          </p:cNvPr>
          <p:cNvSpPr txBox="1"/>
          <p:nvPr/>
        </p:nvSpPr>
        <p:spPr>
          <a:xfrm>
            <a:off x="772997" y="1635079"/>
            <a:ext cx="5323003" cy="4247317"/>
          </a:xfrm>
          <a:prstGeom prst="rect">
            <a:avLst/>
          </a:prstGeom>
          <a:noFill/>
          <a:ln>
            <a:noFill/>
          </a:ln>
        </p:spPr>
        <p:txBody>
          <a:bodyPr wrap="square">
            <a:spAutoFit/>
          </a:bodyPr>
          <a:lstStyle/>
          <a:p>
            <a:r>
              <a:rPr lang="en-US" dirty="0">
                <a:solidFill>
                  <a:schemeClr val="accent2">
                    <a:lumMod val="50000"/>
                  </a:schemeClr>
                </a:solidFill>
                <a:effectLst/>
              </a:rPr>
              <a:t>EVALUATE</a:t>
            </a:r>
            <a:br>
              <a:rPr lang="en-US" dirty="0">
                <a:solidFill>
                  <a:schemeClr val="accent2">
                    <a:lumMod val="50000"/>
                  </a:schemeClr>
                </a:solidFill>
              </a:rPr>
            </a:br>
            <a:r>
              <a:rPr lang="en-US" dirty="0">
                <a:solidFill>
                  <a:schemeClr val="accent2">
                    <a:lumMod val="50000"/>
                  </a:schemeClr>
                </a:solidFill>
                <a:effectLst/>
              </a:rPr>
              <a:t>SUMMARIZECOLUMNS</a:t>
            </a:r>
            <a:r>
              <a:rPr lang="en-US" dirty="0">
                <a:solidFill>
                  <a:schemeClr val="accent2">
                    <a:lumMod val="50000"/>
                  </a:schemeClr>
                </a:solidFill>
              </a:rPr>
              <a:t> </a:t>
            </a:r>
            <a:r>
              <a:rPr lang="en-US" dirty="0">
                <a:solidFill>
                  <a:schemeClr val="accent2">
                    <a:lumMod val="50000"/>
                  </a:schemeClr>
                </a:solidFill>
                <a:effectLst/>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'Customer'[State]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a:t>
            </a:r>
            <a:r>
              <a:rPr lang="en-US" dirty="0" err="1">
                <a:solidFill>
                  <a:schemeClr val="accent2">
                    <a:lumMod val="50000"/>
                  </a:schemeClr>
                </a:solidFill>
                <a:effectLst/>
              </a:rPr>
              <a:t>CustomerName</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'Date'[Quarter Name]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a:t>
            </a:r>
            <a:r>
              <a:rPr lang="en-US" dirty="0" err="1">
                <a:solidFill>
                  <a:schemeClr val="accent2">
                    <a:lumMod val="50000"/>
                  </a:schemeClr>
                </a:solidFill>
                <a:effectLst/>
              </a:rPr>
              <a:t>QuarterSort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b="1" dirty="0">
                <a:solidFill>
                  <a:schemeClr val="accent2">
                    <a:lumMod val="50000"/>
                  </a:schemeClr>
                </a:solidFill>
              </a:rPr>
              <a:t>RSCUSTOMDAXFILTER (</a:t>
            </a:r>
            <a:br>
              <a:rPr lang="en-US" dirty="0">
                <a:solidFill>
                  <a:schemeClr val="accent2">
                    <a:lumMod val="50000"/>
                  </a:schemeClr>
                </a:solidFill>
              </a:rPr>
            </a:br>
            <a:r>
              <a:rPr lang="en-US" dirty="0">
                <a:solidFill>
                  <a:schemeClr val="accent2">
                    <a:lumMod val="50000"/>
                  </a:schemeClr>
                </a:solidFill>
              </a:rPr>
              <a:t>   </a:t>
            </a:r>
            <a:r>
              <a:rPr lang="en-US" dirty="0">
                <a:solidFill>
                  <a:srgbClr val="92278F"/>
                </a:solidFill>
              </a:rPr>
              <a:t>   </a:t>
            </a:r>
            <a:r>
              <a:rPr lang="en-US" b="1" dirty="0">
                <a:solidFill>
                  <a:srgbClr val="92278F"/>
                </a:solidFill>
              </a:rPr>
              <a:t>  @CustomerRegion,</a:t>
            </a:r>
            <a:br>
              <a:rPr lang="en-US" b="1" dirty="0">
                <a:solidFill>
                  <a:schemeClr val="accent5"/>
                </a:solidFill>
              </a:rPr>
            </a:br>
            <a:r>
              <a:rPr lang="en-US" dirty="0">
                <a:solidFill>
                  <a:schemeClr val="accent2">
                    <a:lumMod val="50000"/>
                  </a:schemeClr>
                </a:solidFill>
              </a:rPr>
              <a:t>       </a:t>
            </a:r>
            <a:r>
              <a:rPr lang="en-US" b="1" dirty="0">
                <a:solidFill>
                  <a:schemeClr val="accent3"/>
                </a:solidFill>
              </a:rPr>
              <a:t> </a:t>
            </a:r>
            <a:r>
              <a:rPr lang="en-US" b="1" dirty="0" err="1">
                <a:solidFill>
                  <a:schemeClr val="accent3"/>
                </a:solidFill>
              </a:rPr>
              <a:t>EqualToCondition</a:t>
            </a:r>
            <a:r>
              <a:rPr lang="en-US" b="1" dirty="0">
                <a:solidFill>
                  <a:schemeClr val="accent3"/>
                </a:solidFill>
              </a:rPr>
              <a:t>,</a:t>
            </a:r>
            <a:r>
              <a:rPr lang="en-US" b="1" dirty="0">
                <a:solidFill>
                  <a:schemeClr val="accent4"/>
                </a:solidFill>
              </a:rPr>
              <a:t> [Customer].[Region],</a:t>
            </a:r>
            <a:br>
              <a:rPr lang="en-US" dirty="0">
                <a:solidFill>
                  <a:schemeClr val="accent2">
                    <a:lumMod val="50000"/>
                  </a:schemeClr>
                </a:solidFill>
              </a:rPr>
            </a:br>
            <a:r>
              <a:rPr lang="en-US" dirty="0">
                <a:solidFill>
                  <a:schemeClr val="accent2">
                    <a:lumMod val="50000"/>
                  </a:schemeClr>
                </a:solidFill>
              </a:rPr>
              <a:t>        String</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a:t>
            </a:r>
            <a:r>
              <a:rPr lang="en-US" i="0" dirty="0" err="1">
                <a:solidFill>
                  <a:schemeClr val="accent2">
                    <a:lumMod val="50000"/>
                  </a:schemeClr>
                </a:solidFill>
                <a:effectLst/>
              </a:rPr>
              <a:t>AvgPricePerUnit</a:t>
            </a:r>
            <a:r>
              <a:rPr lang="en-US" i="0" dirty="0">
                <a:solidFill>
                  <a:schemeClr val="accent2">
                    <a:lumMod val="50000"/>
                  </a:schemeClr>
                </a:solidFill>
                <a:effectLst/>
              </a:rPr>
              <a:t>"</a:t>
            </a:r>
            <a:r>
              <a:rPr lang="en-US" dirty="0">
                <a:solidFill>
                  <a:schemeClr val="accent2">
                    <a:lumMod val="50000"/>
                  </a:schemeClr>
                </a:solidFill>
              </a:rPr>
              <a:t>, </a:t>
            </a:r>
            <a:r>
              <a:rPr lang="en-US" dirty="0">
                <a:solidFill>
                  <a:schemeClr val="accent2">
                    <a:lumMod val="50000"/>
                  </a:schemeClr>
                </a:solidFill>
                <a:effectLst/>
              </a:rPr>
              <a:t>[</a:t>
            </a:r>
            <a:r>
              <a:rPr lang="en-US" dirty="0" err="1">
                <a:solidFill>
                  <a:schemeClr val="accent2">
                    <a:lumMod val="50000"/>
                  </a:schemeClr>
                </a:solidFill>
                <a:effectLst/>
              </a:rPr>
              <a:t>AvgPricePerUnit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Quantity"</a:t>
            </a:r>
            <a:r>
              <a:rPr lang="en-US" dirty="0">
                <a:solidFill>
                  <a:schemeClr val="accent2">
                    <a:lumMod val="50000"/>
                  </a:schemeClr>
                </a:solidFill>
              </a:rPr>
              <a:t>, </a:t>
            </a:r>
            <a:r>
              <a:rPr lang="en-US" dirty="0">
                <a:solidFill>
                  <a:schemeClr val="accent2">
                    <a:lumMod val="50000"/>
                  </a:schemeClr>
                </a:solidFill>
                <a:effectLst/>
              </a:rPr>
              <a:t>[Total Quantity]</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Sales"</a:t>
            </a:r>
            <a:r>
              <a:rPr lang="en-US" dirty="0">
                <a:solidFill>
                  <a:schemeClr val="accent2">
                    <a:lumMod val="50000"/>
                  </a:schemeClr>
                </a:solidFill>
              </a:rPr>
              <a:t>, </a:t>
            </a:r>
            <a:r>
              <a:rPr lang="en-US" dirty="0">
                <a:solidFill>
                  <a:schemeClr val="accent2">
                    <a:lumMod val="50000"/>
                  </a:schemeClr>
                </a:solidFill>
                <a:effectLst/>
              </a:rPr>
              <a:t>[Total Sales]</a:t>
            </a:r>
            <a:br>
              <a:rPr lang="en-US" dirty="0">
                <a:solidFill>
                  <a:schemeClr val="accent2">
                    <a:lumMod val="50000"/>
                  </a:schemeClr>
                </a:solidFill>
              </a:rPr>
            </a:br>
            <a:r>
              <a:rPr lang="en-US" dirty="0">
                <a:solidFill>
                  <a:schemeClr val="accent2">
                    <a:lumMod val="50000"/>
                  </a:schemeClr>
                </a:solidFill>
                <a:effectLst/>
              </a:rPr>
              <a:t>)</a:t>
            </a:r>
            <a:endParaRPr lang="en-US" dirty="0">
              <a:solidFill>
                <a:schemeClr val="accent2">
                  <a:lumMod val="50000"/>
                </a:schemeClr>
              </a:solidFill>
            </a:endParaRPr>
          </a:p>
        </p:txBody>
      </p:sp>
      <p:sp>
        <p:nvSpPr>
          <p:cNvPr id="2" name="TextBox 1">
            <a:extLst>
              <a:ext uri="{FF2B5EF4-FFF2-40B4-BE49-F238E27FC236}">
                <a16:creationId xmlns:a16="http://schemas.microsoft.com/office/drawing/2014/main" id="{E43372E0-C67B-6EB8-42AD-8F5B337F1DCF}"/>
              </a:ext>
            </a:extLst>
          </p:cNvPr>
          <p:cNvSpPr txBox="1"/>
          <p:nvPr/>
        </p:nvSpPr>
        <p:spPr>
          <a:xfrm>
            <a:off x="520789" y="1160270"/>
            <a:ext cx="10898214" cy="400110"/>
          </a:xfrm>
          <a:prstGeom prst="rect">
            <a:avLst/>
          </a:prstGeom>
          <a:noFill/>
        </p:spPr>
        <p:txBody>
          <a:bodyPr wrap="square" rtlCol="0">
            <a:spAutoFit/>
          </a:bodyPr>
          <a:lstStyle/>
          <a:p>
            <a:pPr algn="ctr"/>
            <a:r>
              <a:rPr lang="en-US" sz="2000" b="1" dirty="0">
                <a:solidFill>
                  <a:srgbClr val="92278F"/>
                </a:solidFill>
              </a:rPr>
              <a:t>@CustomerRegion = South</a:t>
            </a:r>
          </a:p>
        </p:txBody>
      </p:sp>
      <p:sp>
        <p:nvSpPr>
          <p:cNvPr id="4" name="TextBox 3">
            <a:extLst>
              <a:ext uri="{FF2B5EF4-FFF2-40B4-BE49-F238E27FC236}">
                <a16:creationId xmlns:a16="http://schemas.microsoft.com/office/drawing/2014/main" id="{A9892250-ECC4-8FCC-2996-205FB5678358}"/>
              </a:ext>
            </a:extLst>
          </p:cNvPr>
          <p:cNvSpPr txBox="1"/>
          <p:nvPr/>
        </p:nvSpPr>
        <p:spPr>
          <a:xfrm>
            <a:off x="6348208" y="560104"/>
            <a:ext cx="5323003" cy="830997"/>
          </a:xfrm>
          <a:prstGeom prst="rect">
            <a:avLst/>
          </a:prstGeom>
          <a:noFill/>
        </p:spPr>
        <p:txBody>
          <a:bodyPr wrap="square" rtlCol="0">
            <a:spAutoFit/>
          </a:bodyPr>
          <a:lstStyle/>
          <a:p>
            <a:pPr algn="ctr"/>
            <a:r>
              <a:rPr lang="en-US" sz="2400" b="1" dirty="0"/>
              <a:t>Equivalent DAX Script </a:t>
            </a:r>
          </a:p>
          <a:p>
            <a:pPr algn="ctr"/>
            <a:r>
              <a:rPr lang="en-US" sz="2400" b="1" dirty="0"/>
              <a:t>(Just Region)</a:t>
            </a:r>
          </a:p>
        </p:txBody>
      </p:sp>
    </p:spTree>
    <p:extLst>
      <p:ext uri="{BB962C8B-B14F-4D97-AF65-F5344CB8AC3E}">
        <p14:creationId xmlns:p14="http://schemas.microsoft.com/office/powerpoint/2010/main" val="304504922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E4600-5545-FD03-0A73-634867AF4C34}"/>
              </a:ext>
            </a:extLst>
          </p:cNvPr>
          <p:cNvSpPr txBox="1"/>
          <p:nvPr/>
        </p:nvSpPr>
        <p:spPr>
          <a:xfrm>
            <a:off x="6348209" y="1667124"/>
            <a:ext cx="5323003" cy="3970318"/>
          </a:xfrm>
          <a:prstGeom prst="rect">
            <a:avLst/>
          </a:prstGeom>
          <a:noFill/>
        </p:spPr>
        <p:txBody>
          <a:bodyPr wrap="square">
            <a:spAutoFit/>
          </a:bodyPr>
          <a:lstStyle/>
          <a:p>
            <a:r>
              <a:rPr lang="en-US" dirty="0">
                <a:solidFill>
                  <a:schemeClr val="accent2">
                    <a:lumMod val="50000"/>
                  </a:schemeClr>
                </a:solidFill>
                <a:effectLst/>
              </a:rPr>
              <a:t>EVALUATE</a:t>
            </a:r>
            <a:br>
              <a:rPr lang="en-US" dirty="0">
                <a:solidFill>
                  <a:schemeClr val="accent2">
                    <a:lumMod val="50000"/>
                  </a:schemeClr>
                </a:solidFill>
              </a:rPr>
            </a:br>
            <a:r>
              <a:rPr lang="en-US" dirty="0">
                <a:solidFill>
                  <a:schemeClr val="accent2">
                    <a:lumMod val="50000"/>
                  </a:schemeClr>
                </a:solidFill>
                <a:effectLst/>
              </a:rPr>
              <a:t>SUMMARIZECOLUMNS</a:t>
            </a:r>
            <a:r>
              <a:rPr lang="en-US" dirty="0">
                <a:solidFill>
                  <a:schemeClr val="accent2">
                    <a:lumMod val="50000"/>
                  </a:schemeClr>
                </a:solidFill>
              </a:rPr>
              <a:t> </a:t>
            </a:r>
            <a:r>
              <a:rPr lang="en-US" dirty="0">
                <a:solidFill>
                  <a:schemeClr val="accent2">
                    <a:lumMod val="50000"/>
                  </a:schemeClr>
                </a:solidFill>
                <a:effectLst/>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'Customer'[State]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a:t>
            </a:r>
            <a:r>
              <a:rPr lang="en-US" dirty="0" err="1">
                <a:solidFill>
                  <a:schemeClr val="accent2">
                    <a:lumMod val="50000"/>
                  </a:schemeClr>
                </a:solidFill>
                <a:effectLst/>
              </a:rPr>
              <a:t>CustomerName</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'Date'[Quarter Name]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a:t>
            </a:r>
            <a:r>
              <a:rPr lang="en-US" dirty="0" err="1">
                <a:solidFill>
                  <a:schemeClr val="accent2">
                    <a:lumMod val="50000"/>
                  </a:schemeClr>
                </a:solidFill>
                <a:effectLst/>
              </a:rPr>
              <a:t>QuarterSort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b="1" dirty="0">
                <a:solidFill>
                  <a:schemeClr val="accent2">
                    <a:lumMod val="50000"/>
                  </a:schemeClr>
                </a:solidFill>
              </a:rPr>
              <a:t>    </a:t>
            </a:r>
            <a:r>
              <a:rPr lang="en-US" b="1" dirty="0">
                <a:solidFill>
                  <a:schemeClr val="accent2">
                    <a:lumMod val="50000"/>
                  </a:schemeClr>
                </a:solidFill>
                <a:effectLst/>
              </a:rPr>
              <a:t>FILTER</a:t>
            </a:r>
            <a:r>
              <a:rPr lang="en-US" b="1" dirty="0">
                <a:solidFill>
                  <a:schemeClr val="accent2">
                    <a:lumMod val="50000"/>
                  </a:schemeClr>
                </a:solidFill>
              </a:rPr>
              <a:t> </a:t>
            </a:r>
            <a:r>
              <a:rPr lang="en-US" b="1" dirty="0">
                <a:solidFill>
                  <a:schemeClr val="accent2">
                    <a:lumMod val="50000"/>
                  </a:schemeClr>
                </a:solidFill>
                <a:effectLst/>
              </a:rPr>
              <a:t>(</a:t>
            </a:r>
            <a:br>
              <a:rPr lang="en-US" b="1" dirty="0">
                <a:solidFill>
                  <a:schemeClr val="accent2">
                    <a:lumMod val="50000"/>
                  </a:schemeClr>
                </a:solidFill>
              </a:rPr>
            </a:br>
            <a:r>
              <a:rPr lang="en-US" b="1" dirty="0">
                <a:solidFill>
                  <a:schemeClr val="accent2">
                    <a:lumMod val="50000"/>
                  </a:schemeClr>
                </a:solidFill>
              </a:rPr>
              <a:t>       ’</a:t>
            </a:r>
            <a:r>
              <a:rPr lang="en-US" b="1" dirty="0">
                <a:solidFill>
                  <a:schemeClr val="accent4"/>
                </a:solidFill>
              </a:rPr>
              <a:t>Customer’,</a:t>
            </a:r>
            <a:br>
              <a:rPr lang="en-US" b="1" dirty="0">
                <a:solidFill>
                  <a:schemeClr val="accent4"/>
                </a:solidFill>
              </a:rPr>
            </a:br>
            <a:r>
              <a:rPr lang="en-US" b="1" dirty="0">
                <a:solidFill>
                  <a:schemeClr val="accent4"/>
                </a:solidFill>
              </a:rPr>
              <a:t>       ’</a:t>
            </a:r>
            <a:r>
              <a:rPr lang="en-US" b="1" dirty="0">
                <a:solidFill>
                  <a:schemeClr val="accent4"/>
                </a:solidFill>
                <a:effectLst/>
              </a:rPr>
              <a:t>Customer’[Region]</a:t>
            </a:r>
            <a:r>
              <a:rPr lang="en-US" b="1" dirty="0">
                <a:solidFill>
                  <a:schemeClr val="accent2">
                    <a:lumMod val="50000"/>
                  </a:schemeClr>
                </a:solidFill>
              </a:rPr>
              <a:t> </a:t>
            </a:r>
            <a:r>
              <a:rPr lang="en-US" b="1" dirty="0">
                <a:solidFill>
                  <a:schemeClr val="accent3"/>
                </a:solidFill>
              </a:rPr>
              <a:t>=</a:t>
            </a:r>
            <a:r>
              <a:rPr lang="en-US" b="1" dirty="0">
                <a:solidFill>
                  <a:schemeClr val="accent2">
                    <a:lumMod val="50000"/>
                  </a:schemeClr>
                </a:solidFill>
              </a:rPr>
              <a:t> </a:t>
            </a:r>
            <a:r>
              <a:rPr lang="en-US" b="1" i="0" dirty="0">
                <a:solidFill>
                  <a:srgbClr val="92278F"/>
                </a:solidFill>
                <a:effectLst/>
              </a:rPr>
              <a:t>“South”</a:t>
            </a:r>
            <a:br>
              <a:rPr lang="en-US" b="1" dirty="0">
                <a:solidFill>
                  <a:schemeClr val="accent2">
                    <a:lumMod val="50000"/>
                  </a:schemeClr>
                </a:solidFill>
              </a:rPr>
            </a:br>
            <a:r>
              <a:rPr lang="en-US" b="1" dirty="0">
                <a:solidFill>
                  <a:schemeClr val="accent2">
                    <a:lumMod val="50000"/>
                  </a:schemeClr>
                </a:solidFill>
              </a:rPr>
              <a:t>    </a:t>
            </a:r>
            <a:r>
              <a:rPr lang="en-US" b="1" dirty="0">
                <a:solidFill>
                  <a:schemeClr val="accent2">
                    <a:lumMod val="50000"/>
                  </a:schemeClr>
                </a:solidFill>
                <a:effectLst/>
              </a:rPr>
              <a:t>)</a:t>
            </a:r>
            <a:r>
              <a:rPr lang="en-US" b="1"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a:t>
            </a:r>
            <a:r>
              <a:rPr lang="en-US" i="0" dirty="0" err="1">
                <a:solidFill>
                  <a:schemeClr val="accent2">
                    <a:lumMod val="50000"/>
                  </a:schemeClr>
                </a:solidFill>
                <a:effectLst/>
              </a:rPr>
              <a:t>AvgPricePerUnit</a:t>
            </a:r>
            <a:r>
              <a:rPr lang="en-US" i="0" dirty="0">
                <a:solidFill>
                  <a:schemeClr val="accent2">
                    <a:lumMod val="50000"/>
                  </a:schemeClr>
                </a:solidFill>
                <a:effectLst/>
              </a:rPr>
              <a:t>"</a:t>
            </a:r>
            <a:r>
              <a:rPr lang="en-US" dirty="0">
                <a:solidFill>
                  <a:schemeClr val="accent2">
                    <a:lumMod val="50000"/>
                  </a:schemeClr>
                </a:solidFill>
              </a:rPr>
              <a:t>, </a:t>
            </a:r>
            <a:r>
              <a:rPr lang="en-US" dirty="0">
                <a:solidFill>
                  <a:schemeClr val="accent2">
                    <a:lumMod val="50000"/>
                  </a:schemeClr>
                </a:solidFill>
                <a:effectLst/>
              </a:rPr>
              <a:t>[</a:t>
            </a:r>
            <a:r>
              <a:rPr lang="en-US" dirty="0" err="1">
                <a:solidFill>
                  <a:schemeClr val="accent2">
                    <a:lumMod val="50000"/>
                  </a:schemeClr>
                </a:solidFill>
                <a:effectLst/>
              </a:rPr>
              <a:t>AvgPricePerUnit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Quantity"</a:t>
            </a:r>
            <a:r>
              <a:rPr lang="en-US" dirty="0">
                <a:solidFill>
                  <a:schemeClr val="accent2">
                    <a:lumMod val="50000"/>
                  </a:schemeClr>
                </a:solidFill>
              </a:rPr>
              <a:t>, </a:t>
            </a:r>
            <a:r>
              <a:rPr lang="en-US" dirty="0">
                <a:solidFill>
                  <a:schemeClr val="accent2">
                    <a:lumMod val="50000"/>
                  </a:schemeClr>
                </a:solidFill>
                <a:effectLst/>
              </a:rPr>
              <a:t>[Total Quantity]</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Sales"</a:t>
            </a:r>
            <a:r>
              <a:rPr lang="en-US" dirty="0">
                <a:solidFill>
                  <a:schemeClr val="accent2">
                    <a:lumMod val="50000"/>
                  </a:schemeClr>
                </a:solidFill>
              </a:rPr>
              <a:t>, </a:t>
            </a:r>
            <a:r>
              <a:rPr lang="en-US" dirty="0">
                <a:solidFill>
                  <a:schemeClr val="accent2">
                    <a:lumMod val="50000"/>
                  </a:schemeClr>
                </a:solidFill>
                <a:effectLst/>
              </a:rPr>
              <a:t>[Total Sales]</a:t>
            </a:r>
            <a:br>
              <a:rPr lang="en-US" dirty="0">
                <a:solidFill>
                  <a:schemeClr val="accent2">
                    <a:lumMod val="50000"/>
                  </a:schemeClr>
                </a:solidFill>
              </a:rPr>
            </a:br>
            <a:r>
              <a:rPr lang="en-US" dirty="0">
                <a:solidFill>
                  <a:schemeClr val="accent2">
                    <a:lumMod val="50000"/>
                  </a:schemeClr>
                </a:solidFill>
                <a:effectLst/>
              </a:rPr>
              <a:t>)</a:t>
            </a:r>
            <a:endParaRPr lang="en-US" dirty="0">
              <a:solidFill>
                <a:schemeClr val="accent2">
                  <a:lumMod val="50000"/>
                </a:schemeClr>
              </a:solidFill>
            </a:endParaRPr>
          </a:p>
        </p:txBody>
      </p:sp>
      <p:sp>
        <p:nvSpPr>
          <p:cNvPr id="10" name="TextBox 9">
            <a:extLst>
              <a:ext uri="{FF2B5EF4-FFF2-40B4-BE49-F238E27FC236}">
                <a16:creationId xmlns:a16="http://schemas.microsoft.com/office/drawing/2014/main" id="{F2C45535-2D00-39AC-AC12-7D0073C15E49}"/>
              </a:ext>
            </a:extLst>
          </p:cNvPr>
          <p:cNvSpPr txBox="1"/>
          <p:nvPr/>
        </p:nvSpPr>
        <p:spPr>
          <a:xfrm>
            <a:off x="772997" y="1667124"/>
            <a:ext cx="5323003" cy="4247317"/>
          </a:xfrm>
          <a:prstGeom prst="rect">
            <a:avLst/>
          </a:prstGeom>
          <a:noFill/>
        </p:spPr>
        <p:txBody>
          <a:bodyPr wrap="square">
            <a:spAutoFit/>
          </a:bodyPr>
          <a:lstStyle/>
          <a:p>
            <a:r>
              <a:rPr lang="en-US" dirty="0">
                <a:solidFill>
                  <a:schemeClr val="accent2">
                    <a:lumMod val="50000"/>
                  </a:schemeClr>
                </a:solidFill>
                <a:effectLst/>
              </a:rPr>
              <a:t>EVALUATE</a:t>
            </a:r>
            <a:br>
              <a:rPr lang="en-US" dirty="0">
                <a:solidFill>
                  <a:schemeClr val="accent2">
                    <a:lumMod val="50000"/>
                  </a:schemeClr>
                </a:solidFill>
              </a:rPr>
            </a:br>
            <a:r>
              <a:rPr lang="en-US" dirty="0">
                <a:solidFill>
                  <a:schemeClr val="accent2">
                    <a:lumMod val="50000"/>
                  </a:schemeClr>
                </a:solidFill>
                <a:effectLst/>
              </a:rPr>
              <a:t>SUMMARIZECOLUMNS</a:t>
            </a:r>
            <a:r>
              <a:rPr lang="en-US" dirty="0">
                <a:solidFill>
                  <a:schemeClr val="accent2">
                    <a:lumMod val="50000"/>
                  </a:schemeClr>
                </a:solidFill>
              </a:rPr>
              <a:t> </a:t>
            </a:r>
            <a:r>
              <a:rPr lang="en-US" dirty="0">
                <a:solidFill>
                  <a:schemeClr val="accent2">
                    <a:lumMod val="50000"/>
                  </a:schemeClr>
                </a:solidFill>
                <a:effectLst/>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'Customer'[State]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a:t>
            </a:r>
            <a:r>
              <a:rPr lang="en-US" dirty="0" err="1">
                <a:solidFill>
                  <a:schemeClr val="accent2">
                    <a:lumMod val="50000"/>
                  </a:schemeClr>
                </a:solidFill>
                <a:effectLst/>
              </a:rPr>
              <a:t>CustomerName</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'Date'[Quarter Name]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a:t>
            </a:r>
            <a:r>
              <a:rPr lang="en-US" dirty="0" err="1">
                <a:solidFill>
                  <a:schemeClr val="accent2">
                    <a:lumMod val="50000"/>
                  </a:schemeClr>
                </a:solidFill>
                <a:effectLst/>
              </a:rPr>
              <a:t>QuarterSort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b="1" dirty="0">
                <a:solidFill>
                  <a:schemeClr val="accent2">
                    <a:lumMod val="50000"/>
                  </a:schemeClr>
                </a:solidFill>
              </a:rPr>
              <a:t>RSCUSTOMDAXFILTER (</a:t>
            </a:r>
            <a:br>
              <a:rPr lang="en-US" dirty="0">
                <a:solidFill>
                  <a:schemeClr val="accent2">
                    <a:lumMod val="50000"/>
                  </a:schemeClr>
                </a:solidFill>
              </a:rPr>
            </a:br>
            <a:r>
              <a:rPr lang="en-US" dirty="0">
                <a:solidFill>
                  <a:srgbClr val="92278F"/>
                </a:solidFill>
              </a:rPr>
              <a:t>      </a:t>
            </a:r>
            <a:r>
              <a:rPr lang="en-US" b="1" dirty="0">
                <a:solidFill>
                  <a:srgbClr val="92278F"/>
                </a:solidFill>
              </a:rPr>
              <a:t>  ”South”,</a:t>
            </a:r>
            <a:br>
              <a:rPr lang="en-US" b="1" dirty="0">
                <a:solidFill>
                  <a:schemeClr val="accent5"/>
                </a:solidFill>
              </a:rPr>
            </a:br>
            <a:r>
              <a:rPr lang="en-US" dirty="0">
                <a:solidFill>
                  <a:schemeClr val="accent2">
                    <a:lumMod val="50000"/>
                  </a:schemeClr>
                </a:solidFill>
              </a:rPr>
              <a:t>       </a:t>
            </a:r>
            <a:r>
              <a:rPr lang="en-US" b="1" dirty="0">
                <a:solidFill>
                  <a:schemeClr val="accent3"/>
                </a:solidFill>
              </a:rPr>
              <a:t> </a:t>
            </a:r>
            <a:r>
              <a:rPr lang="en-US" b="1" dirty="0" err="1">
                <a:solidFill>
                  <a:schemeClr val="accent3"/>
                </a:solidFill>
              </a:rPr>
              <a:t>EqualToCondition</a:t>
            </a:r>
            <a:r>
              <a:rPr lang="en-US" b="1" dirty="0">
                <a:solidFill>
                  <a:schemeClr val="accent3"/>
                </a:solidFill>
              </a:rPr>
              <a:t>,</a:t>
            </a:r>
            <a:r>
              <a:rPr lang="en-US" b="1" dirty="0">
                <a:solidFill>
                  <a:schemeClr val="accent4"/>
                </a:solidFill>
              </a:rPr>
              <a:t> [Customer].[Region],</a:t>
            </a:r>
            <a:br>
              <a:rPr lang="en-US" dirty="0">
                <a:solidFill>
                  <a:schemeClr val="accent2">
                    <a:lumMod val="50000"/>
                  </a:schemeClr>
                </a:solidFill>
              </a:rPr>
            </a:br>
            <a:r>
              <a:rPr lang="en-US" dirty="0">
                <a:solidFill>
                  <a:schemeClr val="accent2">
                    <a:lumMod val="50000"/>
                  </a:schemeClr>
                </a:solidFill>
              </a:rPr>
              <a:t>        String</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a:t>
            </a:r>
            <a:r>
              <a:rPr lang="en-US" i="0" dirty="0" err="1">
                <a:solidFill>
                  <a:schemeClr val="accent2">
                    <a:lumMod val="50000"/>
                  </a:schemeClr>
                </a:solidFill>
                <a:effectLst/>
              </a:rPr>
              <a:t>AvgPricePerUnit</a:t>
            </a:r>
            <a:r>
              <a:rPr lang="en-US" i="0" dirty="0">
                <a:solidFill>
                  <a:schemeClr val="accent2">
                    <a:lumMod val="50000"/>
                  </a:schemeClr>
                </a:solidFill>
                <a:effectLst/>
              </a:rPr>
              <a:t>"</a:t>
            </a:r>
            <a:r>
              <a:rPr lang="en-US" dirty="0">
                <a:solidFill>
                  <a:schemeClr val="accent2">
                    <a:lumMod val="50000"/>
                  </a:schemeClr>
                </a:solidFill>
              </a:rPr>
              <a:t>, </a:t>
            </a:r>
            <a:r>
              <a:rPr lang="en-US" dirty="0">
                <a:solidFill>
                  <a:schemeClr val="accent2">
                    <a:lumMod val="50000"/>
                  </a:schemeClr>
                </a:solidFill>
                <a:effectLst/>
              </a:rPr>
              <a:t>[</a:t>
            </a:r>
            <a:r>
              <a:rPr lang="en-US" dirty="0" err="1">
                <a:solidFill>
                  <a:schemeClr val="accent2">
                    <a:lumMod val="50000"/>
                  </a:schemeClr>
                </a:solidFill>
                <a:effectLst/>
              </a:rPr>
              <a:t>AvgPricePerUnit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Quantity"</a:t>
            </a:r>
            <a:r>
              <a:rPr lang="en-US" dirty="0">
                <a:solidFill>
                  <a:schemeClr val="accent2">
                    <a:lumMod val="50000"/>
                  </a:schemeClr>
                </a:solidFill>
              </a:rPr>
              <a:t>, </a:t>
            </a:r>
            <a:r>
              <a:rPr lang="en-US" dirty="0">
                <a:solidFill>
                  <a:schemeClr val="accent2">
                    <a:lumMod val="50000"/>
                  </a:schemeClr>
                </a:solidFill>
                <a:effectLst/>
              </a:rPr>
              <a:t>[Total Quantity]</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Sales"</a:t>
            </a:r>
            <a:r>
              <a:rPr lang="en-US" dirty="0">
                <a:solidFill>
                  <a:schemeClr val="accent2">
                    <a:lumMod val="50000"/>
                  </a:schemeClr>
                </a:solidFill>
              </a:rPr>
              <a:t>, </a:t>
            </a:r>
            <a:r>
              <a:rPr lang="en-US" dirty="0">
                <a:solidFill>
                  <a:schemeClr val="accent2">
                    <a:lumMod val="50000"/>
                  </a:schemeClr>
                </a:solidFill>
                <a:effectLst/>
              </a:rPr>
              <a:t>[Total Sales]</a:t>
            </a:r>
            <a:br>
              <a:rPr lang="en-US" dirty="0">
                <a:solidFill>
                  <a:schemeClr val="accent2">
                    <a:lumMod val="50000"/>
                  </a:schemeClr>
                </a:solidFill>
              </a:rPr>
            </a:br>
            <a:r>
              <a:rPr lang="en-US" dirty="0">
                <a:solidFill>
                  <a:schemeClr val="accent2">
                    <a:lumMod val="50000"/>
                  </a:schemeClr>
                </a:solidFill>
                <a:effectLst/>
              </a:rPr>
              <a:t>)</a:t>
            </a:r>
            <a:endParaRPr lang="en-US" dirty="0">
              <a:solidFill>
                <a:schemeClr val="accent2">
                  <a:lumMod val="50000"/>
                </a:schemeClr>
              </a:solidFill>
            </a:endParaRPr>
          </a:p>
        </p:txBody>
      </p:sp>
      <p:sp>
        <p:nvSpPr>
          <p:cNvPr id="4" name="TextBox 3">
            <a:extLst>
              <a:ext uri="{FF2B5EF4-FFF2-40B4-BE49-F238E27FC236}">
                <a16:creationId xmlns:a16="http://schemas.microsoft.com/office/drawing/2014/main" id="{206B65D3-641C-5A98-C9AC-DBA5CD48A9A9}"/>
              </a:ext>
            </a:extLst>
          </p:cNvPr>
          <p:cNvSpPr txBox="1"/>
          <p:nvPr/>
        </p:nvSpPr>
        <p:spPr>
          <a:xfrm>
            <a:off x="520789" y="1160270"/>
            <a:ext cx="10898214" cy="400110"/>
          </a:xfrm>
          <a:prstGeom prst="rect">
            <a:avLst/>
          </a:prstGeom>
          <a:noFill/>
        </p:spPr>
        <p:txBody>
          <a:bodyPr wrap="square" rtlCol="0">
            <a:spAutoFit/>
          </a:bodyPr>
          <a:lstStyle/>
          <a:p>
            <a:pPr algn="ctr"/>
            <a:r>
              <a:rPr lang="en-US" sz="2000" b="1" dirty="0">
                <a:solidFill>
                  <a:srgbClr val="92278F"/>
                </a:solidFill>
              </a:rPr>
              <a:t>@CustomerRegion = South</a:t>
            </a:r>
          </a:p>
        </p:txBody>
      </p:sp>
      <p:sp>
        <p:nvSpPr>
          <p:cNvPr id="5" name="TextBox 4">
            <a:extLst>
              <a:ext uri="{FF2B5EF4-FFF2-40B4-BE49-F238E27FC236}">
                <a16:creationId xmlns:a16="http://schemas.microsoft.com/office/drawing/2014/main" id="{E83E5774-D6C3-95BF-26F0-16B0BCDE6562}"/>
              </a:ext>
            </a:extLst>
          </p:cNvPr>
          <p:cNvSpPr txBox="1"/>
          <p:nvPr/>
        </p:nvSpPr>
        <p:spPr>
          <a:xfrm>
            <a:off x="520789" y="533211"/>
            <a:ext cx="5070795" cy="830997"/>
          </a:xfrm>
          <a:prstGeom prst="rect">
            <a:avLst/>
          </a:prstGeom>
          <a:noFill/>
        </p:spPr>
        <p:txBody>
          <a:bodyPr wrap="square" rtlCol="0">
            <a:spAutoFit/>
          </a:bodyPr>
          <a:lstStyle/>
          <a:p>
            <a:pPr algn="ctr"/>
            <a:r>
              <a:rPr lang="en-US" sz="2400" b="1" dirty="0"/>
              <a:t>Query Designer-Generated DAX Script (Just Region)</a:t>
            </a:r>
          </a:p>
        </p:txBody>
      </p:sp>
      <p:sp>
        <p:nvSpPr>
          <p:cNvPr id="6" name="TextBox 5">
            <a:extLst>
              <a:ext uri="{FF2B5EF4-FFF2-40B4-BE49-F238E27FC236}">
                <a16:creationId xmlns:a16="http://schemas.microsoft.com/office/drawing/2014/main" id="{0A86CD26-FE83-DAE3-75A7-8C38C5CAB486}"/>
              </a:ext>
            </a:extLst>
          </p:cNvPr>
          <p:cNvSpPr txBox="1"/>
          <p:nvPr/>
        </p:nvSpPr>
        <p:spPr>
          <a:xfrm>
            <a:off x="6348208" y="560104"/>
            <a:ext cx="5323003" cy="830997"/>
          </a:xfrm>
          <a:prstGeom prst="rect">
            <a:avLst/>
          </a:prstGeom>
          <a:noFill/>
        </p:spPr>
        <p:txBody>
          <a:bodyPr wrap="square" rtlCol="0">
            <a:spAutoFit/>
          </a:bodyPr>
          <a:lstStyle/>
          <a:p>
            <a:pPr algn="ctr"/>
            <a:r>
              <a:rPr lang="en-US" sz="2400" b="1" dirty="0"/>
              <a:t>Equivalent DAX Script </a:t>
            </a:r>
          </a:p>
          <a:p>
            <a:pPr algn="ctr"/>
            <a:r>
              <a:rPr lang="en-US" sz="2400" b="1" dirty="0"/>
              <a:t>(Just Region)</a:t>
            </a:r>
          </a:p>
        </p:txBody>
      </p:sp>
    </p:spTree>
    <p:extLst>
      <p:ext uri="{BB962C8B-B14F-4D97-AF65-F5344CB8AC3E}">
        <p14:creationId xmlns:p14="http://schemas.microsoft.com/office/powerpoint/2010/main" val="302205678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E5A642-27A5-CB01-DA62-071565A33D46}"/>
              </a:ext>
            </a:extLst>
          </p:cNvPr>
          <p:cNvSpPr txBox="1"/>
          <p:nvPr/>
        </p:nvSpPr>
        <p:spPr>
          <a:xfrm>
            <a:off x="772997" y="365618"/>
            <a:ext cx="5070795" cy="830997"/>
          </a:xfrm>
          <a:prstGeom prst="rect">
            <a:avLst/>
          </a:prstGeom>
          <a:noFill/>
        </p:spPr>
        <p:txBody>
          <a:bodyPr wrap="square" rtlCol="0">
            <a:spAutoFit/>
          </a:bodyPr>
          <a:lstStyle/>
          <a:p>
            <a:pPr algn="ctr"/>
            <a:r>
              <a:rPr lang="en-US" sz="2400" b="1" dirty="0"/>
              <a:t>Query Designer-Generated DAX Script (1 Quarter)</a:t>
            </a:r>
          </a:p>
        </p:txBody>
      </p:sp>
      <p:sp>
        <p:nvSpPr>
          <p:cNvPr id="7" name="TextBox 6">
            <a:extLst>
              <a:ext uri="{FF2B5EF4-FFF2-40B4-BE49-F238E27FC236}">
                <a16:creationId xmlns:a16="http://schemas.microsoft.com/office/drawing/2014/main" id="{426E4600-5545-FD03-0A73-634867AF4C34}"/>
              </a:ext>
            </a:extLst>
          </p:cNvPr>
          <p:cNvSpPr txBox="1"/>
          <p:nvPr/>
        </p:nvSpPr>
        <p:spPr>
          <a:xfrm>
            <a:off x="6348209" y="1844254"/>
            <a:ext cx="5538991" cy="3785652"/>
          </a:xfrm>
          <a:prstGeom prst="rect">
            <a:avLst/>
          </a:prstGeom>
          <a:noFill/>
        </p:spPr>
        <p:txBody>
          <a:bodyPr wrap="square">
            <a:spAutoFit/>
          </a:bodyPr>
          <a:lstStyle/>
          <a:p>
            <a:r>
              <a:rPr lang="en-US" dirty="0">
                <a:solidFill>
                  <a:schemeClr val="accent2">
                    <a:lumMod val="50000"/>
                  </a:schemeClr>
                </a:solidFill>
                <a:effectLst/>
              </a:rPr>
              <a:t>EVALUATE</a:t>
            </a:r>
            <a:br>
              <a:rPr lang="en-US" dirty="0">
                <a:solidFill>
                  <a:schemeClr val="accent2">
                    <a:lumMod val="50000"/>
                  </a:schemeClr>
                </a:solidFill>
              </a:rPr>
            </a:br>
            <a:r>
              <a:rPr lang="en-US" dirty="0">
                <a:solidFill>
                  <a:schemeClr val="accent2">
                    <a:lumMod val="50000"/>
                  </a:schemeClr>
                </a:solidFill>
                <a:effectLst/>
              </a:rPr>
              <a:t>SUMMARIZECOLUMNS</a:t>
            </a:r>
            <a:r>
              <a:rPr lang="en-US" dirty="0">
                <a:solidFill>
                  <a:schemeClr val="accent2">
                    <a:lumMod val="50000"/>
                  </a:schemeClr>
                </a:solidFill>
              </a:rPr>
              <a:t> </a:t>
            </a:r>
            <a:r>
              <a:rPr lang="en-US" dirty="0">
                <a:solidFill>
                  <a:schemeClr val="accent2">
                    <a:lumMod val="50000"/>
                  </a:schemeClr>
                </a:solidFill>
                <a:effectLst/>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'Customer'[State]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a:t>
            </a:r>
            <a:r>
              <a:rPr lang="en-US" dirty="0" err="1">
                <a:solidFill>
                  <a:schemeClr val="accent2">
                    <a:lumMod val="50000"/>
                  </a:schemeClr>
                </a:solidFill>
                <a:effectLst/>
              </a:rPr>
              <a:t>CustomerName</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'Date'[Quarter Name]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a:t>
            </a:r>
            <a:r>
              <a:rPr lang="en-US" dirty="0" err="1">
                <a:solidFill>
                  <a:schemeClr val="accent2">
                    <a:lumMod val="50000"/>
                  </a:schemeClr>
                </a:solidFill>
                <a:effectLst/>
              </a:rPr>
              <a:t>QuarterSort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b="1" dirty="0">
                <a:solidFill>
                  <a:schemeClr val="accent2">
                    <a:lumMod val="50000"/>
                  </a:schemeClr>
                </a:solidFill>
              </a:rPr>
              <a:t>    </a:t>
            </a:r>
            <a:r>
              <a:rPr lang="en-US" b="1" dirty="0">
                <a:solidFill>
                  <a:schemeClr val="accent2">
                    <a:lumMod val="50000"/>
                  </a:schemeClr>
                </a:solidFill>
                <a:effectLst/>
              </a:rPr>
              <a:t>FILTER</a:t>
            </a:r>
            <a:r>
              <a:rPr lang="en-US" b="1" dirty="0">
                <a:solidFill>
                  <a:schemeClr val="accent2">
                    <a:lumMod val="50000"/>
                  </a:schemeClr>
                </a:solidFill>
              </a:rPr>
              <a:t> </a:t>
            </a:r>
            <a:r>
              <a:rPr lang="en-US" b="1" dirty="0">
                <a:solidFill>
                  <a:schemeClr val="accent2">
                    <a:lumMod val="50000"/>
                  </a:schemeClr>
                </a:solidFill>
                <a:effectLst/>
              </a:rPr>
              <a:t>(</a:t>
            </a:r>
            <a:br>
              <a:rPr lang="en-US" b="1" dirty="0">
                <a:solidFill>
                  <a:schemeClr val="accent2">
                    <a:lumMod val="50000"/>
                  </a:schemeClr>
                </a:solidFill>
              </a:rPr>
            </a:br>
            <a:r>
              <a:rPr lang="en-US" b="1" dirty="0">
                <a:solidFill>
                  <a:schemeClr val="accent2">
                    <a:lumMod val="50000"/>
                  </a:schemeClr>
                </a:solidFill>
              </a:rPr>
              <a:t>        </a:t>
            </a:r>
            <a:r>
              <a:rPr lang="en-US" b="1" dirty="0">
                <a:solidFill>
                  <a:schemeClr val="accent4"/>
                </a:solidFill>
              </a:rPr>
              <a:t>Date,</a:t>
            </a:r>
            <a:br>
              <a:rPr lang="en-US" b="1" dirty="0">
                <a:solidFill>
                  <a:schemeClr val="accent4"/>
                </a:solidFill>
              </a:rPr>
            </a:br>
            <a:r>
              <a:rPr lang="en-US" b="1" dirty="0">
                <a:solidFill>
                  <a:schemeClr val="accent4"/>
                </a:solidFill>
              </a:rPr>
              <a:t>        Date</a:t>
            </a:r>
            <a:r>
              <a:rPr lang="en-US" b="1" dirty="0">
                <a:solidFill>
                  <a:schemeClr val="accent4"/>
                </a:solidFill>
                <a:effectLst/>
              </a:rPr>
              <a:t>[</a:t>
            </a:r>
            <a:r>
              <a:rPr lang="en-US" b="1" dirty="0" err="1">
                <a:solidFill>
                  <a:schemeClr val="accent4"/>
                </a:solidFill>
                <a:effectLst/>
              </a:rPr>
              <a:t>QuarterName</a:t>
            </a:r>
            <a:r>
              <a:rPr lang="en-US" b="1" dirty="0">
                <a:solidFill>
                  <a:schemeClr val="accent4"/>
                </a:solidFill>
                <a:effectLst/>
              </a:rPr>
              <a:t>]</a:t>
            </a:r>
            <a:r>
              <a:rPr lang="en-US" b="1" dirty="0">
                <a:solidFill>
                  <a:schemeClr val="accent2">
                    <a:lumMod val="50000"/>
                  </a:schemeClr>
                </a:solidFill>
              </a:rPr>
              <a:t> </a:t>
            </a:r>
            <a:r>
              <a:rPr lang="en-US" sz="2400" b="1" dirty="0">
                <a:solidFill>
                  <a:schemeClr val="accent3"/>
                </a:solidFill>
              </a:rPr>
              <a:t>=</a:t>
            </a:r>
            <a:r>
              <a:rPr lang="en-US" b="1" dirty="0">
                <a:solidFill>
                  <a:schemeClr val="accent5"/>
                </a:solidFill>
              </a:rPr>
              <a:t> @DateQuarterName</a:t>
            </a:r>
            <a:br>
              <a:rPr lang="en-US" b="1" dirty="0">
                <a:solidFill>
                  <a:schemeClr val="accent2">
                    <a:lumMod val="50000"/>
                  </a:schemeClr>
                </a:solidFill>
              </a:rPr>
            </a:br>
            <a:r>
              <a:rPr lang="en-US" b="1" dirty="0">
                <a:solidFill>
                  <a:schemeClr val="accent2">
                    <a:lumMod val="50000"/>
                  </a:schemeClr>
                </a:solidFill>
              </a:rPr>
              <a:t>    </a:t>
            </a:r>
            <a:r>
              <a:rPr lang="en-US" b="1" dirty="0">
                <a:solidFill>
                  <a:schemeClr val="accent2">
                    <a:lumMod val="50000"/>
                  </a:schemeClr>
                </a:solidFill>
                <a:effectLst/>
              </a:rPr>
              <a:t>)</a:t>
            </a:r>
            <a:r>
              <a:rPr lang="en-US" b="1"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a:t>
            </a:r>
            <a:r>
              <a:rPr lang="en-US" i="0" dirty="0" err="1">
                <a:solidFill>
                  <a:schemeClr val="accent2">
                    <a:lumMod val="50000"/>
                  </a:schemeClr>
                </a:solidFill>
                <a:effectLst/>
              </a:rPr>
              <a:t>AvgPricePerUnit</a:t>
            </a:r>
            <a:r>
              <a:rPr lang="en-US" i="0" dirty="0">
                <a:solidFill>
                  <a:schemeClr val="accent2">
                    <a:lumMod val="50000"/>
                  </a:schemeClr>
                </a:solidFill>
                <a:effectLst/>
              </a:rPr>
              <a:t>"</a:t>
            </a:r>
            <a:r>
              <a:rPr lang="en-US" dirty="0">
                <a:solidFill>
                  <a:schemeClr val="accent2">
                    <a:lumMod val="50000"/>
                  </a:schemeClr>
                </a:solidFill>
              </a:rPr>
              <a:t>, </a:t>
            </a:r>
            <a:r>
              <a:rPr lang="en-US" dirty="0">
                <a:solidFill>
                  <a:schemeClr val="accent2">
                    <a:lumMod val="50000"/>
                  </a:schemeClr>
                </a:solidFill>
                <a:effectLst/>
              </a:rPr>
              <a:t>[</a:t>
            </a:r>
            <a:r>
              <a:rPr lang="en-US" dirty="0" err="1">
                <a:solidFill>
                  <a:schemeClr val="accent2">
                    <a:lumMod val="50000"/>
                  </a:schemeClr>
                </a:solidFill>
                <a:effectLst/>
              </a:rPr>
              <a:t>AvgPricePerUnit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Quantity"</a:t>
            </a:r>
            <a:r>
              <a:rPr lang="en-US" dirty="0">
                <a:solidFill>
                  <a:schemeClr val="accent2">
                    <a:lumMod val="50000"/>
                  </a:schemeClr>
                </a:solidFill>
              </a:rPr>
              <a:t>, </a:t>
            </a:r>
            <a:r>
              <a:rPr lang="en-US" dirty="0">
                <a:solidFill>
                  <a:schemeClr val="accent2">
                    <a:lumMod val="50000"/>
                  </a:schemeClr>
                </a:solidFill>
                <a:effectLst/>
              </a:rPr>
              <a:t>[Total Quantity]</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Sales"</a:t>
            </a:r>
            <a:r>
              <a:rPr lang="en-US" dirty="0">
                <a:solidFill>
                  <a:schemeClr val="accent2">
                    <a:lumMod val="50000"/>
                  </a:schemeClr>
                </a:solidFill>
              </a:rPr>
              <a:t>, </a:t>
            </a:r>
            <a:r>
              <a:rPr lang="en-US" dirty="0">
                <a:solidFill>
                  <a:schemeClr val="accent2">
                    <a:lumMod val="50000"/>
                  </a:schemeClr>
                </a:solidFill>
                <a:effectLst/>
              </a:rPr>
              <a:t>[Total Sales])</a:t>
            </a:r>
            <a:endParaRPr lang="en-US" dirty="0">
              <a:solidFill>
                <a:schemeClr val="accent2">
                  <a:lumMod val="50000"/>
                </a:schemeClr>
              </a:solidFill>
            </a:endParaRPr>
          </a:p>
        </p:txBody>
      </p:sp>
      <p:sp>
        <p:nvSpPr>
          <p:cNvPr id="10" name="TextBox 9">
            <a:extLst>
              <a:ext uri="{FF2B5EF4-FFF2-40B4-BE49-F238E27FC236}">
                <a16:creationId xmlns:a16="http://schemas.microsoft.com/office/drawing/2014/main" id="{F2C45535-2D00-39AC-AC12-7D0073C15E49}"/>
              </a:ext>
            </a:extLst>
          </p:cNvPr>
          <p:cNvSpPr txBox="1"/>
          <p:nvPr/>
        </p:nvSpPr>
        <p:spPr>
          <a:xfrm>
            <a:off x="772997" y="1844254"/>
            <a:ext cx="5323003" cy="3970318"/>
          </a:xfrm>
          <a:prstGeom prst="rect">
            <a:avLst/>
          </a:prstGeom>
          <a:noFill/>
        </p:spPr>
        <p:txBody>
          <a:bodyPr wrap="square">
            <a:spAutoFit/>
          </a:bodyPr>
          <a:lstStyle/>
          <a:p>
            <a:r>
              <a:rPr lang="en-US" dirty="0">
                <a:solidFill>
                  <a:schemeClr val="accent2">
                    <a:lumMod val="50000"/>
                  </a:schemeClr>
                </a:solidFill>
                <a:effectLst/>
              </a:rPr>
              <a:t>EVALUATE</a:t>
            </a:r>
            <a:br>
              <a:rPr lang="en-US" dirty="0">
                <a:solidFill>
                  <a:schemeClr val="accent2">
                    <a:lumMod val="50000"/>
                  </a:schemeClr>
                </a:solidFill>
              </a:rPr>
            </a:br>
            <a:r>
              <a:rPr lang="en-US" dirty="0">
                <a:solidFill>
                  <a:schemeClr val="accent2">
                    <a:lumMod val="50000"/>
                  </a:schemeClr>
                </a:solidFill>
                <a:effectLst/>
              </a:rPr>
              <a:t>SUMMARIZECOLUMNS</a:t>
            </a:r>
            <a:r>
              <a:rPr lang="en-US" dirty="0">
                <a:solidFill>
                  <a:schemeClr val="accent2">
                    <a:lumMod val="50000"/>
                  </a:schemeClr>
                </a:solidFill>
              </a:rPr>
              <a:t> </a:t>
            </a:r>
            <a:r>
              <a:rPr lang="en-US" dirty="0">
                <a:solidFill>
                  <a:schemeClr val="accent2">
                    <a:lumMod val="50000"/>
                  </a:schemeClr>
                </a:solidFill>
                <a:effectLst/>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'Customer'[State]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a:t>
            </a:r>
            <a:r>
              <a:rPr lang="en-US" dirty="0" err="1">
                <a:solidFill>
                  <a:schemeClr val="accent2">
                    <a:lumMod val="50000"/>
                  </a:schemeClr>
                </a:solidFill>
                <a:effectLst/>
              </a:rPr>
              <a:t>CustomerName</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'Date'[Quarter Name]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a:t>
            </a:r>
            <a:r>
              <a:rPr lang="en-US" dirty="0" err="1">
                <a:solidFill>
                  <a:schemeClr val="accent2">
                    <a:lumMod val="50000"/>
                  </a:schemeClr>
                </a:solidFill>
                <a:effectLst/>
              </a:rPr>
              <a:t>QuarterSort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b="1" dirty="0">
                <a:solidFill>
                  <a:schemeClr val="accent2">
                    <a:lumMod val="50000"/>
                  </a:schemeClr>
                </a:solidFill>
              </a:rPr>
              <a:t>RSCUSTOMDAXFILTER (</a:t>
            </a:r>
            <a:br>
              <a:rPr lang="en-US" dirty="0">
                <a:solidFill>
                  <a:schemeClr val="accent2">
                    <a:lumMod val="50000"/>
                  </a:schemeClr>
                </a:solidFill>
              </a:rPr>
            </a:br>
            <a:r>
              <a:rPr lang="en-US" dirty="0">
                <a:solidFill>
                  <a:schemeClr val="accent2">
                    <a:lumMod val="50000"/>
                  </a:schemeClr>
                </a:solidFill>
              </a:rPr>
              <a:t>      </a:t>
            </a:r>
            <a:r>
              <a:rPr lang="en-US" b="1" dirty="0">
                <a:solidFill>
                  <a:schemeClr val="accent5"/>
                </a:solidFill>
              </a:rPr>
              <a:t>  @DateQuarterName,</a:t>
            </a:r>
            <a:br>
              <a:rPr lang="en-US" b="1" dirty="0">
                <a:solidFill>
                  <a:schemeClr val="accent5"/>
                </a:solidFill>
              </a:rPr>
            </a:br>
            <a:r>
              <a:rPr lang="en-US" dirty="0">
                <a:solidFill>
                  <a:schemeClr val="accent2">
                    <a:lumMod val="50000"/>
                  </a:schemeClr>
                </a:solidFill>
              </a:rPr>
              <a:t>       </a:t>
            </a:r>
            <a:r>
              <a:rPr lang="en-US" b="1" dirty="0">
                <a:solidFill>
                  <a:schemeClr val="accent3"/>
                </a:solidFill>
              </a:rPr>
              <a:t> </a:t>
            </a:r>
            <a:r>
              <a:rPr lang="en-US" b="1" dirty="0" err="1">
                <a:solidFill>
                  <a:schemeClr val="accent3"/>
                </a:solidFill>
              </a:rPr>
              <a:t>EqualToCondition</a:t>
            </a:r>
            <a:r>
              <a:rPr lang="en-US" b="1" dirty="0">
                <a:solidFill>
                  <a:schemeClr val="accent3"/>
                </a:solidFill>
              </a:rPr>
              <a:t>,</a:t>
            </a:r>
            <a:r>
              <a:rPr lang="en-US" b="1" dirty="0">
                <a:solidFill>
                  <a:schemeClr val="accent4"/>
                </a:solidFill>
              </a:rPr>
              <a:t> [Date].[</a:t>
            </a:r>
            <a:r>
              <a:rPr lang="en-US" b="1" dirty="0" err="1">
                <a:solidFill>
                  <a:schemeClr val="accent4"/>
                </a:solidFill>
              </a:rPr>
              <a:t>QuarterName</a:t>
            </a:r>
            <a:r>
              <a:rPr lang="en-US" b="1" dirty="0">
                <a:solidFill>
                  <a:schemeClr val="accent4"/>
                </a:solidFill>
              </a:rPr>
              <a:t>],</a:t>
            </a:r>
            <a:br>
              <a:rPr lang="en-US" dirty="0">
                <a:solidFill>
                  <a:schemeClr val="accent2">
                    <a:lumMod val="50000"/>
                  </a:schemeClr>
                </a:solidFill>
              </a:rPr>
            </a:br>
            <a:r>
              <a:rPr lang="en-US" dirty="0">
                <a:solidFill>
                  <a:schemeClr val="accent2">
                    <a:lumMod val="50000"/>
                  </a:schemeClr>
                </a:solidFill>
              </a:rPr>
              <a:t>        String</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a:t>
            </a:r>
            <a:r>
              <a:rPr lang="en-US" i="0" dirty="0" err="1">
                <a:solidFill>
                  <a:schemeClr val="accent2">
                    <a:lumMod val="50000"/>
                  </a:schemeClr>
                </a:solidFill>
                <a:effectLst/>
              </a:rPr>
              <a:t>AvgPricePerUnit</a:t>
            </a:r>
            <a:r>
              <a:rPr lang="en-US" i="0" dirty="0">
                <a:solidFill>
                  <a:schemeClr val="accent2">
                    <a:lumMod val="50000"/>
                  </a:schemeClr>
                </a:solidFill>
                <a:effectLst/>
              </a:rPr>
              <a:t>"</a:t>
            </a:r>
            <a:r>
              <a:rPr lang="en-US" dirty="0">
                <a:solidFill>
                  <a:schemeClr val="accent2">
                    <a:lumMod val="50000"/>
                  </a:schemeClr>
                </a:solidFill>
              </a:rPr>
              <a:t>, </a:t>
            </a:r>
            <a:r>
              <a:rPr lang="en-US" dirty="0">
                <a:solidFill>
                  <a:schemeClr val="accent2">
                    <a:lumMod val="50000"/>
                  </a:schemeClr>
                </a:solidFill>
                <a:effectLst/>
              </a:rPr>
              <a:t>[</a:t>
            </a:r>
            <a:r>
              <a:rPr lang="en-US" dirty="0" err="1">
                <a:solidFill>
                  <a:schemeClr val="accent2">
                    <a:lumMod val="50000"/>
                  </a:schemeClr>
                </a:solidFill>
                <a:effectLst/>
              </a:rPr>
              <a:t>AvgPricePerUnit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Quantity"</a:t>
            </a:r>
            <a:r>
              <a:rPr lang="en-US" dirty="0">
                <a:solidFill>
                  <a:schemeClr val="accent2">
                    <a:lumMod val="50000"/>
                  </a:schemeClr>
                </a:solidFill>
              </a:rPr>
              <a:t>, </a:t>
            </a:r>
            <a:r>
              <a:rPr lang="en-US" dirty="0">
                <a:solidFill>
                  <a:schemeClr val="accent2">
                    <a:lumMod val="50000"/>
                  </a:schemeClr>
                </a:solidFill>
                <a:effectLst/>
              </a:rPr>
              <a:t>[Total Quantity]</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Sales"</a:t>
            </a:r>
            <a:r>
              <a:rPr lang="en-US" dirty="0">
                <a:solidFill>
                  <a:schemeClr val="accent2">
                    <a:lumMod val="50000"/>
                  </a:schemeClr>
                </a:solidFill>
              </a:rPr>
              <a:t>, </a:t>
            </a:r>
            <a:r>
              <a:rPr lang="en-US" dirty="0">
                <a:solidFill>
                  <a:schemeClr val="accent2">
                    <a:lumMod val="50000"/>
                  </a:schemeClr>
                </a:solidFill>
                <a:effectLst/>
              </a:rPr>
              <a:t>[Total Sales])</a:t>
            </a:r>
            <a:endParaRPr lang="en-US" dirty="0">
              <a:solidFill>
                <a:schemeClr val="accent2">
                  <a:lumMod val="50000"/>
                </a:schemeClr>
              </a:solidFill>
            </a:endParaRPr>
          </a:p>
        </p:txBody>
      </p:sp>
      <p:sp>
        <p:nvSpPr>
          <p:cNvPr id="13" name="TextBox 12">
            <a:extLst>
              <a:ext uri="{FF2B5EF4-FFF2-40B4-BE49-F238E27FC236}">
                <a16:creationId xmlns:a16="http://schemas.microsoft.com/office/drawing/2014/main" id="{D05E8D7E-E3E6-A90D-AB09-201AE2119B06}"/>
              </a:ext>
            </a:extLst>
          </p:cNvPr>
          <p:cNvSpPr txBox="1"/>
          <p:nvPr/>
        </p:nvSpPr>
        <p:spPr>
          <a:xfrm>
            <a:off x="6348210" y="365618"/>
            <a:ext cx="5323003" cy="830997"/>
          </a:xfrm>
          <a:prstGeom prst="rect">
            <a:avLst/>
          </a:prstGeom>
          <a:noFill/>
        </p:spPr>
        <p:txBody>
          <a:bodyPr wrap="square" rtlCol="0">
            <a:spAutoFit/>
          </a:bodyPr>
          <a:lstStyle/>
          <a:p>
            <a:pPr algn="ctr"/>
            <a:r>
              <a:rPr lang="en-US" sz="2400" b="1" dirty="0"/>
              <a:t>Equivalent DAX Script</a:t>
            </a:r>
          </a:p>
          <a:p>
            <a:pPr algn="ctr"/>
            <a:r>
              <a:rPr lang="en-US" sz="2400" b="1" dirty="0"/>
              <a:t>(1 Quarter)</a:t>
            </a:r>
          </a:p>
        </p:txBody>
      </p:sp>
      <p:sp>
        <p:nvSpPr>
          <p:cNvPr id="2" name="TextBox 1">
            <a:extLst>
              <a:ext uri="{FF2B5EF4-FFF2-40B4-BE49-F238E27FC236}">
                <a16:creationId xmlns:a16="http://schemas.microsoft.com/office/drawing/2014/main" id="{0D9F07D6-BCD9-5569-3DDB-9B67A02CCE76}"/>
              </a:ext>
            </a:extLst>
          </p:cNvPr>
          <p:cNvSpPr txBox="1"/>
          <p:nvPr/>
        </p:nvSpPr>
        <p:spPr>
          <a:xfrm>
            <a:off x="520788" y="1196615"/>
            <a:ext cx="11150425" cy="400110"/>
          </a:xfrm>
          <a:prstGeom prst="rect">
            <a:avLst/>
          </a:prstGeom>
          <a:noFill/>
        </p:spPr>
        <p:txBody>
          <a:bodyPr wrap="square" rtlCol="0">
            <a:spAutoFit/>
          </a:bodyPr>
          <a:lstStyle/>
          <a:p>
            <a:pPr algn="ctr"/>
            <a:r>
              <a:rPr lang="en-US" sz="2000" b="1" dirty="0">
                <a:solidFill>
                  <a:schemeClr val="accent5"/>
                </a:solidFill>
              </a:rPr>
              <a:t>@DateQuarterName = Q1-2022</a:t>
            </a:r>
          </a:p>
        </p:txBody>
      </p:sp>
    </p:spTree>
    <p:extLst>
      <p:ext uri="{BB962C8B-B14F-4D97-AF65-F5344CB8AC3E}">
        <p14:creationId xmlns:p14="http://schemas.microsoft.com/office/powerpoint/2010/main" val="310505964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E5A642-27A5-CB01-DA62-071565A33D46}"/>
              </a:ext>
            </a:extLst>
          </p:cNvPr>
          <p:cNvSpPr txBox="1"/>
          <p:nvPr/>
        </p:nvSpPr>
        <p:spPr>
          <a:xfrm>
            <a:off x="772997" y="355347"/>
            <a:ext cx="5070795" cy="830997"/>
          </a:xfrm>
          <a:prstGeom prst="rect">
            <a:avLst/>
          </a:prstGeom>
          <a:noFill/>
        </p:spPr>
        <p:txBody>
          <a:bodyPr wrap="square" rtlCol="0">
            <a:spAutoFit/>
          </a:bodyPr>
          <a:lstStyle/>
          <a:p>
            <a:pPr algn="ctr"/>
            <a:r>
              <a:rPr lang="en-US" sz="2400" b="1" dirty="0"/>
              <a:t>Query Designer-Generated DAX Script (multiple quarters)</a:t>
            </a:r>
          </a:p>
        </p:txBody>
      </p:sp>
      <p:sp>
        <p:nvSpPr>
          <p:cNvPr id="7" name="TextBox 6">
            <a:extLst>
              <a:ext uri="{FF2B5EF4-FFF2-40B4-BE49-F238E27FC236}">
                <a16:creationId xmlns:a16="http://schemas.microsoft.com/office/drawing/2014/main" id="{426E4600-5545-FD03-0A73-634867AF4C34}"/>
              </a:ext>
            </a:extLst>
          </p:cNvPr>
          <p:cNvSpPr txBox="1"/>
          <p:nvPr/>
        </p:nvSpPr>
        <p:spPr>
          <a:xfrm>
            <a:off x="6653009" y="1540362"/>
            <a:ext cx="5538991" cy="4247317"/>
          </a:xfrm>
          <a:prstGeom prst="rect">
            <a:avLst/>
          </a:prstGeom>
          <a:noFill/>
        </p:spPr>
        <p:txBody>
          <a:bodyPr wrap="square">
            <a:spAutoFit/>
          </a:bodyPr>
          <a:lstStyle/>
          <a:p>
            <a:r>
              <a:rPr lang="en-US" dirty="0">
                <a:effectLst/>
              </a:rPr>
              <a:t>EVALUATE</a:t>
            </a:r>
            <a:br>
              <a:rPr lang="en-US" dirty="0"/>
            </a:br>
            <a:r>
              <a:rPr lang="en-US" dirty="0">
                <a:effectLst/>
              </a:rPr>
              <a:t>SUMMARIZECOLUMNS</a:t>
            </a:r>
            <a:r>
              <a:rPr lang="en-US" dirty="0"/>
              <a:t> </a:t>
            </a:r>
            <a:r>
              <a:rPr lang="en-US" dirty="0">
                <a:effectLst/>
              </a:rPr>
              <a:t>(</a:t>
            </a:r>
            <a:br>
              <a:rPr lang="en-US" dirty="0"/>
            </a:br>
            <a:r>
              <a:rPr lang="en-US" dirty="0"/>
              <a:t>    </a:t>
            </a:r>
            <a:r>
              <a:rPr lang="en-US" dirty="0">
                <a:effectLst/>
              </a:rPr>
              <a:t>'Customer'[State]</a:t>
            </a:r>
            <a:r>
              <a:rPr lang="en-US" dirty="0"/>
              <a:t>,   </a:t>
            </a:r>
            <a:r>
              <a:rPr lang="en-US" dirty="0">
                <a:effectLst/>
              </a:rPr>
              <a:t>'Customer'[</a:t>
            </a:r>
            <a:r>
              <a:rPr lang="en-US" dirty="0" err="1">
                <a:effectLst/>
              </a:rPr>
              <a:t>CustomerName</a:t>
            </a:r>
            <a:r>
              <a:rPr lang="en-US" dirty="0">
                <a:effectLst/>
              </a:rPr>
              <a:t>]</a:t>
            </a:r>
            <a:r>
              <a:rPr lang="en-US" dirty="0"/>
              <a:t>,</a:t>
            </a:r>
            <a:br>
              <a:rPr lang="en-US" dirty="0"/>
            </a:br>
            <a:r>
              <a:rPr lang="en-US" dirty="0"/>
              <a:t>    </a:t>
            </a:r>
            <a:r>
              <a:rPr lang="en-US" dirty="0">
                <a:effectLst/>
              </a:rPr>
              <a:t>'Date'[Quarter Name]</a:t>
            </a:r>
            <a:r>
              <a:rPr lang="en-US" dirty="0"/>
              <a:t>,  </a:t>
            </a:r>
            <a:r>
              <a:rPr lang="en-US" dirty="0">
                <a:effectLst/>
              </a:rPr>
              <a:t>'Date'[</a:t>
            </a:r>
            <a:r>
              <a:rPr lang="en-US" dirty="0" err="1">
                <a:effectLst/>
              </a:rPr>
              <a:t>QuarterSort</a:t>
            </a:r>
            <a:r>
              <a:rPr lang="en-US" dirty="0">
                <a:effectLst/>
              </a:rPr>
              <a:t>]</a:t>
            </a:r>
            <a:r>
              <a:rPr lang="en-US" dirty="0"/>
              <a:t>,</a:t>
            </a:r>
            <a:br>
              <a:rPr lang="en-US" dirty="0"/>
            </a:br>
            <a:r>
              <a:rPr lang="en-US" b="1" dirty="0">
                <a:solidFill>
                  <a:schemeClr val="accent1"/>
                </a:solidFill>
                <a:effectLst/>
              </a:rPr>
              <a:t>Filter</a:t>
            </a:r>
            <a:r>
              <a:rPr lang="en-US" dirty="0">
                <a:solidFill>
                  <a:srgbClr val="808080"/>
                </a:solidFill>
                <a:effectLst/>
              </a:rPr>
              <a:t>(</a:t>
            </a:r>
            <a:r>
              <a:rPr lang="en-US" b="1" dirty="0">
                <a:solidFill>
                  <a:schemeClr val="accent4"/>
                </a:solidFill>
                <a:effectLst/>
              </a:rPr>
              <a:t>'Date'</a:t>
            </a:r>
            <a:r>
              <a:rPr lang="en-US" b="1" dirty="0">
                <a:solidFill>
                  <a:schemeClr val="accent4"/>
                </a:solidFill>
              </a:rPr>
              <a:t>,</a:t>
            </a:r>
            <a:br>
              <a:rPr lang="en-US" dirty="0"/>
            </a:br>
            <a:r>
              <a:rPr lang="en-US" dirty="0"/>
              <a:t>          </a:t>
            </a:r>
            <a:r>
              <a:rPr lang="en-US" b="1" dirty="0">
                <a:solidFill>
                  <a:schemeClr val="accent4"/>
                </a:solidFill>
              </a:rPr>
              <a:t> </a:t>
            </a:r>
            <a:r>
              <a:rPr lang="en-US" b="1" dirty="0">
                <a:solidFill>
                  <a:schemeClr val="accent4"/>
                </a:solidFill>
                <a:effectLst/>
              </a:rPr>
              <a:t>'Date'[Quarter Name]</a:t>
            </a:r>
            <a:r>
              <a:rPr lang="en-US" b="1" dirty="0">
                <a:solidFill>
                  <a:schemeClr val="accent4"/>
                </a:solidFill>
              </a:rPr>
              <a:t> </a:t>
            </a:r>
            <a:r>
              <a:rPr lang="en-US" b="1" dirty="0">
                <a:solidFill>
                  <a:schemeClr val="accent3"/>
                </a:solidFill>
              </a:rPr>
              <a:t>=</a:t>
            </a:r>
            <a:r>
              <a:rPr lang="en-US" dirty="0"/>
              <a:t> </a:t>
            </a:r>
            <a:r>
              <a:rPr lang="en-US" b="1" i="0" dirty="0">
                <a:solidFill>
                  <a:schemeClr val="accent5"/>
                </a:solidFill>
                <a:effectLst/>
              </a:rPr>
              <a:t>"Q1-2022"</a:t>
            </a:r>
            <a:r>
              <a:rPr lang="en-US" b="1" dirty="0">
                <a:solidFill>
                  <a:schemeClr val="accent5"/>
                </a:solidFill>
              </a:rPr>
              <a:t> </a:t>
            </a:r>
            <a:r>
              <a:rPr lang="en-US" b="1" dirty="0">
                <a:solidFill>
                  <a:schemeClr val="accent5"/>
                </a:solidFill>
                <a:effectLst/>
              </a:rPr>
              <a:t>||</a:t>
            </a:r>
            <a:br>
              <a:rPr lang="en-US" dirty="0"/>
            </a:br>
            <a:r>
              <a:rPr lang="en-US" dirty="0"/>
              <a:t>           </a:t>
            </a:r>
            <a:r>
              <a:rPr lang="en-US" b="1" dirty="0">
                <a:solidFill>
                  <a:schemeClr val="accent4"/>
                </a:solidFill>
                <a:effectLst/>
              </a:rPr>
              <a:t>'Date'[Quarter Name]</a:t>
            </a:r>
            <a:r>
              <a:rPr lang="en-US" b="1" dirty="0">
                <a:solidFill>
                  <a:schemeClr val="accent4"/>
                </a:solidFill>
              </a:rPr>
              <a:t> </a:t>
            </a:r>
            <a:r>
              <a:rPr lang="en-US" b="1" dirty="0">
                <a:solidFill>
                  <a:schemeClr val="accent3"/>
                </a:solidFill>
              </a:rPr>
              <a:t>=</a:t>
            </a:r>
            <a:r>
              <a:rPr lang="en-US" dirty="0"/>
              <a:t> </a:t>
            </a:r>
            <a:r>
              <a:rPr lang="en-US" b="1" dirty="0">
                <a:solidFill>
                  <a:schemeClr val="accent5"/>
                </a:solidFill>
              </a:rPr>
              <a:t>"Q2-2022" ||</a:t>
            </a:r>
            <a:br>
              <a:rPr lang="en-US" b="1" dirty="0">
                <a:solidFill>
                  <a:schemeClr val="accent5"/>
                </a:solidFill>
              </a:rPr>
            </a:br>
            <a:r>
              <a:rPr lang="en-US" dirty="0"/>
              <a:t>           </a:t>
            </a:r>
            <a:r>
              <a:rPr lang="en-US" b="1" dirty="0">
                <a:solidFill>
                  <a:schemeClr val="accent4"/>
                </a:solidFill>
                <a:effectLst/>
              </a:rPr>
              <a:t>'Date'[Quarter Name]</a:t>
            </a:r>
            <a:r>
              <a:rPr lang="en-US" b="1" dirty="0">
                <a:solidFill>
                  <a:schemeClr val="accent4"/>
                </a:solidFill>
              </a:rPr>
              <a:t> </a:t>
            </a:r>
            <a:r>
              <a:rPr lang="en-US" b="1" dirty="0">
                <a:solidFill>
                  <a:schemeClr val="accent3"/>
                </a:solidFill>
              </a:rPr>
              <a:t>=</a:t>
            </a:r>
            <a:r>
              <a:rPr lang="en-US" dirty="0"/>
              <a:t> </a:t>
            </a:r>
            <a:r>
              <a:rPr lang="en-US" b="1" i="0" dirty="0">
                <a:solidFill>
                  <a:schemeClr val="accent5"/>
                </a:solidFill>
                <a:effectLst/>
              </a:rPr>
              <a:t>"Q3-2022"</a:t>
            </a:r>
            <a:r>
              <a:rPr lang="en-US" b="1" dirty="0">
                <a:solidFill>
                  <a:schemeClr val="accent5"/>
                </a:solidFill>
              </a:rPr>
              <a:t> </a:t>
            </a:r>
            <a:r>
              <a:rPr lang="en-US" b="1" dirty="0">
                <a:solidFill>
                  <a:schemeClr val="accent5"/>
                </a:solidFill>
                <a:effectLst/>
              </a:rPr>
              <a:t>||</a:t>
            </a:r>
            <a:br>
              <a:rPr lang="en-US" dirty="0"/>
            </a:br>
            <a:r>
              <a:rPr lang="en-US" dirty="0"/>
              <a:t>         </a:t>
            </a:r>
            <a:r>
              <a:rPr lang="en-US" b="1" dirty="0">
                <a:solidFill>
                  <a:schemeClr val="accent4"/>
                </a:solidFill>
              </a:rPr>
              <a:t>  </a:t>
            </a:r>
            <a:r>
              <a:rPr lang="en-US" b="1" dirty="0">
                <a:solidFill>
                  <a:schemeClr val="accent4"/>
                </a:solidFill>
                <a:effectLst/>
              </a:rPr>
              <a:t>'Date'[Quarter Name]</a:t>
            </a:r>
            <a:r>
              <a:rPr lang="en-US" b="1" dirty="0">
                <a:solidFill>
                  <a:schemeClr val="accent4"/>
                </a:solidFill>
              </a:rPr>
              <a:t> </a:t>
            </a:r>
            <a:r>
              <a:rPr lang="en-US" b="1" dirty="0">
                <a:solidFill>
                  <a:schemeClr val="accent3"/>
                </a:solidFill>
              </a:rPr>
              <a:t>=</a:t>
            </a:r>
            <a:r>
              <a:rPr lang="en-US" dirty="0"/>
              <a:t> </a:t>
            </a:r>
            <a:r>
              <a:rPr lang="en-US" b="1" i="0" dirty="0">
                <a:solidFill>
                  <a:schemeClr val="accent5"/>
                </a:solidFill>
                <a:effectLst/>
              </a:rPr>
              <a:t>"Q4-2022"</a:t>
            </a:r>
            <a:r>
              <a:rPr lang="en-US" b="1" dirty="0">
                <a:solidFill>
                  <a:schemeClr val="accent5"/>
                </a:solidFill>
              </a:rPr>
              <a:t> </a:t>
            </a:r>
            <a:r>
              <a:rPr lang="en-US" b="1" dirty="0">
                <a:solidFill>
                  <a:schemeClr val="accent5"/>
                </a:solidFill>
                <a:effectLst/>
              </a:rPr>
              <a:t>||</a:t>
            </a:r>
            <a:br>
              <a:rPr lang="en-US" dirty="0"/>
            </a:br>
            <a:r>
              <a:rPr lang="en-US" dirty="0"/>
              <a:t>           </a:t>
            </a:r>
            <a:r>
              <a:rPr lang="en-US" b="1" dirty="0">
                <a:solidFill>
                  <a:schemeClr val="accent4"/>
                </a:solidFill>
                <a:effectLst/>
              </a:rPr>
              <a:t>'Date'[Quarter Name]</a:t>
            </a:r>
            <a:r>
              <a:rPr lang="en-US" b="1" dirty="0">
                <a:solidFill>
                  <a:schemeClr val="accent4"/>
                </a:solidFill>
              </a:rPr>
              <a:t> </a:t>
            </a:r>
            <a:r>
              <a:rPr lang="en-US" b="1" dirty="0">
                <a:solidFill>
                  <a:schemeClr val="accent3"/>
                </a:solidFill>
              </a:rPr>
              <a:t>=</a:t>
            </a:r>
            <a:r>
              <a:rPr lang="en-US" dirty="0"/>
              <a:t> </a:t>
            </a:r>
            <a:r>
              <a:rPr lang="en-US" b="1" i="0" dirty="0">
                <a:solidFill>
                  <a:schemeClr val="accent5"/>
                </a:solidFill>
                <a:effectLst/>
              </a:rPr>
              <a:t>"Q1-2023"</a:t>
            </a:r>
            <a:r>
              <a:rPr lang="en-US" b="1" dirty="0">
                <a:solidFill>
                  <a:schemeClr val="accent5"/>
                </a:solidFill>
              </a:rPr>
              <a:t> </a:t>
            </a:r>
            <a:r>
              <a:rPr lang="en-US" b="1" dirty="0">
                <a:solidFill>
                  <a:schemeClr val="accent5"/>
                </a:solidFill>
                <a:effectLst/>
              </a:rPr>
              <a:t>||</a:t>
            </a:r>
            <a:br>
              <a:rPr lang="en-US" dirty="0"/>
            </a:br>
            <a:r>
              <a:rPr lang="en-US" dirty="0"/>
              <a:t>           </a:t>
            </a:r>
            <a:r>
              <a:rPr lang="en-US" dirty="0">
                <a:solidFill>
                  <a:srgbClr val="333333"/>
                </a:solidFill>
                <a:effectLst/>
              </a:rPr>
              <a:t>'</a:t>
            </a:r>
            <a:r>
              <a:rPr lang="en-US" b="1" dirty="0">
                <a:solidFill>
                  <a:schemeClr val="accent4"/>
                </a:solidFill>
                <a:effectLst/>
              </a:rPr>
              <a:t>Date'[Quarter Name]</a:t>
            </a:r>
            <a:r>
              <a:rPr lang="en-US" b="1" dirty="0">
                <a:solidFill>
                  <a:schemeClr val="accent4"/>
                </a:solidFill>
              </a:rPr>
              <a:t> </a:t>
            </a:r>
            <a:r>
              <a:rPr lang="en-US" b="1" dirty="0">
                <a:solidFill>
                  <a:schemeClr val="accent3"/>
                </a:solidFill>
              </a:rPr>
              <a:t>=</a:t>
            </a:r>
            <a:r>
              <a:rPr lang="en-US" dirty="0"/>
              <a:t> </a:t>
            </a:r>
            <a:r>
              <a:rPr lang="en-US" b="1" i="0" dirty="0">
                <a:solidFill>
                  <a:schemeClr val="accent5"/>
                </a:solidFill>
                <a:effectLst/>
              </a:rPr>
              <a:t>"Q2-2023"</a:t>
            </a:r>
            <a:r>
              <a:rPr lang="en-US" b="1" dirty="0">
                <a:solidFill>
                  <a:schemeClr val="accent5"/>
                </a:solidFill>
              </a:rPr>
              <a:t> </a:t>
            </a:r>
            <a:br>
              <a:rPr lang="en-US" dirty="0"/>
            </a:br>
            <a:r>
              <a:rPr lang="en-US" dirty="0">
                <a:solidFill>
                  <a:schemeClr val="accent1"/>
                </a:solidFill>
              </a:rPr>
              <a:t>         </a:t>
            </a:r>
            <a:r>
              <a:rPr lang="en-US" dirty="0">
                <a:solidFill>
                  <a:schemeClr val="accent1"/>
                </a:solidFill>
                <a:effectLst/>
              </a:rPr>
              <a:t>)</a:t>
            </a:r>
            <a:r>
              <a:rPr lang="en-US" dirty="0">
                <a:solidFill>
                  <a:schemeClr val="accent1"/>
                </a:solidFill>
              </a:rPr>
              <a:t>,</a:t>
            </a:r>
            <a:br>
              <a:rPr lang="en-US" dirty="0">
                <a:solidFill>
                  <a:schemeClr val="accent1"/>
                </a:solidFill>
              </a:rPr>
            </a:br>
            <a:r>
              <a:rPr lang="en-US" dirty="0">
                <a:solidFill>
                  <a:schemeClr val="accent1"/>
                </a:solidFill>
              </a:rPr>
              <a:t>    </a:t>
            </a:r>
            <a:r>
              <a:rPr lang="en-US" i="0" dirty="0">
                <a:solidFill>
                  <a:schemeClr val="accent1"/>
                </a:solidFill>
                <a:effectLst/>
              </a:rPr>
              <a:t>"</a:t>
            </a:r>
            <a:r>
              <a:rPr lang="en-US" i="0" dirty="0" err="1">
                <a:solidFill>
                  <a:schemeClr val="accent1"/>
                </a:solidFill>
                <a:effectLst/>
              </a:rPr>
              <a:t>AvgPricePerUnit</a:t>
            </a:r>
            <a:r>
              <a:rPr lang="en-US" i="0" dirty="0">
                <a:solidFill>
                  <a:schemeClr val="accent1"/>
                </a:solidFill>
                <a:effectLst/>
              </a:rPr>
              <a:t>"</a:t>
            </a:r>
            <a:r>
              <a:rPr lang="en-US" dirty="0">
                <a:solidFill>
                  <a:schemeClr val="accent1"/>
                </a:solidFill>
              </a:rPr>
              <a:t>, </a:t>
            </a:r>
            <a:r>
              <a:rPr lang="en-US" dirty="0">
                <a:solidFill>
                  <a:schemeClr val="accent1"/>
                </a:solidFill>
                <a:effectLst/>
              </a:rPr>
              <a:t>[</a:t>
            </a:r>
            <a:r>
              <a:rPr lang="en-US" dirty="0" err="1">
                <a:solidFill>
                  <a:schemeClr val="accent1"/>
                </a:solidFill>
                <a:effectLst/>
              </a:rPr>
              <a:t>AvgPricePerUnit</a:t>
            </a:r>
            <a:r>
              <a:rPr lang="en-US" dirty="0">
                <a:solidFill>
                  <a:schemeClr val="accent1"/>
                </a:solidFill>
                <a:effectLst/>
              </a:rPr>
              <a:t>]</a:t>
            </a:r>
            <a:r>
              <a:rPr lang="en-US" dirty="0">
                <a:solidFill>
                  <a:schemeClr val="accent1"/>
                </a:solidFill>
              </a:rPr>
              <a:t>,</a:t>
            </a:r>
            <a:br>
              <a:rPr lang="en-US" dirty="0">
                <a:solidFill>
                  <a:schemeClr val="accent1"/>
                </a:solidFill>
              </a:rPr>
            </a:br>
            <a:r>
              <a:rPr lang="en-US" dirty="0">
                <a:solidFill>
                  <a:schemeClr val="accent1"/>
                </a:solidFill>
              </a:rPr>
              <a:t>    </a:t>
            </a:r>
            <a:r>
              <a:rPr lang="en-US" i="0" dirty="0">
                <a:solidFill>
                  <a:schemeClr val="accent1"/>
                </a:solidFill>
                <a:effectLst/>
              </a:rPr>
              <a:t>"Total Quantity"</a:t>
            </a:r>
            <a:r>
              <a:rPr lang="en-US" dirty="0">
                <a:solidFill>
                  <a:schemeClr val="accent1"/>
                </a:solidFill>
              </a:rPr>
              <a:t>, </a:t>
            </a:r>
            <a:r>
              <a:rPr lang="en-US" dirty="0">
                <a:solidFill>
                  <a:schemeClr val="accent1"/>
                </a:solidFill>
                <a:effectLst/>
              </a:rPr>
              <a:t>[Total Quantity]</a:t>
            </a:r>
            <a:r>
              <a:rPr lang="en-US" dirty="0">
                <a:solidFill>
                  <a:schemeClr val="accent1"/>
                </a:solidFill>
              </a:rPr>
              <a:t>,</a:t>
            </a:r>
            <a:br>
              <a:rPr lang="en-US" dirty="0">
                <a:solidFill>
                  <a:schemeClr val="accent1"/>
                </a:solidFill>
              </a:rPr>
            </a:br>
            <a:r>
              <a:rPr lang="en-US" dirty="0">
                <a:solidFill>
                  <a:schemeClr val="accent1"/>
                </a:solidFill>
              </a:rPr>
              <a:t>    </a:t>
            </a:r>
            <a:r>
              <a:rPr lang="en-US" i="0" dirty="0">
                <a:solidFill>
                  <a:schemeClr val="accent1"/>
                </a:solidFill>
                <a:effectLst/>
              </a:rPr>
              <a:t>"Total Sales"</a:t>
            </a:r>
            <a:r>
              <a:rPr lang="en-US" dirty="0">
                <a:solidFill>
                  <a:schemeClr val="accent1"/>
                </a:solidFill>
              </a:rPr>
              <a:t>, </a:t>
            </a:r>
            <a:r>
              <a:rPr lang="en-US" dirty="0">
                <a:solidFill>
                  <a:schemeClr val="accent1"/>
                </a:solidFill>
                <a:effectLst/>
              </a:rPr>
              <a:t>[Total Sales])</a:t>
            </a:r>
            <a:endParaRPr lang="en-US" dirty="0">
              <a:solidFill>
                <a:schemeClr val="accent1"/>
              </a:solidFill>
            </a:endParaRPr>
          </a:p>
        </p:txBody>
      </p:sp>
      <p:sp>
        <p:nvSpPr>
          <p:cNvPr id="10" name="TextBox 9">
            <a:extLst>
              <a:ext uri="{FF2B5EF4-FFF2-40B4-BE49-F238E27FC236}">
                <a16:creationId xmlns:a16="http://schemas.microsoft.com/office/drawing/2014/main" id="{F2C45535-2D00-39AC-AC12-7D0073C15E49}"/>
              </a:ext>
            </a:extLst>
          </p:cNvPr>
          <p:cNvSpPr txBox="1"/>
          <p:nvPr/>
        </p:nvSpPr>
        <p:spPr>
          <a:xfrm>
            <a:off x="772997" y="1817360"/>
            <a:ext cx="5323003" cy="3970318"/>
          </a:xfrm>
          <a:prstGeom prst="rect">
            <a:avLst/>
          </a:prstGeom>
          <a:noFill/>
        </p:spPr>
        <p:txBody>
          <a:bodyPr wrap="square">
            <a:spAutoFit/>
          </a:bodyPr>
          <a:lstStyle/>
          <a:p>
            <a:r>
              <a:rPr lang="en-US" dirty="0">
                <a:solidFill>
                  <a:schemeClr val="accent2">
                    <a:lumMod val="50000"/>
                  </a:schemeClr>
                </a:solidFill>
                <a:effectLst/>
              </a:rPr>
              <a:t>EVALUATE</a:t>
            </a:r>
            <a:br>
              <a:rPr lang="en-US" dirty="0">
                <a:solidFill>
                  <a:schemeClr val="accent2">
                    <a:lumMod val="50000"/>
                  </a:schemeClr>
                </a:solidFill>
              </a:rPr>
            </a:br>
            <a:r>
              <a:rPr lang="en-US" dirty="0">
                <a:solidFill>
                  <a:schemeClr val="accent2">
                    <a:lumMod val="50000"/>
                  </a:schemeClr>
                </a:solidFill>
                <a:effectLst/>
              </a:rPr>
              <a:t>SUMMARIZECOLUMNS</a:t>
            </a:r>
            <a:r>
              <a:rPr lang="en-US" dirty="0">
                <a:solidFill>
                  <a:schemeClr val="accent2">
                    <a:lumMod val="50000"/>
                  </a:schemeClr>
                </a:solidFill>
              </a:rPr>
              <a:t> </a:t>
            </a:r>
            <a:r>
              <a:rPr lang="en-US" dirty="0">
                <a:solidFill>
                  <a:schemeClr val="accent2">
                    <a:lumMod val="50000"/>
                  </a:schemeClr>
                </a:solidFill>
                <a:effectLst/>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'Customer'[State]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'Customer'[</a:t>
            </a:r>
            <a:r>
              <a:rPr lang="en-US" dirty="0" err="1">
                <a:solidFill>
                  <a:schemeClr val="accent2">
                    <a:lumMod val="50000"/>
                  </a:schemeClr>
                </a:solidFill>
                <a:effectLst/>
              </a:rPr>
              <a:t>CustomerName</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'Date'[Quarter Name]</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'Date'[</a:t>
            </a:r>
            <a:r>
              <a:rPr lang="en-US" dirty="0" err="1">
                <a:solidFill>
                  <a:schemeClr val="accent2">
                    <a:lumMod val="50000"/>
                  </a:schemeClr>
                </a:solidFill>
                <a:effectLst/>
              </a:rPr>
              <a:t>QuarterSort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b="1" dirty="0">
                <a:solidFill>
                  <a:schemeClr val="accent2">
                    <a:lumMod val="50000"/>
                  </a:schemeClr>
                </a:solidFill>
              </a:rPr>
              <a:t>RSCUSTOMDAXFILTER (</a:t>
            </a:r>
            <a:br>
              <a:rPr lang="en-US" dirty="0">
                <a:solidFill>
                  <a:schemeClr val="accent2">
                    <a:lumMod val="50000"/>
                  </a:schemeClr>
                </a:solidFill>
              </a:rPr>
            </a:br>
            <a:r>
              <a:rPr lang="en-US" dirty="0">
                <a:solidFill>
                  <a:schemeClr val="accent2">
                    <a:lumMod val="50000"/>
                  </a:schemeClr>
                </a:solidFill>
              </a:rPr>
              <a:t>      </a:t>
            </a:r>
            <a:r>
              <a:rPr lang="en-US" b="1" dirty="0">
                <a:solidFill>
                  <a:schemeClr val="accent5"/>
                </a:solidFill>
              </a:rPr>
              <a:t>  @DateQuarterName,</a:t>
            </a:r>
            <a:br>
              <a:rPr lang="en-US" b="1" dirty="0">
                <a:solidFill>
                  <a:schemeClr val="accent5"/>
                </a:solidFill>
              </a:rPr>
            </a:br>
            <a:r>
              <a:rPr lang="en-US" dirty="0">
                <a:solidFill>
                  <a:schemeClr val="accent2">
                    <a:lumMod val="50000"/>
                  </a:schemeClr>
                </a:solidFill>
              </a:rPr>
              <a:t>       </a:t>
            </a:r>
            <a:r>
              <a:rPr lang="en-US" b="1" dirty="0">
                <a:solidFill>
                  <a:schemeClr val="accent3"/>
                </a:solidFill>
              </a:rPr>
              <a:t> </a:t>
            </a:r>
            <a:r>
              <a:rPr lang="en-US" b="1" dirty="0" err="1">
                <a:solidFill>
                  <a:schemeClr val="accent3"/>
                </a:solidFill>
              </a:rPr>
              <a:t>EqualToCondition</a:t>
            </a:r>
            <a:r>
              <a:rPr lang="en-US" b="1" dirty="0">
                <a:solidFill>
                  <a:schemeClr val="accent3"/>
                </a:solidFill>
              </a:rPr>
              <a:t>,</a:t>
            </a:r>
            <a:r>
              <a:rPr lang="en-US" b="1" dirty="0">
                <a:solidFill>
                  <a:schemeClr val="accent4"/>
                </a:solidFill>
              </a:rPr>
              <a:t> [Date].[</a:t>
            </a:r>
            <a:r>
              <a:rPr lang="en-US" b="1" dirty="0" err="1">
                <a:solidFill>
                  <a:schemeClr val="accent4"/>
                </a:solidFill>
              </a:rPr>
              <a:t>QuarterName</a:t>
            </a:r>
            <a:r>
              <a:rPr lang="en-US" b="1" dirty="0">
                <a:solidFill>
                  <a:schemeClr val="accent4"/>
                </a:solidFill>
              </a:rPr>
              <a:t>],</a:t>
            </a:r>
            <a:br>
              <a:rPr lang="en-US" dirty="0">
                <a:solidFill>
                  <a:schemeClr val="accent2">
                    <a:lumMod val="50000"/>
                  </a:schemeClr>
                </a:solidFill>
              </a:rPr>
            </a:br>
            <a:r>
              <a:rPr lang="en-US" dirty="0">
                <a:solidFill>
                  <a:schemeClr val="accent2">
                    <a:lumMod val="50000"/>
                  </a:schemeClr>
                </a:solidFill>
              </a:rPr>
              <a:t>        String</a:t>
            </a:r>
            <a:br>
              <a:rPr lang="en-US" dirty="0">
                <a:solidFill>
                  <a:schemeClr val="accent2">
                    <a:lumMod val="50000"/>
                  </a:schemeClr>
                </a:solidFill>
              </a:rPr>
            </a:br>
            <a:r>
              <a:rPr lang="en-US" dirty="0">
                <a:solidFill>
                  <a:schemeClr val="accent2">
                    <a:lumMod val="50000"/>
                  </a:schemeClr>
                </a:solidFill>
              </a:rPr>
              <a:t>    </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a:t>
            </a:r>
            <a:r>
              <a:rPr lang="en-US" i="0" dirty="0" err="1">
                <a:solidFill>
                  <a:schemeClr val="accent2">
                    <a:lumMod val="50000"/>
                  </a:schemeClr>
                </a:solidFill>
                <a:effectLst/>
              </a:rPr>
              <a:t>AvgPricePerUnit</a:t>
            </a:r>
            <a:r>
              <a:rPr lang="en-US" i="0" dirty="0">
                <a:solidFill>
                  <a:schemeClr val="accent2">
                    <a:lumMod val="50000"/>
                  </a:schemeClr>
                </a:solidFill>
                <a:effectLst/>
              </a:rPr>
              <a:t>"</a:t>
            </a:r>
            <a:r>
              <a:rPr lang="en-US" dirty="0">
                <a:solidFill>
                  <a:schemeClr val="accent2">
                    <a:lumMod val="50000"/>
                  </a:schemeClr>
                </a:solidFill>
              </a:rPr>
              <a:t>, </a:t>
            </a:r>
            <a:r>
              <a:rPr lang="en-US" dirty="0">
                <a:solidFill>
                  <a:schemeClr val="accent2">
                    <a:lumMod val="50000"/>
                  </a:schemeClr>
                </a:solidFill>
                <a:effectLst/>
              </a:rPr>
              <a:t>[</a:t>
            </a:r>
            <a:r>
              <a:rPr lang="en-US" dirty="0" err="1">
                <a:solidFill>
                  <a:schemeClr val="accent2">
                    <a:lumMod val="50000"/>
                  </a:schemeClr>
                </a:solidFill>
                <a:effectLst/>
              </a:rPr>
              <a:t>AvgPricePerUnit</a:t>
            </a:r>
            <a:r>
              <a:rPr lang="en-US" dirty="0">
                <a:solidFill>
                  <a:schemeClr val="accent2">
                    <a:lumMod val="50000"/>
                  </a:schemeClr>
                </a:solidFill>
                <a:effectLst/>
              </a:rPr>
              <a:t>]</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Quantity"</a:t>
            </a:r>
            <a:r>
              <a:rPr lang="en-US" dirty="0">
                <a:solidFill>
                  <a:schemeClr val="accent2">
                    <a:lumMod val="50000"/>
                  </a:schemeClr>
                </a:solidFill>
              </a:rPr>
              <a:t>, </a:t>
            </a:r>
            <a:r>
              <a:rPr lang="en-US" dirty="0">
                <a:solidFill>
                  <a:schemeClr val="accent2">
                    <a:lumMod val="50000"/>
                  </a:schemeClr>
                </a:solidFill>
                <a:effectLst/>
              </a:rPr>
              <a:t>[Total Quantity]</a:t>
            </a:r>
            <a:r>
              <a:rPr lang="en-US" dirty="0">
                <a:solidFill>
                  <a:schemeClr val="accent2">
                    <a:lumMod val="50000"/>
                  </a:schemeClr>
                </a:solidFill>
              </a:rPr>
              <a:t>,</a:t>
            </a:r>
            <a:br>
              <a:rPr lang="en-US" dirty="0">
                <a:solidFill>
                  <a:schemeClr val="accent2">
                    <a:lumMod val="50000"/>
                  </a:schemeClr>
                </a:solidFill>
              </a:rPr>
            </a:br>
            <a:r>
              <a:rPr lang="en-US" dirty="0">
                <a:solidFill>
                  <a:schemeClr val="accent2">
                    <a:lumMod val="50000"/>
                  </a:schemeClr>
                </a:solidFill>
              </a:rPr>
              <a:t>    </a:t>
            </a:r>
            <a:r>
              <a:rPr lang="en-US" i="0" dirty="0">
                <a:solidFill>
                  <a:schemeClr val="accent2">
                    <a:lumMod val="50000"/>
                  </a:schemeClr>
                </a:solidFill>
                <a:effectLst/>
              </a:rPr>
              <a:t>"Total Sales"</a:t>
            </a:r>
            <a:r>
              <a:rPr lang="en-US" dirty="0">
                <a:solidFill>
                  <a:schemeClr val="accent2">
                    <a:lumMod val="50000"/>
                  </a:schemeClr>
                </a:solidFill>
              </a:rPr>
              <a:t>, </a:t>
            </a:r>
            <a:r>
              <a:rPr lang="en-US" dirty="0">
                <a:solidFill>
                  <a:schemeClr val="accent2">
                    <a:lumMod val="50000"/>
                  </a:schemeClr>
                </a:solidFill>
                <a:effectLst/>
              </a:rPr>
              <a:t>[Total Sales])</a:t>
            </a:r>
            <a:endParaRPr lang="en-US" dirty="0">
              <a:solidFill>
                <a:schemeClr val="accent2">
                  <a:lumMod val="50000"/>
                </a:schemeClr>
              </a:solidFill>
            </a:endParaRPr>
          </a:p>
        </p:txBody>
      </p:sp>
      <p:sp>
        <p:nvSpPr>
          <p:cNvPr id="13" name="TextBox 12">
            <a:extLst>
              <a:ext uri="{FF2B5EF4-FFF2-40B4-BE49-F238E27FC236}">
                <a16:creationId xmlns:a16="http://schemas.microsoft.com/office/drawing/2014/main" id="{D05E8D7E-E3E6-A90D-AB09-201AE2119B06}"/>
              </a:ext>
            </a:extLst>
          </p:cNvPr>
          <p:cNvSpPr txBox="1"/>
          <p:nvPr/>
        </p:nvSpPr>
        <p:spPr>
          <a:xfrm>
            <a:off x="6348209" y="355346"/>
            <a:ext cx="5323003" cy="830997"/>
          </a:xfrm>
          <a:prstGeom prst="rect">
            <a:avLst/>
          </a:prstGeom>
          <a:noFill/>
        </p:spPr>
        <p:txBody>
          <a:bodyPr wrap="square" rtlCol="0">
            <a:spAutoFit/>
          </a:bodyPr>
          <a:lstStyle/>
          <a:p>
            <a:pPr algn="ctr"/>
            <a:r>
              <a:rPr lang="en-US" sz="2400" b="1" dirty="0"/>
              <a:t>Equivalent DAX Script</a:t>
            </a:r>
          </a:p>
          <a:p>
            <a:pPr algn="ctr"/>
            <a:r>
              <a:rPr lang="en-US" sz="2400" b="1" dirty="0"/>
              <a:t>(Multiple quarters)</a:t>
            </a:r>
          </a:p>
        </p:txBody>
      </p:sp>
      <p:sp>
        <p:nvSpPr>
          <p:cNvPr id="2" name="TextBox 1">
            <a:extLst>
              <a:ext uri="{FF2B5EF4-FFF2-40B4-BE49-F238E27FC236}">
                <a16:creationId xmlns:a16="http://schemas.microsoft.com/office/drawing/2014/main" id="{8C58F733-B611-6255-31D6-7B21F287616C}"/>
              </a:ext>
            </a:extLst>
          </p:cNvPr>
          <p:cNvSpPr txBox="1"/>
          <p:nvPr/>
        </p:nvSpPr>
        <p:spPr>
          <a:xfrm>
            <a:off x="520787" y="1162700"/>
            <a:ext cx="11150425" cy="400110"/>
          </a:xfrm>
          <a:prstGeom prst="rect">
            <a:avLst/>
          </a:prstGeom>
          <a:noFill/>
        </p:spPr>
        <p:txBody>
          <a:bodyPr wrap="square" rtlCol="0">
            <a:spAutoFit/>
          </a:bodyPr>
          <a:lstStyle/>
          <a:p>
            <a:pPr algn="ctr"/>
            <a:r>
              <a:rPr lang="en-US" sz="2000" b="1" dirty="0">
                <a:solidFill>
                  <a:schemeClr val="accent5"/>
                </a:solidFill>
              </a:rPr>
              <a:t>@DateQuarterName = Q1-2022, Q2-2022, Q3-2022, Q4-2022, Q1-2023, Q2-2023</a:t>
            </a:r>
          </a:p>
        </p:txBody>
      </p:sp>
    </p:spTree>
    <p:extLst>
      <p:ext uri="{BB962C8B-B14F-4D97-AF65-F5344CB8AC3E}">
        <p14:creationId xmlns:p14="http://schemas.microsoft.com/office/powerpoint/2010/main" val="195797287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A066-5E8A-4D6B-05BB-892FAAD4DA36}"/>
              </a:ext>
            </a:extLst>
          </p:cNvPr>
          <p:cNvSpPr>
            <a:spLocks noGrp="1"/>
          </p:cNvSpPr>
          <p:nvPr>
            <p:ph type="title"/>
          </p:nvPr>
        </p:nvSpPr>
        <p:spPr/>
        <p:txBody>
          <a:bodyPr/>
          <a:lstStyle/>
          <a:p>
            <a:r>
              <a:rPr lang="en-US" dirty="0"/>
              <a:t>Getting your parameters to default to all values</a:t>
            </a:r>
          </a:p>
        </p:txBody>
      </p:sp>
      <p:sp>
        <p:nvSpPr>
          <p:cNvPr id="3" name="Content Placeholder 2">
            <a:extLst>
              <a:ext uri="{FF2B5EF4-FFF2-40B4-BE49-F238E27FC236}">
                <a16:creationId xmlns:a16="http://schemas.microsoft.com/office/drawing/2014/main" id="{D032DA03-6A97-7272-33E9-CFA9515F8D60}"/>
              </a:ext>
            </a:extLst>
          </p:cNvPr>
          <p:cNvSpPr>
            <a:spLocks noGrp="1"/>
          </p:cNvSpPr>
          <p:nvPr>
            <p:ph sz="quarter" idx="10"/>
          </p:nvPr>
        </p:nvSpPr>
        <p:spPr>
          <a:xfrm>
            <a:off x="152400" y="1590674"/>
            <a:ext cx="7477125" cy="4745037"/>
          </a:xfrm>
        </p:spPr>
        <p:txBody>
          <a:bodyPr/>
          <a:lstStyle/>
          <a:p>
            <a:r>
              <a:rPr lang="en-US" b="1" dirty="0"/>
              <a:t>Scenario: </a:t>
            </a:r>
            <a:r>
              <a:rPr lang="en-US" dirty="0"/>
              <a:t>A report user requests that the report defaults to “All” for each parameter so that all values will automatically generate when a report is selected. </a:t>
            </a:r>
          </a:p>
          <a:p>
            <a:endParaRPr lang="en-US" dirty="0"/>
          </a:p>
          <a:p>
            <a:r>
              <a:rPr lang="en-US" dirty="0"/>
              <a:t>Weirdly, </a:t>
            </a:r>
            <a:r>
              <a:rPr lang="en-US" b="1" dirty="0"/>
              <a:t>there’s no parameter property for this.</a:t>
            </a:r>
          </a:p>
          <a:p>
            <a:endParaRPr lang="en-US" dirty="0"/>
          </a:p>
          <a:p>
            <a:r>
              <a:rPr lang="en-US" dirty="0"/>
              <a:t>….how do you make this work?</a:t>
            </a:r>
          </a:p>
        </p:txBody>
      </p:sp>
      <p:pic>
        <p:nvPicPr>
          <p:cNvPr id="5" name="Picture 4">
            <a:extLst>
              <a:ext uri="{FF2B5EF4-FFF2-40B4-BE49-F238E27FC236}">
                <a16:creationId xmlns:a16="http://schemas.microsoft.com/office/drawing/2014/main" id="{59CADA6F-F3B8-DFD6-50AB-D8839BAA694F}"/>
              </a:ext>
            </a:extLst>
          </p:cNvPr>
          <p:cNvPicPr>
            <a:picLocks noChangeAspect="1"/>
          </p:cNvPicPr>
          <p:nvPr/>
        </p:nvPicPr>
        <p:blipFill>
          <a:blip r:embed="rId2"/>
          <a:stretch>
            <a:fillRect/>
          </a:stretch>
        </p:blipFill>
        <p:spPr>
          <a:xfrm>
            <a:off x="7665904" y="1654898"/>
            <a:ext cx="4373696" cy="3319604"/>
          </a:xfrm>
          <a:prstGeom prst="rect">
            <a:avLst/>
          </a:prstGeom>
        </p:spPr>
      </p:pic>
    </p:spTree>
    <p:extLst>
      <p:ext uri="{BB962C8B-B14F-4D97-AF65-F5344CB8AC3E}">
        <p14:creationId xmlns:p14="http://schemas.microsoft.com/office/powerpoint/2010/main" val="6455278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miling at the camera&#10;&#10;Description automatically generated">
            <a:extLst>
              <a:ext uri="{FF2B5EF4-FFF2-40B4-BE49-F238E27FC236}">
                <a16:creationId xmlns:a16="http://schemas.microsoft.com/office/drawing/2014/main" id="{1F86DFD1-4DA5-3771-FF5B-75C0B9280873}"/>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t="12506" b="12506"/>
          <a:stretch>
            <a:fillRect/>
          </a:stretch>
        </p:blipFill>
        <p:spPr/>
      </p:pic>
      <p:sp>
        <p:nvSpPr>
          <p:cNvPr id="4" name="Text Placeholder 3">
            <a:extLst>
              <a:ext uri="{FF2B5EF4-FFF2-40B4-BE49-F238E27FC236}">
                <a16:creationId xmlns:a16="http://schemas.microsoft.com/office/drawing/2014/main" id="{CD010D46-4BCA-8A8B-0B87-184F7CCC9062}"/>
              </a:ext>
            </a:extLst>
          </p:cNvPr>
          <p:cNvSpPr>
            <a:spLocks noGrp="1"/>
          </p:cNvSpPr>
          <p:nvPr>
            <p:ph type="body" sz="quarter" idx="15"/>
          </p:nvPr>
        </p:nvSpPr>
        <p:spPr>
          <a:xfrm>
            <a:off x="2525908" y="1807590"/>
            <a:ext cx="3450822" cy="1718035"/>
          </a:xfrm>
        </p:spPr>
        <p:txBody>
          <a:bodyPr/>
          <a:lstStyle/>
          <a:p>
            <a:r>
              <a:rPr lang="en-US" sz="2800" b="1" dirty="0"/>
              <a:t>Lenore Flower</a:t>
            </a:r>
            <a:endParaRPr lang="en-US" sz="2800" dirty="0"/>
          </a:p>
          <a:p>
            <a:r>
              <a:rPr lang="en-US" sz="2800" dirty="0"/>
              <a:t>Senior BI Analyst</a:t>
            </a:r>
            <a:br>
              <a:rPr lang="en-US" sz="2800" dirty="0"/>
            </a:br>
            <a:r>
              <a:rPr lang="en-US" sz="2800" dirty="0"/>
              <a:t>(Data Plumber)</a:t>
            </a:r>
          </a:p>
        </p:txBody>
      </p:sp>
      <p:pic>
        <p:nvPicPr>
          <p:cNvPr id="8" name="Picture 7" descr="A black background with white text&#10;&#10;Description automatically generated">
            <a:extLst>
              <a:ext uri="{FF2B5EF4-FFF2-40B4-BE49-F238E27FC236}">
                <a16:creationId xmlns:a16="http://schemas.microsoft.com/office/drawing/2014/main" id="{D0A4EFFF-8E18-76E9-9586-516F2F9744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655" y="4359943"/>
            <a:ext cx="6408836" cy="1874584"/>
          </a:xfrm>
          <a:prstGeom prst="rect">
            <a:avLst/>
          </a:prstGeom>
        </p:spPr>
      </p:pic>
      <p:pic>
        <p:nvPicPr>
          <p:cNvPr id="2" name="Picture 4">
            <a:extLst>
              <a:ext uri="{FF2B5EF4-FFF2-40B4-BE49-F238E27FC236}">
                <a16:creationId xmlns:a16="http://schemas.microsoft.com/office/drawing/2014/main" id="{8BE3637D-F791-F7E0-2251-60BF74AD64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5827" y="352204"/>
            <a:ext cx="1073622" cy="7435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5E26D4-847B-E2C2-EBFD-9119232B7885}"/>
              </a:ext>
            </a:extLst>
          </p:cNvPr>
          <p:cNvSpPr txBox="1"/>
          <p:nvPr/>
        </p:nvSpPr>
        <p:spPr>
          <a:xfrm>
            <a:off x="8780222" y="280745"/>
            <a:ext cx="2253539" cy="1015663"/>
          </a:xfrm>
          <a:prstGeom prst="rect">
            <a:avLst/>
          </a:prstGeom>
          <a:noFill/>
        </p:spPr>
        <p:txBody>
          <a:bodyPr wrap="square" rtlCol="0">
            <a:spAutoFit/>
          </a:bodyPr>
          <a:lstStyle/>
          <a:p>
            <a:pPr algn="r"/>
            <a:r>
              <a:rPr lang="en-US" sz="2000" b="1" dirty="0">
                <a:solidFill>
                  <a:schemeClr val="tx1"/>
                </a:solidFill>
              </a:rPr>
              <a:t>@Caf2Code’s</a:t>
            </a:r>
            <a:br>
              <a:rPr lang="en-US" sz="2000" b="1" dirty="0">
                <a:solidFill>
                  <a:schemeClr val="tx1"/>
                </a:solidFill>
              </a:rPr>
            </a:br>
            <a:r>
              <a:rPr lang="en-US" sz="2000" b="1" dirty="0">
                <a:solidFill>
                  <a:schemeClr val="tx1"/>
                </a:solidFill>
              </a:rPr>
              <a:t> Paginated Report</a:t>
            </a:r>
          </a:p>
          <a:p>
            <a:pPr algn="r"/>
            <a:r>
              <a:rPr lang="en-US" sz="2000" b="1" dirty="0">
                <a:solidFill>
                  <a:schemeClr val="tx1"/>
                </a:solidFill>
              </a:rPr>
              <a:t> 101 Series</a:t>
            </a:r>
          </a:p>
        </p:txBody>
      </p:sp>
      <p:pic>
        <p:nvPicPr>
          <p:cNvPr id="5" name="Picture 2" descr="Power BI DC">
            <a:extLst>
              <a:ext uri="{FF2B5EF4-FFF2-40B4-BE49-F238E27FC236}">
                <a16:creationId xmlns:a16="http://schemas.microsoft.com/office/drawing/2014/main" id="{1047CD03-D79C-653C-05C0-88746887BBB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152" t="10069" r="12848" b="14410"/>
          <a:stretch/>
        </p:blipFill>
        <p:spPr bwMode="auto">
          <a:xfrm>
            <a:off x="7294669" y="1513818"/>
            <a:ext cx="1049917" cy="1057208"/>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949087-57A4-0328-CD59-35087C069386}"/>
              </a:ext>
            </a:extLst>
          </p:cNvPr>
          <p:cNvSpPr txBox="1"/>
          <p:nvPr/>
        </p:nvSpPr>
        <p:spPr>
          <a:xfrm>
            <a:off x="8293667" y="1819396"/>
            <a:ext cx="2300631" cy="707886"/>
          </a:xfrm>
          <a:prstGeom prst="rect">
            <a:avLst/>
          </a:prstGeom>
          <a:noFill/>
        </p:spPr>
        <p:txBody>
          <a:bodyPr wrap="none" rtlCol="0">
            <a:spAutoFit/>
          </a:bodyPr>
          <a:lstStyle/>
          <a:p>
            <a:pPr algn="r"/>
            <a:r>
              <a:rPr lang="en-US" sz="2000" b="1" dirty="0">
                <a:solidFill>
                  <a:schemeClr val="tx1"/>
                </a:solidFill>
              </a:rPr>
              <a:t>DC Power BI User </a:t>
            </a:r>
            <a:br>
              <a:rPr lang="en-US" sz="2000" b="1" dirty="0">
                <a:solidFill>
                  <a:schemeClr val="tx1"/>
                </a:solidFill>
              </a:rPr>
            </a:br>
            <a:r>
              <a:rPr lang="en-US" sz="2000" b="1" dirty="0">
                <a:solidFill>
                  <a:schemeClr val="tx1"/>
                </a:solidFill>
              </a:rPr>
              <a:t>Group Co-Organizer</a:t>
            </a:r>
          </a:p>
        </p:txBody>
      </p:sp>
      <p:pic>
        <p:nvPicPr>
          <p:cNvPr id="9" name="Picture 8">
            <a:extLst>
              <a:ext uri="{FF2B5EF4-FFF2-40B4-BE49-F238E27FC236}">
                <a16:creationId xmlns:a16="http://schemas.microsoft.com/office/drawing/2014/main" id="{82DBE4E5-DAEC-998F-41C5-C44149C21A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0095" y="4460670"/>
            <a:ext cx="1874584" cy="1874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Free Linkedin logo png, Linkedin icon transparent png 18930587 PNG with  Transparent Background">
            <a:extLst>
              <a:ext uri="{FF2B5EF4-FFF2-40B4-BE49-F238E27FC236}">
                <a16:creationId xmlns:a16="http://schemas.microsoft.com/office/drawing/2014/main" id="{71E82E71-42AA-EA18-7090-61A59A2B8F8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72674" y="2750112"/>
            <a:ext cx="1383029" cy="13830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1FB010A-E4E1-9D10-FC3A-CDCB9FC7D34B}"/>
              </a:ext>
            </a:extLst>
          </p:cNvPr>
          <p:cNvSpPr txBox="1"/>
          <p:nvPr/>
        </p:nvSpPr>
        <p:spPr>
          <a:xfrm>
            <a:off x="7749175" y="3253762"/>
            <a:ext cx="1801488" cy="400110"/>
          </a:xfrm>
          <a:prstGeom prst="rect">
            <a:avLst/>
          </a:prstGeom>
          <a:noFill/>
        </p:spPr>
        <p:txBody>
          <a:bodyPr wrap="square" rtlCol="0">
            <a:spAutoFit/>
          </a:bodyPr>
          <a:lstStyle/>
          <a:p>
            <a:pPr algn="r"/>
            <a:r>
              <a:rPr lang="en-US" sz="2000" b="1" dirty="0">
                <a:solidFill>
                  <a:schemeClr val="tx1"/>
                </a:solidFill>
              </a:rPr>
              <a:t>/</a:t>
            </a:r>
            <a:r>
              <a:rPr lang="en-US" sz="2000" b="1" dirty="0" err="1">
                <a:solidFill>
                  <a:schemeClr val="tx1"/>
                </a:solidFill>
              </a:rPr>
              <a:t>LenoreFlower</a:t>
            </a:r>
            <a:endParaRPr lang="en-US" sz="2000" b="1" dirty="0">
              <a:solidFill>
                <a:schemeClr val="tx1"/>
              </a:solidFill>
            </a:endParaRPr>
          </a:p>
        </p:txBody>
      </p:sp>
    </p:spTree>
    <p:extLst>
      <p:ext uri="{BB962C8B-B14F-4D97-AF65-F5344CB8AC3E}">
        <p14:creationId xmlns:p14="http://schemas.microsoft.com/office/powerpoint/2010/main" val="21786572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A066-5E8A-4D6B-05BB-892FAAD4DA36}"/>
              </a:ext>
            </a:extLst>
          </p:cNvPr>
          <p:cNvSpPr>
            <a:spLocks noGrp="1"/>
          </p:cNvSpPr>
          <p:nvPr>
            <p:ph type="title"/>
          </p:nvPr>
        </p:nvSpPr>
        <p:spPr/>
        <p:txBody>
          <a:bodyPr/>
          <a:lstStyle/>
          <a:p>
            <a:r>
              <a:rPr lang="en-US" dirty="0"/>
              <a:t>Getting your parameters to default to all values</a:t>
            </a:r>
          </a:p>
        </p:txBody>
      </p:sp>
      <p:sp>
        <p:nvSpPr>
          <p:cNvPr id="3" name="Content Placeholder 2">
            <a:extLst>
              <a:ext uri="{FF2B5EF4-FFF2-40B4-BE49-F238E27FC236}">
                <a16:creationId xmlns:a16="http://schemas.microsoft.com/office/drawing/2014/main" id="{D032DA03-6A97-7272-33E9-CFA9515F8D60}"/>
              </a:ext>
            </a:extLst>
          </p:cNvPr>
          <p:cNvSpPr>
            <a:spLocks noGrp="1"/>
          </p:cNvSpPr>
          <p:nvPr>
            <p:ph sz="quarter" idx="10"/>
          </p:nvPr>
        </p:nvSpPr>
        <p:spPr>
          <a:xfrm>
            <a:off x="152401" y="1590674"/>
            <a:ext cx="11401424" cy="4745037"/>
          </a:xfrm>
        </p:spPr>
        <p:txBody>
          <a:bodyPr/>
          <a:lstStyle/>
          <a:p>
            <a:r>
              <a:rPr lang="en-US" b="1" dirty="0"/>
              <a:t>Solution: </a:t>
            </a:r>
            <a:r>
              <a:rPr lang="en-US" dirty="0"/>
              <a:t>Tweak the underlying datasets that were auto-generated to support your parameters. </a:t>
            </a:r>
            <a:br>
              <a:rPr lang="en-US" dirty="0"/>
            </a:br>
            <a:br>
              <a:rPr lang="en-US" dirty="0"/>
            </a:br>
            <a:r>
              <a:rPr lang="en-US" dirty="0"/>
              <a:t>The auto-generated dataset is applying a </a:t>
            </a:r>
            <a:r>
              <a:rPr lang="en-US" b="1" dirty="0"/>
              <a:t>hierarchy</a:t>
            </a:r>
            <a:r>
              <a:rPr lang="en-US" dirty="0"/>
              <a:t>, which is getting in the way of that default select-all </a:t>
            </a:r>
            <a:endParaRPr lang="en-US" b="1" dirty="0"/>
          </a:p>
        </p:txBody>
      </p:sp>
      <p:pic>
        <p:nvPicPr>
          <p:cNvPr id="8" name="Picture 7">
            <a:extLst>
              <a:ext uri="{FF2B5EF4-FFF2-40B4-BE49-F238E27FC236}">
                <a16:creationId xmlns:a16="http://schemas.microsoft.com/office/drawing/2014/main" id="{D330D3AF-D190-59EC-19B2-4B458B76F260}"/>
              </a:ext>
            </a:extLst>
          </p:cNvPr>
          <p:cNvPicPr>
            <a:picLocks noChangeAspect="1"/>
          </p:cNvPicPr>
          <p:nvPr/>
        </p:nvPicPr>
        <p:blipFill>
          <a:blip r:embed="rId2"/>
          <a:stretch>
            <a:fillRect/>
          </a:stretch>
        </p:blipFill>
        <p:spPr>
          <a:xfrm>
            <a:off x="2361713" y="4071805"/>
            <a:ext cx="6982799" cy="1895740"/>
          </a:xfrm>
          <a:prstGeom prst="rect">
            <a:avLst/>
          </a:prstGeom>
        </p:spPr>
      </p:pic>
      <p:sp>
        <p:nvSpPr>
          <p:cNvPr id="9" name="Rectangle 8">
            <a:extLst>
              <a:ext uri="{FF2B5EF4-FFF2-40B4-BE49-F238E27FC236}">
                <a16:creationId xmlns:a16="http://schemas.microsoft.com/office/drawing/2014/main" id="{DB6C0314-76D8-AF07-E886-0DC3643D26C1}"/>
              </a:ext>
            </a:extLst>
          </p:cNvPr>
          <p:cNvSpPr/>
          <p:nvPr/>
        </p:nvSpPr>
        <p:spPr>
          <a:xfrm>
            <a:off x="6515100" y="4114800"/>
            <a:ext cx="1285875" cy="1676400"/>
          </a:xfrm>
          <a:prstGeom prst="rect">
            <a:avLst/>
          </a:prstGeom>
          <a:noFill/>
          <a:ln w="381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66452068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3AE9A2-9584-C79F-49C5-79BE5F888EAB}"/>
              </a:ext>
            </a:extLst>
          </p:cNvPr>
          <p:cNvSpPr>
            <a:spLocks noGrp="1"/>
          </p:cNvSpPr>
          <p:nvPr>
            <p:ph sz="quarter" idx="10"/>
          </p:nvPr>
        </p:nvSpPr>
        <p:spPr>
          <a:xfrm>
            <a:off x="151748" y="1306512"/>
            <a:ext cx="6905625" cy="5029200"/>
          </a:xfrm>
        </p:spPr>
        <p:txBody>
          <a:bodyPr/>
          <a:lstStyle/>
          <a:p>
            <a:r>
              <a:rPr lang="en-US" sz="2000" dirty="0"/>
              <a:t>1. Right click on each of your parameter’s datasets to open the Dataset Property window. </a:t>
            </a:r>
            <a:br>
              <a:rPr lang="en-US" sz="2000" dirty="0"/>
            </a:br>
            <a:endParaRPr lang="en-US" sz="2000" dirty="0"/>
          </a:p>
          <a:p>
            <a:pPr lvl="1" indent="0"/>
            <a:r>
              <a:rPr lang="en-US" sz="2000" dirty="0"/>
              <a:t>2. Under Fields, delete the field named </a:t>
            </a:r>
            <a:r>
              <a:rPr lang="en-US" sz="2000" b="1" dirty="0"/>
              <a:t>“</a:t>
            </a:r>
            <a:r>
              <a:rPr lang="en-US" sz="2000" b="1" dirty="0" err="1"/>
              <a:t>ParameterCaptionIndented</a:t>
            </a:r>
            <a:r>
              <a:rPr lang="en-US" sz="2000" b="1" dirty="0"/>
              <a:t>”</a:t>
            </a:r>
            <a:br>
              <a:rPr lang="en-US" sz="2000" b="1" dirty="0"/>
            </a:br>
            <a:endParaRPr lang="en-US" sz="2000" b="1" dirty="0"/>
          </a:p>
          <a:p>
            <a:pPr lvl="1" indent="0"/>
            <a:r>
              <a:rPr lang="en-US" sz="2000" dirty="0"/>
              <a:t>3. Replace the auto-generated query by going to “Design mode” in the Query Designer and adding just the single field you want to use for your dropdown parameter.</a:t>
            </a:r>
            <a:br>
              <a:rPr lang="en-US" sz="2000" dirty="0"/>
            </a:br>
            <a:endParaRPr lang="en-US" sz="2000" dirty="0"/>
          </a:p>
          <a:p>
            <a:pPr lvl="1" indent="0"/>
            <a:r>
              <a:rPr lang="en-US" sz="2000" dirty="0"/>
              <a:t>The resulting query will be similar to: </a:t>
            </a:r>
          </a:p>
          <a:p>
            <a:pPr lvl="1" indent="0"/>
            <a:r>
              <a:rPr lang="en-US" sz="2000" b="1" dirty="0"/>
              <a:t>EVALUATE SUMMARIZECOLUMNS('Customer'[Region])</a:t>
            </a:r>
          </a:p>
          <a:p>
            <a:pPr lvl="1" indent="0"/>
            <a:endParaRPr lang="en-US" sz="2000" dirty="0"/>
          </a:p>
          <a:p>
            <a:pPr lvl="1" indent="0"/>
            <a:r>
              <a:rPr lang="en-US" sz="2000" dirty="0"/>
              <a:t>4. Under Parameter Properties, update the “Available Values” to match the new field name you’ve created.</a:t>
            </a:r>
          </a:p>
          <a:p>
            <a:pPr lvl="1" indent="0"/>
            <a:endParaRPr lang="en-US" sz="2000" dirty="0"/>
          </a:p>
        </p:txBody>
      </p:sp>
      <p:sp>
        <p:nvSpPr>
          <p:cNvPr id="3" name="Title 2">
            <a:extLst>
              <a:ext uri="{FF2B5EF4-FFF2-40B4-BE49-F238E27FC236}">
                <a16:creationId xmlns:a16="http://schemas.microsoft.com/office/drawing/2014/main" id="{5060706C-59F7-3C18-0CA3-C2AACB2A06D9}"/>
              </a:ext>
            </a:extLst>
          </p:cNvPr>
          <p:cNvSpPr>
            <a:spLocks noGrp="1"/>
          </p:cNvSpPr>
          <p:nvPr>
            <p:ph type="title"/>
          </p:nvPr>
        </p:nvSpPr>
        <p:spPr/>
        <p:txBody>
          <a:bodyPr/>
          <a:lstStyle/>
          <a:p>
            <a:r>
              <a:rPr lang="en-US" dirty="0"/>
              <a:t>Your turn!</a:t>
            </a:r>
          </a:p>
        </p:txBody>
      </p:sp>
      <p:pic>
        <p:nvPicPr>
          <p:cNvPr id="5" name="Picture 4">
            <a:extLst>
              <a:ext uri="{FF2B5EF4-FFF2-40B4-BE49-F238E27FC236}">
                <a16:creationId xmlns:a16="http://schemas.microsoft.com/office/drawing/2014/main" id="{ADDB5AC6-56D9-C8B7-649E-2E1372B6D07E}"/>
              </a:ext>
            </a:extLst>
          </p:cNvPr>
          <p:cNvPicPr>
            <a:picLocks noChangeAspect="1"/>
          </p:cNvPicPr>
          <p:nvPr/>
        </p:nvPicPr>
        <p:blipFill>
          <a:blip r:embed="rId2"/>
          <a:stretch>
            <a:fillRect/>
          </a:stretch>
        </p:blipFill>
        <p:spPr>
          <a:xfrm>
            <a:off x="7143750" y="1306512"/>
            <a:ext cx="4458870" cy="3175742"/>
          </a:xfrm>
          <a:prstGeom prst="rect">
            <a:avLst/>
          </a:prstGeom>
        </p:spPr>
      </p:pic>
      <p:sp>
        <p:nvSpPr>
          <p:cNvPr id="6" name="TextBox 5">
            <a:extLst>
              <a:ext uri="{FF2B5EF4-FFF2-40B4-BE49-F238E27FC236}">
                <a16:creationId xmlns:a16="http://schemas.microsoft.com/office/drawing/2014/main" id="{DF8CDAEB-2DB2-F4D1-224F-039374EFABCB}"/>
              </a:ext>
            </a:extLst>
          </p:cNvPr>
          <p:cNvSpPr txBox="1"/>
          <p:nvPr/>
        </p:nvSpPr>
        <p:spPr>
          <a:xfrm>
            <a:off x="7181850" y="4843604"/>
            <a:ext cx="438267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dirty="0">
                <a:latin typeface="Verdana" panose="020B0604030504040204" pitchFamily="34" charset="0"/>
                <a:ea typeface="Verdana" panose="020B0604030504040204" pitchFamily="34" charset="0"/>
              </a:rPr>
              <a:t>5. Run your dataset to confirm that it updates successfully. </a:t>
            </a:r>
          </a:p>
        </p:txBody>
      </p:sp>
    </p:spTree>
    <p:extLst>
      <p:ext uri="{BB962C8B-B14F-4D97-AF65-F5344CB8AC3E}">
        <p14:creationId xmlns:p14="http://schemas.microsoft.com/office/powerpoint/2010/main" val="214732006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6FD515E-44F9-E7D3-1434-5420511F5180}"/>
              </a:ext>
            </a:extLst>
          </p:cNvPr>
          <p:cNvPicPr>
            <a:picLocks noChangeAspect="1"/>
          </p:cNvPicPr>
          <p:nvPr/>
        </p:nvPicPr>
        <p:blipFill rotWithShape="1">
          <a:blip r:embed="rId3"/>
          <a:srcRect r="3476"/>
          <a:stretch/>
        </p:blipFill>
        <p:spPr>
          <a:xfrm>
            <a:off x="21039" y="2210537"/>
            <a:ext cx="6074961" cy="3295006"/>
          </a:xfrm>
          <a:prstGeom prst="rect">
            <a:avLst/>
          </a:prstGeom>
        </p:spPr>
      </p:pic>
      <p:sp>
        <p:nvSpPr>
          <p:cNvPr id="2" name="Title 1">
            <a:extLst>
              <a:ext uri="{FF2B5EF4-FFF2-40B4-BE49-F238E27FC236}">
                <a16:creationId xmlns:a16="http://schemas.microsoft.com/office/drawing/2014/main" id="{C80A030A-0CD6-8F27-21A4-88FF7FF1C36E}"/>
              </a:ext>
            </a:extLst>
          </p:cNvPr>
          <p:cNvSpPr>
            <a:spLocks noGrp="1"/>
          </p:cNvSpPr>
          <p:nvPr>
            <p:ph type="title" idx="4294967295"/>
          </p:nvPr>
        </p:nvSpPr>
        <p:spPr>
          <a:xfrm>
            <a:off x="33031" y="321874"/>
            <a:ext cx="5634038" cy="623976"/>
          </a:xfrm>
        </p:spPr>
        <p:txBody>
          <a:bodyPr/>
          <a:lstStyle/>
          <a:p>
            <a:pPr algn="ctr"/>
            <a:r>
              <a:rPr lang="en-US" sz="3600" dirty="0"/>
              <a:t>Dataset Filters </a:t>
            </a:r>
          </a:p>
        </p:txBody>
      </p:sp>
      <p:sp>
        <p:nvSpPr>
          <p:cNvPr id="6" name="Content Placeholder 2">
            <a:extLst>
              <a:ext uri="{FF2B5EF4-FFF2-40B4-BE49-F238E27FC236}">
                <a16:creationId xmlns:a16="http://schemas.microsoft.com/office/drawing/2014/main" id="{5F7AA20F-EA19-25F2-66B1-F612781ADA54}"/>
              </a:ext>
            </a:extLst>
          </p:cNvPr>
          <p:cNvSpPr txBox="1">
            <a:spLocks/>
          </p:cNvSpPr>
          <p:nvPr/>
        </p:nvSpPr>
        <p:spPr>
          <a:xfrm>
            <a:off x="583005" y="1995702"/>
            <a:ext cx="10168128" cy="431365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CDD8F8B5-BC49-E00A-BE79-F917B265F3DB}"/>
              </a:ext>
            </a:extLst>
          </p:cNvPr>
          <p:cNvSpPr/>
          <p:nvPr/>
        </p:nvSpPr>
        <p:spPr>
          <a:xfrm>
            <a:off x="1527349" y="3755603"/>
            <a:ext cx="4548555" cy="1085220"/>
          </a:xfrm>
          <a:prstGeom prst="rect">
            <a:avLst/>
          </a:prstGeom>
          <a:noFill/>
          <a:ln w="38100">
            <a:solidFill>
              <a:srgbClr val="922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BF49A81-3B5A-A502-8094-DBE819D58774}"/>
              </a:ext>
            </a:extLst>
          </p:cNvPr>
          <p:cNvSpPr txBox="1"/>
          <p:nvPr/>
        </p:nvSpPr>
        <p:spPr>
          <a:xfrm>
            <a:off x="2009670" y="5255288"/>
            <a:ext cx="2743315" cy="369332"/>
          </a:xfrm>
          <a:prstGeom prst="rect">
            <a:avLst/>
          </a:prstGeom>
          <a:noFill/>
        </p:spPr>
        <p:txBody>
          <a:bodyPr wrap="none" rtlCol="0">
            <a:spAutoFit/>
          </a:bodyPr>
          <a:lstStyle/>
          <a:p>
            <a:r>
              <a:rPr lang="en-US" dirty="0"/>
              <a:t>Applied </a:t>
            </a:r>
            <a:r>
              <a:rPr lang="en-US" i="1" dirty="0">
                <a:solidFill>
                  <a:srgbClr val="92278F"/>
                </a:solidFill>
              </a:rPr>
              <a:t>after</a:t>
            </a:r>
            <a:r>
              <a:rPr lang="en-US" dirty="0"/>
              <a:t> a query is run</a:t>
            </a:r>
          </a:p>
        </p:txBody>
      </p:sp>
      <p:sp>
        <p:nvSpPr>
          <p:cNvPr id="10" name="Title 1">
            <a:extLst>
              <a:ext uri="{FF2B5EF4-FFF2-40B4-BE49-F238E27FC236}">
                <a16:creationId xmlns:a16="http://schemas.microsoft.com/office/drawing/2014/main" id="{4F7B0F87-1B3D-25E6-B2EE-75F2A7C93AF8}"/>
              </a:ext>
            </a:extLst>
          </p:cNvPr>
          <p:cNvSpPr txBox="1">
            <a:spLocks/>
          </p:cNvSpPr>
          <p:nvPr/>
        </p:nvSpPr>
        <p:spPr>
          <a:xfrm>
            <a:off x="6260677" y="8115"/>
            <a:ext cx="563415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r>
              <a:rPr lang="en-US" sz="3600" b="1" dirty="0">
                <a:solidFill>
                  <a:srgbClr val="273472"/>
                </a:solidFill>
                <a:latin typeface="Verdana"/>
                <a:ea typeface="Verdana"/>
                <a:cs typeface="Verdana"/>
                <a:sym typeface="Verdana"/>
              </a:rPr>
              <a:t>Query</a:t>
            </a:r>
            <a:r>
              <a:rPr lang="en-US" sz="3600" dirty="0">
                <a:ln>
                  <a:solidFill>
                    <a:schemeClr val="tx1"/>
                  </a:solidFill>
                </a:ln>
                <a:solidFill>
                  <a:srgbClr val="273472"/>
                </a:solidFill>
                <a:effectLst>
                  <a:outerShdw dist="38100" dir="2700000" algn="tl" rotWithShape="0">
                    <a:schemeClr val="accent1"/>
                  </a:outerShdw>
                </a:effectLst>
                <a:latin typeface="Verdana" panose="020B0604030504040204" pitchFamily="34" charset="0"/>
                <a:ea typeface="Verdana" panose="020B0604030504040204" pitchFamily="34" charset="0"/>
              </a:rPr>
              <a:t> </a:t>
            </a:r>
            <a:r>
              <a:rPr lang="en-US" sz="3600" b="1" dirty="0">
                <a:solidFill>
                  <a:srgbClr val="273472"/>
                </a:solidFill>
                <a:latin typeface="Verdana"/>
                <a:ea typeface="Verdana"/>
                <a:cs typeface="Verdana"/>
              </a:rPr>
              <a:t>Filters </a:t>
            </a:r>
          </a:p>
        </p:txBody>
      </p:sp>
      <p:sp>
        <p:nvSpPr>
          <p:cNvPr id="12" name="TextBox 11">
            <a:extLst>
              <a:ext uri="{FF2B5EF4-FFF2-40B4-BE49-F238E27FC236}">
                <a16:creationId xmlns:a16="http://schemas.microsoft.com/office/drawing/2014/main" id="{4942CDD2-F4F1-7348-2B1B-DC94CF6F9660}"/>
              </a:ext>
            </a:extLst>
          </p:cNvPr>
          <p:cNvSpPr txBox="1"/>
          <p:nvPr/>
        </p:nvSpPr>
        <p:spPr>
          <a:xfrm>
            <a:off x="5596047" y="537094"/>
            <a:ext cx="923684" cy="707886"/>
          </a:xfrm>
          <a:prstGeom prst="rect">
            <a:avLst/>
          </a:prstGeom>
          <a:noFill/>
        </p:spPr>
        <p:txBody>
          <a:bodyPr wrap="square">
            <a:spAutoFit/>
          </a:bodyPr>
          <a:lstStyle/>
          <a:p>
            <a:r>
              <a:rPr lang="en-US" sz="4000" dirty="0"/>
              <a:t>Vs. </a:t>
            </a:r>
          </a:p>
        </p:txBody>
      </p:sp>
      <p:pic>
        <p:nvPicPr>
          <p:cNvPr id="13" name="Picture 12">
            <a:extLst>
              <a:ext uri="{FF2B5EF4-FFF2-40B4-BE49-F238E27FC236}">
                <a16:creationId xmlns:a16="http://schemas.microsoft.com/office/drawing/2014/main" id="{3DF3D27E-3F53-F595-C81A-EE1816C0D9CA}"/>
              </a:ext>
            </a:extLst>
          </p:cNvPr>
          <p:cNvPicPr>
            <a:picLocks noChangeAspect="1"/>
          </p:cNvPicPr>
          <p:nvPr/>
        </p:nvPicPr>
        <p:blipFill>
          <a:blip r:embed="rId4"/>
          <a:stretch>
            <a:fillRect/>
          </a:stretch>
        </p:blipFill>
        <p:spPr>
          <a:xfrm>
            <a:off x="6816535" y="987177"/>
            <a:ext cx="4522442" cy="4786943"/>
          </a:xfrm>
          <a:prstGeom prst="rect">
            <a:avLst/>
          </a:prstGeom>
        </p:spPr>
      </p:pic>
      <p:pic>
        <p:nvPicPr>
          <p:cNvPr id="14" name="Picture 13">
            <a:extLst>
              <a:ext uri="{FF2B5EF4-FFF2-40B4-BE49-F238E27FC236}">
                <a16:creationId xmlns:a16="http://schemas.microsoft.com/office/drawing/2014/main" id="{693AD73A-709B-A911-B917-12DE68C31132}"/>
              </a:ext>
            </a:extLst>
          </p:cNvPr>
          <p:cNvPicPr>
            <a:picLocks noChangeAspect="1"/>
          </p:cNvPicPr>
          <p:nvPr/>
        </p:nvPicPr>
        <p:blipFill>
          <a:blip r:embed="rId5"/>
          <a:stretch>
            <a:fillRect/>
          </a:stretch>
        </p:blipFill>
        <p:spPr>
          <a:xfrm>
            <a:off x="9279014" y="3126533"/>
            <a:ext cx="2192654" cy="1304896"/>
          </a:xfrm>
          <a:prstGeom prst="rect">
            <a:avLst/>
          </a:prstGeom>
          <a:ln w="38100" cap="sq">
            <a:solidFill>
              <a:srgbClr val="92278F"/>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F917E0AF-E2E7-F6D5-DA6F-B172D95E5D0D}"/>
              </a:ext>
            </a:extLst>
          </p:cNvPr>
          <p:cNvSpPr txBox="1"/>
          <p:nvPr/>
        </p:nvSpPr>
        <p:spPr>
          <a:xfrm>
            <a:off x="2569078" y="5735342"/>
            <a:ext cx="1607171" cy="369332"/>
          </a:xfrm>
          <a:prstGeom prst="rect">
            <a:avLst/>
          </a:prstGeom>
          <a:noFill/>
        </p:spPr>
        <p:txBody>
          <a:bodyPr wrap="none" rtlCol="0">
            <a:spAutoFit/>
          </a:bodyPr>
          <a:lstStyle/>
          <a:p>
            <a:r>
              <a:rPr lang="en-US" dirty="0"/>
              <a:t>(less efficient)</a:t>
            </a:r>
          </a:p>
        </p:txBody>
      </p:sp>
    </p:spTree>
    <p:extLst>
      <p:ext uri="{BB962C8B-B14F-4D97-AF65-F5344CB8AC3E}">
        <p14:creationId xmlns:p14="http://schemas.microsoft.com/office/powerpoint/2010/main" val="10770575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2" grpId="0"/>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1DBF-04EC-60B1-6230-308023D296CA}"/>
              </a:ext>
            </a:extLst>
          </p:cNvPr>
          <p:cNvSpPr>
            <a:spLocks noGrp="1"/>
          </p:cNvSpPr>
          <p:nvPr>
            <p:ph type="title"/>
          </p:nvPr>
        </p:nvSpPr>
        <p:spPr>
          <a:xfrm>
            <a:off x="0" y="-12051"/>
            <a:ext cx="9526796" cy="1141715"/>
          </a:xfrm>
        </p:spPr>
        <p:txBody>
          <a:bodyPr>
            <a:normAutofit/>
          </a:bodyPr>
          <a:lstStyle/>
          <a:p>
            <a:r>
              <a:rPr lang="en-US" dirty="0"/>
              <a:t>Dataset Filters </a:t>
            </a:r>
            <a:r>
              <a:rPr lang="en-US" i="1" dirty="0"/>
              <a:t>can</a:t>
            </a:r>
            <a:r>
              <a:rPr lang="en-US" dirty="0"/>
              <a:t> mimic query parameters</a:t>
            </a:r>
          </a:p>
        </p:txBody>
      </p:sp>
      <p:pic>
        <p:nvPicPr>
          <p:cNvPr id="5" name="Picture 4">
            <a:extLst>
              <a:ext uri="{FF2B5EF4-FFF2-40B4-BE49-F238E27FC236}">
                <a16:creationId xmlns:a16="http://schemas.microsoft.com/office/drawing/2014/main" id="{FBE9A433-AA29-8C2D-30CF-A28DA2C96BD4}"/>
              </a:ext>
            </a:extLst>
          </p:cNvPr>
          <p:cNvPicPr>
            <a:picLocks noChangeAspect="1"/>
          </p:cNvPicPr>
          <p:nvPr/>
        </p:nvPicPr>
        <p:blipFill>
          <a:blip r:embed="rId3"/>
          <a:stretch>
            <a:fillRect/>
          </a:stretch>
        </p:blipFill>
        <p:spPr>
          <a:xfrm>
            <a:off x="366955" y="1505088"/>
            <a:ext cx="11228240" cy="4723969"/>
          </a:xfrm>
          <a:prstGeom prst="rect">
            <a:avLst/>
          </a:prstGeom>
        </p:spPr>
      </p:pic>
      <p:pic>
        <p:nvPicPr>
          <p:cNvPr id="7" name="Picture 6">
            <a:extLst>
              <a:ext uri="{FF2B5EF4-FFF2-40B4-BE49-F238E27FC236}">
                <a16:creationId xmlns:a16="http://schemas.microsoft.com/office/drawing/2014/main" id="{35677D24-D1AC-7AFB-DC37-0848E7B33FB6}"/>
              </a:ext>
            </a:extLst>
          </p:cNvPr>
          <p:cNvPicPr>
            <a:picLocks noChangeAspect="1"/>
          </p:cNvPicPr>
          <p:nvPr/>
        </p:nvPicPr>
        <p:blipFill rotWithShape="1">
          <a:blip r:embed="rId4"/>
          <a:srcRect r="2462"/>
          <a:stretch/>
        </p:blipFill>
        <p:spPr>
          <a:xfrm>
            <a:off x="6782635" y="1797614"/>
            <a:ext cx="4801506" cy="2298211"/>
          </a:xfrm>
          <a:prstGeom prst="rect">
            <a:avLst/>
          </a:prstGeom>
        </p:spPr>
      </p:pic>
      <p:cxnSp>
        <p:nvCxnSpPr>
          <p:cNvPr id="9" name="Straight Arrow Connector 8">
            <a:extLst>
              <a:ext uri="{FF2B5EF4-FFF2-40B4-BE49-F238E27FC236}">
                <a16:creationId xmlns:a16="http://schemas.microsoft.com/office/drawing/2014/main" id="{F4F714FA-BC50-5599-5D5C-20A867881307}"/>
              </a:ext>
            </a:extLst>
          </p:cNvPr>
          <p:cNvCxnSpPr>
            <a:cxnSpLocks/>
          </p:cNvCxnSpPr>
          <p:nvPr/>
        </p:nvCxnSpPr>
        <p:spPr>
          <a:xfrm>
            <a:off x="5878286" y="2076108"/>
            <a:ext cx="2090057" cy="957105"/>
          </a:xfrm>
          <a:prstGeom prst="straightConnector1">
            <a:avLst/>
          </a:prstGeom>
          <a:ln w="28575">
            <a:solidFill>
              <a:srgbClr val="92278F"/>
            </a:solidFill>
            <a:tailEnd type="triangle"/>
          </a:ln>
        </p:spPr>
        <p:style>
          <a:lnRef idx="1">
            <a:schemeClr val="accent3"/>
          </a:lnRef>
          <a:fillRef idx="0">
            <a:schemeClr val="accent3"/>
          </a:fillRef>
          <a:effectRef idx="0">
            <a:schemeClr val="accent3"/>
          </a:effectRef>
          <a:fontRef idx="minor">
            <a:schemeClr val="tx1"/>
          </a:fontRef>
        </p:style>
      </p:cxnSp>
      <p:sp>
        <p:nvSpPr>
          <p:cNvPr id="12" name="Rectangle 11">
            <a:extLst>
              <a:ext uri="{FF2B5EF4-FFF2-40B4-BE49-F238E27FC236}">
                <a16:creationId xmlns:a16="http://schemas.microsoft.com/office/drawing/2014/main" id="{3E834465-3AED-C329-CC22-6FD08701F7CA}"/>
              </a:ext>
            </a:extLst>
          </p:cNvPr>
          <p:cNvSpPr/>
          <p:nvPr/>
        </p:nvSpPr>
        <p:spPr>
          <a:xfrm>
            <a:off x="7968343" y="3033213"/>
            <a:ext cx="3626852" cy="771211"/>
          </a:xfrm>
          <a:prstGeom prst="rect">
            <a:avLst/>
          </a:prstGeom>
          <a:noFill/>
          <a:ln w="19050">
            <a:solidFill>
              <a:srgbClr val="922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3833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0D8B5-1269-6617-7567-61E515B33B9D}"/>
              </a:ext>
            </a:extLst>
          </p:cNvPr>
          <p:cNvSpPr>
            <a:spLocks noGrp="1"/>
          </p:cNvSpPr>
          <p:nvPr>
            <p:ph sz="quarter" idx="10"/>
          </p:nvPr>
        </p:nvSpPr>
        <p:spPr>
          <a:xfrm>
            <a:off x="152400" y="1647706"/>
            <a:ext cx="11887200" cy="1141715"/>
          </a:xfrm>
        </p:spPr>
        <p:txBody>
          <a:bodyPr>
            <a:normAutofit/>
          </a:bodyPr>
          <a:lstStyle/>
          <a:p>
            <a:pPr marL="0" indent="0">
              <a:buNone/>
            </a:pPr>
            <a:r>
              <a:rPr lang="en-US" sz="3600" b="1" dirty="0"/>
              <a:t>Short Answer: </a:t>
            </a:r>
            <a:r>
              <a:rPr lang="en-US" sz="3600" dirty="0"/>
              <a:t>probably not</a:t>
            </a:r>
            <a:endParaRPr lang="en-US" sz="3600" b="1" dirty="0"/>
          </a:p>
        </p:txBody>
      </p:sp>
      <p:sp>
        <p:nvSpPr>
          <p:cNvPr id="2" name="Title 1">
            <a:extLst>
              <a:ext uri="{FF2B5EF4-FFF2-40B4-BE49-F238E27FC236}">
                <a16:creationId xmlns:a16="http://schemas.microsoft.com/office/drawing/2014/main" id="{15C2F2DA-C132-03C6-5436-0CEEA5A412ED}"/>
              </a:ext>
            </a:extLst>
          </p:cNvPr>
          <p:cNvSpPr>
            <a:spLocks noGrp="1"/>
          </p:cNvSpPr>
          <p:nvPr>
            <p:ph type="title"/>
          </p:nvPr>
        </p:nvSpPr>
        <p:spPr/>
        <p:txBody>
          <a:bodyPr>
            <a:normAutofit fontScale="90000"/>
          </a:bodyPr>
          <a:lstStyle/>
          <a:p>
            <a:pPr algn="ctr"/>
            <a:r>
              <a:rPr lang="en-US" sz="3800" dirty="0"/>
              <a:t>…Should I use a Dataset Filter </a:t>
            </a:r>
            <a:r>
              <a:rPr lang="en-US" sz="3800" i="1" dirty="0"/>
              <a:t>instead of </a:t>
            </a:r>
            <a:r>
              <a:rPr lang="en-US" sz="3800" dirty="0"/>
              <a:t>a Query Parameter?</a:t>
            </a:r>
          </a:p>
        </p:txBody>
      </p:sp>
      <p:sp>
        <p:nvSpPr>
          <p:cNvPr id="5" name="TextBox 4">
            <a:extLst>
              <a:ext uri="{FF2B5EF4-FFF2-40B4-BE49-F238E27FC236}">
                <a16:creationId xmlns:a16="http://schemas.microsoft.com/office/drawing/2014/main" id="{802F46BF-9348-A778-4941-DD5A3D850AE6}"/>
              </a:ext>
            </a:extLst>
          </p:cNvPr>
          <p:cNvSpPr txBox="1"/>
          <p:nvPr/>
        </p:nvSpPr>
        <p:spPr>
          <a:xfrm>
            <a:off x="151748" y="3306221"/>
            <a:ext cx="11602287" cy="2862322"/>
          </a:xfrm>
          <a:prstGeom prst="rect">
            <a:avLst/>
          </a:prstGeom>
          <a:noFill/>
        </p:spPr>
        <p:txBody>
          <a:bodyPr wrap="square">
            <a:spAutoFit/>
          </a:bodyPr>
          <a:lstStyle/>
          <a:p>
            <a:pPr marL="0" indent="0">
              <a:buNone/>
            </a:pPr>
            <a:r>
              <a:rPr lang="en-US" sz="3600" b="1" dirty="0">
                <a:latin typeface="Verdana" panose="020B0604030504040204" pitchFamily="34" charset="0"/>
                <a:ea typeface="Verdana" panose="020B0604030504040204" pitchFamily="34" charset="0"/>
              </a:rPr>
              <a:t>Longer Answer: </a:t>
            </a:r>
            <a:r>
              <a:rPr lang="en-US" sz="3600" dirty="0">
                <a:latin typeface="Verdana" panose="020B0604030504040204" pitchFamily="34" charset="0"/>
                <a:ea typeface="Verdana" panose="020B0604030504040204" pitchFamily="34" charset="0"/>
              </a:rPr>
              <a:t>you can…</a:t>
            </a:r>
          </a:p>
          <a:p>
            <a:pPr marL="0" indent="0">
              <a:buNone/>
            </a:pPr>
            <a:r>
              <a:rPr lang="en-US" sz="3600" dirty="0">
                <a:latin typeface="Verdana" panose="020B0604030504040204" pitchFamily="34" charset="0"/>
                <a:ea typeface="Verdana" panose="020B0604030504040204" pitchFamily="34" charset="0"/>
              </a:rPr>
              <a:t> </a:t>
            </a:r>
            <a:br>
              <a:rPr lang="en-US" sz="3600" dirty="0">
                <a:latin typeface="Verdana" panose="020B0604030504040204" pitchFamily="34" charset="0"/>
                <a:ea typeface="Verdana" panose="020B0604030504040204" pitchFamily="34" charset="0"/>
              </a:rPr>
            </a:br>
            <a:r>
              <a:rPr lang="en-US" sz="3600" dirty="0">
                <a:latin typeface="Verdana" panose="020B0604030504040204" pitchFamily="34" charset="0"/>
                <a:ea typeface="Verdana" panose="020B0604030504040204" pitchFamily="34" charset="0"/>
              </a:rPr>
              <a:t>Whether you </a:t>
            </a:r>
            <a:r>
              <a:rPr lang="en-US" sz="3600" b="1" i="1" dirty="0">
                <a:solidFill>
                  <a:srgbClr val="92278F"/>
                </a:solidFill>
                <a:latin typeface="Verdana" panose="020B0604030504040204" pitchFamily="34" charset="0"/>
                <a:ea typeface="Verdana" panose="020B0604030504040204" pitchFamily="34" charset="0"/>
              </a:rPr>
              <a:t>should</a:t>
            </a:r>
            <a:r>
              <a:rPr lang="en-US" sz="3600" i="1" dirty="0">
                <a:latin typeface="Verdana" panose="020B0604030504040204" pitchFamily="34" charset="0"/>
                <a:ea typeface="Verdana" panose="020B0604030504040204" pitchFamily="34" charset="0"/>
              </a:rPr>
              <a:t> </a:t>
            </a:r>
            <a:r>
              <a:rPr lang="en-US" sz="3600" dirty="0">
                <a:latin typeface="Verdana" panose="020B0604030504040204" pitchFamily="34" charset="0"/>
                <a:ea typeface="Verdana" panose="020B0604030504040204" pitchFamily="34" charset="0"/>
              </a:rPr>
              <a:t>depends on what kind of reporting experience you’re trying to optimize </a:t>
            </a:r>
            <a:r>
              <a:rPr lang="en-US" sz="3600" i="1" dirty="0">
                <a:latin typeface="Verdana" panose="020B0604030504040204" pitchFamily="34" charset="0"/>
                <a:ea typeface="Verdana" panose="020B0604030504040204" pitchFamily="34" charset="0"/>
              </a:rPr>
              <a:t>for</a:t>
            </a:r>
            <a:r>
              <a:rPr lang="en-US" sz="36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0946084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DA09F-8C54-D5EF-0C20-9301FD793924}"/>
              </a:ext>
            </a:extLst>
          </p:cNvPr>
          <p:cNvSpPr>
            <a:spLocks noGrp="1"/>
          </p:cNvSpPr>
          <p:nvPr>
            <p:ph sz="quarter" idx="10"/>
          </p:nvPr>
        </p:nvSpPr>
        <p:spPr/>
        <p:txBody>
          <a:bodyPr>
            <a:noAutofit/>
          </a:bodyPr>
          <a:lstStyle/>
          <a:p>
            <a:pPr marL="0" indent="0">
              <a:buNone/>
            </a:pPr>
            <a:r>
              <a:rPr lang="en-US" sz="3000" b="0" dirty="0"/>
              <a:t>1. You expect report users to run multiple versions of the report at one time, </a:t>
            </a:r>
          </a:p>
          <a:p>
            <a:pPr marL="0" indent="0" algn="ctr">
              <a:buNone/>
            </a:pPr>
            <a:r>
              <a:rPr lang="en-US" sz="3000" b="1" i="1" dirty="0">
                <a:solidFill>
                  <a:srgbClr val="92278F"/>
                </a:solidFill>
              </a:rPr>
              <a:t>and</a:t>
            </a:r>
            <a:br>
              <a:rPr lang="en-US" sz="3000" b="0" dirty="0"/>
            </a:br>
            <a:endParaRPr lang="en-US" sz="3000" b="0" dirty="0"/>
          </a:p>
          <a:p>
            <a:pPr marL="0" indent="0">
              <a:buNone/>
            </a:pPr>
            <a:r>
              <a:rPr lang="en-US" sz="3000" b="0" dirty="0"/>
              <a:t>2. You want to minimize the refresh time between report versions, </a:t>
            </a:r>
            <a:endParaRPr lang="en-US" sz="3000" b="1" dirty="0"/>
          </a:p>
          <a:p>
            <a:pPr marL="0" indent="0" algn="ctr">
              <a:buNone/>
            </a:pPr>
            <a:br>
              <a:rPr lang="en-US" sz="3000" b="1" i="1" u="sng" dirty="0">
                <a:solidFill>
                  <a:srgbClr val="92278F"/>
                </a:solidFill>
              </a:rPr>
            </a:br>
            <a:r>
              <a:rPr lang="en-US" sz="3000" b="1" i="1" u="sng" dirty="0">
                <a:solidFill>
                  <a:srgbClr val="92278F"/>
                </a:solidFill>
              </a:rPr>
              <a:t>and</a:t>
            </a:r>
            <a:br>
              <a:rPr lang="en-US" sz="3000" b="0" dirty="0"/>
            </a:br>
            <a:endParaRPr lang="en-US" sz="3000" b="0" dirty="0"/>
          </a:p>
          <a:p>
            <a:pPr marL="0" indent="0">
              <a:buNone/>
            </a:pPr>
            <a:r>
              <a:rPr lang="en-US" sz="3000" b="0" dirty="0"/>
              <a:t>3. You are ok with having the initial report load be slower </a:t>
            </a:r>
            <a:r>
              <a:rPr lang="en-US" sz="3000" dirty="0"/>
              <a:t>due to </a:t>
            </a:r>
            <a:r>
              <a:rPr lang="en-US" sz="3000" b="0" dirty="0"/>
              <a:t>all values initially loading at once </a:t>
            </a:r>
          </a:p>
        </p:txBody>
      </p:sp>
      <p:sp>
        <p:nvSpPr>
          <p:cNvPr id="2" name="Title 1">
            <a:extLst>
              <a:ext uri="{FF2B5EF4-FFF2-40B4-BE49-F238E27FC236}">
                <a16:creationId xmlns:a16="http://schemas.microsoft.com/office/drawing/2014/main" id="{03EFE70C-5B6D-8A4B-35AF-0836BF7D76B9}"/>
              </a:ext>
            </a:extLst>
          </p:cNvPr>
          <p:cNvSpPr>
            <a:spLocks noGrp="1"/>
          </p:cNvSpPr>
          <p:nvPr>
            <p:ph type="title"/>
          </p:nvPr>
        </p:nvSpPr>
        <p:spPr/>
        <p:txBody>
          <a:bodyPr>
            <a:normAutofit/>
          </a:bodyPr>
          <a:lstStyle/>
          <a:p>
            <a:r>
              <a:rPr lang="en-US" dirty="0"/>
              <a:t>Use a Query Parameter (instead of a Dataset Filter), unless</a:t>
            </a:r>
          </a:p>
        </p:txBody>
      </p:sp>
    </p:spTree>
    <p:extLst>
      <p:ext uri="{BB962C8B-B14F-4D97-AF65-F5344CB8AC3E}">
        <p14:creationId xmlns:p14="http://schemas.microsoft.com/office/powerpoint/2010/main" val="31945871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5114E44-67CD-C38B-2B5F-ED04FD719AE3}"/>
              </a:ext>
            </a:extLst>
          </p:cNvPr>
          <p:cNvSpPr txBox="1"/>
          <p:nvPr/>
        </p:nvSpPr>
        <p:spPr>
          <a:xfrm>
            <a:off x="4599582" y="2533434"/>
            <a:ext cx="4307141" cy="923330"/>
          </a:xfrm>
          <a:prstGeom prst="rect">
            <a:avLst/>
          </a:prstGeom>
          <a:noFill/>
        </p:spPr>
        <p:txBody>
          <a:bodyPr wrap="none" rtlCol="0">
            <a:spAutoFit/>
          </a:bodyPr>
          <a:lstStyle/>
          <a:p>
            <a:r>
              <a:rPr lang="en-US" sz="5400" b="1" dirty="0">
                <a:solidFill>
                  <a:schemeClr val="bg1"/>
                </a:solidFill>
              </a:rPr>
              <a:t>TILE / HEADER</a:t>
            </a:r>
          </a:p>
        </p:txBody>
      </p:sp>
      <p:sp>
        <p:nvSpPr>
          <p:cNvPr id="2" name="Content Placeholder 2">
            <a:extLst>
              <a:ext uri="{FF2B5EF4-FFF2-40B4-BE49-F238E27FC236}">
                <a16:creationId xmlns:a16="http://schemas.microsoft.com/office/drawing/2014/main" id="{013FAB7A-BFD5-65A6-67B0-7686D6A22C7C}"/>
              </a:ext>
            </a:extLst>
          </p:cNvPr>
          <p:cNvSpPr>
            <a:spLocks noGrp="1"/>
          </p:cNvSpPr>
          <p:nvPr>
            <p:ph sz="quarter" idx="10"/>
          </p:nvPr>
        </p:nvSpPr>
        <p:spPr/>
        <p:txBody>
          <a:bodyPr>
            <a:normAutofit/>
          </a:bodyPr>
          <a:lstStyle/>
          <a:p>
            <a:pPr marL="0" indent="0">
              <a:buNone/>
            </a:pPr>
            <a:r>
              <a:rPr lang="en-US" b="1" dirty="0"/>
              <a:t>Scenario 1:  </a:t>
            </a:r>
            <a:r>
              <a:rPr lang="en-US" b="0" dirty="0"/>
              <a:t>You want report users to be able to select a range of dates using date pickers</a:t>
            </a:r>
          </a:p>
        </p:txBody>
      </p:sp>
      <p:sp>
        <p:nvSpPr>
          <p:cNvPr id="3" name="Title 2">
            <a:extLst>
              <a:ext uri="{FF2B5EF4-FFF2-40B4-BE49-F238E27FC236}">
                <a16:creationId xmlns:a16="http://schemas.microsoft.com/office/drawing/2014/main" id="{17171C02-B8C6-E90E-A1CA-AEC84A07AC86}"/>
              </a:ext>
            </a:extLst>
          </p:cNvPr>
          <p:cNvSpPr>
            <a:spLocks noGrp="1"/>
          </p:cNvSpPr>
          <p:nvPr>
            <p:ph type="title"/>
          </p:nvPr>
        </p:nvSpPr>
        <p:spPr/>
        <p:txBody>
          <a:bodyPr/>
          <a:lstStyle/>
          <a:p>
            <a:r>
              <a:rPr lang="en-US" dirty="0"/>
              <a:t>Setting up Date Parameters </a:t>
            </a:r>
          </a:p>
        </p:txBody>
      </p:sp>
      <p:sp>
        <p:nvSpPr>
          <p:cNvPr id="7" name="Content Placeholder 2">
            <a:extLst>
              <a:ext uri="{FF2B5EF4-FFF2-40B4-BE49-F238E27FC236}">
                <a16:creationId xmlns:a16="http://schemas.microsoft.com/office/drawing/2014/main" id="{392E797B-ED65-CE7F-63EA-79062022EC2F}"/>
              </a:ext>
            </a:extLst>
          </p:cNvPr>
          <p:cNvSpPr txBox="1">
            <a:spLocks/>
          </p:cNvSpPr>
          <p:nvPr/>
        </p:nvSpPr>
        <p:spPr>
          <a:xfrm>
            <a:off x="0" y="3190852"/>
            <a:ext cx="12192000" cy="105473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Basic Steps: </a:t>
            </a:r>
            <a:br>
              <a:rPr lang="en-US" dirty="0"/>
            </a:br>
            <a:br>
              <a:rPr lang="en-US" dirty="0"/>
            </a:br>
            <a:endParaRPr lang="en-US" dirty="0">
              <a:solidFill>
                <a:schemeClr val="accent3"/>
              </a:solidFill>
            </a:endParaRPr>
          </a:p>
        </p:txBody>
      </p:sp>
      <p:sp>
        <p:nvSpPr>
          <p:cNvPr id="10" name="TextBox 9">
            <a:extLst>
              <a:ext uri="{FF2B5EF4-FFF2-40B4-BE49-F238E27FC236}">
                <a16:creationId xmlns:a16="http://schemas.microsoft.com/office/drawing/2014/main" id="{EADF01AC-C31E-64DB-78BD-AFD44FDAB7CC}"/>
              </a:ext>
            </a:extLst>
          </p:cNvPr>
          <p:cNvSpPr txBox="1"/>
          <p:nvPr/>
        </p:nvSpPr>
        <p:spPr>
          <a:xfrm>
            <a:off x="0" y="3750965"/>
            <a:ext cx="12191999" cy="523220"/>
          </a:xfrm>
          <a:prstGeom prst="rect">
            <a:avLst/>
          </a:prstGeom>
          <a:noFill/>
        </p:spPr>
        <p:txBody>
          <a:bodyPr wrap="square">
            <a:spAutoFit/>
          </a:bodyPr>
          <a:lstStyle/>
          <a:p>
            <a:pPr algn="ctr"/>
            <a:r>
              <a:rPr lang="en-US" sz="2800" dirty="0">
                <a:solidFill>
                  <a:srgbClr val="92278F"/>
                </a:solidFill>
              </a:rPr>
              <a:t>…more than you would think</a:t>
            </a:r>
          </a:p>
        </p:txBody>
      </p:sp>
    </p:spTree>
    <p:extLst>
      <p:ext uri="{BB962C8B-B14F-4D97-AF65-F5344CB8AC3E}">
        <p14:creationId xmlns:p14="http://schemas.microsoft.com/office/powerpoint/2010/main" val="8933463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DA73-1C39-C7E0-333B-80E1D420F5E1}"/>
              </a:ext>
            </a:extLst>
          </p:cNvPr>
          <p:cNvSpPr>
            <a:spLocks noGrp="1"/>
          </p:cNvSpPr>
          <p:nvPr>
            <p:ph type="title"/>
          </p:nvPr>
        </p:nvSpPr>
        <p:spPr/>
        <p:txBody>
          <a:bodyPr/>
          <a:lstStyle/>
          <a:p>
            <a:r>
              <a:rPr lang="en-US" dirty="0"/>
              <a:t>Setting up Date Parameters</a:t>
            </a:r>
          </a:p>
        </p:txBody>
      </p:sp>
      <p:pic>
        <p:nvPicPr>
          <p:cNvPr id="9" name="Picture 8">
            <a:extLst>
              <a:ext uri="{FF2B5EF4-FFF2-40B4-BE49-F238E27FC236}">
                <a16:creationId xmlns:a16="http://schemas.microsoft.com/office/drawing/2014/main" id="{78D97475-B4A3-A0B6-6BE3-499B817A2BB1}"/>
              </a:ext>
            </a:extLst>
          </p:cNvPr>
          <p:cNvPicPr>
            <a:picLocks noChangeAspect="1"/>
          </p:cNvPicPr>
          <p:nvPr/>
        </p:nvPicPr>
        <p:blipFill>
          <a:blip r:embed="rId3"/>
          <a:stretch>
            <a:fillRect/>
          </a:stretch>
        </p:blipFill>
        <p:spPr>
          <a:xfrm>
            <a:off x="2247363" y="2498320"/>
            <a:ext cx="7697274" cy="2295845"/>
          </a:xfrm>
          <a:prstGeom prst="rect">
            <a:avLst/>
          </a:prstGeom>
        </p:spPr>
      </p:pic>
      <p:sp>
        <p:nvSpPr>
          <p:cNvPr id="10" name="TextBox 9">
            <a:extLst>
              <a:ext uri="{FF2B5EF4-FFF2-40B4-BE49-F238E27FC236}">
                <a16:creationId xmlns:a16="http://schemas.microsoft.com/office/drawing/2014/main" id="{984E1BCD-8895-E70A-B717-4D0585DE5B4D}"/>
              </a:ext>
            </a:extLst>
          </p:cNvPr>
          <p:cNvSpPr txBox="1"/>
          <p:nvPr/>
        </p:nvSpPr>
        <p:spPr>
          <a:xfrm>
            <a:off x="2155923" y="1969575"/>
            <a:ext cx="5844549" cy="369332"/>
          </a:xfrm>
          <a:prstGeom prst="rect">
            <a:avLst/>
          </a:prstGeom>
          <a:noFill/>
        </p:spPr>
        <p:txBody>
          <a:bodyPr wrap="none" rtlCol="0">
            <a:spAutoFit/>
          </a:bodyPr>
          <a:lstStyle/>
          <a:p>
            <a:r>
              <a:rPr lang="en-US" b="1" dirty="0">
                <a:solidFill>
                  <a:srgbClr val="92278F"/>
                </a:solidFill>
              </a:rPr>
              <a:t>1. Add date with Range (Inclusive) to the Query Parameters</a:t>
            </a:r>
          </a:p>
        </p:txBody>
      </p:sp>
      <p:sp>
        <p:nvSpPr>
          <p:cNvPr id="3" name="Rectangle 2">
            <a:extLst>
              <a:ext uri="{FF2B5EF4-FFF2-40B4-BE49-F238E27FC236}">
                <a16:creationId xmlns:a16="http://schemas.microsoft.com/office/drawing/2014/main" id="{645B5514-45D8-3D86-CC8B-7F774A99AC0C}"/>
              </a:ext>
            </a:extLst>
          </p:cNvPr>
          <p:cNvSpPr/>
          <p:nvPr/>
        </p:nvSpPr>
        <p:spPr>
          <a:xfrm>
            <a:off x="8905461" y="2338907"/>
            <a:ext cx="1039176" cy="1941545"/>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4" name="Arrow: Left 3">
            <a:extLst>
              <a:ext uri="{FF2B5EF4-FFF2-40B4-BE49-F238E27FC236}">
                <a16:creationId xmlns:a16="http://schemas.microsoft.com/office/drawing/2014/main" id="{BE4CD233-9838-7525-6119-28291BDBF7F2}"/>
              </a:ext>
            </a:extLst>
          </p:cNvPr>
          <p:cNvSpPr/>
          <p:nvPr/>
        </p:nvSpPr>
        <p:spPr>
          <a:xfrm>
            <a:off x="10058400" y="3115179"/>
            <a:ext cx="1166191" cy="733659"/>
          </a:xfrm>
          <a:prstGeom prst="leftArrow">
            <a:avLst/>
          </a:prstGeom>
          <a:solidFill>
            <a:schemeClr val="accent2"/>
          </a:solid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chemeClr val="bg1"/>
                </a:solidFill>
                <a:effectLst/>
                <a:uFillTx/>
                <a:latin typeface="Calibri"/>
                <a:ea typeface="Calibri"/>
                <a:cs typeface="Calibri"/>
                <a:sym typeface="Calibri"/>
              </a:rPr>
              <a:t>BEHOLD</a:t>
            </a:r>
          </a:p>
        </p:txBody>
      </p:sp>
    </p:spTree>
    <p:extLst>
      <p:ext uri="{BB962C8B-B14F-4D97-AF65-F5344CB8AC3E}">
        <p14:creationId xmlns:p14="http://schemas.microsoft.com/office/powerpoint/2010/main" val="42743542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u Meme Blank Template - Imgflip">
            <a:extLst>
              <a:ext uri="{FF2B5EF4-FFF2-40B4-BE49-F238E27FC236}">
                <a16:creationId xmlns:a16="http://schemas.microsoft.com/office/drawing/2014/main" id="{A0180A74-2505-63BB-8631-FC49D31CD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474" y="134472"/>
            <a:ext cx="8739051" cy="5589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8A5120-4B6B-40BC-34ED-35E876850A62}"/>
              </a:ext>
            </a:extLst>
          </p:cNvPr>
          <p:cNvSpPr txBox="1"/>
          <p:nvPr/>
        </p:nvSpPr>
        <p:spPr>
          <a:xfrm>
            <a:off x="4193177" y="769857"/>
            <a:ext cx="1698172" cy="646331"/>
          </a:xfrm>
          <a:prstGeom prst="rect">
            <a:avLst/>
          </a:prstGeom>
          <a:noFill/>
        </p:spPr>
        <p:txBody>
          <a:bodyPr wrap="square" rtlCol="0">
            <a:spAutoFit/>
          </a:bodyPr>
          <a:lstStyle/>
          <a:p>
            <a:pPr algn="ctr"/>
            <a:r>
              <a:rPr lang="en-US" dirty="0">
                <a:solidFill>
                  <a:srgbClr val="92278F"/>
                </a:solidFill>
              </a:rPr>
              <a:t>2. Validate the query</a:t>
            </a:r>
          </a:p>
        </p:txBody>
      </p:sp>
      <p:pic>
        <p:nvPicPr>
          <p:cNvPr id="7" name="Picture 6">
            <a:extLst>
              <a:ext uri="{FF2B5EF4-FFF2-40B4-BE49-F238E27FC236}">
                <a16:creationId xmlns:a16="http://schemas.microsoft.com/office/drawing/2014/main" id="{F12E4ABC-BD96-2A45-9A94-D0FD15099255}"/>
              </a:ext>
            </a:extLst>
          </p:cNvPr>
          <p:cNvPicPr>
            <a:picLocks noChangeAspect="1"/>
          </p:cNvPicPr>
          <p:nvPr/>
        </p:nvPicPr>
        <p:blipFill>
          <a:blip r:embed="rId4"/>
          <a:stretch>
            <a:fillRect/>
          </a:stretch>
        </p:blipFill>
        <p:spPr>
          <a:xfrm>
            <a:off x="4193176" y="1529970"/>
            <a:ext cx="1698173" cy="1239037"/>
          </a:xfrm>
          <a:prstGeom prst="rect">
            <a:avLst/>
          </a:prstGeom>
        </p:spPr>
      </p:pic>
      <p:sp>
        <p:nvSpPr>
          <p:cNvPr id="8" name="TextBox 7">
            <a:extLst>
              <a:ext uri="{FF2B5EF4-FFF2-40B4-BE49-F238E27FC236}">
                <a16:creationId xmlns:a16="http://schemas.microsoft.com/office/drawing/2014/main" id="{A2D84CA6-312B-C2F2-D730-F7B7F80AC2C4}"/>
              </a:ext>
            </a:extLst>
          </p:cNvPr>
          <p:cNvSpPr txBox="1"/>
          <p:nvPr/>
        </p:nvSpPr>
        <p:spPr>
          <a:xfrm>
            <a:off x="8615771" y="802634"/>
            <a:ext cx="1698172" cy="646331"/>
          </a:xfrm>
          <a:prstGeom prst="rect">
            <a:avLst/>
          </a:prstGeom>
          <a:noFill/>
        </p:spPr>
        <p:txBody>
          <a:bodyPr wrap="square" rtlCol="0">
            <a:spAutoFit/>
          </a:bodyPr>
          <a:lstStyle/>
          <a:p>
            <a:pPr algn="ctr"/>
            <a:r>
              <a:rPr lang="en-US" dirty="0">
                <a:solidFill>
                  <a:srgbClr val="92278F"/>
                </a:solidFill>
              </a:rPr>
              <a:t>3. Test run the report </a:t>
            </a:r>
          </a:p>
        </p:txBody>
      </p:sp>
      <p:pic>
        <p:nvPicPr>
          <p:cNvPr id="12" name="Picture 11">
            <a:extLst>
              <a:ext uri="{FF2B5EF4-FFF2-40B4-BE49-F238E27FC236}">
                <a16:creationId xmlns:a16="http://schemas.microsoft.com/office/drawing/2014/main" id="{27A2F560-B667-0187-D429-1B7571E0CDB3}"/>
              </a:ext>
            </a:extLst>
          </p:cNvPr>
          <p:cNvPicPr>
            <a:picLocks noChangeAspect="1"/>
          </p:cNvPicPr>
          <p:nvPr/>
        </p:nvPicPr>
        <p:blipFill rotWithShape="1">
          <a:blip r:embed="rId5"/>
          <a:srcRect r="7939"/>
          <a:stretch/>
        </p:blipFill>
        <p:spPr>
          <a:xfrm>
            <a:off x="9080320" y="1430677"/>
            <a:ext cx="795200" cy="1456823"/>
          </a:xfrm>
          <a:prstGeom prst="rect">
            <a:avLst/>
          </a:prstGeom>
        </p:spPr>
      </p:pic>
      <p:sp>
        <p:nvSpPr>
          <p:cNvPr id="13" name="TextBox 12">
            <a:extLst>
              <a:ext uri="{FF2B5EF4-FFF2-40B4-BE49-F238E27FC236}">
                <a16:creationId xmlns:a16="http://schemas.microsoft.com/office/drawing/2014/main" id="{7BA440FF-501F-52F5-F7F5-B3C8355F8FBB}"/>
              </a:ext>
            </a:extLst>
          </p:cNvPr>
          <p:cNvSpPr txBox="1"/>
          <p:nvPr/>
        </p:nvSpPr>
        <p:spPr>
          <a:xfrm>
            <a:off x="4224023" y="3586530"/>
            <a:ext cx="1698172" cy="369332"/>
          </a:xfrm>
          <a:prstGeom prst="rect">
            <a:avLst/>
          </a:prstGeom>
          <a:noFill/>
        </p:spPr>
        <p:txBody>
          <a:bodyPr wrap="square" rtlCol="0">
            <a:spAutoFit/>
          </a:bodyPr>
          <a:lstStyle/>
          <a:p>
            <a:pPr algn="ctr"/>
            <a:r>
              <a:rPr lang="en-US" dirty="0">
                <a:solidFill>
                  <a:srgbClr val="92278F"/>
                </a:solidFill>
              </a:rPr>
              <a:t>The report fails</a:t>
            </a:r>
          </a:p>
        </p:txBody>
      </p:sp>
      <p:sp>
        <p:nvSpPr>
          <p:cNvPr id="14" name="TextBox 13">
            <a:extLst>
              <a:ext uri="{FF2B5EF4-FFF2-40B4-BE49-F238E27FC236}">
                <a16:creationId xmlns:a16="http://schemas.microsoft.com/office/drawing/2014/main" id="{17337458-6904-3214-BB33-29C97ED001DB}"/>
              </a:ext>
            </a:extLst>
          </p:cNvPr>
          <p:cNvSpPr txBox="1"/>
          <p:nvPr/>
        </p:nvSpPr>
        <p:spPr>
          <a:xfrm>
            <a:off x="8579032" y="3595354"/>
            <a:ext cx="1698172" cy="369332"/>
          </a:xfrm>
          <a:prstGeom prst="rect">
            <a:avLst/>
          </a:prstGeom>
          <a:noFill/>
        </p:spPr>
        <p:txBody>
          <a:bodyPr wrap="square" rtlCol="0">
            <a:spAutoFit/>
          </a:bodyPr>
          <a:lstStyle/>
          <a:p>
            <a:pPr algn="ctr"/>
            <a:r>
              <a:rPr lang="en-US" dirty="0">
                <a:solidFill>
                  <a:srgbClr val="92278F"/>
                </a:solidFill>
              </a:rPr>
              <a:t>The report fails</a:t>
            </a:r>
          </a:p>
        </p:txBody>
      </p:sp>
      <p:pic>
        <p:nvPicPr>
          <p:cNvPr id="16" name="Picture 15">
            <a:extLst>
              <a:ext uri="{FF2B5EF4-FFF2-40B4-BE49-F238E27FC236}">
                <a16:creationId xmlns:a16="http://schemas.microsoft.com/office/drawing/2014/main" id="{C87508B0-987F-38BF-7936-68447E8DB085}"/>
              </a:ext>
            </a:extLst>
          </p:cNvPr>
          <p:cNvPicPr>
            <a:picLocks noChangeAspect="1"/>
          </p:cNvPicPr>
          <p:nvPr/>
        </p:nvPicPr>
        <p:blipFill rotWithShape="1">
          <a:blip r:embed="rId6"/>
          <a:srcRect l="3387" r="6774"/>
          <a:stretch/>
        </p:blipFill>
        <p:spPr>
          <a:xfrm>
            <a:off x="4273157" y="4454695"/>
            <a:ext cx="1636480" cy="996983"/>
          </a:xfrm>
          <a:prstGeom prst="rect">
            <a:avLst/>
          </a:prstGeom>
        </p:spPr>
      </p:pic>
      <p:pic>
        <p:nvPicPr>
          <p:cNvPr id="18" name="Picture 17">
            <a:extLst>
              <a:ext uri="{FF2B5EF4-FFF2-40B4-BE49-F238E27FC236}">
                <a16:creationId xmlns:a16="http://schemas.microsoft.com/office/drawing/2014/main" id="{6DCAD938-016F-7A35-9B1D-87D3EF6EBB8C}"/>
              </a:ext>
            </a:extLst>
          </p:cNvPr>
          <p:cNvPicPr>
            <a:picLocks noChangeAspect="1"/>
          </p:cNvPicPr>
          <p:nvPr/>
        </p:nvPicPr>
        <p:blipFill rotWithShape="1">
          <a:blip r:embed="rId6"/>
          <a:srcRect l="3553" t="36119" r="78806" b="26652"/>
          <a:stretch/>
        </p:blipFill>
        <p:spPr>
          <a:xfrm>
            <a:off x="8940709" y="4428525"/>
            <a:ext cx="960121" cy="1109027"/>
          </a:xfrm>
          <a:prstGeom prst="rect">
            <a:avLst/>
          </a:prstGeom>
        </p:spPr>
      </p:pic>
    </p:spTree>
    <p:extLst>
      <p:ext uri="{BB962C8B-B14F-4D97-AF65-F5344CB8AC3E}">
        <p14:creationId xmlns:p14="http://schemas.microsoft.com/office/powerpoint/2010/main" val="296613780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5B89D7-1264-CA21-9446-CBC2FD6780D3}"/>
              </a:ext>
            </a:extLst>
          </p:cNvPr>
          <p:cNvPicPr>
            <a:picLocks noChangeAspect="1"/>
          </p:cNvPicPr>
          <p:nvPr/>
        </p:nvPicPr>
        <p:blipFill>
          <a:blip r:embed="rId3"/>
          <a:stretch>
            <a:fillRect/>
          </a:stretch>
        </p:blipFill>
        <p:spPr>
          <a:xfrm>
            <a:off x="3276206" y="2277211"/>
            <a:ext cx="5639587" cy="3096057"/>
          </a:xfrm>
          <a:prstGeom prst="rect">
            <a:avLst/>
          </a:prstGeom>
        </p:spPr>
      </p:pic>
      <p:sp>
        <p:nvSpPr>
          <p:cNvPr id="5" name="TextBox 4">
            <a:extLst>
              <a:ext uri="{FF2B5EF4-FFF2-40B4-BE49-F238E27FC236}">
                <a16:creationId xmlns:a16="http://schemas.microsoft.com/office/drawing/2014/main" id="{31EBE0F5-4598-94F4-F980-4D1195504606}"/>
              </a:ext>
            </a:extLst>
          </p:cNvPr>
          <p:cNvSpPr txBox="1"/>
          <p:nvPr/>
        </p:nvSpPr>
        <p:spPr>
          <a:xfrm>
            <a:off x="506729" y="1938814"/>
            <a:ext cx="6142907" cy="4832092"/>
          </a:xfrm>
          <a:prstGeom prst="rect">
            <a:avLst/>
          </a:prstGeom>
          <a:solidFill>
            <a:schemeClr val="bg1"/>
          </a:solidFill>
        </p:spPr>
        <p:txBody>
          <a:bodyPr wrap="square">
            <a:spAutoFit/>
          </a:bodyPr>
          <a:lstStyle/>
          <a:p>
            <a:r>
              <a:rPr lang="en-US" sz="1400" dirty="0">
                <a:solidFill>
                  <a:schemeClr val="bg2">
                    <a:lumMod val="75000"/>
                  </a:schemeClr>
                </a:solidFill>
              </a:rPr>
              <a:t>DEFINE VAR vFromDateDate1 = IF(PATHLENGTH(@FromDateDate) = 1, IF(@FromDateDate &lt;&gt; "", @FromDateDate, BLANK()), IF(PATHITEM(@FromDateDate, 2) &lt;&gt; "", PATHITEM(@FromDateDate, 2), BLANK()))</a:t>
            </a:r>
          </a:p>
          <a:p>
            <a:r>
              <a:rPr lang="en-US" sz="1400" dirty="0">
                <a:solidFill>
                  <a:schemeClr val="bg2">
                    <a:lumMod val="75000"/>
                  </a:schemeClr>
                </a:solidFill>
              </a:rPr>
              <a:t>VAR vFromDateDate1ALL = PATHLENGTH(@FromDateDate) &gt; 1 &amp;&amp; PATHITEM(@FromDateDate, 1, 1) &lt; 1</a:t>
            </a:r>
          </a:p>
          <a:p>
            <a:r>
              <a:rPr lang="en-US" sz="1400" dirty="0">
                <a:solidFill>
                  <a:schemeClr val="bg2">
                    <a:lumMod val="75000"/>
                  </a:schemeClr>
                </a:solidFill>
              </a:rPr>
              <a:t>VAR vToDateDate1 = IF(PATHLENGTH(@ToDateDate) = 1, IF(@ToDateDate &lt;&gt; "", @ToDateDate, BLANK()), IF(PATHITEM(@ToDateDate, 2) &lt;&gt; "", PATHITEM(@ToDateDate, 2), BLANK()))</a:t>
            </a:r>
          </a:p>
          <a:p>
            <a:r>
              <a:rPr lang="en-US" sz="1400" dirty="0">
                <a:solidFill>
                  <a:schemeClr val="bg2">
                    <a:lumMod val="75000"/>
                  </a:schemeClr>
                </a:solidFill>
              </a:rPr>
              <a:t>VAR vToDateDate1ALL = PATHLENGTH(@ToDateDate) &gt; 1 &amp;&amp; PATHITEM(@ToDateDate, 1, 1) &lt; 1</a:t>
            </a:r>
          </a:p>
          <a:p>
            <a:r>
              <a:rPr lang="en-US" sz="1400" dirty="0">
                <a:solidFill>
                  <a:schemeClr val="bg2">
                    <a:lumMod val="75000"/>
                  </a:schemeClr>
                </a:solidFill>
              </a:rPr>
              <a:t>EVALUATE SUMMARIZECOLUMNS('Customer'[State], 'Customer'[</a:t>
            </a:r>
            <a:r>
              <a:rPr lang="en-US" sz="1400" dirty="0" err="1">
                <a:solidFill>
                  <a:schemeClr val="bg2">
                    <a:lumMod val="75000"/>
                  </a:schemeClr>
                </a:solidFill>
              </a:rPr>
              <a:t>CustomerName</a:t>
            </a:r>
            <a:r>
              <a:rPr lang="en-US" sz="1400" dirty="0">
                <a:solidFill>
                  <a:schemeClr val="bg2">
                    <a:lumMod val="75000"/>
                  </a:schemeClr>
                </a:solidFill>
              </a:rPr>
              <a:t>], 'Date'[Quarter Name], 'Date'[</a:t>
            </a:r>
            <a:r>
              <a:rPr lang="en-US" sz="1400" dirty="0" err="1">
                <a:solidFill>
                  <a:schemeClr val="bg2">
                    <a:lumMod val="75000"/>
                  </a:schemeClr>
                </a:solidFill>
              </a:rPr>
              <a:t>QuarterSort</a:t>
            </a:r>
            <a:r>
              <a:rPr lang="en-US" sz="1400" dirty="0">
                <a:solidFill>
                  <a:schemeClr val="bg2">
                    <a:lumMod val="75000"/>
                  </a:schemeClr>
                </a:solidFill>
              </a:rPr>
              <a:t>], </a:t>
            </a:r>
            <a:r>
              <a:rPr lang="en-US" sz="1400" dirty="0" err="1">
                <a:solidFill>
                  <a:schemeClr val="bg2">
                    <a:lumMod val="75000"/>
                  </a:schemeClr>
                </a:solidFill>
              </a:rPr>
              <a:t>RSCustomDaxFilter</a:t>
            </a:r>
            <a:r>
              <a:rPr lang="en-US" sz="1400" dirty="0">
                <a:solidFill>
                  <a:schemeClr val="bg2">
                    <a:lumMod val="75000"/>
                  </a:schemeClr>
                </a:solidFill>
              </a:rPr>
              <a:t>(@CustomerStateRegionsRegion,EqualToCondition,[Customer].[State </a:t>
            </a:r>
            <a:r>
              <a:rPr lang="en-US" sz="1400" dirty="0" err="1">
                <a:solidFill>
                  <a:schemeClr val="bg2">
                    <a:lumMod val="75000"/>
                  </a:schemeClr>
                </a:solidFill>
              </a:rPr>
              <a:t>Regions.Region</a:t>
            </a:r>
            <a:r>
              <a:rPr lang="en-US" sz="1400" dirty="0">
                <a:solidFill>
                  <a:schemeClr val="bg2">
                    <a:lumMod val="75000"/>
                  </a:schemeClr>
                </a:solidFill>
              </a:rPr>
              <a:t>],String),</a:t>
            </a:r>
            <a:r>
              <a:rPr lang="en-US" sz="1400" dirty="0">
                <a:solidFill>
                  <a:schemeClr val="bg2">
                    <a:lumMod val="75000"/>
                  </a:schemeClr>
                </a:solidFill>
                <a:highlight>
                  <a:srgbClr val="FFFFFF"/>
                </a:highlight>
              </a:rPr>
              <a:t> </a:t>
            </a:r>
            <a:r>
              <a:rPr lang="en-US" sz="1400" dirty="0">
                <a:highlight>
                  <a:srgbClr val="FFFFFF"/>
                </a:highlight>
              </a:rPr>
              <a:t>FILTER(VALUES('Date'[Date]), (vFromDateDate1ALL || 'Date'[Date] &gt;= </a:t>
            </a:r>
            <a:r>
              <a:rPr lang="en-US" sz="1400" b="1" dirty="0">
                <a:solidFill>
                  <a:srgbClr val="92278F"/>
                </a:solidFill>
                <a:highlight>
                  <a:srgbClr val="FFFF00"/>
                </a:highlight>
              </a:rPr>
              <a:t>DATEVALUE</a:t>
            </a:r>
            <a:r>
              <a:rPr lang="en-US" sz="1400" dirty="0">
                <a:highlight>
                  <a:srgbClr val="FFFF00"/>
                </a:highlight>
              </a:rPr>
              <a:t>(vFromDateDate1) + </a:t>
            </a:r>
            <a:r>
              <a:rPr lang="en-US" sz="1400" dirty="0">
                <a:highlight>
                  <a:srgbClr val="FFFFFF"/>
                </a:highlight>
              </a:rPr>
              <a:t>TIMEVALUE(vFromDateDate1)) &amp;&amp; (vToDateDate1ALL || 'Date'[Date] &lt;= </a:t>
            </a:r>
            <a:r>
              <a:rPr lang="en-US" sz="1400" b="1" dirty="0">
                <a:solidFill>
                  <a:srgbClr val="92278F"/>
                </a:solidFill>
                <a:highlight>
                  <a:srgbClr val="FFFF00"/>
                </a:highlight>
              </a:rPr>
              <a:t>DATEVALUE</a:t>
            </a:r>
            <a:r>
              <a:rPr lang="en-US" sz="1400" dirty="0">
                <a:highlight>
                  <a:srgbClr val="FFFF00"/>
                </a:highlight>
              </a:rPr>
              <a:t>(vToDateDate1) + </a:t>
            </a:r>
            <a:r>
              <a:rPr lang="en-US" sz="1400" dirty="0">
                <a:highlight>
                  <a:srgbClr val="FFFFFF"/>
                </a:highlight>
              </a:rPr>
              <a:t>TIMEVALUE(vToDateDate1))), </a:t>
            </a:r>
            <a:r>
              <a:rPr lang="en-US" sz="1400" dirty="0">
                <a:solidFill>
                  <a:schemeClr val="bg2">
                    <a:lumMod val="75000"/>
                  </a:schemeClr>
                </a:solidFill>
                <a:highlight>
                  <a:srgbClr val="FFFFFF"/>
                </a:highlight>
              </a:rPr>
              <a:t>FILTER(VALUES('Date'[Year]), 'Date'[Year] = VALUE(YEAR(TODAY())) || VALUE(YEAR(TODAY())-1)</a:t>
            </a:r>
          </a:p>
          <a:p>
            <a:r>
              <a:rPr lang="en-US" sz="1400" dirty="0">
                <a:solidFill>
                  <a:schemeClr val="bg2">
                    <a:lumMod val="75000"/>
                  </a:schemeClr>
                </a:solidFill>
              </a:rPr>
              <a:t>), "</a:t>
            </a:r>
            <a:r>
              <a:rPr lang="en-US" sz="1400" dirty="0" err="1">
                <a:solidFill>
                  <a:schemeClr val="bg2">
                    <a:lumMod val="75000"/>
                  </a:schemeClr>
                </a:solidFill>
              </a:rPr>
              <a:t>AvgPricePerUnit</a:t>
            </a:r>
            <a:r>
              <a:rPr lang="en-US" sz="1400" dirty="0">
                <a:solidFill>
                  <a:schemeClr val="bg2">
                    <a:lumMod val="75000"/>
                  </a:schemeClr>
                </a:solidFill>
              </a:rPr>
              <a:t>", [</a:t>
            </a:r>
            <a:r>
              <a:rPr lang="en-US" sz="1400" dirty="0" err="1">
                <a:solidFill>
                  <a:schemeClr val="bg2">
                    <a:lumMod val="75000"/>
                  </a:schemeClr>
                </a:solidFill>
              </a:rPr>
              <a:t>AvgPricePerUnit</a:t>
            </a:r>
            <a:r>
              <a:rPr lang="en-US" sz="1400" dirty="0">
                <a:solidFill>
                  <a:schemeClr val="bg2">
                    <a:lumMod val="75000"/>
                  </a:schemeClr>
                </a:solidFill>
              </a:rPr>
              <a:t>], "Total Quantity", [Total Quantity], "Total Sales", [Total Sales])</a:t>
            </a:r>
          </a:p>
        </p:txBody>
      </p:sp>
      <p:sp>
        <p:nvSpPr>
          <p:cNvPr id="6" name="TextBox 5">
            <a:extLst>
              <a:ext uri="{FF2B5EF4-FFF2-40B4-BE49-F238E27FC236}">
                <a16:creationId xmlns:a16="http://schemas.microsoft.com/office/drawing/2014/main" id="{61E4688D-31DD-0D09-48C2-97E9A5B8A8BF}"/>
              </a:ext>
            </a:extLst>
          </p:cNvPr>
          <p:cNvSpPr txBox="1"/>
          <p:nvPr/>
        </p:nvSpPr>
        <p:spPr>
          <a:xfrm>
            <a:off x="495300" y="1332428"/>
            <a:ext cx="2590517" cy="646331"/>
          </a:xfrm>
          <a:prstGeom prst="rect">
            <a:avLst/>
          </a:prstGeom>
          <a:noFill/>
        </p:spPr>
        <p:txBody>
          <a:bodyPr wrap="none" rtlCol="0">
            <a:spAutoFit/>
          </a:bodyPr>
          <a:lstStyle/>
          <a:p>
            <a:r>
              <a:rPr lang="en-US" b="1" dirty="0"/>
              <a:t>The Query script expects </a:t>
            </a:r>
            <a:br>
              <a:rPr lang="en-US" b="1" dirty="0"/>
            </a:br>
            <a:r>
              <a:rPr lang="en-US" b="1" dirty="0">
                <a:solidFill>
                  <a:srgbClr val="92278F"/>
                </a:solidFill>
              </a:rPr>
              <a:t>formatted date strings </a:t>
            </a:r>
          </a:p>
        </p:txBody>
      </p:sp>
      <p:sp>
        <p:nvSpPr>
          <p:cNvPr id="7" name="TextBox 6">
            <a:extLst>
              <a:ext uri="{FF2B5EF4-FFF2-40B4-BE49-F238E27FC236}">
                <a16:creationId xmlns:a16="http://schemas.microsoft.com/office/drawing/2014/main" id="{88EBF8D1-0182-18E6-4630-7717981091BD}"/>
              </a:ext>
            </a:extLst>
          </p:cNvPr>
          <p:cNvSpPr txBox="1"/>
          <p:nvPr/>
        </p:nvSpPr>
        <p:spPr>
          <a:xfrm>
            <a:off x="6725838" y="1332428"/>
            <a:ext cx="4121231" cy="646331"/>
          </a:xfrm>
          <a:prstGeom prst="rect">
            <a:avLst/>
          </a:prstGeom>
          <a:noFill/>
        </p:spPr>
        <p:txBody>
          <a:bodyPr wrap="square" rtlCol="0">
            <a:spAutoFit/>
          </a:bodyPr>
          <a:lstStyle/>
          <a:p>
            <a:r>
              <a:rPr lang="en-US" b="1" dirty="0"/>
              <a:t>But the report parameter is feeding the query script </a:t>
            </a:r>
            <a:r>
              <a:rPr lang="en-US" b="1" dirty="0">
                <a:solidFill>
                  <a:srgbClr val="92278F"/>
                </a:solidFill>
              </a:rPr>
              <a:t>date/time</a:t>
            </a:r>
          </a:p>
        </p:txBody>
      </p:sp>
      <p:pic>
        <p:nvPicPr>
          <p:cNvPr id="12" name="Picture 11">
            <a:extLst>
              <a:ext uri="{FF2B5EF4-FFF2-40B4-BE49-F238E27FC236}">
                <a16:creationId xmlns:a16="http://schemas.microsoft.com/office/drawing/2014/main" id="{CF761D8A-AF87-6BC9-A548-00F61AC3A203}"/>
              </a:ext>
            </a:extLst>
          </p:cNvPr>
          <p:cNvPicPr>
            <a:picLocks noChangeAspect="1"/>
          </p:cNvPicPr>
          <p:nvPr/>
        </p:nvPicPr>
        <p:blipFill rotWithShape="1">
          <a:blip r:embed="rId4"/>
          <a:srcRect r="35977"/>
          <a:stretch/>
        </p:blipFill>
        <p:spPr>
          <a:xfrm>
            <a:off x="6649637" y="1938814"/>
            <a:ext cx="5306144" cy="4239217"/>
          </a:xfrm>
          <a:prstGeom prst="rect">
            <a:avLst/>
          </a:prstGeom>
        </p:spPr>
      </p:pic>
      <p:sp>
        <p:nvSpPr>
          <p:cNvPr id="3" name="Title 2">
            <a:extLst>
              <a:ext uri="{FF2B5EF4-FFF2-40B4-BE49-F238E27FC236}">
                <a16:creationId xmlns:a16="http://schemas.microsoft.com/office/drawing/2014/main" id="{1D57E461-0297-43DC-FDAD-1CFCE3ACB661}"/>
              </a:ext>
            </a:extLst>
          </p:cNvPr>
          <p:cNvSpPr>
            <a:spLocks noGrp="1"/>
          </p:cNvSpPr>
          <p:nvPr>
            <p:ph type="title"/>
          </p:nvPr>
        </p:nvSpPr>
        <p:spPr>
          <a:xfrm>
            <a:off x="137160" y="0"/>
            <a:ext cx="9389636" cy="1141715"/>
          </a:xfrm>
        </p:spPr>
        <p:txBody>
          <a:bodyPr/>
          <a:lstStyle/>
          <a:p>
            <a:r>
              <a:rPr lang="en-US" dirty="0"/>
              <a:t>What Happened?</a:t>
            </a:r>
          </a:p>
        </p:txBody>
      </p:sp>
      <p:sp>
        <p:nvSpPr>
          <p:cNvPr id="2" name="Rectangle 1">
            <a:extLst>
              <a:ext uri="{FF2B5EF4-FFF2-40B4-BE49-F238E27FC236}">
                <a16:creationId xmlns:a16="http://schemas.microsoft.com/office/drawing/2014/main" id="{AAA0A2C8-3884-0CC8-41BF-6FC1FB9915C8}"/>
              </a:ext>
            </a:extLst>
          </p:cNvPr>
          <p:cNvSpPr/>
          <p:nvPr/>
        </p:nvSpPr>
        <p:spPr>
          <a:xfrm>
            <a:off x="8539508" y="4542824"/>
            <a:ext cx="1929709" cy="646331"/>
          </a:xfrm>
          <a:prstGeom prst="rect">
            <a:avLst/>
          </a:prstGeom>
          <a:solidFill>
            <a:srgbClr val="FFFF00">
              <a:alpha val="2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9291982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0821E6-F85D-4C94-2D11-CD0654A07648}"/>
              </a:ext>
            </a:extLst>
          </p:cNvPr>
          <p:cNvSpPr>
            <a:spLocks noGrp="1"/>
          </p:cNvSpPr>
          <p:nvPr>
            <p:ph type="body" sz="quarter" idx="11"/>
          </p:nvPr>
        </p:nvSpPr>
        <p:spPr>
          <a:xfrm>
            <a:off x="758824" y="1633595"/>
            <a:ext cx="5768099" cy="4541837"/>
          </a:xfrm>
        </p:spPr>
        <p:txBody>
          <a:bodyPr/>
          <a:lstStyle/>
          <a:p>
            <a:pPr>
              <a:lnSpc>
                <a:spcPct val="120000"/>
              </a:lnSpc>
            </a:pPr>
            <a:r>
              <a:rPr lang="en-US" sz="2400" dirty="0"/>
              <a:t>Quick 101 refresher</a:t>
            </a:r>
          </a:p>
          <a:p>
            <a:pPr>
              <a:lnSpc>
                <a:spcPct val="120000"/>
              </a:lnSpc>
            </a:pPr>
            <a:r>
              <a:rPr lang="en-US" sz="2400" dirty="0"/>
              <a:t>Fixing common dataset issues</a:t>
            </a:r>
          </a:p>
          <a:p>
            <a:pPr>
              <a:lnSpc>
                <a:spcPct val="120000"/>
              </a:lnSpc>
            </a:pPr>
            <a:r>
              <a:rPr lang="en-US" sz="2400" dirty="0"/>
              <a:t>Expressions </a:t>
            </a:r>
          </a:p>
          <a:p>
            <a:pPr>
              <a:lnSpc>
                <a:spcPct val="120000"/>
              </a:lnSpc>
            </a:pPr>
            <a:r>
              <a:rPr lang="en-US" sz="2400" dirty="0"/>
              <a:t>Custom Filters</a:t>
            </a:r>
          </a:p>
          <a:p>
            <a:pPr>
              <a:lnSpc>
                <a:spcPct val="120000"/>
              </a:lnSpc>
            </a:pPr>
            <a:r>
              <a:rPr lang="en-US" sz="2400" dirty="0"/>
              <a:t>Deeper dive into parameters </a:t>
            </a:r>
          </a:p>
          <a:p>
            <a:pPr>
              <a:lnSpc>
                <a:spcPct val="120000"/>
              </a:lnSpc>
            </a:pPr>
            <a:r>
              <a:rPr lang="en-US" sz="2400" dirty="0"/>
              <a:t>Dynamic Titles </a:t>
            </a:r>
          </a:p>
          <a:p>
            <a:pPr>
              <a:lnSpc>
                <a:spcPct val="120000"/>
              </a:lnSpc>
            </a:pPr>
            <a:r>
              <a:rPr lang="en-US" sz="2400" dirty="0"/>
              <a:t>More formatting</a:t>
            </a:r>
          </a:p>
          <a:p>
            <a:pPr>
              <a:lnSpc>
                <a:spcPct val="120000"/>
              </a:lnSpc>
            </a:pPr>
            <a:r>
              <a:rPr lang="en-US" sz="2400" dirty="0"/>
              <a:t>Questions &amp; hands-on support</a:t>
            </a:r>
          </a:p>
          <a:p>
            <a:pPr hangingPunct="1">
              <a:lnSpc>
                <a:spcPct val="120000"/>
              </a:lnSpc>
            </a:pPr>
            <a:endParaRPr lang="en-US" dirty="0"/>
          </a:p>
        </p:txBody>
      </p:sp>
      <p:sp>
        <p:nvSpPr>
          <p:cNvPr id="3" name="Content Placeholder 2">
            <a:extLst>
              <a:ext uri="{FF2B5EF4-FFF2-40B4-BE49-F238E27FC236}">
                <a16:creationId xmlns:a16="http://schemas.microsoft.com/office/drawing/2014/main" id="{B4555614-476A-BA63-3143-1A683292AD23}"/>
              </a:ext>
            </a:extLst>
          </p:cNvPr>
          <p:cNvSpPr txBox="1">
            <a:spLocks/>
          </p:cNvSpPr>
          <p:nvPr/>
        </p:nvSpPr>
        <p:spPr>
          <a:xfrm>
            <a:off x="1011936" y="2242837"/>
            <a:ext cx="10168128" cy="3323355"/>
          </a:xfrm>
          <a:prstGeom prst="rect">
            <a:avLst/>
          </a:prstGeom>
        </p:spPr>
        <p:txBody>
          <a:bodyPr>
            <a:normAutofit/>
          </a:bodyPr>
          <a:lst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9pPr>
          </a:lstStyle>
          <a:p>
            <a:pPr hangingPunct="1"/>
            <a:endParaRPr lang="en-US" sz="3600" dirty="0"/>
          </a:p>
        </p:txBody>
      </p:sp>
      <p:sp>
        <p:nvSpPr>
          <p:cNvPr id="4" name="TextBox 3">
            <a:extLst>
              <a:ext uri="{FF2B5EF4-FFF2-40B4-BE49-F238E27FC236}">
                <a16:creationId xmlns:a16="http://schemas.microsoft.com/office/drawing/2014/main" id="{9F2B54CE-5A05-177D-A9C0-05E9AADE9994}"/>
              </a:ext>
            </a:extLst>
          </p:cNvPr>
          <p:cNvSpPr txBox="1"/>
          <p:nvPr/>
        </p:nvSpPr>
        <p:spPr>
          <a:xfrm>
            <a:off x="758824" y="5729607"/>
            <a:ext cx="4493281" cy="523220"/>
          </a:xfrm>
          <a:prstGeom prst="rect">
            <a:avLst/>
          </a:prstGeom>
          <a:noFill/>
        </p:spPr>
        <p:txBody>
          <a:bodyPr wrap="none" rtlCol="0">
            <a:spAutoFit/>
          </a:bodyPr>
          <a:lstStyle/>
          <a:p>
            <a:r>
              <a:rPr lang="en-US" sz="2800" dirty="0">
                <a:solidFill>
                  <a:schemeClr val="accent3"/>
                </a:solidFill>
              </a:rPr>
              <a:t>Concept</a:t>
            </a:r>
            <a:r>
              <a:rPr lang="en-US" sz="2800" dirty="0"/>
              <a:t> | </a:t>
            </a:r>
            <a:r>
              <a:rPr lang="en-US" sz="2800" dirty="0">
                <a:solidFill>
                  <a:schemeClr val="accent4"/>
                </a:solidFill>
              </a:rPr>
              <a:t>Demo</a:t>
            </a:r>
            <a:r>
              <a:rPr lang="en-US" sz="2800" dirty="0"/>
              <a:t> | </a:t>
            </a:r>
            <a:r>
              <a:rPr lang="en-US" sz="2800" dirty="0">
                <a:solidFill>
                  <a:schemeClr val="accent6"/>
                </a:solidFill>
              </a:rPr>
              <a:t>Practice</a:t>
            </a:r>
            <a:r>
              <a:rPr lang="en-US" sz="2800" dirty="0"/>
              <a:t> </a:t>
            </a:r>
          </a:p>
        </p:txBody>
      </p:sp>
    </p:spTree>
    <p:extLst>
      <p:ext uri="{BB962C8B-B14F-4D97-AF65-F5344CB8AC3E}">
        <p14:creationId xmlns:p14="http://schemas.microsoft.com/office/powerpoint/2010/main" val="1642033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84E1BCD-8895-E70A-B717-4D0585DE5B4D}"/>
              </a:ext>
            </a:extLst>
          </p:cNvPr>
          <p:cNvSpPr txBox="1"/>
          <p:nvPr/>
        </p:nvSpPr>
        <p:spPr>
          <a:xfrm>
            <a:off x="151748" y="1275334"/>
            <a:ext cx="11616182" cy="984885"/>
          </a:xfrm>
          <a:prstGeom prst="rect">
            <a:avLst/>
          </a:prstGeom>
          <a:noFill/>
        </p:spPr>
        <p:txBody>
          <a:bodyPr wrap="square" rtlCol="0">
            <a:spAutoFit/>
          </a:bodyPr>
          <a:lstStyle/>
          <a:p>
            <a:pPr marL="342900" indent="-342900">
              <a:buAutoNum type="arabicPeriod"/>
            </a:pPr>
            <a:r>
              <a:rPr lang="en-US" sz="2000" b="1" dirty="0">
                <a:solidFill>
                  <a:schemeClr val="tx1"/>
                </a:solidFill>
              </a:rPr>
              <a:t>Add date with Range (Inclusive) to the Query Parameters</a:t>
            </a:r>
          </a:p>
          <a:p>
            <a:pPr marL="342900" indent="-342900">
              <a:buAutoNum type="arabicPeriod"/>
            </a:pPr>
            <a:r>
              <a:rPr lang="en-US" sz="2000" b="1" dirty="0">
                <a:solidFill>
                  <a:schemeClr val="tx1"/>
                </a:solidFill>
              </a:rPr>
              <a:t>Update the Report Parameter Values under Dataset Properties from the default @Parameter value…</a:t>
            </a:r>
          </a:p>
          <a:p>
            <a:pPr marL="342900" indent="-342900">
              <a:buAutoNum type="arabicPeriod"/>
            </a:pPr>
            <a:endParaRPr lang="en-US" b="1" dirty="0">
              <a:solidFill>
                <a:schemeClr val="accent3"/>
              </a:solidFill>
            </a:endParaRPr>
          </a:p>
        </p:txBody>
      </p:sp>
      <p:pic>
        <p:nvPicPr>
          <p:cNvPr id="4" name="Picture 3">
            <a:extLst>
              <a:ext uri="{FF2B5EF4-FFF2-40B4-BE49-F238E27FC236}">
                <a16:creationId xmlns:a16="http://schemas.microsoft.com/office/drawing/2014/main" id="{58D4D9EA-3BE5-DBD3-1AE9-03A6E46EA37C}"/>
              </a:ext>
            </a:extLst>
          </p:cNvPr>
          <p:cNvPicPr>
            <a:picLocks noChangeAspect="1"/>
          </p:cNvPicPr>
          <p:nvPr/>
        </p:nvPicPr>
        <p:blipFill>
          <a:blip r:embed="rId3"/>
          <a:stretch>
            <a:fillRect/>
          </a:stretch>
        </p:blipFill>
        <p:spPr>
          <a:xfrm>
            <a:off x="2079648" y="2438368"/>
            <a:ext cx="8230749" cy="3334215"/>
          </a:xfrm>
          <a:prstGeom prst="rect">
            <a:avLst/>
          </a:prstGeom>
        </p:spPr>
      </p:pic>
      <p:pic>
        <p:nvPicPr>
          <p:cNvPr id="15" name="Picture 14">
            <a:extLst>
              <a:ext uri="{FF2B5EF4-FFF2-40B4-BE49-F238E27FC236}">
                <a16:creationId xmlns:a16="http://schemas.microsoft.com/office/drawing/2014/main" id="{E83BDD37-A843-FB90-7C3E-A37021146F78}"/>
              </a:ext>
            </a:extLst>
          </p:cNvPr>
          <p:cNvPicPr>
            <a:picLocks noChangeAspect="1"/>
          </p:cNvPicPr>
          <p:nvPr/>
        </p:nvPicPr>
        <p:blipFill rotWithShape="1">
          <a:blip r:embed="rId4"/>
          <a:srcRect b="25154"/>
          <a:stretch/>
        </p:blipFill>
        <p:spPr>
          <a:xfrm>
            <a:off x="1843498" y="2026386"/>
            <a:ext cx="8268854" cy="4035584"/>
          </a:xfrm>
          <a:prstGeom prst="rect">
            <a:avLst/>
          </a:prstGeom>
        </p:spPr>
      </p:pic>
      <p:sp>
        <p:nvSpPr>
          <p:cNvPr id="16" name="TextBox 15">
            <a:extLst>
              <a:ext uri="{FF2B5EF4-FFF2-40B4-BE49-F238E27FC236}">
                <a16:creationId xmlns:a16="http://schemas.microsoft.com/office/drawing/2014/main" id="{0A6808B8-8CDF-0FDB-9907-A66E2DD74657}"/>
              </a:ext>
            </a:extLst>
          </p:cNvPr>
          <p:cNvSpPr txBox="1"/>
          <p:nvPr/>
        </p:nvSpPr>
        <p:spPr>
          <a:xfrm>
            <a:off x="5684905" y="5224779"/>
            <a:ext cx="4526470" cy="461665"/>
          </a:xfrm>
          <a:prstGeom prst="rect">
            <a:avLst/>
          </a:prstGeom>
          <a:noFill/>
        </p:spPr>
        <p:txBody>
          <a:bodyPr wrap="square" rtlCol="0">
            <a:spAutoFit/>
          </a:bodyPr>
          <a:lstStyle/>
          <a:p>
            <a:r>
              <a:rPr lang="en-US" sz="2400" b="1" dirty="0">
                <a:solidFill>
                  <a:srgbClr val="92278F"/>
                </a:solidFill>
              </a:rPr>
              <a:t>…to a formatted date string</a:t>
            </a:r>
          </a:p>
        </p:txBody>
      </p:sp>
      <p:sp>
        <p:nvSpPr>
          <p:cNvPr id="3" name="Title 2">
            <a:extLst>
              <a:ext uri="{FF2B5EF4-FFF2-40B4-BE49-F238E27FC236}">
                <a16:creationId xmlns:a16="http://schemas.microsoft.com/office/drawing/2014/main" id="{70A616BE-F210-859B-7C37-B872632394FC}"/>
              </a:ext>
            </a:extLst>
          </p:cNvPr>
          <p:cNvSpPr>
            <a:spLocks noGrp="1"/>
          </p:cNvSpPr>
          <p:nvPr>
            <p:ph type="title"/>
          </p:nvPr>
        </p:nvSpPr>
        <p:spPr/>
        <p:txBody>
          <a:bodyPr/>
          <a:lstStyle/>
          <a:p>
            <a:r>
              <a:rPr lang="en-US" dirty="0"/>
              <a:t>Setting up Date Parameters: Take Two</a:t>
            </a:r>
          </a:p>
        </p:txBody>
      </p:sp>
    </p:spTree>
    <p:extLst>
      <p:ext uri="{BB962C8B-B14F-4D97-AF65-F5344CB8AC3E}">
        <p14:creationId xmlns:p14="http://schemas.microsoft.com/office/powerpoint/2010/main" val="12870127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84E1BCD-8895-E70A-B717-4D0585DE5B4D}"/>
              </a:ext>
            </a:extLst>
          </p:cNvPr>
          <p:cNvSpPr txBox="1"/>
          <p:nvPr/>
        </p:nvSpPr>
        <p:spPr>
          <a:xfrm>
            <a:off x="151748" y="1286633"/>
            <a:ext cx="11660246" cy="400110"/>
          </a:xfrm>
          <a:prstGeom prst="rect">
            <a:avLst/>
          </a:prstGeom>
          <a:noFill/>
        </p:spPr>
        <p:txBody>
          <a:bodyPr wrap="square" rtlCol="0">
            <a:spAutoFit/>
          </a:bodyPr>
          <a:lstStyle/>
          <a:p>
            <a:r>
              <a:rPr lang="en-US" sz="2000" b="1" dirty="0">
                <a:solidFill>
                  <a:schemeClr val="tx1"/>
                </a:solidFill>
              </a:rPr>
              <a:t>3. Delete the hidden </a:t>
            </a:r>
            <a:r>
              <a:rPr lang="en-US" sz="2000" b="1" dirty="0" err="1">
                <a:solidFill>
                  <a:schemeClr val="tx1"/>
                </a:solidFill>
              </a:rPr>
              <a:t>FromDateDate</a:t>
            </a:r>
            <a:r>
              <a:rPr lang="en-US" sz="2000" b="1" dirty="0">
                <a:solidFill>
                  <a:schemeClr val="tx1"/>
                </a:solidFill>
              </a:rPr>
              <a:t> &amp; </a:t>
            </a:r>
            <a:r>
              <a:rPr lang="en-US" sz="2000" b="1" dirty="0" err="1">
                <a:solidFill>
                  <a:schemeClr val="tx1"/>
                </a:solidFill>
              </a:rPr>
              <a:t>ToDateDate</a:t>
            </a:r>
            <a:r>
              <a:rPr lang="en-US" sz="2000" b="1" dirty="0">
                <a:solidFill>
                  <a:schemeClr val="tx1"/>
                </a:solidFill>
              </a:rPr>
              <a:t> datasets (you won’t need them)</a:t>
            </a:r>
          </a:p>
        </p:txBody>
      </p:sp>
      <p:pic>
        <p:nvPicPr>
          <p:cNvPr id="3" name="Picture 2">
            <a:extLst>
              <a:ext uri="{FF2B5EF4-FFF2-40B4-BE49-F238E27FC236}">
                <a16:creationId xmlns:a16="http://schemas.microsoft.com/office/drawing/2014/main" id="{A544C639-8715-61CB-E331-B21DB8E98934}"/>
              </a:ext>
            </a:extLst>
          </p:cNvPr>
          <p:cNvPicPr>
            <a:picLocks noChangeAspect="1"/>
          </p:cNvPicPr>
          <p:nvPr/>
        </p:nvPicPr>
        <p:blipFill>
          <a:blip r:embed="rId3"/>
          <a:stretch>
            <a:fillRect/>
          </a:stretch>
        </p:blipFill>
        <p:spPr>
          <a:xfrm>
            <a:off x="3890120" y="2447214"/>
            <a:ext cx="3643093" cy="3752826"/>
          </a:xfrm>
          <a:prstGeom prst="rect">
            <a:avLst/>
          </a:prstGeom>
        </p:spPr>
      </p:pic>
      <p:sp>
        <p:nvSpPr>
          <p:cNvPr id="6" name="Title 5">
            <a:extLst>
              <a:ext uri="{FF2B5EF4-FFF2-40B4-BE49-F238E27FC236}">
                <a16:creationId xmlns:a16="http://schemas.microsoft.com/office/drawing/2014/main" id="{F1307404-6D5D-7540-0304-38175DCACFD5}"/>
              </a:ext>
            </a:extLst>
          </p:cNvPr>
          <p:cNvSpPr>
            <a:spLocks noGrp="1"/>
          </p:cNvSpPr>
          <p:nvPr>
            <p:ph type="title"/>
          </p:nvPr>
        </p:nvSpPr>
        <p:spPr/>
        <p:txBody>
          <a:bodyPr/>
          <a:lstStyle/>
          <a:p>
            <a:r>
              <a:rPr lang="en-US" dirty="0"/>
              <a:t>Setting up Date Parameters: Take Two</a:t>
            </a:r>
          </a:p>
        </p:txBody>
      </p:sp>
      <p:sp>
        <p:nvSpPr>
          <p:cNvPr id="2" name="Multiplication Sign 1">
            <a:extLst>
              <a:ext uri="{FF2B5EF4-FFF2-40B4-BE49-F238E27FC236}">
                <a16:creationId xmlns:a16="http://schemas.microsoft.com/office/drawing/2014/main" id="{266267BA-058A-62DF-DB06-EA5B415B3C4B}"/>
              </a:ext>
            </a:extLst>
          </p:cNvPr>
          <p:cNvSpPr/>
          <p:nvPr/>
        </p:nvSpPr>
        <p:spPr>
          <a:xfrm>
            <a:off x="3464796" y="2447214"/>
            <a:ext cx="4068417" cy="3929648"/>
          </a:xfrm>
          <a:prstGeom prst="mathMultiply">
            <a:avLst>
              <a:gd name="adj1" fmla="val 7573"/>
            </a:avLst>
          </a:prstGeom>
          <a:solidFill>
            <a:schemeClr val="accent2"/>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8748945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84E1BCD-8895-E70A-B717-4D0585DE5B4D}"/>
              </a:ext>
            </a:extLst>
          </p:cNvPr>
          <p:cNvSpPr txBox="1"/>
          <p:nvPr/>
        </p:nvSpPr>
        <p:spPr>
          <a:xfrm>
            <a:off x="0" y="1081744"/>
            <a:ext cx="10109881" cy="369332"/>
          </a:xfrm>
          <a:prstGeom prst="rect">
            <a:avLst/>
          </a:prstGeom>
          <a:noFill/>
        </p:spPr>
        <p:txBody>
          <a:bodyPr wrap="square" rtlCol="0">
            <a:spAutoFit/>
          </a:bodyPr>
          <a:lstStyle/>
          <a:p>
            <a:r>
              <a:rPr lang="en-US" b="1" dirty="0">
                <a:solidFill>
                  <a:schemeClr val="tx1"/>
                </a:solidFill>
              </a:rPr>
              <a:t>4. Update your Report Parameter Properties so that Data Type: Date/Time,</a:t>
            </a:r>
          </a:p>
        </p:txBody>
      </p:sp>
      <p:pic>
        <p:nvPicPr>
          <p:cNvPr id="5" name="Picture 4">
            <a:extLst>
              <a:ext uri="{FF2B5EF4-FFF2-40B4-BE49-F238E27FC236}">
                <a16:creationId xmlns:a16="http://schemas.microsoft.com/office/drawing/2014/main" id="{A7BE0FD2-D7F9-6CA5-7704-7E37F926DECE}"/>
              </a:ext>
            </a:extLst>
          </p:cNvPr>
          <p:cNvPicPr>
            <a:picLocks noChangeAspect="1"/>
          </p:cNvPicPr>
          <p:nvPr/>
        </p:nvPicPr>
        <p:blipFill>
          <a:blip r:embed="rId3"/>
          <a:stretch>
            <a:fillRect/>
          </a:stretch>
        </p:blipFill>
        <p:spPr>
          <a:xfrm>
            <a:off x="1662091" y="1931833"/>
            <a:ext cx="8488287" cy="4152120"/>
          </a:xfrm>
          <a:prstGeom prst="rect">
            <a:avLst/>
          </a:prstGeom>
        </p:spPr>
      </p:pic>
      <p:sp>
        <p:nvSpPr>
          <p:cNvPr id="6" name="TextBox 5">
            <a:extLst>
              <a:ext uri="{FF2B5EF4-FFF2-40B4-BE49-F238E27FC236}">
                <a16:creationId xmlns:a16="http://schemas.microsoft.com/office/drawing/2014/main" id="{75D425C6-786C-AFFB-AE46-5E196DB92D1C}"/>
              </a:ext>
            </a:extLst>
          </p:cNvPr>
          <p:cNvSpPr txBox="1"/>
          <p:nvPr/>
        </p:nvSpPr>
        <p:spPr>
          <a:xfrm>
            <a:off x="7233369" y="1101972"/>
            <a:ext cx="2917009" cy="369332"/>
          </a:xfrm>
          <a:prstGeom prst="rect">
            <a:avLst/>
          </a:prstGeom>
          <a:noFill/>
        </p:spPr>
        <p:txBody>
          <a:bodyPr wrap="square" rtlCol="0">
            <a:spAutoFit/>
          </a:bodyPr>
          <a:lstStyle/>
          <a:p>
            <a:r>
              <a:rPr lang="en-US" b="1" dirty="0">
                <a:solidFill>
                  <a:schemeClr val="tx1"/>
                </a:solidFill>
              </a:rPr>
              <a:t>Available Values: None,  </a:t>
            </a:r>
          </a:p>
        </p:txBody>
      </p:sp>
      <p:pic>
        <p:nvPicPr>
          <p:cNvPr id="11" name="Picture 10">
            <a:extLst>
              <a:ext uri="{FF2B5EF4-FFF2-40B4-BE49-F238E27FC236}">
                <a16:creationId xmlns:a16="http://schemas.microsoft.com/office/drawing/2014/main" id="{45CEE600-ADA1-E216-C325-B85CB24FE590}"/>
              </a:ext>
            </a:extLst>
          </p:cNvPr>
          <p:cNvPicPr>
            <a:picLocks noChangeAspect="1"/>
          </p:cNvPicPr>
          <p:nvPr/>
        </p:nvPicPr>
        <p:blipFill rotWithShape="1">
          <a:blip r:embed="rId4"/>
          <a:srcRect b="30361"/>
          <a:stretch/>
        </p:blipFill>
        <p:spPr>
          <a:xfrm>
            <a:off x="1658281" y="1746315"/>
            <a:ext cx="8451600" cy="4152120"/>
          </a:xfrm>
          <a:prstGeom prst="rect">
            <a:avLst/>
          </a:prstGeom>
        </p:spPr>
      </p:pic>
      <p:sp>
        <p:nvSpPr>
          <p:cNvPr id="12" name="TextBox 11">
            <a:extLst>
              <a:ext uri="{FF2B5EF4-FFF2-40B4-BE49-F238E27FC236}">
                <a16:creationId xmlns:a16="http://schemas.microsoft.com/office/drawing/2014/main" id="{6E1BE485-93EE-6201-C577-9AABE8EDBC0F}"/>
              </a:ext>
            </a:extLst>
          </p:cNvPr>
          <p:cNvSpPr txBox="1"/>
          <p:nvPr/>
        </p:nvSpPr>
        <p:spPr>
          <a:xfrm>
            <a:off x="259075" y="1376983"/>
            <a:ext cx="6526146" cy="369332"/>
          </a:xfrm>
          <a:prstGeom prst="rect">
            <a:avLst/>
          </a:prstGeom>
          <a:noFill/>
        </p:spPr>
        <p:txBody>
          <a:bodyPr wrap="square" rtlCol="0">
            <a:spAutoFit/>
          </a:bodyPr>
          <a:lstStyle/>
          <a:p>
            <a:r>
              <a:rPr lang="en-US" b="1" dirty="0">
                <a:solidFill>
                  <a:schemeClr val="tx1"/>
                </a:solidFill>
              </a:rPr>
              <a:t>and Default Values = whatever works best for your report</a:t>
            </a:r>
          </a:p>
        </p:txBody>
      </p:sp>
      <p:pic>
        <p:nvPicPr>
          <p:cNvPr id="14" name="Picture 13">
            <a:extLst>
              <a:ext uri="{FF2B5EF4-FFF2-40B4-BE49-F238E27FC236}">
                <a16:creationId xmlns:a16="http://schemas.microsoft.com/office/drawing/2014/main" id="{12B2A6C2-1B14-75AC-9621-4BFFCB462A5A}"/>
              </a:ext>
            </a:extLst>
          </p:cNvPr>
          <p:cNvPicPr>
            <a:picLocks noChangeAspect="1"/>
          </p:cNvPicPr>
          <p:nvPr/>
        </p:nvPicPr>
        <p:blipFill>
          <a:blip r:embed="rId5"/>
          <a:stretch>
            <a:fillRect/>
          </a:stretch>
        </p:blipFill>
        <p:spPr>
          <a:xfrm>
            <a:off x="1662710" y="1786910"/>
            <a:ext cx="8467456" cy="4675508"/>
          </a:xfrm>
          <a:prstGeom prst="rect">
            <a:avLst/>
          </a:prstGeom>
        </p:spPr>
      </p:pic>
      <p:sp>
        <p:nvSpPr>
          <p:cNvPr id="7" name="Title 6">
            <a:extLst>
              <a:ext uri="{FF2B5EF4-FFF2-40B4-BE49-F238E27FC236}">
                <a16:creationId xmlns:a16="http://schemas.microsoft.com/office/drawing/2014/main" id="{4A3980C5-3D85-F558-D4A7-82D0B0C0C149}"/>
              </a:ext>
            </a:extLst>
          </p:cNvPr>
          <p:cNvSpPr>
            <a:spLocks noGrp="1"/>
          </p:cNvSpPr>
          <p:nvPr>
            <p:ph type="title"/>
          </p:nvPr>
        </p:nvSpPr>
        <p:spPr/>
        <p:txBody>
          <a:bodyPr/>
          <a:lstStyle/>
          <a:p>
            <a:r>
              <a:rPr lang="en-US" dirty="0"/>
              <a:t>Setting up Date Parameters: Take Two</a:t>
            </a:r>
          </a:p>
        </p:txBody>
      </p:sp>
    </p:spTree>
    <p:extLst>
      <p:ext uri="{BB962C8B-B14F-4D97-AF65-F5344CB8AC3E}">
        <p14:creationId xmlns:p14="http://schemas.microsoft.com/office/powerpoint/2010/main" val="31517048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EA704-1C80-FF83-15E7-C7D2E72D1BFB}"/>
              </a:ext>
            </a:extLst>
          </p:cNvPr>
          <p:cNvSpPr>
            <a:spLocks noGrp="1"/>
          </p:cNvSpPr>
          <p:nvPr>
            <p:ph sz="quarter" idx="10"/>
          </p:nvPr>
        </p:nvSpPr>
        <p:spPr/>
        <p:txBody>
          <a:bodyPr/>
          <a:lstStyle/>
          <a:p>
            <a:pPr marL="342900" indent="-342900">
              <a:buAutoNum type="arabicPeriod"/>
            </a:pPr>
            <a:r>
              <a:rPr lang="en-US" sz="2400" dirty="0">
                <a:solidFill>
                  <a:schemeClr val="tx1"/>
                </a:solidFill>
              </a:rPr>
              <a:t> Add date with Range(Inclusive) to the Query Parameters</a:t>
            </a:r>
          </a:p>
          <a:p>
            <a:pPr marL="342900" indent="-342900">
              <a:buAutoNum type="arabicPeriod"/>
            </a:pPr>
            <a:r>
              <a:rPr lang="en-US" sz="2400" dirty="0">
                <a:solidFill>
                  <a:schemeClr val="tx1"/>
                </a:solidFill>
              </a:rPr>
              <a:t> Update the Report Parameter Values under Dataset Properties from the default @Parameter values to:</a:t>
            </a:r>
          </a:p>
          <a:p>
            <a:br>
              <a:rPr lang="en-US" sz="2400" dirty="0">
                <a:solidFill>
                  <a:schemeClr val="tx1"/>
                </a:solidFill>
              </a:rPr>
            </a:br>
            <a:r>
              <a:rPr lang="en-US" sz="2400" b="1" dirty="0">
                <a:solidFill>
                  <a:schemeClr val="tx1"/>
                </a:solidFill>
              </a:rPr>
              <a:t>     =Format((</a:t>
            </a:r>
            <a:r>
              <a:rPr lang="en-US" sz="2400" b="1" dirty="0" err="1">
                <a:solidFill>
                  <a:schemeClr val="tx1"/>
                </a:solidFill>
              </a:rPr>
              <a:t>Parameters!ToDateDate.Value</a:t>
            </a:r>
            <a:r>
              <a:rPr lang="en-US" sz="2400" b="1" dirty="0">
                <a:solidFill>
                  <a:schemeClr val="tx1"/>
                </a:solidFill>
              </a:rPr>
              <a:t>),”</a:t>
            </a:r>
            <a:r>
              <a:rPr lang="en-US" sz="2400" b="1" dirty="0" err="1">
                <a:solidFill>
                  <a:schemeClr val="tx1"/>
                </a:solidFill>
              </a:rPr>
              <a:t>yyyy</a:t>
            </a:r>
            <a:r>
              <a:rPr lang="en-US" sz="2400" b="1" dirty="0">
                <a:solidFill>
                  <a:schemeClr val="tx1"/>
                </a:solidFill>
              </a:rPr>
              <a:t>-MM-dd”)</a:t>
            </a:r>
            <a:br>
              <a:rPr lang="en-US" sz="2400" dirty="0">
                <a:solidFill>
                  <a:schemeClr val="tx1"/>
                </a:solidFill>
              </a:rPr>
            </a:br>
            <a:r>
              <a:rPr lang="en-US" sz="2400" dirty="0">
                <a:solidFill>
                  <a:schemeClr val="tx1"/>
                </a:solidFill>
              </a:rPr>
              <a:t>and</a:t>
            </a:r>
          </a:p>
          <a:p>
            <a:r>
              <a:rPr lang="en-US" sz="2400" dirty="0">
                <a:solidFill>
                  <a:schemeClr val="tx1"/>
                </a:solidFill>
              </a:rPr>
              <a:t>     </a:t>
            </a:r>
            <a:r>
              <a:rPr lang="en-US" sz="2400" b="1" dirty="0">
                <a:solidFill>
                  <a:schemeClr val="tx1"/>
                </a:solidFill>
              </a:rPr>
              <a:t>=Format((</a:t>
            </a:r>
            <a:r>
              <a:rPr lang="en-US" sz="2400" b="1" dirty="0" err="1">
                <a:solidFill>
                  <a:schemeClr val="tx1"/>
                </a:solidFill>
              </a:rPr>
              <a:t>Parameters!FromDateDate.Value</a:t>
            </a:r>
            <a:r>
              <a:rPr lang="en-US" sz="2400" b="1" dirty="0">
                <a:solidFill>
                  <a:schemeClr val="tx1"/>
                </a:solidFill>
              </a:rPr>
              <a:t>),”</a:t>
            </a:r>
            <a:r>
              <a:rPr lang="en-US" sz="2400" b="1" dirty="0" err="1">
                <a:solidFill>
                  <a:schemeClr val="tx1"/>
                </a:solidFill>
              </a:rPr>
              <a:t>yyyy</a:t>
            </a:r>
            <a:r>
              <a:rPr lang="en-US" sz="2400" b="1" dirty="0">
                <a:solidFill>
                  <a:schemeClr val="tx1"/>
                </a:solidFill>
              </a:rPr>
              <a:t>-MM-dd”)</a:t>
            </a:r>
          </a:p>
          <a:p>
            <a:br>
              <a:rPr lang="en-US" sz="2400" dirty="0">
                <a:solidFill>
                  <a:schemeClr val="tx1"/>
                </a:solidFill>
              </a:rPr>
            </a:br>
            <a:r>
              <a:rPr lang="en-US" sz="2400" dirty="0">
                <a:solidFill>
                  <a:schemeClr val="tx1"/>
                </a:solidFill>
              </a:rPr>
              <a:t>3. Delete the hidden </a:t>
            </a:r>
            <a:r>
              <a:rPr lang="en-US" sz="2400" dirty="0" err="1">
                <a:solidFill>
                  <a:schemeClr val="tx1"/>
                </a:solidFill>
              </a:rPr>
              <a:t>FromDateDate</a:t>
            </a:r>
            <a:r>
              <a:rPr lang="en-US" sz="2400" dirty="0">
                <a:solidFill>
                  <a:schemeClr val="tx1"/>
                </a:solidFill>
              </a:rPr>
              <a:t> &amp; </a:t>
            </a:r>
            <a:r>
              <a:rPr lang="en-US" sz="2400" dirty="0" err="1">
                <a:solidFill>
                  <a:schemeClr val="tx1"/>
                </a:solidFill>
              </a:rPr>
              <a:t>ToDateDate</a:t>
            </a:r>
            <a:r>
              <a:rPr lang="en-US" sz="2400" dirty="0">
                <a:solidFill>
                  <a:schemeClr val="tx1"/>
                </a:solidFill>
              </a:rPr>
              <a:t> datasets (you won’t need them)</a:t>
            </a:r>
          </a:p>
          <a:p>
            <a:endParaRPr lang="en-US" sz="2400" dirty="0">
              <a:solidFill>
                <a:schemeClr val="tx1"/>
              </a:solidFill>
            </a:endParaRPr>
          </a:p>
          <a:p>
            <a:r>
              <a:rPr lang="en-US" sz="2400" dirty="0">
                <a:solidFill>
                  <a:schemeClr val="tx1"/>
                </a:solidFill>
              </a:rPr>
              <a:t>4. Update your Report Parameter Properties so that Data Type: Date/Time, Available Values = None, and Default Values =Today()</a:t>
            </a:r>
          </a:p>
          <a:p>
            <a:endParaRPr lang="en-US" sz="2400" dirty="0">
              <a:solidFill>
                <a:schemeClr val="tx1"/>
              </a:solidFill>
            </a:endParaRPr>
          </a:p>
          <a:p>
            <a:endParaRPr lang="en-US" sz="2400" dirty="0">
              <a:solidFill>
                <a:schemeClr val="tx1"/>
              </a:solidFill>
            </a:endParaRPr>
          </a:p>
          <a:p>
            <a:endParaRPr lang="en-US" sz="2400" dirty="0"/>
          </a:p>
        </p:txBody>
      </p:sp>
      <p:sp>
        <p:nvSpPr>
          <p:cNvPr id="3" name="Title 2">
            <a:extLst>
              <a:ext uri="{FF2B5EF4-FFF2-40B4-BE49-F238E27FC236}">
                <a16:creationId xmlns:a16="http://schemas.microsoft.com/office/drawing/2014/main" id="{EA834277-9994-A3E6-FC0D-4AC3D6E01FB2}"/>
              </a:ext>
            </a:extLst>
          </p:cNvPr>
          <p:cNvSpPr>
            <a:spLocks noGrp="1"/>
          </p:cNvSpPr>
          <p:nvPr>
            <p:ph type="title"/>
          </p:nvPr>
        </p:nvSpPr>
        <p:spPr/>
        <p:txBody>
          <a:bodyPr/>
          <a:lstStyle/>
          <a:p>
            <a:r>
              <a:rPr lang="en-US" dirty="0"/>
              <a:t>Your turn! </a:t>
            </a:r>
          </a:p>
        </p:txBody>
      </p:sp>
    </p:spTree>
    <p:extLst>
      <p:ext uri="{BB962C8B-B14F-4D97-AF65-F5344CB8AC3E}">
        <p14:creationId xmlns:p14="http://schemas.microsoft.com/office/powerpoint/2010/main" val="345527611"/>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4A1DE07-C07F-1B0A-AD71-8466C99033B4}"/>
              </a:ext>
            </a:extLst>
          </p:cNvPr>
          <p:cNvGraphicFramePr>
            <a:graphicFrameLocks noGrp="1"/>
          </p:cNvGraphicFramePr>
          <p:nvPr>
            <p:ph sz="quarter" idx="10"/>
            <p:extLst>
              <p:ext uri="{D42A27DB-BD31-4B8C-83A1-F6EECF244321}">
                <p14:modId xmlns:p14="http://schemas.microsoft.com/office/powerpoint/2010/main" val="2331994599"/>
              </p:ext>
            </p:extLst>
          </p:nvPr>
        </p:nvGraphicFramePr>
        <p:xfrm>
          <a:off x="545780" y="1544347"/>
          <a:ext cx="10829485" cy="3840480"/>
        </p:xfrm>
        <a:graphic>
          <a:graphicData uri="http://schemas.openxmlformats.org/drawingml/2006/table">
            <a:tbl>
              <a:tblPr firstRow="1" bandRow="1">
                <a:tableStyleId>{9D7B26C5-4107-4FEC-AEDC-1716B250A1EF}</a:tableStyleId>
              </a:tblPr>
              <a:tblGrid>
                <a:gridCol w="5553019">
                  <a:extLst>
                    <a:ext uri="{9D8B030D-6E8A-4147-A177-3AD203B41FA5}">
                      <a16:colId xmlns:a16="http://schemas.microsoft.com/office/drawing/2014/main" val="2147491045"/>
                    </a:ext>
                  </a:extLst>
                </a:gridCol>
                <a:gridCol w="5276466">
                  <a:extLst>
                    <a:ext uri="{9D8B030D-6E8A-4147-A177-3AD203B41FA5}">
                      <a16:colId xmlns:a16="http://schemas.microsoft.com/office/drawing/2014/main" val="656952486"/>
                    </a:ext>
                  </a:extLst>
                </a:gridCol>
              </a:tblGrid>
              <a:tr h="370840">
                <a:tc>
                  <a:txBody>
                    <a:bodyPr/>
                    <a:lstStyle/>
                    <a:p>
                      <a:pPr algn="l"/>
                      <a:r>
                        <a:rPr lang="en-US" dirty="0"/>
                        <a:t>To get the following output in your report</a:t>
                      </a:r>
                    </a:p>
                  </a:txBody>
                  <a:tcPr/>
                </a:tc>
                <a:tc>
                  <a:txBody>
                    <a:bodyPr/>
                    <a:lstStyle/>
                    <a:p>
                      <a:pPr algn="l"/>
                      <a:r>
                        <a:rPr lang="en-US" dirty="0"/>
                        <a:t>Use this Expression in Paginated Report Builder</a:t>
                      </a:r>
                    </a:p>
                  </a:txBody>
                  <a:tcPr/>
                </a:tc>
                <a:extLst>
                  <a:ext uri="{0D108BD9-81ED-4DB2-BD59-A6C34878D82A}">
                    <a16:rowId xmlns:a16="http://schemas.microsoft.com/office/drawing/2014/main" val="513318425"/>
                  </a:ext>
                </a:extLst>
              </a:tr>
              <a:tr h="0">
                <a:tc>
                  <a:txBody>
                    <a:bodyPr/>
                    <a:lstStyle/>
                    <a:p>
                      <a:pPr algn="l"/>
                      <a:r>
                        <a:rPr lang="en-US" dirty="0"/>
                        <a:t>Today’s Date</a:t>
                      </a:r>
                    </a:p>
                  </a:txBody>
                  <a:tcPr/>
                </a:tc>
                <a:tc>
                  <a:txBody>
                    <a:bodyPr/>
                    <a:lstStyle/>
                    <a:p>
                      <a:pPr algn="l"/>
                      <a:r>
                        <a:rPr lang="en-US" dirty="0"/>
                        <a:t>=Today()</a:t>
                      </a:r>
                      <a:br>
                        <a:rPr lang="en-US" dirty="0"/>
                      </a:br>
                      <a:endParaRPr lang="en-US" dirty="0"/>
                    </a:p>
                  </a:txBody>
                  <a:tcPr/>
                </a:tc>
                <a:extLst>
                  <a:ext uri="{0D108BD9-81ED-4DB2-BD59-A6C34878D82A}">
                    <a16:rowId xmlns:a16="http://schemas.microsoft.com/office/drawing/2014/main" val="1368951357"/>
                  </a:ext>
                </a:extLst>
              </a:tr>
              <a:tr h="370840">
                <a:tc>
                  <a:txBody>
                    <a:bodyPr/>
                    <a:lstStyle/>
                    <a:p>
                      <a:pPr algn="l"/>
                      <a:r>
                        <a:rPr lang="en-US" dirty="0"/>
                        <a:t>Six Months from today (+)</a:t>
                      </a:r>
                    </a:p>
                  </a:txBody>
                  <a:tcPr/>
                </a:tc>
                <a:tc>
                  <a:txBody>
                    <a:bodyPr/>
                    <a:lstStyle/>
                    <a:p>
                      <a:pPr algn="l"/>
                      <a:r>
                        <a:rPr lang="en-US" sz="1800" b="0" u="none" strike="noStrike" cap="none" spc="0" baseline="0" dirty="0">
                          <a:solidFill>
                            <a:schemeClr val="tx1"/>
                          </a:solidFill>
                          <a:effectLst/>
                          <a:uFillTx/>
                          <a:sym typeface="Helvetica"/>
                        </a:rPr>
                        <a:t>=</a:t>
                      </a:r>
                      <a:r>
                        <a:rPr lang="en-US" sz="1800" b="0" u="none" strike="noStrike" cap="none" spc="0" baseline="0" dirty="0" err="1">
                          <a:solidFill>
                            <a:schemeClr val="tx1"/>
                          </a:solidFill>
                          <a:effectLst/>
                          <a:uFillTx/>
                          <a:sym typeface="Helvetica"/>
                        </a:rPr>
                        <a:t>DateAdd</a:t>
                      </a:r>
                      <a:r>
                        <a:rPr lang="en-US" sz="1800" b="0" u="none" strike="noStrike" cap="none" spc="0" baseline="0" dirty="0">
                          <a:solidFill>
                            <a:schemeClr val="tx1"/>
                          </a:solidFill>
                          <a:effectLst/>
                          <a:uFillTx/>
                          <a:sym typeface="Helvetica"/>
                        </a:rPr>
                        <a:t>(</a:t>
                      </a:r>
                      <a:r>
                        <a:rPr lang="en-US" sz="1800" b="0" u="none" strike="noStrike" cap="none" spc="0" baseline="0" dirty="0" err="1">
                          <a:solidFill>
                            <a:schemeClr val="tx1"/>
                          </a:solidFill>
                          <a:effectLst/>
                          <a:uFillTx/>
                          <a:sym typeface="Helvetica"/>
                        </a:rPr>
                        <a:t>DateInterval.Month</a:t>
                      </a:r>
                      <a:r>
                        <a:rPr lang="en-US" sz="1800" b="0" u="none" strike="noStrike" cap="none" spc="0" baseline="0" dirty="0">
                          <a:solidFill>
                            <a:schemeClr val="tx1"/>
                          </a:solidFill>
                          <a:effectLst/>
                          <a:uFillTx/>
                          <a:sym typeface="Helvetica"/>
                        </a:rPr>
                        <a:t>, 6,Today()) </a:t>
                      </a:r>
                      <a:br>
                        <a:rPr lang="en-US" sz="1800" b="0" u="none" strike="noStrike" cap="none" spc="0" baseline="0" dirty="0">
                          <a:solidFill>
                            <a:schemeClr val="tx1"/>
                          </a:solidFill>
                          <a:effectLst/>
                          <a:uFillTx/>
                          <a:sym typeface="Helvetica"/>
                        </a:rPr>
                      </a:br>
                      <a:endParaRPr lang="en-US" dirty="0"/>
                    </a:p>
                  </a:txBody>
                  <a:tcPr/>
                </a:tc>
                <a:extLst>
                  <a:ext uri="{0D108BD9-81ED-4DB2-BD59-A6C34878D82A}">
                    <a16:rowId xmlns:a16="http://schemas.microsoft.com/office/drawing/2014/main" val="3807595295"/>
                  </a:ext>
                </a:extLst>
              </a:tr>
              <a:tr h="370840">
                <a:tc>
                  <a:txBody>
                    <a:bodyPr/>
                    <a:lstStyle/>
                    <a:p>
                      <a:pPr algn="l"/>
                      <a:r>
                        <a:rPr lang="en-US" dirty="0"/>
                        <a:t>Six months ago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cap="none" spc="0" baseline="0" dirty="0">
                          <a:solidFill>
                            <a:schemeClr val="tx1"/>
                          </a:solidFill>
                          <a:effectLst/>
                          <a:uFillTx/>
                          <a:sym typeface="Helvetica"/>
                        </a:rPr>
                        <a:t>=</a:t>
                      </a:r>
                      <a:r>
                        <a:rPr lang="en-US" sz="1800" b="0" u="none" strike="noStrike" cap="none" spc="0" baseline="0" dirty="0" err="1">
                          <a:solidFill>
                            <a:schemeClr val="tx1"/>
                          </a:solidFill>
                          <a:effectLst/>
                          <a:uFillTx/>
                          <a:sym typeface="Helvetica"/>
                        </a:rPr>
                        <a:t>DateAdd</a:t>
                      </a:r>
                      <a:r>
                        <a:rPr lang="en-US" sz="1800" b="0" u="none" strike="noStrike" cap="none" spc="0" baseline="0" dirty="0">
                          <a:solidFill>
                            <a:schemeClr val="tx1"/>
                          </a:solidFill>
                          <a:effectLst/>
                          <a:uFillTx/>
                          <a:sym typeface="Helvetica"/>
                        </a:rPr>
                        <a:t>(</a:t>
                      </a:r>
                      <a:r>
                        <a:rPr lang="en-US" sz="1800" b="0" u="none" strike="noStrike" cap="none" spc="0" baseline="0" dirty="0" err="1">
                          <a:solidFill>
                            <a:schemeClr val="tx1"/>
                          </a:solidFill>
                          <a:effectLst/>
                          <a:uFillTx/>
                          <a:sym typeface="Helvetica"/>
                        </a:rPr>
                        <a:t>DateInterval.Month</a:t>
                      </a:r>
                      <a:r>
                        <a:rPr lang="en-US" sz="1800" b="0" u="none" strike="noStrike" cap="none" spc="0" baseline="0" dirty="0">
                          <a:solidFill>
                            <a:schemeClr val="tx1"/>
                          </a:solidFill>
                          <a:effectLst/>
                          <a:uFillTx/>
                          <a:sym typeface="Helvetica"/>
                        </a:rPr>
                        <a:t>, -6,Today())</a:t>
                      </a:r>
                      <a:br>
                        <a:rPr lang="en-US" sz="1800" b="0" u="none" strike="noStrike" cap="none" spc="0" baseline="0" dirty="0">
                          <a:solidFill>
                            <a:schemeClr val="tx1"/>
                          </a:solidFill>
                          <a:effectLst/>
                          <a:uFillTx/>
                          <a:sym typeface="Helvetica"/>
                        </a:rPr>
                      </a:br>
                      <a:r>
                        <a:rPr lang="en-US" sz="1800" b="0" u="none" strike="noStrike" cap="none" spc="0" baseline="0" dirty="0">
                          <a:solidFill>
                            <a:schemeClr val="tx1"/>
                          </a:solidFill>
                          <a:effectLst/>
                          <a:uFillTx/>
                          <a:sym typeface="Helvetica"/>
                        </a:rPr>
                        <a:t> </a:t>
                      </a:r>
                      <a:endParaRPr lang="en-US" sz="1800" b="0" i="0" u="none" strike="noStrike" cap="none" spc="0" baseline="0" dirty="0">
                        <a:solidFill>
                          <a:schemeClr val="tx1"/>
                        </a:solidFill>
                        <a:effectLst/>
                        <a:uFillTx/>
                        <a:latin typeface="+mn-lt"/>
                        <a:ea typeface="+mn-ea"/>
                        <a:cs typeface="+mn-cs"/>
                        <a:sym typeface="Helvetica"/>
                      </a:endParaRPr>
                    </a:p>
                  </a:txBody>
                  <a:tcPr/>
                </a:tc>
                <a:extLst>
                  <a:ext uri="{0D108BD9-81ED-4DB2-BD59-A6C34878D82A}">
                    <a16:rowId xmlns:a16="http://schemas.microsoft.com/office/drawing/2014/main" val="148501098"/>
                  </a:ext>
                </a:extLst>
              </a:tr>
              <a:tr h="370840">
                <a:tc>
                  <a:txBody>
                    <a:bodyPr/>
                    <a:lstStyle/>
                    <a:p>
                      <a:pPr algn="l"/>
                      <a:r>
                        <a:rPr lang="en-US" dirty="0"/>
                        <a:t>First day of the current Calendar Year</a:t>
                      </a:r>
                    </a:p>
                  </a:txBody>
                  <a:tcPr/>
                </a:tc>
                <a:tc>
                  <a:txBody>
                    <a:bodyPr/>
                    <a:lstStyle/>
                    <a:p>
                      <a:pPr algn="l"/>
                      <a:r>
                        <a:rPr lang="en-US" dirty="0"/>
                        <a:t>=</a:t>
                      </a:r>
                      <a:r>
                        <a:rPr lang="en-US" sz="1800" b="0" u="none" strike="noStrike" cap="none" spc="0" baseline="0" dirty="0" err="1">
                          <a:solidFill>
                            <a:schemeClr val="tx1"/>
                          </a:solidFill>
                          <a:effectLst/>
                          <a:uFillTx/>
                          <a:sym typeface="Helvetica"/>
                        </a:rPr>
                        <a:t>DateSerial</a:t>
                      </a:r>
                      <a:r>
                        <a:rPr lang="en-US" sz="1800" b="0" u="none" strike="noStrike" cap="none" spc="0" baseline="0" dirty="0">
                          <a:solidFill>
                            <a:schemeClr val="tx1"/>
                          </a:solidFill>
                          <a:effectLst/>
                          <a:uFillTx/>
                          <a:sym typeface="Helvetica"/>
                        </a:rPr>
                        <a:t>(Year(today()),01,01)</a:t>
                      </a:r>
                      <a:br>
                        <a:rPr lang="en-US" sz="1800" b="0" u="none" strike="noStrike" cap="none" spc="0" baseline="0" dirty="0">
                          <a:solidFill>
                            <a:schemeClr val="tx1"/>
                          </a:solidFill>
                          <a:effectLst/>
                          <a:uFillTx/>
                          <a:sym typeface="Helvetica"/>
                        </a:rPr>
                      </a:br>
                      <a:endParaRPr lang="en-US" dirty="0"/>
                    </a:p>
                  </a:txBody>
                  <a:tcPr/>
                </a:tc>
                <a:extLst>
                  <a:ext uri="{0D108BD9-81ED-4DB2-BD59-A6C34878D82A}">
                    <a16:rowId xmlns:a16="http://schemas.microsoft.com/office/drawing/2014/main" val="1206807037"/>
                  </a:ext>
                </a:extLst>
              </a:tr>
              <a:tr h="370840">
                <a:tc>
                  <a:txBody>
                    <a:bodyPr/>
                    <a:lstStyle/>
                    <a:p>
                      <a:pPr marL="0" marR="0" indent="0" algn="l" defTabSz="914400" rtl="0" latinLnBrk="0">
                        <a:lnSpc>
                          <a:spcPct val="100000"/>
                        </a:lnSpc>
                        <a:spcBef>
                          <a:spcPts val="0"/>
                        </a:spcBef>
                        <a:spcAft>
                          <a:spcPts val="0"/>
                        </a:spcAft>
                        <a:buClrTx/>
                        <a:buSzTx/>
                        <a:buFontTx/>
                        <a:buNone/>
                        <a:tabLst/>
                      </a:pPr>
                      <a:r>
                        <a:rPr lang="en-US" sz="1800" b="0" u="none" strike="noStrike" cap="none" spc="0" baseline="0" dirty="0">
                          <a:solidFill>
                            <a:schemeClr val="tx1"/>
                          </a:solidFill>
                          <a:uFillTx/>
                          <a:sym typeface="Helvetica"/>
                        </a:rPr>
                        <a:t>Last day of the current Calendar Year</a:t>
                      </a:r>
                      <a:endParaRPr lang="en-US" sz="1800" b="0" i="0" u="none" strike="noStrike" cap="none" spc="0" baseline="0" dirty="0">
                        <a:solidFill>
                          <a:schemeClr val="tx1"/>
                        </a:solidFill>
                        <a:uFillTx/>
                        <a:latin typeface="+mn-lt"/>
                        <a:ea typeface="+mn-ea"/>
                        <a:cs typeface="+mn-cs"/>
                        <a:sym typeface="Helvetic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cap="none" spc="0" baseline="0" dirty="0">
                          <a:solidFill>
                            <a:schemeClr val="tx1"/>
                          </a:solidFill>
                          <a:uFillTx/>
                          <a:sym typeface="Helvetica"/>
                        </a:rPr>
                        <a:t>=</a:t>
                      </a:r>
                      <a:r>
                        <a:rPr lang="en-US" sz="1800" b="0" u="none" strike="noStrike" cap="none" spc="0" baseline="0" dirty="0" err="1">
                          <a:solidFill>
                            <a:schemeClr val="tx1"/>
                          </a:solidFill>
                          <a:uFillTx/>
                          <a:sym typeface="Helvetica"/>
                        </a:rPr>
                        <a:t>DateSerial</a:t>
                      </a:r>
                      <a:r>
                        <a:rPr lang="en-US" sz="1800" b="0" u="none" strike="noStrike" cap="none" spc="0" baseline="0" dirty="0">
                          <a:solidFill>
                            <a:schemeClr val="tx1"/>
                          </a:solidFill>
                          <a:uFillTx/>
                          <a:sym typeface="Helvetica"/>
                        </a:rPr>
                        <a:t>(Year(today()),12,31)</a:t>
                      </a:r>
                      <a:br>
                        <a:rPr lang="en-US" sz="1800" b="0" u="none" strike="noStrike" cap="none" spc="0" baseline="0" dirty="0">
                          <a:solidFill>
                            <a:schemeClr val="tx1"/>
                          </a:solidFill>
                          <a:uFillTx/>
                          <a:sym typeface="Helvetica"/>
                        </a:rPr>
                      </a:br>
                      <a:endParaRPr lang="en-US" sz="1800" b="0" i="0" u="none" strike="noStrike" cap="none" spc="0" baseline="0" dirty="0">
                        <a:solidFill>
                          <a:schemeClr val="tx1"/>
                        </a:solidFill>
                        <a:uFillTx/>
                        <a:latin typeface="+mn-lt"/>
                        <a:ea typeface="+mn-ea"/>
                        <a:cs typeface="+mn-cs"/>
                        <a:sym typeface="Helvetica"/>
                      </a:endParaRPr>
                    </a:p>
                  </a:txBody>
                  <a:tcPr/>
                </a:tc>
                <a:extLst>
                  <a:ext uri="{0D108BD9-81ED-4DB2-BD59-A6C34878D82A}">
                    <a16:rowId xmlns:a16="http://schemas.microsoft.com/office/drawing/2014/main" val="2676899123"/>
                  </a:ext>
                </a:extLst>
              </a:tr>
            </a:tbl>
          </a:graphicData>
        </a:graphic>
      </p:graphicFrame>
      <p:sp>
        <p:nvSpPr>
          <p:cNvPr id="3" name="Title 2">
            <a:extLst>
              <a:ext uri="{FF2B5EF4-FFF2-40B4-BE49-F238E27FC236}">
                <a16:creationId xmlns:a16="http://schemas.microsoft.com/office/drawing/2014/main" id="{6DF90564-C987-0957-F148-3CD637E5EE1D}"/>
              </a:ext>
            </a:extLst>
          </p:cNvPr>
          <p:cNvSpPr>
            <a:spLocks noGrp="1"/>
          </p:cNvSpPr>
          <p:nvPr>
            <p:ph type="title"/>
          </p:nvPr>
        </p:nvSpPr>
        <p:spPr/>
        <p:txBody>
          <a:bodyPr/>
          <a:lstStyle/>
          <a:p>
            <a:r>
              <a:rPr lang="en-US" dirty="0"/>
              <a:t>Handy Expressions for Default Dates </a:t>
            </a:r>
          </a:p>
        </p:txBody>
      </p:sp>
      <p:sp>
        <p:nvSpPr>
          <p:cNvPr id="6" name="TextBox 5">
            <a:extLst>
              <a:ext uri="{FF2B5EF4-FFF2-40B4-BE49-F238E27FC236}">
                <a16:creationId xmlns:a16="http://schemas.microsoft.com/office/drawing/2014/main" id="{1C8BCAE0-D900-D6BB-CFE6-F3EF14FDF89E}"/>
              </a:ext>
            </a:extLst>
          </p:cNvPr>
          <p:cNvSpPr txBox="1"/>
          <p:nvPr/>
        </p:nvSpPr>
        <p:spPr>
          <a:xfrm>
            <a:off x="545779" y="5513678"/>
            <a:ext cx="1082948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Note: while Today() is a common reference point, you can easily replace it with another value (e.g., a date parameter) </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82510538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70162-0EBA-2A55-BC5C-43F9EF296BB3}"/>
              </a:ext>
            </a:extLst>
          </p:cNvPr>
          <p:cNvSpPr>
            <a:spLocks noGrp="1"/>
          </p:cNvSpPr>
          <p:nvPr>
            <p:ph type="title"/>
          </p:nvPr>
        </p:nvSpPr>
        <p:spPr/>
        <p:txBody>
          <a:bodyPr/>
          <a:lstStyle/>
          <a:p>
            <a:r>
              <a:rPr lang="en-US" dirty="0"/>
              <a:t>Adding a Static Title </a:t>
            </a:r>
          </a:p>
        </p:txBody>
      </p:sp>
      <p:pic>
        <p:nvPicPr>
          <p:cNvPr id="13" name="Picture 12">
            <a:extLst>
              <a:ext uri="{FF2B5EF4-FFF2-40B4-BE49-F238E27FC236}">
                <a16:creationId xmlns:a16="http://schemas.microsoft.com/office/drawing/2014/main" id="{DBF4FCB8-793D-76C2-BD14-C32C03184E9A}"/>
              </a:ext>
            </a:extLst>
          </p:cNvPr>
          <p:cNvPicPr>
            <a:picLocks noChangeAspect="1"/>
          </p:cNvPicPr>
          <p:nvPr/>
        </p:nvPicPr>
        <p:blipFill rotWithShape="1">
          <a:blip r:embed="rId3"/>
          <a:srcRect b="10157"/>
          <a:stretch/>
        </p:blipFill>
        <p:spPr>
          <a:xfrm>
            <a:off x="0" y="1207976"/>
            <a:ext cx="11317357" cy="5348874"/>
          </a:xfrm>
          <a:prstGeom prst="rect">
            <a:avLst/>
          </a:prstGeom>
        </p:spPr>
      </p:pic>
      <p:sp>
        <p:nvSpPr>
          <p:cNvPr id="14" name="Rectangle 13">
            <a:extLst>
              <a:ext uri="{FF2B5EF4-FFF2-40B4-BE49-F238E27FC236}">
                <a16:creationId xmlns:a16="http://schemas.microsoft.com/office/drawing/2014/main" id="{F0F0A6F1-AF5D-397E-19FD-ACB6521DC594}"/>
              </a:ext>
            </a:extLst>
          </p:cNvPr>
          <p:cNvSpPr/>
          <p:nvPr/>
        </p:nvSpPr>
        <p:spPr>
          <a:xfrm>
            <a:off x="6708760" y="1465003"/>
            <a:ext cx="579936" cy="553752"/>
          </a:xfrm>
          <a:prstGeom prst="rect">
            <a:avLst/>
          </a:prstGeom>
          <a:noFill/>
          <a:ln w="381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5" name="Rectangle 14">
            <a:extLst>
              <a:ext uri="{FF2B5EF4-FFF2-40B4-BE49-F238E27FC236}">
                <a16:creationId xmlns:a16="http://schemas.microsoft.com/office/drawing/2014/main" id="{8B37AD33-D31B-C61A-C9AC-C6E2CCDDD8E1}"/>
              </a:ext>
            </a:extLst>
          </p:cNvPr>
          <p:cNvSpPr/>
          <p:nvPr/>
        </p:nvSpPr>
        <p:spPr>
          <a:xfrm>
            <a:off x="2646967" y="2863091"/>
            <a:ext cx="5821172" cy="847517"/>
          </a:xfrm>
          <a:prstGeom prst="rect">
            <a:avLst/>
          </a:prstGeom>
          <a:noFill/>
          <a:ln w="381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 name="Rectangle 1">
            <a:extLst>
              <a:ext uri="{FF2B5EF4-FFF2-40B4-BE49-F238E27FC236}">
                <a16:creationId xmlns:a16="http://schemas.microsoft.com/office/drawing/2014/main" id="{1503E9E9-F6CC-8514-B142-DAF6162D5B82}"/>
              </a:ext>
            </a:extLst>
          </p:cNvPr>
          <p:cNvSpPr/>
          <p:nvPr/>
        </p:nvSpPr>
        <p:spPr>
          <a:xfrm>
            <a:off x="6708759" y="1465003"/>
            <a:ext cx="579936" cy="553752"/>
          </a:xfrm>
          <a:prstGeom prst="rect">
            <a:avLst/>
          </a:prstGeom>
          <a:noFill/>
          <a:ln w="381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3" name="Rectangle 2">
            <a:extLst>
              <a:ext uri="{FF2B5EF4-FFF2-40B4-BE49-F238E27FC236}">
                <a16:creationId xmlns:a16="http://schemas.microsoft.com/office/drawing/2014/main" id="{6017B014-C9D5-66D4-57A4-054FFFC8770B}"/>
              </a:ext>
            </a:extLst>
          </p:cNvPr>
          <p:cNvSpPr/>
          <p:nvPr/>
        </p:nvSpPr>
        <p:spPr>
          <a:xfrm>
            <a:off x="2646966" y="2863091"/>
            <a:ext cx="5821172" cy="847517"/>
          </a:xfrm>
          <a:prstGeom prst="rect">
            <a:avLst/>
          </a:prstGeom>
          <a:noFill/>
          <a:ln w="381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9362063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5114E44-67CD-C38B-2B5F-ED04FD719AE3}"/>
              </a:ext>
            </a:extLst>
          </p:cNvPr>
          <p:cNvSpPr txBox="1"/>
          <p:nvPr/>
        </p:nvSpPr>
        <p:spPr>
          <a:xfrm>
            <a:off x="4599582" y="2533434"/>
            <a:ext cx="4307141" cy="923330"/>
          </a:xfrm>
          <a:prstGeom prst="rect">
            <a:avLst/>
          </a:prstGeom>
          <a:noFill/>
        </p:spPr>
        <p:txBody>
          <a:bodyPr wrap="none" rtlCol="0">
            <a:spAutoFit/>
          </a:bodyPr>
          <a:lstStyle/>
          <a:p>
            <a:r>
              <a:rPr lang="en-US" sz="5400" b="1" dirty="0">
                <a:solidFill>
                  <a:schemeClr val="bg1"/>
                </a:solidFill>
              </a:rPr>
              <a:t>TILE / HEADER</a:t>
            </a:r>
          </a:p>
        </p:txBody>
      </p:sp>
      <p:sp>
        <p:nvSpPr>
          <p:cNvPr id="12" name="TextBox 11">
            <a:extLst>
              <a:ext uri="{FF2B5EF4-FFF2-40B4-BE49-F238E27FC236}">
                <a16:creationId xmlns:a16="http://schemas.microsoft.com/office/drawing/2014/main" id="{0CD991BE-0958-0BB0-C30E-70A514BE7C2B}"/>
              </a:ext>
            </a:extLst>
          </p:cNvPr>
          <p:cNvSpPr txBox="1"/>
          <p:nvPr/>
        </p:nvSpPr>
        <p:spPr>
          <a:xfrm>
            <a:off x="152400" y="190672"/>
            <a:ext cx="9110870" cy="769441"/>
          </a:xfrm>
          <a:prstGeom prst="rect">
            <a:avLst/>
          </a:prstGeom>
          <a:noFill/>
        </p:spPr>
        <p:txBody>
          <a:bodyPr wrap="square" lIns="91440" tIns="45720" rIns="91440" bIns="45720" rtlCol="0" anchor="t">
            <a:spAutoFit/>
          </a:bodyPr>
          <a:lstStyle/>
          <a:p>
            <a:r>
              <a:rPr lang="en-US" sz="4400" b="1" dirty="0">
                <a:solidFill>
                  <a:schemeClr val="bg1"/>
                </a:solidFill>
              </a:rPr>
              <a:t>What if you want a Dynamic Title?</a:t>
            </a:r>
            <a:endParaRPr lang="en-US" dirty="0"/>
          </a:p>
        </p:txBody>
      </p:sp>
      <p:sp>
        <p:nvSpPr>
          <p:cNvPr id="4" name="Content Placeholder 2">
            <a:extLst>
              <a:ext uri="{FF2B5EF4-FFF2-40B4-BE49-F238E27FC236}">
                <a16:creationId xmlns:a16="http://schemas.microsoft.com/office/drawing/2014/main" id="{6CB434FD-B9CA-FB15-20D9-9091EB0CB378}"/>
              </a:ext>
            </a:extLst>
          </p:cNvPr>
          <p:cNvSpPr txBox="1">
            <a:spLocks/>
          </p:cNvSpPr>
          <p:nvPr/>
        </p:nvSpPr>
        <p:spPr>
          <a:xfrm>
            <a:off x="1419003" y="1756297"/>
            <a:ext cx="8839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400" b="1" i="0" u="none" strike="noStrike" kern="1200" cap="none" spc="0" normalizeH="0" baseline="0" noProof="0" dirty="0">
                <a:ln>
                  <a:noFill/>
                </a:ln>
                <a:solidFill>
                  <a:srgbClr val="000000"/>
                </a:solidFill>
                <a:effectLst/>
                <a:uLnTx/>
                <a:uFillTx/>
                <a:latin typeface="Arial" panose="020B0604020202020204"/>
                <a:ea typeface="+mn-ea"/>
                <a:cs typeface="+mn-cs"/>
              </a:rPr>
              <a:t>Title for just one selection: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 =    </a:t>
            </a:r>
            <a:r>
              <a:rPr kumimoji="0" lang="en-US" sz="2800" b="1" i="0" u="none" strike="noStrike" kern="1200" cap="none" spc="0" normalizeH="0" baseline="0" noProof="0" dirty="0">
                <a:ln>
                  <a:noFill/>
                </a:ln>
                <a:solidFill>
                  <a:srgbClr val="EE2A7B"/>
                </a:solidFill>
                <a:effectLst/>
                <a:uLnTx/>
                <a:uFillTx/>
                <a:latin typeface="Arial" panose="020B0604020202020204"/>
                <a:ea typeface="+mn-ea"/>
                <a:cs typeface="+mn-cs"/>
              </a:rPr>
              <a:t>"Quarterly Report for the " </a:t>
            </a:r>
            <a:br>
              <a:rPr kumimoji="0" lang="en-US" sz="2800" b="1" i="0" u="none" strike="noStrike" kern="1200" cap="none" spc="0" normalizeH="0" baseline="0" noProof="0" dirty="0">
                <a:ln>
                  <a:noFill/>
                </a:ln>
                <a:solidFill>
                  <a:srgbClr val="EE2A7B"/>
                </a:solidFill>
                <a:effectLst/>
                <a:uLnTx/>
                <a:uFillTx/>
                <a:latin typeface="Arial" panose="020B0604020202020204"/>
                <a:ea typeface="+mn-ea"/>
                <a:cs typeface="+mn-cs"/>
              </a:rPr>
            </a:br>
            <a:r>
              <a:rPr kumimoji="0" lang="en-US" sz="2800" b="1" i="0" u="none" strike="noStrike" kern="1200" cap="none" spc="0" normalizeH="0" baseline="0" noProof="0" dirty="0">
                <a:ln>
                  <a:noFill/>
                </a:ln>
                <a:solidFill>
                  <a:srgbClr val="EE2A7B"/>
                </a:solidFill>
                <a:effectLst/>
                <a:uLnTx/>
                <a:uFillTx/>
                <a:latin typeface="Arial" panose="020B0604020202020204"/>
                <a:ea typeface="+mn-ea"/>
                <a:cs typeface="+mn-cs"/>
              </a:rPr>
              <a:t>    </a:t>
            </a: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&amp; </a:t>
            </a:r>
            <a:r>
              <a:rPr kumimoji="0" lang="en-US" sz="2800" b="1" i="0" u="none" strike="noStrike" kern="1200" cap="none" spc="0" normalizeH="0" baseline="0" noProof="0" dirty="0" err="1">
                <a:ln>
                  <a:noFill/>
                </a:ln>
                <a:solidFill>
                  <a:srgbClr val="3CAE2B"/>
                </a:solidFill>
                <a:effectLst/>
                <a:uLnTx/>
                <a:uFillTx/>
                <a:latin typeface="Arial" panose="020B0604020202020204"/>
                <a:ea typeface="+mn-ea"/>
                <a:cs typeface="+mn-cs"/>
              </a:rPr>
              <a:t>Parameters!Region.Value</a:t>
            </a:r>
            <a: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t>(0) </a:t>
            </a:r>
            <a:b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br>
            <a: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t>    </a:t>
            </a: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&amp; </a:t>
            </a:r>
            <a:r>
              <a:rPr kumimoji="0" lang="en-US" sz="2800" b="1" i="0" u="none" strike="noStrike" kern="1200" cap="none" spc="0" normalizeH="0" baseline="0" noProof="0" dirty="0">
                <a:ln>
                  <a:noFill/>
                </a:ln>
                <a:solidFill>
                  <a:srgbClr val="27AAE1"/>
                </a:solidFill>
                <a:effectLst/>
                <a:uLnTx/>
                <a:uFillTx/>
                <a:latin typeface="Arial" panose="020B0604020202020204"/>
                <a:ea typeface="+mn-ea"/>
                <a:cs typeface="+mn-cs"/>
              </a:rPr>
              <a:t>“ Sales Region”</a:t>
            </a:r>
            <a:b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br>
            <a:b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b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EE2A7B"/>
                </a:solidFill>
                <a:effectLst/>
                <a:uLnTx/>
                <a:uFillTx/>
                <a:latin typeface="Arial" panose="020B0604020202020204"/>
                <a:ea typeface="+mn-ea"/>
                <a:cs typeface="+mn-cs"/>
              </a:rPr>
              <a:t>Quarterly Report for the </a:t>
            </a:r>
            <a: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t>Midwest</a:t>
            </a: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en-US" sz="2800" b="1" i="0" u="none" strike="noStrike" kern="1200" cap="none" spc="0" normalizeH="0" baseline="0" noProof="0" dirty="0">
                <a:ln>
                  <a:noFill/>
                </a:ln>
                <a:solidFill>
                  <a:srgbClr val="27AAE1"/>
                </a:solidFill>
                <a:effectLst/>
                <a:uLnTx/>
                <a:uFillTx/>
                <a:latin typeface="Arial" panose="020B0604020202020204"/>
                <a:ea typeface="+mn-ea"/>
                <a:cs typeface="+mn-cs"/>
              </a:rPr>
              <a:t>Sales Region </a:t>
            </a:r>
            <a:b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br>
            <a:endPar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39835864"/>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5114E44-67CD-C38B-2B5F-ED04FD719AE3}"/>
              </a:ext>
            </a:extLst>
          </p:cNvPr>
          <p:cNvSpPr txBox="1"/>
          <p:nvPr/>
        </p:nvSpPr>
        <p:spPr>
          <a:xfrm>
            <a:off x="4599582" y="2533434"/>
            <a:ext cx="4307141" cy="923330"/>
          </a:xfrm>
          <a:prstGeom prst="rect">
            <a:avLst/>
          </a:prstGeom>
          <a:noFill/>
        </p:spPr>
        <p:txBody>
          <a:bodyPr wrap="none" rtlCol="0">
            <a:spAutoFit/>
          </a:bodyPr>
          <a:lstStyle/>
          <a:p>
            <a:r>
              <a:rPr lang="en-US" sz="5400" b="1" dirty="0">
                <a:solidFill>
                  <a:schemeClr val="bg1"/>
                </a:solidFill>
              </a:rPr>
              <a:t>TILE / HEADER</a:t>
            </a:r>
          </a:p>
        </p:txBody>
      </p:sp>
      <p:sp>
        <p:nvSpPr>
          <p:cNvPr id="5" name="Content Placeholder 2">
            <a:extLst>
              <a:ext uri="{FF2B5EF4-FFF2-40B4-BE49-F238E27FC236}">
                <a16:creationId xmlns:a16="http://schemas.microsoft.com/office/drawing/2014/main" id="{8BF8670C-BE7B-5F6E-BF0C-6C2B86D40997}"/>
              </a:ext>
            </a:extLst>
          </p:cNvPr>
          <p:cNvSpPr txBox="1">
            <a:spLocks/>
          </p:cNvSpPr>
          <p:nvPr/>
        </p:nvSpPr>
        <p:spPr>
          <a:xfrm>
            <a:off x="1885950" y="1972628"/>
            <a:ext cx="8172450" cy="3694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2B3890"/>
                </a:solidFill>
                <a:effectLst/>
                <a:uLnTx/>
                <a:uFillTx/>
                <a:latin typeface="Arial" panose="020B0604020202020204"/>
                <a:ea typeface="+mn-ea"/>
                <a:cs typeface="+mn-cs"/>
              </a:rPr>
              <a:t>= IF(</a:t>
            </a:r>
            <a:r>
              <a:rPr kumimoji="0" lang="en-US" sz="2800" b="1" i="0" u="none" strike="noStrike" kern="1200" cap="none" spc="0" normalizeH="0" baseline="0" noProof="0" dirty="0" err="1">
                <a:ln>
                  <a:noFill/>
                </a:ln>
                <a:solidFill>
                  <a:srgbClr val="2B3890"/>
                </a:solidFill>
                <a:effectLst/>
                <a:uLnTx/>
                <a:uFillTx/>
                <a:latin typeface="Arial" panose="020B0604020202020204"/>
                <a:ea typeface="+mn-ea"/>
                <a:cs typeface="+mn-cs"/>
              </a:rPr>
              <a:t>Parameters!Region.Count</a:t>
            </a:r>
            <a:r>
              <a:rPr kumimoji="0" lang="en-US" sz="2800" b="1" i="0" u="none" strike="noStrike" kern="1200" cap="none" spc="0" normalizeH="0" baseline="0" noProof="0" dirty="0">
                <a:ln>
                  <a:noFill/>
                </a:ln>
                <a:solidFill>
                  <a:srgbClr val="2B3890"/>
                </a:solidFill>
                <a:effectLst/>
                <a:uLnTx/>
                <a:uFillTx/>
                <a:latin typeface="Arial" panose="020B0604020202020204"/>
                <a:ea typeface="+mn-ea"/>
                <a:cs typeface="+mn-cs"/>
              </a:rPr>
              <a:t> =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2B3890"/>
                </a:solidFill>
                <a:effectLst/>
                <a:uLnTx/>
                <a:uFillTx/>
                <a:latin typeface="Arial" panose="020B0604020202020204"/>
                <a:ea typeface="+mn-ea"/>
                <a:cs typeface="+mn-cs"/>
              </a:rPr>
              <a:t> "Quarterly Report for the " &amp; </a:t>
            </a:r>
            <a:r>
              <a:rPr kumimoji="0" lang="en-US" sz="2800" b="1" i="0" u="none" strike="noStrike" kern="1200" cap="none" spc="0" normalizeH="0" baseline="0" noProof="0" dirty="0" err="1">
                <a:ln>
                  <a:noFill/>
                </a:ln>
                <a:solidFill>
                  <a:srgbClr val="2B3890"/>
                </a:solidFill>
                <a:effectLst/>
                <a:uLnTx/>
                <a:uFillTx/>
                <a:latin typeface="Arial" panose="020B0604020202020204"/>
                <a:ea typeface="+mn-ea"/>
                <a:cs typeface="+mn-cs"/>
              </a:rPr>
              <a:t>Parameters!Region.Value</a:t>
            </a:r>
            <a:r>
              <a:rPr kumimoji="0" lang="en-US" sz="2800" b="1" i="0" u="none" strike="noStrike" kern="1200" cap="none" spc="0" normalizeH="0" baseline="0" noProof="0" dirty="0">
                <a:ln>
                  <a:noFill/>
                </a:ln>
                <a:solidFill>
                  <a:srgbClr val="2B3890"/>
                </a:solidFill>
                <a:effectLst/>
                <a:uLnTx/>
                <a:uFillTx/>
                <a:latin typeface="Arial" panose="020B0604020202020204"/>
                <a:ea typeface="+mn-ea"/>
                <a:cs typeface="+mn-cs"/>
              </a:rPr>
              <a:t>(0) &amp; " Sales Region",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2B3890"/>
                </a:solidFill>
                <a:effectLst/>
                <a:uLnTx/>
                <a:uFillTx/>
                <a:latin typeface="Arial" panose="020B0604020202020204"/>
                <a:ea typeface="+mn-ea"/>
                <a:cs typeface="+mn-cs"/>
              </a:rPr>
              <a:t> "Quarterly Report for the " &amp; Join(</a:t>
            </a:r>
            <a:r>
              <a:rPr kumimoji="0" lang="en-US" sz="2800" b="1" i="0" u="none" strike="noStrike" kern="1200" cap="none" spc="0" normalizeH="0" baseline="0" noProof="0" dirty="0" err="1">
                <a:ln>
                  <a:noFill/>
                </a:ln>
                <a:solidFill>
                  <a:srgbClr val="2B3890"/>
                </a:solidFill>
                <a:effectLst/>
                <a:uLnTx/>
                <a:uFillTx/>
                <a:latin typeface="Arial" panose="020B0604020202020204"/>
                <a:ea typeface="+mn-ea"/>
                <a:cs typeface="+mn-cs"/>
              </a:rPr>
              <a:t>Parameters!Region.Value</a:t>
            </a:r>
            <a:r>
              <a:rPr kumimoji="0" lang="en-US" sz="2800" b="1" i="0" u="none" strike="noStrike" kern="1200" cap="none" spc="0" normalizeH="0" baseline="0" noProof="0" dirty="0">
                <a:ln>
                  <a:noFill/>
                </a:ln>
                <a:solidFill>
                  <a:srgbClr val="2B3890"/>
                </a:solidFill>
                <a:effectLst/>
                <a:uLnTx/>
                <a:uFillTx/>
                <a:latin typeface="Arial" panose="020B0604020202020204"/>
                <a:ea typeface="+mn-ea"/>
                <a:cs typeface="+mn-cs"/>
              </a:rPr>
              <a:t>,", ") &amp; " Sales Regions“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2B3890"/>
                </a:solidFill>
                <a:effectLst/>
                <a:uLnTx/>
                <a:uFillTx/>
                <a:latin typeface="Arial" panose="020B060402020202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B3890"/>
              </a:solidFill>
              <a:effectLst/>
              <a:uLnTx/>
              <a:uFillTx/>
              <a:latin typeface="Arial" panose="020B0604020202020204"/>
              <a:ea typeface="+mn-ea"/>
              <a:cs typeface="+mn-cs"/>
            </a:endParaRPr>
          </a:p>
        </p:txBody>
      </p:sp>
      <p:sp>
        <p:nvSpPr>
          <p:cNvPr id="3" name="Title 2">
            <a:extLst>
              <a:ext uri="{FF2B5EF4-FFF2-40B4-BE49-F238E27FC236}">
                <a16:creationId xmlns:a16="http://schemas.microsoft.com/office/drawing/2014/main" id="{1F6FF56B-EA05-F3F7-94B2-754CE45B2381}"/>
              </a:ext>
            </a:extLst>
          </p:cNvPr>
          <p:cNvSpPr>
            <a:spLocks noGrp="1"/>
          </p:cNvSpPr>
          <p:nvPr>
            <p:ph type="title"/>
          </p:nvPr>
        </p:nvSpPr>
        <p:spPr/>
        <p:txBody>
          <a:bodyPr/>
          <a:lstStyle/>
          <a:p>
            <a:r>
              <a:rPr lang="en-US" sz="3200" b="1" dirty="0">
                <a:solidFill>
                  <a:schemeClr val="bg1"/>
                </a:solidFill>
              </a:rPr>
              <a:t>One </a:t>
            </a:r>
            <a:r>
              <a:rPr lang="en-US" sz="3200" b="1" i="1" dirty="0">
                <a:solidFill>
                  <a:schemeClr val="bg1"/>
                </a:solidFill>
              </a:rPr>
              <a:t>or</a:t>
            </a:r>
            <a:r>
              <a:rPr lang="en-US" sz="3200" b="1" dirty="0">
                <a:solidFill>
                  <a:schemeClr val="bg1"/>
                </a:solidFill>
              </a:rPr>
              <a:t> many values</a:t>
            </a:r>
            <a:endParaRPr lang="en-US" dirty="0"/>
          </a:p>
        </p:txBody>
      </p:sp>
    </p:spTree>
    <p:extLst>
      <p:ext uri="{BB962C8B-B14F-4D97-AF65-F5344CB8AC3E}">
        <p14:creationId xmlns:p14="http://schemas.microsoft.com/office/powerpoint/2010/main" val="383686906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5114E44-67CD-C38B-2B5F-ED04FD719AE3}"/>
              </a:ext>
            </a:extLst>
          </p:cNvPr>
          <p:cNvSpPr txBox="1"/>
          <p:nvPr/>
        </p:nvSpPr>
        <p:spPr>
          <a:xfrm>
            <a:off x="4599582" y="2533434"/>
            <a:ext cx="4307141" cy="923330"/>
          </a:xfrm>
          <a:prstGeom prst="rect">
            <a:avLst/>
          </a:prstGeom>
          <a:noFill/>
        </p:spPr>
        <p:txBody>
          <a:bodyPr wrap="none" rtlCol="0">
            <a:spAutoFit/>
          </a:bodyPr>
          <a:lstStyle/>
          <a:p>
            <a:r>
              <a:rPr lang="en-US" sz="5400" b="1" dirty="0">
                <a:solidFill>
                  <a:schemeClr val="bg1"/>
                </a:solidFill>
              </a:rPr>
              <a:t>TILE / HEADER</a:t>
            </a:r>
          </a:p>
        </p:txBody>
      </p:sp>
      <p:sp>
        <p:nvSpPr>
          <p:cNvPr id="4" name="Content Placeholder 2">
            <a:extLst>
              <a:ext uri="{FF2B5EF4-FFF2-40B4-BE49-F238E27FC236}">
                <a16:creationId xmlns:a16="http://schemas.microsoft.com/office/drawing/2014/main" id="{FF7262EB-A865-6AF2-9C63-3D4F7139642F}"/>
              </a:ext>
            </a:extLst>
          </p:cNvPr>
          <p:cNvSpPr txBox="1">
            <a:spLocks/>
          </p:cNvSpPr>
          <p:nvPr/>
        </p:nvSpPr>
        <p:spPr>
          <a:xfrm>
            <a:off x="1885950" y="1971675"/>
            <a:ext cx="9268460" cy="36401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a:ln>
                  <a:noFill/>
                </a:ln>
                <a:solidFill>
                  <a:srgbClr val="000000"/>
                </a:solidFill>
                <a:effectLst/>
                <a:uLnTx/>
                <a:uFillTx/>
                <a:latin typeface="Arial" panose="020B0604020202020204"/>
                <a:ea typeface="+mn-ea"/>
                <a:cs typeface="+mn-cs"/>
              </a:rPr>
              <a:t>= IF(Parameters!Region.Count =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a:ln>
                  <a:noFill/>
                </a:ln>
                <a:solidFill>
                  <a:srgbClr val="EE2A7B"/>
                </a:solidFill>
                <a:effectLst/>
                <a:uLnTx/>
                <a:uFillTx/>
                <a:latin typeface="Arial" panose="020B0604020202020204"/>
                <a:ea typeface="+mn-ea"/>
                <a:cs typeface="+mn-cs"/>
              </a:rPr>
              <a:t> "Quarterly Report for the " </a:t>
            </a:r>
            <a:r>
              <a:rPr kumimoji="0" lang="en-US" sz="2800" b="1" i="0" u="none" strike="noStrike" kern="1200" cap="none" spc="0" normalizeH="0" baseline="0" noProof="0">
                <a:ln>
                  <a:noFill/>
                </a:ln>
                <a:solidFill>
                  <a:srgbClr val="000000"/>
                </a:solidFill>
                <a:effectLst/>
                <a:uLnTx/>
                <a:uFillTx/>
                <a:latin typeface="Arial" panose="020B0604020202020204"/>
                <a:ea typeface="+mn-ea"/>
                <a:cs typeface="+mn-cs"/>
              </a:rPr>
              <a:t>&amp; </a:t>
            </a:r>
            <a:r>
              <a:rPr kumimoji="0" lang="en-US" sz="2800" b="1" i="0" u="none" strike="noStrike" kern="1200" cap="none" spc="0" normalizeH="0" baseline="0" noProof="0">
                <a:ln>
                  <a:noFill/>
                </a:ln>
                <a:solidFill>
                  <a:srgbClr val="3CAE2B"/>
                </a:solidFill>
                <a:effectLst/>
                <a:uLnTx/>
                <a:uFillTx/>
                <a:latin typeface="Arial" panose="020B0604020202020204"/>
                <a:ea typeface="+mn-ea"/>
                <a:cs typeface="+mn-cs"/>
              </a:rPr>
              <a:t>Parameters!Region.Value(0) </a:t>
            </a:r>
            <a:r>
              <a:rPr kumimoji="0" lang="en-US" sz="2800" b="1" i="0" u="none" strike="noStrike" kern="1200" cap="none" spc="0" normalizeH="0" baseline="0" noProof="0">
                <a:ln>
                  <a:noFill/>
                </a:ln>
                <a:solidFill>
                  <a:srgbClr val="000000"/>
                </a:solidFill>
                <a:effectLst/>
                <a:uLnTx/>
                <a:uFillTx/>
                <a:latin typeface="Arial" panose="020B0604020202020204"/>
                <a:ea typeface="+mn-ea"/>
                <a:cs typeface="+mn-cs"/>
              </a:rPr>
              <a:t>&amp; </a:t>
            </a:r>
            <a:r>
              <a:rPr kumimoji="0" lang="en-US" sz="2800" b="1" i="0" u="none" strike="noStrike" kern="1200" cap="none" spc="0" normalizeH="0" baseline="0" noProof="0">
                <a:ln>
                  <a:noFill/>
                </a:ln>
                <a:solidFill>
                  <a:srgbClr val="27AAE1"/>
                </a:solidFill>
                <a:effectLst/>
                <a:uLnTx/>
                <a:uFillTx/>
                <a:latin typeface="Arial" panose="020B0604020202020204"/>
                <a:ea typeface="+mn-ea"/>
                <a:cs typeface="+mn-cs"/>
              </a:rPr>
              <a:t>" Sales Region",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a:ln>
                  <a:noFill/>
                </a:ln>
                <a:solidFill>
                  <a:srgbClr val="E7E6E6">
                    <a:lumMod val="85000"/>
                  </a:srgbClr>
                </a:solidFill>
                <a:effectLst/>
                <a:uLnTx/>
                <a:uFillTx/>
                <a:latin typeface="Arial" panose="020B0604020202020204"/>
                <a:ea typeface="+mn-ea"/>
                <a:cs typeface="+mn-cs"/>
              </a:rPr>
              <a:t> "Quarterly Report for the " &amp; Join(Parameters!Region.Value,", ") &amp; " Sales Regions”)</a:t>
            </a:r>
            <a:endParaRPr kumimoji="0" lang="en-US" sz="2800" b="1" i="0" u="none" strike="noStrike" kern="1200" cap="none" spc="0" normalizeH="0" baseline="0" noProof="0" dirty="0">
              <a:ln>
                <a:noFill/>
              </a:ln>
              <a:solidFill>
                <a:srgbClr val="E7E6E6">
                  <a:lumMod val="85000"/>
                </a:srgbClr>
              </a:solidFill>
              <a:effectLst/>
              <a:uLnTx/>
              <a:uFillTx/>
              <a:latin typeface="Arial" panose="020B0604020202020204"/>
              <a:ea typeface="+mn-ea"/>
              <a:cs typeface="+mn-cs"/>
            </a:endParaRPr>
          </a:p>
        </p:txBody>
      </p:sp>
      <p:sp>
        <p:nvSpPr>
          <p:cNvPr id="3" name="Title 2">
            <a:extLst>
              <a:ext uri="{FF2B5EF4-FFF2-40B4-BE49-F238E27FC236}">
                <a16:creationId xmlns:a16="http://schemas.microsoft.com/office/drawing/2014/main" id="{8357E776-E395-1079-F308-003F9F4F162D}"/>
              </a:ext>
            </a:extLst>
          </p:cNvPr>
          <p:cNvSpPr>
            <a:spLocks noGrp="1"/>
          </p:cNvSpPr>
          <p:nvPr>
            <p:ph type="title"/>
          </p:nvPr>
        </p:nvSpPr>
        <p:spPr>
          <a:xfrm>
            <a:off x="151748" y="0"/>
            <a:ext cx="5639452" cy="1141715"/>
          </a:xfrm>
        </p:spPr>
        <p:txBody>
          <a:bodyPr/>
          <a:lstStyle/>
          <a:p>
            <a:r>
              <a:rPr lang="en-US" sz="3200" b="1" dirty="0"/>
              <a:t>One</a:t>
            </a:r>
            <a:r>
              <a:rPr lang="en-US" sz="3200" b="1" dirty="0">
                <a:solidFill>
                  <a:schemeClr val="bg2"/>
                </a:solidFill>
              </a:rPr>
              <a:t> </a:t>
            </a:r>
            <a:r>
              <a:rPr lang="en-US" sz="3200" b="1" i="1" dirty="0">
                <a:solidFill>
                  <a:schemeClr val="bg2"/>
                </a:solidFill>
              </a:rPr>
              <a:t>or</a:t>
            </a:r>
            <a:r>
              <a:rPr lang="en-US" sz="3200" b="1" dirty="0">
                <a:solidFill>
                  <a:schemeClr val="bg2"/>
                </a:solidFill>
              </a:rPr>
              <a:t> many values</a:t>
            </a:r>
            <a:r>
              <a:rPr lang="en-US" dirty="0">
                <a:solidFill>
                  <a:schemeClr val="bg2"/>
                </a:solidFill>
              </a:rPr>
              <a:t> </a:t>
            </a:r>
          </a:p>
        </p:txBody>
      </p:sp>
    </p:spTree>
    <p:extLst>
      <p:ext uri="{BB962C8B-B14F-4D97-AF65-F5344CB8AC3E}">
        <p14:creationId xmlns:p14="http://schemas.microsoft.com/office/powerpoint/2010/main" val="650691813"/>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5114E44-67CD-C38B-2B5F-ED04FD719AE3}"/>
              </a:ext>
            </a:extLst>
          </p:cNvPr>
          <p:cNvSpPr txBox="1"/>
          <p:nvPr/>
        </p:nvSpPr>
        <p:spPr>
          <a:xfrm>
            <a:off x="4599582" y="2533434"/>
            <a:ext cx="4307141" cy="923330"/>
          </a:xfrm>
          <a:prstGeom prst="rect">
            <a:avLst/>
          </a:prstGeom>
          <a:noFill/>
        </p:spPr>
        <p:txBody>
          <a:bodyPr wrap="none" rtlCol="0">
            <a:spAutoFit/>
          </a:bodyPr>
          <a:lstStyle/>
          <a:p>
            <a:r>
              <a:rPr lang="en-US" sz="5400" b="1" dirty="0">
                <a:solidFill>
                  <a:schemeClr val="bg1"/>
                </a:solidFill>
              </a:rPr>
              <a:t>TILE / HEADER</a:t>
            </a:r>
          </a:p>
        </p:txBody>
      </p:sp>
      <p:sp>
        <p:nvSpPr>
          <p:cNvPr id="5" name="Content Placeholder 2">
            <a:extLst>
              <a:ext uri="{FF2B5EF4-FFF2-40B4-BE49-F238E27FC236}">
                <a16:creationId xmlns:a16="http://schemas.microsoft.com/office/drawing/2014/main" id="{EFC5B07D-110C-46A2-7871-4EC3464C08DC}"/>
              </a:ext>
            </a:extLst>
          </p:cNvPr>
          <p:cNvSpPr txBox="1">
            <a:spLocks/>
          </p:cNvSpPr>
          <p:nvPr/>
        </p:nvSpPr>
        <p:spPr>
          <a:xfrm>
            <a:off x="1885950" y="1971675"/>
            <a:ext cx="9268460" cy="36401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a:ln>
                  <a:noFill/>
                </a:ln>
                <a:solidFill>
                  <a:srgbClr val="000000"/>
                </a:solidFill>
                <a:effectLst/>
                <a:uLnTx/>
                <a:uFillTx/>
                <a:latin typeface="Arial" panose="020B0604020202020204"/>
                <a:ea typeface="+mn-ea"/>
                <a:cs typeface="+mn-cs"/>
              </a:rPr>
              <a:t>= </a:t>
            </a:r>
            <a:r>
              <a:rPr kumimoji="0" lang="en-US" sz="2800" b="1" i="0" u="none" strike="noStrike" kern="1200" cap="none" spc="0" normalizeH="0" baseline="0" noProof="0">
                <a:ln>
                  <a:noFill/>
                </a:ln>
                <a:solidFill>
                  <a:srgbClr val="E7E6E6"/>
                </a:solidFill>
                <a:effectLst/>
                <a:uLnTx/>
                <a:uFillTx/>
                <a:latin typeface="Arial" panose="020B0604020202020204"/>
                <a:ea typeface="+mn-ea"/>
                <a:cs typeface="+mn-cs"/>
              </a:rPr>
              <a:t>IF(Parameters!Region.Count =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a:ln>
                  <a:noFill/>
                </a:ln>
                <a:solidFill>
                  <a:srgbClr val="E7E6E6"/>
                </a:solidFill>
                <a:effectLst/>
                <a:uLnTx/>
                <a:uFillTx/>
                <a:latin typeface="Arial" panose="020B0604020202020204"/>
                <a:ea typeface="+mn-ea"/>
                <a:cs typeface="+mn-cs"/>
              </a:rPr>
              <a:t> "Quarterly Report for the " &amp; Parameters!Region.Value(0) &amp; " Sales Region",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a:ln>
                  <a:noFill/>
                </a:ln>
                <a:solidFill>
                  <a:srgbClr val="E7E6E6">
                    <a:lumMod val="85000"/>
                  </a:srgbClr>
                </a:solidFill>
                <a:effectLst/>
                <a:uLnTx/>
                <a:uFillTx/>
                <a:latin typeface="Arial" panose="020B0604020202020204"/>
                <a:ea typeface="+mn-ea"/>
                <a:cs typeface="+mn-cs"/>
              </a:rPr>
              <a:t> </a:t>
            </a:r>
            <a:r>
              <a:rPr kumimoji="0" lang="en-US" sz="2800" b="1" i="0" u="none" strike="noStrike" kern="1200" cap="none" spc="0" normalizeH="0" baseline="0" noProof="0">
                <a:ln>
                  <a:noFill/>
                </a:ln>
                <a:solidFill>
                  <a:srgbClr val="EE2A7B"/>
                </a:solidFill>
                <a:effectLst/>
                <a:uLnTx/>
                <a:uFillTx/>
                <a:latin typeface="Arial" panose="020B0604020202020204"/>
                <a:ea typeface="+mn-ea"/>
                <a:cs typeface="+mn-cs"/>
              </a:rPr>
              <a:t>"Quarterly Report for the "</a:t>
            </a:r>
            <a:r>
              <a:rPr kumimoji="0" lang="en-US" sz="2800" b="1" i="0" u="none" strike="noStrike" kern="1200" cap="none" spc="0" normalizeH="0" baseline="0" noProof="0">
                <a:ln>
                  <a:noFill/>
                </a:ln>
                <a:solidFill>
                  <a:srgbClr val="E7E6E6">
                    <a:lumMod val="85000"/>
                  </a:srgbClr>
                </a:solidFill>
                <a:effectLst/>
                <a:uLnTx/>
                <a:uFillTx/>
                <a:latin typeface="Arial" panose="020B0604020202020204"/>
                <a:ea typeface="+mn-ea"/>
                <a:cs typeface="+mn-cs"/>
              </a:rPr>
              <a:t> </a:t>
            </a:r>
            <a:r>
              <a:rPr kumimoji="0" lang="en-US" sz="2800" b="1" i="0" u="none" strike="noStrike" kern="1200" cap="none" spc="0" normalizeH="0" baseline="0" noProof="0">
                <a:ln>
                  <a:noFill/>
                </a:ln>
                <a:solidFill>
                  <a:srgbClr val="000000"/>
                </a:solidFill>
                <a:effectLst/>
                <a:uLnTx/>
                <a:uFillTx/>
                <a:latin typeface="Arial" panose="020B0604020202020204"/>
                <a:ea typeface="+mn-ea"/>
                <a:cs typeface="+mn-cs"/>
              </a:rPr>
              <a:t>&amp; </a:t>
            </a:r>
            <a:r>
              <a:rPr kumimoji="0" lang="en-US" sz="2800" b="1" i="0" u="none" strike="noStrike" kern="1200" cap="none" spc="0" normalizeH="0" baseline="0" noProof="0">
                <a:ln>
                  <a:noFill/>
                </a:ln>
                <a:solidFill>
                  <a:srgbClr val="3CAE2B"/>
                </a:solidFill>
                <a:effectLst/>
                <a:uLnTx/>
                <a:uFillTx/>
                <a:latin typeface="Arial" panose="020B0604020202020204"/>
                <a:ea typeface="+mn-ea"/>
                <a:cs typeface="+mn-cs"/>
              </a:rPr>
              <a:t>Join(Parameters!Region.Value,", ") </a:t>
            </a:r>
            <a:r>
              <a:rPr kumimoji="0" lang="en-US" sz="2800" b="1" i="0" u="none" strike="noStrike" kern="1200" cap="none" spc="0" normalizeH="0" baseline="0" noProof="0">
                <a:ln>
                  <a:noFill/>
                </a:ln>
                <a:solidFill>
                  <a:srgbClr val="000000"/>
                </a:solidFill>
                <a:effectLst/>
                <a:uLnTx/>
                <a:uFillTx/>
                <a:latin typeface="Arial" panose="020B0604020202020204"/>
                <a:ea typeface="+mn-ea"/>
                <a:cs typeface="+mn-cs"/>
              </a:rPr>
              <a:t>&amp;</a:t>
            </a:r>
            <a:r>
              <a:rPr kumimoji="0" lang="en-US" sz="2800" b="1" i="0" u="none" strike="noStrike" kern="1200" cap="none" spc="0" normalizeH="0" baseline="0" noProof="0">
                <a:ln>
                  <a:noFill/>
                </a:ln>
                <a:solidFill>
                  <a:srgbClr val="27AAE1"/>
                </a:solidFill>
                <a:effectLst/>
                <a:uLnTx/>
                <a:uFillTx/>
                <a:latin typeface="Arial" panose="020B0604020202020204"/>
                <a:ea typeface="+mn-ea"/>
                <a:cs typeface="+mn-cs"/>
              </a:rPr>
              <a:t> " Sales Regions”)</a:t>
            </a:r>
            <a:endParaRPr kumimoji="0" lang="en-US" sz="2800" b="1" i="0" u="none" strike="noStrike" kern="1200" cap="none" spc="0" normalizeH="0" baseline="0" noProof="0" dirty="0">
              <a:ln>
                <a:noFill/>
              </a:ln>
              <a:solidFill>
                <a:srgbClr val="27AAE1"/>
              </a:solidFill>
              <a:effectLst/>
              <a:uLnTx/>
              <a:uFillTx/>
              <a:latin typeface="Arial" panose="020B0604020202020204"/>
              <a:ea typeface="+mn-ea"/>
              <a:cs typeface="+mn-cs"/>
            </a:endParaRPr>
          </a:p>
        </p:txBody>
      </p:sp>
      <p:sp>
        <p:nvSpPr>
          <p:cNvPr id="3" name="Title 2">
            <a:extLst>
              <a:ext uri="{FF2B5EF4-FFF2-40B4-BE49-F238E27FC236}">
                <a16:creationId xmlns:a16="http://schemas.microsoft.com/office/drawing/2014/main" id="{C3B494F5-FB8C-A8DE-0D94-2DA88BF8EF6B}"/>
              </a:ext>
            </a:extLst>
          </p:cNvPr>
          <p:cNvSpPr>
            <a:spLocks noGrp="1"/>
          </p:cNvSpPr>
          <p:nvPr>
            <p:ph type="title"/>
          </p:nvPr>
        </p:nvSpPr>
        <p:spPr/>
        <p:txBody>
          <a:bodyPr/>
          <a:lstStyle/>
          <a:p>
            <a:r>
              <a:rPr lang="en-US" sz="3200" b="1" dirty="0">
                <a:solidFill>
                  <a:schemeClr val="bg2"/>
                </a:solidFill>
              </a:rPr>
              <a:t>One </a:t>
            </a:r>
            <a:r>
              <a:rPr lang="en-US" sz="3200" b="1" i="1" dirty="0">
                <a:solidFill>
                  <a:schemeClr val="bg2"/>
                </a:solidFill>
              </a:rPr>
              <a:t>or</a:t>
            </a:r>
            <a:r>
              <a:rPr lang="en-US" sz="3200" b="1" dirty="0">
                <a:solidFill>
                  <a:schemeClr val="bg2"/>
                </a:solidFill>
              </a:rPr>
              <a:t> </a:t>
            </a:r>
            <a:r>
              <a:rPr lang="en-US" sz="3200" b="1" dirty="0"/>
              <a:t>many values</a:t>
            </a:r>
            <a:r>
              <a:rPr lang="en-US" dirty="0"/>
              <a:t> </a:t>
            </a:r>
          </a:p>
        </p:txBody>
      </p:sp>
    </p:spTree>
    <p:extLst>
      <p:ext uri="{BB962C8B-B14F-4D97-AF65-F5344CB8AC3E}">
        <p14:creationId xmlns:p14="http://schemas.microsoft.com/office/powerpoint/2010/main" val="13509519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
            <a:extLst>
              <a:ext uri="{FF2B5EF4-FFF2-40B4-BE49-F238E27FC236}">
                <a16:creationId xmlns:a16="http://schemas.microsoft.com/office/drawing/2014/main" id="{F7893B27-345C-45A6-5F3C-17C3F5029498}"/>
              </a:ext>
            </a:extLst>
          </p:cNvPr>
          <p:cNvSpPr>
            <a:spLocks noGrp="1"/>
          </p:cNvSpPr>
          <p:nvPr>
            <p:ph type="title"/>
          </p:nvPr>
        </p:nvSpPr>
        <p:spPr/>
        <p:txBody>
          <a:bodyPr>
            <a:normAutofit/>
          </a:bodyPr>
          <a:lstStyle/>
          <a:p>
            <a:r>
              <a:rPr lang="en-US" dirty="0"/>
              <a:t>Similarities: Standard &amp; paginated reports</a:t>
            </a:r>
          </a:p>
        </p:txBody>
      </p:sp>
      <p:graphicFrame>
        <p:nvGraphicFramePr>
          <p:cNvPr id="2" name="Table 1">
            <a:extLst>
              <a:ext uri="{FF2B5EF4-FFF2-40B4-BE49-F238E27FC236}">
                <a16:creationId xmlns:a16="http://schemas.microsoft.com/office/drawing/2014/main" id="{32D5A698-130A-087E-50DE-1BFF2F897BCC}"/>
              </a:ext>
            </a:extLst>
          </p:cNvPr>
          <p:cNvGraphicFramePr>
            <a:graphicFrameLocks noGrp="1"/>
          </p:cNvGraphicFramePr>
          <p:nvPr>
            <p:extLst>
              <p:ext uri="{D42A27DB-BD31-4B8C-83A1-F6EECF244321}">
                <p14:modId xmlns:p14="http://schemas.microsoft.com/office/powerpoint/2010/main" val="1153474821"/>
              </p:ext>
            </p:extLst>
          </p:nvPr>
        </p:nvGraphicFramePr>
        <p:xfrm>
          <a:off x="560235" y="1672428"/>
          <a:ext cx="11018521" cy="4450080"/>
        </p:xfrm>
        <a:graphic>
          <a:graphicData uri="http://schemas.openxmlformats.org/drawingml/2006/table">
            <a:tbl>
              <a:tblPr>
                <a:tableStyleId>{5C22544A-7EE6-4342-B048-85BDC9FD1C3A}</a:tableStyleId>
              </a:tblPr>
              <a:tblGrid>
                <a:gridCol w="3924301">
                  <a:extLst>
                    <a:ext uri="{9D8B030D-6E8A-4147-A177-3AD203B41FA5}">
                      <a16:colId xmlns:a16="http://schemas.microsoft.com/office/drawing/2014/main" val="1884811934"/>
                    </a:ext>
                  </a:extLst>
                </a:gridCol>
                <a:gridCol w="3377394">
                  <a:extLst>
                    <a:ext uri="{9D8B030D-6E8A-4147-A177-3AD203B41FA5}">
                      <a16:colId xmlns:a16="http://schemas.microsoft.com/office/drawing/2014/main" val="1658787054"/>
                    </a:ext>
                  </a:extLst>
                </a:gridCol>
                <a:gridCol w="3716826">
                  <a:extLst>
                    <a:ext uri="{9D8B030D-6E8A-4147-A177-3AD203B41FA5}">
                      <a16:colId xmlns:a16="http://schemas.microsoft.com/office/drawing/2014/main" val="1980239329"/>
                    </a:ext>
                  </a:extLst>
                </a:gridCol>
              </a:tblGrid>
              <a:tr h="790475">
                <a:tc>
                  <a:txBody>
                    <a:bodyPr/>
                    <a:lstStyle/>
                    <a:p>
                      <a:pPr algn="l"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2000" b="1" u="none" strike="noStrike" dirty="0">
                          <a:effectLst/>
                        </a:rPr>
                        <a:t>Power BI Reports </a:t>
                      </a:r>
                      <a:endParaRPr lang="en-US" sz="20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2000" b="1" u="none" strike="noStrike" dirty="0">
                          <a:effectLst/>
                        </a:rPr>
                        <a:t>Power BI Paginated Reports </a:t>
                      </a:r>
                      <a:endParaRPr lang="en-US" sz="20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52499789"/>
                  </a:ext>
                </a:extLst>
              </a:tr>
              <a:tr h="731921">
                <a:tc>
                  <a:txBody>
                    <a:bodyPr/>
                    <a:lstStyle/>
                    <a:p>
                      <a:pPr lvl="1" algn="l" fontAlgn="ctr"/>
                      <a:r>
                        <a:rPr lang="en-US" sz="1800" b="0" u="none" strike="noStrike" dirty="0">
                          <a:effectLst/>
                        </a:rPr>
                        <a:t>  Available to Power BI Pro users</a:t>
                      </a:r>
                      <a:endParaRPr lang="en-US" sz="1800" b="0" i="0" u="none" strike="noStrike" dirty="0">
                        <a:solidFill>
                          <a:srgbClr val="000000"/>
                        </a:solidFill>
                        <a:effectLst/>
                        <a:latin typeface="Calibri" panose="020F0502020204030204" pitchFamily="34" charset="0"/>
                      </a:endParaRPr>
                    </a:p>
                  </a:txBody>
                  <a:tcPr marL="0" marR="0" marT="0" marB="0" anchor="ctr"/>
                </a:tc>
                <a:tc rowSpan="5">
                  <a:txBody>
                    <a:bodyPr/>
                    <a:lstStyle/>
                    <a:p>
                      <a:pPr algn="ctr" fontAlgn="ctr"/>
                      <a:endParaRPr lang="en-US" sz="1100" b="0" i="0" u="none" strike="noStrike" dirty="0">
                        <a:solidFill>
                          <a:srgbClr val="000000"/>
                        </a:solidFill>
                        <a:effectLst/>
                        <a:latin typeface="Calibri" panose="020F0502020204030204" pitchFamily="34" charset="0"/>
                      </a:endParaRPr>
                    </a:p>
                  </a:txBody>
                  <a:tcPr marL="0" marR="0" marT="0" marB="0" anchor="ctr"/>
                </a:tc>
                <a:tc rowSpan="5">
                  <a:txBody>
                    <a:bodyPr/>
                    <a:lstStyle/>
                    <a:p>
                      <a:pPr algn="ctr" fontAlgn="ctr"/>
                      <a:endParaRPr lang="en-US"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764204680"/>
                  </a:ext>
                </a:extLst>
              </a:tr>
              <a:tr h="731921">
                <a:tc>
                  <a:txBody>
                    <a:bodyPr/>
                    <a:lstStyle/>
                    <a:p>
                      <a:pPr lvl="1" algn="l" fontAlgn="ctr"/>
                      <a:r>
                        <a:rPr lang="en-US" sz="1800" b="0" u="none" strike="noStrike" dirty="0">
                          <a:effectLst/>
                        </a:rPr>
                        <a:t>  Stored on the PowerBI.com</a:t>
                      </a:r>
                      <a:endParaRPr lang="en-US" sz="1800" b="0" i="0" u="none" strike="noStrike" dirty="0">
                        <a:solidFill>
                          <a:srgbClr val="000000"/>
                        </a:solidFill>
                        <a:effectLst/>
                        <a:latin typeface="Calibri" panose="020F0502020204030204" pitchFamily="34" charset="0"/>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52009266"/>
                  </a:ext>
                </a:extLst>
              </a:tr>
              <a:tr h="731921">
                <a:tc>
                  <a:txBody>
                    <a:bodyPr/>
                    <a:lstStyle/>
                    <a:p>
                      <a:pPr lvl="1" algn="l" fontAlgn="ctr"/>
                      <a:r>
                        <a:rPr lang="en-US" sz="1800" b="0" u="none" strike="noStrike" dirty="0">
                          <a:effectLst/>
                        </a:rPr>
                        <a:t>  Can include graphs and tables</a:t>
                      </a:r>
                      <a:endParaRPr lang="en-US" sz="1800" b="0" i="0" u="none" strike="noStrike" dirty="0">
                        <a:solidFill>
                          <a:srgbClr val="000000"/>
                        </a:solidFill>
                        <a:effectLst/>
                        <a:latin typeface="Calibri" panose="020F0502020204030204" pitchFamily="34" charset="0"/>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68968547"/>
                  </a:ext>
                </a:extLst>
              </a:tr>
              <a:tr h="731921">
                <a:tc>
                  <a:txBody>
                    <a:bodyPr/>
                    <a:lstStyle/>
                    <a:p>
                      <a:pPr lvl="1" algn="l" fontAlgn="ctr"/>
                      <a:r>
                        <a:rPr lang="en-US" sz="1800" b="0" u="none" strike="noStrike" dirty="0">
                          <a:effectLst/>
                        </a:rPr>
                        <a:t>  Can use Power BI dataset as source</a:t>
                      </a:r>
                      <a:endParaRPr lang="en-US" sz="1800" b="0" i="0" u="none" strike="noStrike" dirty="0">
                        <a:solidFill>
                          <a:srgbClr val="000000"/>
                        </a:solidFill>
                        <a:effectLst/>
                        <a:latin typeface="Calibri" panose="020F0502020204030204" pitchFamily="34" charset="0"/>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173564199"/>
                  </a:ext>
                </a:extLst>
              </a:tr>
              <a:tr h="731921">
                <a:tc>
                  <a:txBody>
                    <a:bodyPr/>
                    <a:lstStyle/>
                    <a:p>
                      <a:pPr lvl="1" algn="l" fontAlgn="ctr"/>
                      <a:r>
                        <a:rPr lang="en-US" sz="1800" b="0" u="none" strike="noStrike" dirty="0">
                          <a:effectLst/>
                        </a:rPr>
                        <a:t>  Can leverage Row Level Security</a:t>
                      </a:r>
                      <a:endParaRPr lang="en-US" sz="1800" b="0" i="0" u="none" strike="noStrike" dirty="0">
                        <a:solidFill>
                          <a:srgbClr val="000000"/>
                        </a:solidFill>
                        <a:effectLst/>
                        <a:latin typeface="Calibri" panose="020F0502020204030204" pitchFamily="34" charset="0"/>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69785762"/>
                  </a:ext>
                </a:extLst>
              </a:tr>
            </a:tbl>
          </a:graphicData>
        </a:graphic>
      </p:graphicFrame>
      <p:pic>
        <p:nvPicPr>
          <p:cNvPr id="3" name="Graphic 18" descr="Checkmark with solid fill">
            <a:extLst>
              <a:ext uri="{FF2B5EF4-FFF2-40B4-BE49-F238E27FC236}">
                <a16:creationId xmlns:a16="http://schemas.microsoft.com/office/drawing/2014/main" id="{940A77A7-5704-A87A-E2C3-C8C44F9B680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6809" y="2350836"/>
            <a:ext cx="778216" cy="778216"/>
          </a:xfrm>
          <a:prstGeom prst="rect">
            <a:avLst/>
          </a:prstGeom>
        </p:spPr>
      </p:pic>
      <p:pic>
        <p:nvPicPr>
          <p:cNvPr id="5" name="Graphic 1" descr="Checkmark with solid fill">
            <a:extLst>
              <a:ext uri="{FF2B5EF4-FFF2-40B4-BE49-F238E27FC236}">
                <a16:creationId xmlns:a16="http://schemas.microsoft.com/office/drawing/2014/main" id="{5BE28747-CF56-A8C5-A563-B67DA45049C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8074" y="3143633"/>
            <a:ext cx="778216" cy="778216"/>
          </a:xfrm>
          <a:prstGeom prst="rect">
            <a:avLst/>
          </a:prstGeom>
        </p:spPr>
      </p:pic>
      <p:pic>
        <p:nvPicPr>
          <p:cNvPr id="7" name="Graphic 7" descr="Checkmark with solid fill">
            <a:extLst>
              <a:ext uri="{FF2B5EF4-FFF2-40B4-BE49-F238E27FC236}">
                <a16:creationId xmlns:a16="http://schemas.microsoft.com/office/drawing/2014/main" id="{137BE289-FF71-06F8-EBE0-49B86FF2825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8074" y="3844673"/>
            <a:ext cx="778216" cy="778216"/>
          </a:xfrm>
          <a:prstGeom prst="rect">
            <a:avLst/>
          </a:prstGeom>
        </p:spPr>
      </p:pic>
      <p:pic>
        <p:nvPicPr>
          <p:cNvPr id="9" name="Graphic 13" descr="Checkmark with solid fill">
            <a:extLst>
              <a:ext uri="{FF2B5EF4-FFF2-40B4-BE49-F238E27FC236}">
                <a16:creationId xmlns:a16="http://schemas.microsoft.com/office/drawing/2014/main" id="{3CCD6C77-9513-9E8F-3EA8-03C32A7DC47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8074" y="4591433"/>
            <a:ext cx="778216" cy="778216"/>
          </a:xfrm>
          <a:prstGeom prst="rect">
            <a:avLst/>
          </a:prstGeom>
        </p:spPr>
      </p:pic>
      <p:pic>
        <p:nvPicPr>
          <p:cNvPr id="11" name="Graphic 15" descr="Checkmark with solid fill">
            <a:extLst>
              <a:ext uri="{FF2B5EF4-FFF2-40B4-BE49-F238E27FC236}">
                <a16:creationId xmlns:a16="http://schemas.microsoft.com/office/drawing/2014/main" id="{0C1A9626-5F70-81F0-A025-FA93A3FEC80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8074" y="5292473"/>
            <a:ext cx="778216" cy="778216"/>
          </a:xfrm>
          <a:prstGeom prst="rect">
            <a:avLst/>
          </a:prstGeom>
        </p:spPr>
      </p:pic>
      <p:pic>
        <p:nvPicPr>
          <p:cNvPr id="18" name="Graphic 18" descr="Checkmark with solid fill">
            <a:extLst>
              <a:ext uri="{FF2B5EF4-FFF2-40B4-BE49-F238E27FC236}">
                <a16:creationId xmlns:a16="http://schemas.microsoft.com/office/drawing/2014/main" id="{B2F0B27F-F39C-3480-7E76-8F91D0D7233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9169" y="2428012"/>
            <a:ext cx="778216" cy="778216"/>
          </a:xfrm>
          <a:prstGeom prst="rect">
            <a:avLst/>
          </a:prstGeom>
        </p:spPr>
      </p:pic>
      <p:pic>
        <p:nvPicPr>
          <p:cNvPr id="19" name="Graphic 1" descr="Checkmark with solid fill">
            <a:extLst>
              <a:ext uri="{FF2B5EF4-FFF2-40B4-BE49-F238E27FC236}">
                <a16:creationId xmlns:a16="http://schemas.microsoft.com/office/drawing/2014/main" id="{60D09FF5-0427-36C9-0037-BCC36C45309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0434" y="3220809"/>
            <a:ext cx="778216" cy="778216"/>
          </a:xfrm>
          <a:prstGeom prst="rect">
            <a:avLst/>
          </a:prstGeom>
        </p:spPr>
      </p:pic>
      <p:pic>
        <p:nvPicPr>
          <p:cNvPr id="20" name="Graphic 7" descr="Checkmark with solid fill">
            <a:extLst>
              <a:ext uri="{FF2B5EF4-FFF2-40B4-BE49-F238E27FC236}">
                <a16:creationId xmlns:a16="http://schemas.microsoft.com/office/drawing/2014/main" id="{2B0577D0-62CD-08CD-1F73-542D2BC1BD6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0434" y="3921849"/>
            <a:ext cx="778216" cy="778216"/>
          </a:xfrm>
          <a:prstGeom prst="rect">
            <a:avLst/>
          </a:prstGeom>
        </p:spPr>
      </p:pic>
      <p:pic>
        <p:nvPicPr>
          <p:cNvPr id="21" name="Graphic 13" descr="Checkmark with solid fill">
            <a:extLst>
              <a:ext uri="{FF2B5EF4-FFF2-40B4-BE49-F238E27FC236}">
                <a16:creationId xmlns:a16="http://schemas.microsoft.com/office/drawing/2014/main" id="{0D071BC2-2B05-3323-3A0A-0D9C58A2C9A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0434" y="4668609"/>
            <a:ext cx="778216" cy="778216"/>
          </a:xfrm>
          <a:prstGeom prst="rect">
            <a:avLst/>
          </a:prstGeom>
        </p:spPr>
      </p:pic>
      <p:pic>
        <p:nvPicPr>
          <p:cNvPr id="22" name="Graphic 15" descr="Checkmark with solid fill">
            <a:extLst>
              <a:ext uri="{FF2B5EF4-FFF2-40B4-BE49-F238E27FC236}">
                <a16:creationId xmlns:a16="http://schemas.microsoft.com/office/drawing/2014/main" id="{3C5EF839-4AD6-9580-105F-65BDE3E2A18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0434" y="5369649"/>
            <a:ext cx="778216" cy="778216"/>
          </a:xfrm>
          <a:prstGeom prst="rect">
            <a:avLst/>
          </a:prstGeom>
        </p:spPr>
      </p:pic>
    </p:spTree>
    <p:extLst>
      <p:ext uri="{BB962C8B-B14F-4D97-AF65-F5344CB8AC3E}">
        <p14:creationId xmlns:p14="http://schemas.microsoft.com/office/powerpoint/2010/main" val="9527709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5114E44-67CD-C38B-2B5F-ED04FD719AE3}"/>
              </a:ext>
            </a:extLst>
          </p:cNvPr>
          <p:cNvSpPr txBox="1"/>
          <p:nvPr/>
        </p:nvSpPr>
        <p:spPr>
          <a:xfrm>
            <a:off x="4599582" y="2533434"/>
            <a:ext cx="4307141" cy="923330"/>
          </a:xfrm>
          <a:prstGeom prst="rect">
            <a:avLst/>
          </a:prstGeom>
          <a:noFill/>
        </p:spPr>
        <p:txBody>
          <a:bodyPr wrap="none" rtlCol="0">
            <a:spAutoFit/>
          </a:bodyPr>
          <a:lstStyle/>
          <a:p>
            <a:r>
              <a:rPr lang="en-US" sz="5400" b="1" dirty="0">
                <a:solidFill>
                  <a:schemeClr val="bg1"/>
                </a:solidFill>
              </a:rPr>
              <a:t>TILE / HEADER</a:t>
            </a:r>
          </a:p>
        </p:txBody>
      </p:sp>
      <p:sp>
        <p:nvSpPr>
          <p:cNvPr id="8" name="Content Placeholder 2">
            <a:extLst>
              <a:ext uri="{FF2B5EF4-FFF2-40B4-BE49-F238E27FC236}">
                <a16:creationId xmlns:a16="http://schemas.microsoft.com/office/drawing/2014/main" id="{C1941A26-8470-A6D0-2A97-D58A73B92AE4}"/>
              </a:ext>
            </a:extLst>
          </p:cNvPr>
          <p:cNvSpPr txBox="1">
            <a:spLocks/>
          </p:cNvSpPr>
          <p:nvPr/>
        </p:nvSpPr>
        <p:spPr>
          <a:xfrm>
            <a:off x="1234440" y="2431415"/>
            <a:ext cx="10515600" cy="2254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Basic logic to define when all parameters are selected: </a:t>
            </a:r>
            <a:b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br>
            <a:b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b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=IF(</a:t>
            </a:r>
            <a:r>
              <a:rPr kumimoji="0" lang="en-US" sz="2800" b="1" i="0" u="none" strike="noStrike" kern="1200" cap="none" spc="0" normalizeH="0" baseline="0" noProof="0" dirty="0" err="1">
                <a:ln>
                  <a:noFill/>
                </a:ln>
                <a:solidFill>
                  <a:srgbClr val="000000"/>
                </a:solidFill>
                <a:effectLst/>
                <a:uLnTx/>
                <a:uFillTx/>
                <a:latin typeface="Arial" panose="020B0604020202020204"/>
                <a:ea typeface="+mn-ea"/>
                <a:cs typeface="+mn-cs"/>
              </a:rPr>
              <a:t>CountRows</a:t>
            </a: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("Region")=</a:t>
            </a:r>
            <a:r>
              <a:rPr kumimoji="0" lang="en-US" sz="2800" b="1" i="0" u="none" strike="noStrike" kern="1200" cap="none" spc="0" normalizeH="0" baseline="0" noProof="0" dirty="0" err="1">
                <a:ln>
                  <a:noFill/>
                </a:ln>
                <a:solidFill>
                  <a:srgbClr val="000000"/>
                </a:solidFill>
                <a:effectLst/>
                <a:uLnTx/>
                <a:uFillTx/>
                <a:latin typeface="Arial" panose="020B0604020202020204"/>
                <a:ea typeface="+mn-ea"/>
                <a:cs typeface="+mn-cs"/>
              </a:rPr>
              <a:t>Parameters!Region.Count</a:t>
            </a: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en-US" sz="2800" b="1" i="0" u="none" strike="noStrike" kern="1200" cap="none" spc="0" normalizeH="0" baseline="0" noProof="0" dirty="0">
                <a:ln>
                  <a:noFill/>
                </a:ln>
                <a:solidFill>
                  <a:srgbClr val="EE2A7B"/>
                </a:solidFill>
                <a:effectLst/>
                <a:uLnTx/>
                <a:uFillTx/>
                <a:latin typeface="Arial" panose="020B0604020202020204"/>
                <a:ea typeface="+mn-ea"/>
                <a:cs typeface="+mn-cs"/>
              </a:rPr>
              <a:t>“Quarterly Report for All Regions”,</a:t>
            </a:r>
            <a:b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b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    (…)</a:t>
            </a:r>
          </a:p>
        </p:txBody>
      </p:sp>
      <p:sp>
        <p:nvSpPr>
          <p:cNvPr id="10" name="TextBox 9">
            <a:extLst>
              <a:ext uri="{FF2B5EF4-FFF2-40B4-BE49-F238E27FC236}">
                <a16:creationId xmlns:a16="http://schemas.microsoft.com/office/drawing/2014/main" id="{E56B40CF-3E30-0FF2-40F7-8A4A14F5DF91}"/>
              </a:ext>
            </a:extLst>
          </p:cNvPr>
          <p:cNvSpPr txBox="1"/>
          <p:nvPr/>
        </p:nvSpPr>
        <p:spPr>
          <a:xfrm>
            <a:off x="1165860" y="5606668"/>
            <a:ext cx="9860280" cy="369332"/>
          </a:xfrm>
          <a:prstGeom prst="rect">
            <a:avLst/>
          </a:prstGeom>
          <a:noFill/>
        </p:spPr>
        <p:txBody>
          <a:bodyPr wrap="square">
            <a:spAutoFit/>
          </a:bodyPr>
          <a:lstStyle/>
          <a:p>
            <a:r>
              <a:rPr lang="en-US" b="1" dirty="0">
                <a:latin typeface="Arial" panose="020B0604020202020204"/>
              </a:rPr>
              <a:t>Important!</a:t>
            </a:r>
            <a:r>
              <a:rPr lang="en-US" b="1" dirty="0">
                <a:solidFill>
                  <a:srgbClr val="000000"/>
                </a:solidFill>
                <a:latin typeface="Arial" panose="020B0604020202020204"/>
              </a:rPr>
              <a:t>: </a:t>
            </a:r>
            <a:r>
              <a:rPr lang="en-US" dirty="0" err="1">
                <a:solidFill>
                  <a:srgbClr val="000000"/>
                </a:solidFill>
                <a:latin typeface="Arial" panose="020B0604020202020204"/>
              </a:rPr>
              <a:t>CountRows</a:t>
            </a:r>
            <a:r>
              <a:rPr lang="en-US" dirty="0">
                <a:solidFill>
                  <a:srgbClr val="000000"/>
                </a:solidFill>
                <a:latin typeface="Arial" panose="020B0604020202020204"/>
              </a:rPr>
              <a:t> doesn’t work well with auto-generated parameter datasets. </a:t>
            </a:r>
            <a:endParaRPr lang="en-US" b="1" dirty="0">
              <a:solidFill>
                <a:srgbClr val="000000"/>
              </a:solidFill>
              <a:latin typeface="Arial" panose="020B0604020202020204"/>
            </a:endParaRPr>
          </a:p>
        </p:txBody>
      </p:sp>
      <p:sp>
        <p:nvSpPr>
          <p:cNvPr id="3" name="Title 2">
            <a:extLst>
              <a:ext uri="{FF2B5EF4-FFF2-40B4-BE49-F238E27FC236}">
                <a16:creationId xmlns:a16="http://schemas.microsoft.com/office/drawing/2014/main" id="{75C744D4-DAA4-1942-AF8A-5E7A1E92EC0B}"/>
              </a:ext>
            </a:extLst>
          </p:cNvPr>
          <p:cNvSpPr>
            <a:spLocks noGrp="1"/>
          </p:cNvSpPr>
          <p:nvPr>
            <p:ph type="title"/>
          </p:nvPr>
        </p:nvSpPr>
        <p:spPr/>
        <p:txBody>
          <a:bodyPr/>
          <a:lstStyle/>
          <a:p>
            <a:r>
              <a:rPr lang="en-US" sz="3200" b="1" dirty="0">
                <a:solidFill>
                  <a:schemeClr val="bg1"/>
                </a:solidFill>
              </a:rPr>
              <a:t>What if you want an “All”?</a:t>
            </a:r>
            <a:endParaRPr lang="en-US" dirty="0"/>
          </a:p>
        </p:txBody>
      </p:sp>
    </p:spTree>
    <p:extLst>
      <p:ext uri="{BB962C8B-B14F-4D97-AF65-F5344CB8AC3E}">
        <p14:creationId xmlns:p14="http://schemas.microsoft.com/office/powerpoint/2010/main" val="3552117515"/>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5114E44-67CD-C38B-2B5F-ED04FD719AE3}"/>
              </a:ext>
            </a:extLst>
          </p:cNvPr>
          <p:cNvSpPr txBox="1"/>
          <p:nvPr/>
        </p:nvSpPr>
        <p:spPr>
          <a:xfrm>
            <a:off x="4599582" y="2533434"/>
            <a:ext cx="4307141" cy="923330"/>
          </a:xfrm>
          <a:prstGeom prst="rect">
            <a:avLst/>
          </a:prstGeom>
          <a:noFill/>
        </p:spPr>
        <p:txBody>
          <a:bodyPr wrap="none" rtlCol="0">
            <a:spAutoFit/>
          </a:bodyPr>
          <a:lstStyle/>
          <a:p>
            <a:r>
              <a:rPr lang="en-US" sz="5400" b="1" dirty="0">
                <a:solidFill>
                  <a:schemeClr val="bg1"/>
                </a:solidFill>
              </a:rPr>
              <a:t>TILE / HEADER</a:t>
            </a:r>
          </a:p>
        </p:txBody>
      </p:sp>
      <p:sp>
        <p:nvSpPr>
          <p:cNvPr id="5" name="TextBox 4">
            <a:extLst>
              <a:ext uri="{FF2B5EF4-FFF2-40B4-BE49-F238E27FC236}">
                <a16:creationId xmlns:a16="http://schemas.microsoft.com/office/drawing/2014/main" id="{647DAB63-2791-3182-D73F-AF74E8D987E3}"/>
              </a:ext>
            </a:extLst>
          </p:cNvPr>
          <p:cNvSpPr txBox="1"/>
          <p:nvPr/>
        </p:nvSpPr>
        <p:spPr>
          <a:xfrm>
            <a:off x="3074670" y="3136612"/>
            <a:ext cx="8351520" cy="584775"/>
          </a:xfrm>
          <a:prstGeom prst="rect">
            <a:avLst/>
          </a:prstGeom>
          <a:solidFill>
            <a:srgbClr val="FFFFFF"/>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C5A9A"/>
                </a:solidFill>
                <a:effectLst/>
                <a:uLnTx/>
                <a:uFillTx/>
                <a:latin typeface="Avenir Next LT Pro"/>
              </a:rPr>
              <a:t>Midwest, South, </a:t>
            </a:r>
            <a:r>
              <a:rPr kumimoji="0" lang="en-US" sz="3200" b="0" i="0" u="none" strike="noStrike" kern="0" cap="none" spc="0" normalizeH="0" baseline="0" noProof="0" dirty="0">
                <a:ln>
                  <a:noFill/>
                </a:ln>
                <a:solidFill>
                  <a:srgbClr val="92278F"/>
                </a:solidFill>
                <a:effectLst/>
                <a:uLnTx/>
                <a:uFillTx/>
                <a:latin typeface="Avenir Next LT Pro"/>
              </a:rPr>
              <a:t>and</a:t>
            </a:r>
            <a:r>
              <a:rPr kumimoji="0" lang="en-US" sz="3200" b="0" i="0" u="none" strike="noStrike" kern="0" cap="none" spc="0" normalizeH="0" baseline="0" noProof="0" dirty="0">
                <a:ln>
                  <a:noFill/>
                </a:ln>
                <a:solidFill>
                  <a:srgbClr val="D59159"/>
                </a:solidFill>
                <a:effectLst/>
                <a:uLnTx/>
                <a:uFillTx/>
                <a:latin typeface="Avenir Next LT Pro"/>
              </a:rPr>
              <a:t> </a:t>
            </a:r>
            <a:r>
              <a:rPr kumimoji="0" lang="en-US" sz="3200" b="0" i="0" u="none" strike="noStrike" kern="0" cap="none" spc="0" normalizeH="0" baseline="0" noProof="0" dirty="0">
                <a:ln>
                  <a:noFill/>
                </a:ln>
                <a:solidFill>
                  <a:srgbClr val="3C5A9A"/>
                </a:solidFill>
                <a:effectLst/>
                <a:uLnTx/>
                <a:uFillTx/>
                <a:latin typeface="Avenir Next LT Pro"/>
              </a:rPr>
              <a:t>Northeast</a:t>
            </a:r>
          </a:p>
        </p:txBody>
      </p:sp>
      <p:sp>
        <p:nvSpPr>
          <p:cNvPr id="11" name="Content Placeholder 2">
            <a:extLst>
              <a:ext uri="{FF2B5EF4-FFF2-40B4-BE49-F238E27FC236}">
                <a16:creationId xmlns:a16="http://schemas.microsoft.com/office/drawing/2014/main" id="{7B275DBB-26E3-09D7-2DCD-2F08156AEE15}"/>
              </a:ext>
            </a:extLst>
          </p:cNvPr>
          <p:cNvSpPr txBox="1">
            <a:spLocks/>
          </p:cNvSpPr>
          <p:nvPr/>
        </p:nvSpPr>
        <p:spPr>
          <a:xfrm>
            <a:off x="0" y="2175208"/>
            <a:ext cx="12192000" cy="712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1" i="0" u="none" strike="noStrike" kern="1200" cap="none" spc="0" normalizeH="0" baseline="0" noProof="0" dirty="0">
                <a:ln>
                  <a:noFill/>
                </a:ln>
                <a:solidFill>
                  <a:srgbClr val="000000"/>
                </a:solidFill>
                <a:effectLst/>
                <a:uLnTx/>
                <a:uFillTx/>
                <a:latin typeface="Arial" panose="020B0604020202020204"/>
                <a:ea typeface="+mn-ea"/>
                <a:cs typeface="+mn-cs"/>
              </a:rPr>
              <a:t>=Join(</a:t>
            </a:r>
            <a:r>
              <a:rPr kumimoji="0" lang="en-US" sz="3600" b="1" i="0" u="none" strike="noStrike" kern="1200" cap="none" spc="0" normalizeH="0" baseline="0" noProof="0" dirty="0" err="1">
                <a:ln>
                  <a:noFill/>
                </a:ln>
                <a:solidFill>
                  <a:srgbClr val="000000"/>
                </a:solidFill>
                <a:effectLst/>
                <a:uLnTx/>
                <a:uFillTx/>
                <a:latin typeface="Arial" panose="020B0604020202020204"/>
                <a:ea typeface="+mn-ea"/>
                <a:cs typeface="+mn-cs"/>
              </a:rPr>
              <a:t>Parameters!Region.Value</a:t>
            </a:r>
            <a:r>
              <a:rPr kumimoji="0" lang="en-US" sz="3600" b="1" i="0" u="none" strike="noStrike" kern="120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 name="Title 2">
            <a:extLst>
              <a:ext uri="{FF2B5EF4-FFF2-40B4-BE49-F238E27FC236}">
                <a16:creationId xmlns:a16="http://schemas.microsoft.com/office/drawing/2014/main" id="{16AA681A-B0EE-5195-86C9-F064C58B087D}"/>
              </a:ext>
            </a:extLst>
          </p:cNvPr>
          <p:cNvSpPr>
            <a:spLocks noGrp="1"/>
          </p:cNvSpPr>
          <p:nvPr>
            <p:ph type="title"/>
          </p:nvPr>
        </p:nvSpPr>
        <p:spPr>
          <a:xfrm>
            <a:off x="151748" y="0"/>
            <a:ext cx="9526796" cy="1306511"/>
          </a:xfrm>
        </p:spPr>
        <p:txBody>
          <a:bodyPr/>
          <a:lstStyle/>
          <a:p>
            <a:r>
              <a:rPr lang="en-US" sz="3200" b="1" dirty="0">
                <a:solidFill>
                  <a:schemeClr val="bg1"/>
                </a:solidFill>
              </a:rPr>
              <a:t>Comma Delimited with “and”</a:t>
            </a:r>
            <a:endParaRPr lang="en-US" dirty="0"/>
          </a:p>
        </p:txBody>
      </p:sp>
    </p:spTree>
    <p:extLst>
      <p:ext uri="{BB962C8B-B14F-4D97-AF65-F5344CB8AC3E}">
        <p14:creationId xmlns:p14="http://schemas.microsoft.com/office/powerpoint/2010/main" val="31496505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5114E44-67CD-C38B-2B5F-ED04FD719AE3}"/>
              </a:ext>
            </a:extLst>
          </p:cNvPr>
          <p:cNvSpPr txBox="1"/>
          <p:nvPr/>
        </p:nvSpPr>
        <p:spPr>
          <a:xfrm>
            <a:off x="4599582" y="2533434"/>
            <a:ext cx="4307141" cy="923330"/>
          </a:xfrm>
          <a:prstGeom prst="rect">
            <a:avLst/>
          </a:prstGeom>
          <a:noFill/>
        </p:spPr>
        <p:txBody>
          <a:bodyPr wrap="none" rtlCol="0">
            <a:spAutoFit/>
          </a:bodyPr>
          <a:lstStyle/>
          <a:p>
            <a:r>
              <a:rPr lang="en-US" sz="5400" b="1" dirty="0">
                <a:solidFill>
                  <a:schemeClr val="bg1"/>
                </a:solidFill>
              </a:rPr>
              <a:t>TILE / HEADER</a:t>
            </a:r>
          </a:p>
        </p:txBody>
      </p:sp>
      <p:sp>
        <p:nvSpPr>
          <p:cNvPr id="37" name="Content Placeholder 2">
            <a:extLst>
              <a:ext uri="{FF2B5EF4-FFF2-40B4-BE49-F238E27FC236}">
                <a16:creationId xmlns:a16="http://schemas.microsoft.com/office/drawing/2014/main" id="{E26DF314-9100-6FD9-31D4-092C4525D808}"/>
              </a:ext>
            </a:extLst>
          </p:cNvPr>
          <p:cNvSpPr txBox="1">
            <a:spLocks/>
          </p:cNvSpPr>
          <p:nvPr/>
        </p:nvSpPr>
        <p:spPr>
          <a:xfrm>
            <a:off x="0" y="2166620"/>
            <a:ext cx="12192000" cy="712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1" i="0" u="none" strike="noStrike" kern="1200" cap="none" spc="0" normalizeH="0" baseline="0" noProof="0">
                <a:ln>
                  <a:noFill/>
                </a:ln>
                <a:solidFill>
                  <a:srgbClr val="000000"/>
                </a:solidFill>
                <a:effectLst/>
                <a:uLnTx/>
                <a:uFillTx/>
                <a:latin typeface="Arial" panose="020B0604020202020204"/>
                <a:ea typeface="+mn-ea"/>
                <a:cs typeface="+mn-cs"/>
              </a:rPr>
              <a:t>=Join(Parameters!Region.Value,",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2B5546F4-3832-4CE6-3897-0DFF7CD97A8B}"/>
              </a:ext>
            </a:extLst>
          </p:cNvPr>
          <p:cNvSpPr txBox="1"/>
          <p:nvPr/>
        </p:nvSpPr>
        <p:spPr>
          <a:xfrm>
            <a:off x="1151427" y="2947064"/>
            <a:ext cx="5285229" cy="584775"/>
          </a:xfrm>
          <a:prstGeom prst="rect">
            <a:avLst/>
          </a:prstGeom>
          <a:noFill/>
          <a:ln>
            <a:noFill/>
          </a:ln>
        </p:spPr>
        <p:txBody>
          <a:bodyPr wrap="square">
            <a:spAutoFit/>
          </a:bodyPr>
          <a:lstStyle/>
          <a:p>
            <a:pPr>
              <a:defRPr/>
            </a:pPr>
            <a:r>
              <a:rPr lang="en-US" sz="3200" dirty="0">
                <a:solidFill>
                  <a:srgbClr val="3C5A9A"/>
                </a:solidFill>
                <a:latin typeface="Avenir Next LT Pro"/>
              </a:rPr>
              <a:t>Midwest, South</a:t>
            </a:r>
            <a:r>
              <a:rPr lang="en-US" sz="3200" b="1" dirty="0">
                <a:solidFill>
                  <a:srgbClr val="EE2A7B"/>
                </a:solidFill>
                <a:latin typeface="Avenir Next LT Pro"/>
              </a:rPr>
              <a:t>,</a:t>
            </a:r>
          </a:p>
        </p:txBody>
      </p:sp>
      <p:sp>
        <p:nvSpPr>
          <p:cNvPr id="39" name="TextBox 38">
            <a:extLst>
              <a:ext uri="{FF2B5EF4-FFF2-40B4-BE49-F238E27FC236}">
                <a16:creationId xmlns:a16="http://schemas.microsoft.com/office/drawing/2014/main" id="{6D7D2AAC-3F75-D9A1-219C-3B074EECF9AD}"/>
              </a:ext>
            </a:extLst>
          </p:cNvPr>
          <p:cNvSpPr txBox="1"/>
          <p:nvPr/>
        </p:nvSpPr>
        <p:spPr>
          <a:xfrm>
            <a:off x="7330885" y="2938651"/>
            <a:ext cx="2339581" cy="584775"/>
          </a:xfrm>
          <a:prstGeom prst="rect">
            <a:avLst/>
          </a:prstGeom>
          <a:noFill/>
        </p:spPr>
        <p:txBody>
          <a:bodyPr wrap="square">
            <a:spAutoFit/>
          </a:bodyPr>
          <a:lstStyle/>
          <a:p>
            <a:pPr>
              <a:defRPr/>
            </a:pPr>
            <a:r>
              <a:rPr lang="en-US" sz="3200" dirty="0">
                <a:solidFill>
                  <a:srgbClr val="3C5A9A"/>
                </a:solidFill>
                <a:latin typeface="Avenir Next LT Pro"/>
              </a:rPr>
              <a:t>Northeast</a:t>
            </a:r>
          </a:p>
        </p:txBody>
      </p:sp>
      <p:sp>
        <p:nvSpPr>
          <p:cNvPr id="40" name="Right Brace 39">
            <a:extLst>
              <a:ext uri="{FF2B5EF4-FFF2-40B4-BE49-F238E27FC236}">
                <a16:creationId xmlns:a16="http://schemas.microsoft.com/office/drawing/2014/main" id="{0DC299F0-0CF4-AF53-684F-1EFCD3142C25}"/>
              </a:ext>
            </a:extLst>
          </p:cNvPr>
          <p:cNvSpPr/>
          <p:nvPr/>
        </p:nvSpPr>
        <p:spPr>
          <a:xfrm rot="5400000">
            <a:off x="2329558" y="1886329"/>
            <a:ext cx="798623" cy="3298320"/>
          </a:xfrm>
          <a:prstGeom prst="rightBrace">
            <a:avLst>
              <a:gd name="adj1" fmla="val 49392"/>
              <a:gd name="adj2" fmla="val 49659"/>
            </a:avLst>
          </a:prstGeom>
          <a:noFill/>
          <a:ln w="57150" cap="flat" cmpd="sng" algn="ctr">
            <a:solidFill>
              <a:srgbClr val="EE2A7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C5A9A"/>
              </a:solidFill>
              <a:effectLst/>
              <a:uLnTx/>
              <a:uFillTx/>
              <a:latin typeface="Avenir Next LT Pro"/>
              <a:ea typeface="+mn-ea"/>
              <a:cs typeface="+mn-cs"/>
            </a:endParaRPr>
          </a:p>
        </p:txBody>
      </p:sp>
      <p:sp>
        <p:nvSpPr>
          <p:cNvPr id="41" name="Right Brace 40">
            <a:extLst>
              <a:ext uri="{FF2B5EF4-FFF2-40B4-BE49-F238E27FC236}">
                <a16:creationId xmlns:a16="http://schemas.microsoft.com/office/drawing/2014/main" id="{2DE92E43-B019-A6B9-EF0C-0267F0626129}"/>
              </a:ext>
            </a:extLst>
          </p:cNvPr>
          <p:cNvSpPr/>
          <p:nvPr/>
        </p:nvSpPr>
        <p:spPr>
          <a:xfrm rot="5400000">
            <a:off x="7985080" y="2529209"/>
            <a:ext cx="727620" cy="2015089"/>
          </a:xfrm>
          <a:prstGeom prst="rightBrace">
            <a:avLst>
              <a:gd name="adj1" fmla="val 28046"/>
              <a:gd name="adj2" fmla="val 50000"/>
            </a:avLst>
          </a:prstGeom>
          <a:noFill/>
          <a:ln w="57150" cap="flat" cmpd="sng" algn="ctr">
            <a:solidFill>
              <a:srgbClr val="3CAE2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C5A9A"/>
              </a:solidFill>
              <a:effectLst/>
              <a:uLnTx/>
              <a:uFillTx/>
              <a:latin typeface="Avenir Next LT Pro"/>
              <a:ea typeface="+mn-ea"/>
              <a:cs typeface="+mn-cs"/>
            </a:endParaRPr>
          </a:p>
        </p:txBody>
      </p:sp>
      <p:sp>
        <p:nvSpPr>
          <p:cNvPr id="42" name="TextBox 41">
            <a:extLst>
              <a:ext uri="{FF2B5EF4-FFF2-40B4-BE49-F238E27FC236}">
                <a16:creationId xmlns:a16="http://schemas.microsoft.com/office/drawing/2014/main" id="{598232D9-4EE7-22B9-4B6C-5C15EA9EFA7A}"/>
              </a:ext>
            </a:extLst>
          </p:cNvPr>
          <p:cNvSpPr txBox="1"/>
          <p:nvPr/>
        </p:nvSpPr>
        <p:spPr>
          <a:xfrm>
            <a:off x="1020832" y="3900563"/>
            <a:ext cx="5324343" cy="400110"/>
          </a:xfrm>
          <a:prstGeom prst="rect">
            <a:avLst/>
          </a:prstGeom>
          <a:noFill/>
        </p:spPr>
        <p:txBody>
          <a:bodyPr wrap="none" rtlCol="0">
            <a:spAutoFit/>
          </a:bodyPr>
          <a:lstStyle/>
          <a:p>
            <a:pPr>
              <a:defRPr/>
            </a:pPr>
            <a:r>
              <a:rPr lang="en-US" sz="2000" dirty="0">
                <a:solidFill>
                  <a:srgbClr val="EE2A7B"/>
                </a:solidFill>
                <a:latin typeface="Avenir Next LT Pro"/>
              </a:rPr>
              <a:t>Full list less the last value (using last comma)</a:t>
            </a:r>
          </a:p>
        </p:txBody>
      </p:sp>
      <p:sp>
        <p:nvSpPr>
          <p:cNvPr id="43" name="TextBox 42">
            <a:extLst>
              <a:ext uri="{FF2B5EF4-FFF2-40B4-BE49-F238E27FC236}">
                <a16:creationId xmlns:a16="http://schemas.microsoft.com/office/drawing/2014/main" id="{D373AD0C-3919-2080-7043-AA24FFA9814E}"/>
              </a:ext>
            </a:extLst>
          </p:cNvPr>
          <p:cNvSpPr txBox="1"/>
          <p:nvPr/>
        </p:nvSpPr>
        <p:spPr>
          <a:xfrm>
            <a:off x="1373208" y="4331287"/>
            <a:ext cx="4675211" cy="1477328"/>
          </a:xfrm>
          <a:prstGeom prst="rect">
            <a:avLst/>
          </a:prstGeom>
          <a:noFill/>
        </p:spPr>
        <p:txBody>
          <a:bodyPr wrap="square">
            <a:spAutoFit/>
          </a:bodyPr>
          <a:lstStyle/>
          <a:p>
            <a:pPr>
              <a:defRPr/>
            </a:pPr>
            <a:r>
              <a:rPr lang="en-US" dirty="0">
                <a:solidFill>
                  <a:srgbClr val="3C5A9A"/>
                </a:solidFill>
                <a:latin typeface="Avenir Next LT Pro"/>
              </a:rPr>
              <a:t>=LEFT(</a:t>
            </a:r>
            <a:br>
              <a:rPr lang="en-US" dirty="0">
                <a:solidFill>
                  <a:srgbClr val="3C5A9A"/>
                </a:solidFill>
                <a:latin typeface="Avenir Next LT Pro"/>
              </a:rPr>
            </a:br>
            <a:r>
              <a:rPr lang="en-US" dirty="0">
                <a:solidFill>
                  <a:srgbClr val="3C5A9A"/>
                </a:solidFill>
                <a:latin typeface="Avenir Next LT Pro"/>
              </a:rPr>
              <a:t>Join(Parameters!Region.Value,", "), InStrRev(Join(Parameters!Region.Value,","),</a:t>
            </a:r>
            <a:r>
              <a:rPr lang="en-US" b="1" dirty="0">
                <a:solidFill>
                  <a:srgbClr val="EE2A7B"/>
                </a:solidFill>
                <a:latin typeface="Avenir Next LT Pro"/>
              </a:rPr>
              <a:t>","</a:t>
            </a:r>
            <a:r>
              <a:rPr lang="en-US" dirty="0">
                <a:solidFill>
                  <a:srgbClr val="3C5A9A"/>
                </a:solidFill>
                <a:latin typeface="Avenir Next LT Pro"/>
              </a:rPr>
              <a:t>)</a:t>
            </a:r>
            <a:br>
              <a:rPr lang="en-US" dirty="0">
                <a:solidFill>
                  <a:srgbClr val="3C5A9A"/>
                </a:solidFill>
                <a:latin typeface="Avenir Next LT Pro"/>
              </a:rPr>
            </a:br>
            <a:r>
              <a:rPr lang="en-US" dirty="0">
                <a:solidFill>
                  <a:srgbClr val="3C5A9A"/>
                </a:solidFill>
                <a:latin typeface="Avenir Next LT Pro"/>
              </a:rPr>
              <a:t>	)</a:t>
            </a:r>
          </a:p>
        </p:txBody>
      </p:sp>
      <p:sp>
        <p:nvSpPr>
          <p:cNvPr id="44" name="TextBox 43">
            <a:extLst>
              <a:ext uri="{FF2B5EF4-FFF2-40B4-BE49-F238E27FC236}">
                <a16:creationId xmlns:a16="http://schemas.microsoft.com/office/drawing/2014/main" id="{7613B074-E144-013C-8584-73C19DA8158A}"/>
              </a:ext>
            </a:extLst>
          </p:cNvPr>
          <p:cNvSpPr txBox="1"/>
          <p:nvPr/>
        </p:nvSpPr>
        <p:spPr>
          <a:xfrm>
            <a:off x="7019684" y="4541200"/>
            <a:ext cx="4380873" cy="1477328"/>
          </a:xfrm>
          <a:prstGeom prst="rect">
            <a:avLst/>
          </a:prstGeom>
          <a:solidFill>
            <a:srgbClr val="FFFFFF"/>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C5A9A"/>
                </a:solidFill>
                <a:effectLst/>
                <a:uLnTx/>
                <a:uFillTx/>
                <a:latin typeface="Avenir Next LT Pro"/>
              </a:rPr>
              <a:t>= Right(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C5A9A"/>
                </a:solidFill>
                <a:effectLst/>
                <a:uLnTx/>
                <a:uFillTx/>
                <a:latin typeface="Avenir Next LT Pro"/>
              </a:rPr>
              <a:t>Join(Parameters!Region.Value,",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C5A9A"/>
                </a:solidFill>
                <a:effectLst/>
                <a:uLnTx/>
                <a:uFillTx/>
                <a:latin typeface="Avenir Next LT Pro"/>
              </a:rPr>
              <a:t>Len(Join(Parameters!Region.Value,", "))-InStrRev(Join(Parameters!Region.Value,", "),</a:t>
            </a:r>
            <a:r>
              <a:rPr kumimoji="0" lang="en-US" sz="1800" b="1" i="0" u="none" strike="noStrike" kern="0" cap="none" spc="0" normalizeH="0" baseline="0" noProof="0" dirty="0">
                <a:ln>
                  <a:noFill/>
                </a:ln>
                <a:solidFill>
                  <a:srgbClr val="EE2A7B"/>
                </a:solidFill>
                <a:effectLst/>
                <a:uLnTx/>
                <a:uFillTx/>
                <a:latin typeface="Avenir Next LT Pro"/>
              </a:rPr>
              <a:t>","</a:t>
            </a:r>
            <a:r>
              <a:rPr kumimoji="0" lang="en-US" sz="1800" b="0" i="0" u="none" strike="noStrike" kern="0" cap="none" spc="0" normalizeH="0" baseline="0" noProof="0" dirty="0">
                <a:ln>
                  <a:noFill/>
                </a:ln>
                <a:solidFill>
                  <a:srgbClr val="3C5A9A"/>
                </a:solidFill>
                <a:effectLst/>
                <a:uLnTx/>
                <a:uFillTx/>
                <a:latin typeface="Avenir Next LT Pro"/>
              </a:rPr>
              <a:t>)))</a:t>
            </a:r>
          </a:p>
        </p:txBody>
      </p:sp>
      <p:sp>
        <p:nvSpPr>
          <p:cNvPr id="45" name="TextBox 44">
            <a:extLst>
              <a:ext uri="{FF2B5EF4-FFF2-40B4-BE49-F238E27FC236}">
                <a16:creationId xmlns:a16="http://schemas.microsoft.com/office/drawing/2014/main" id="{96023698-8DB9-CB08-7DA9-9F8F6E52DE60}"/>
              </a:ext>
            </a:extLst>
          </p:cNvPr>
          <p:cNvSpPr txBox="1"/>
          <p:nvPr/>
        </p:nvSpPr>
        <p:spPr>
          <a:xfrm>
            <a:off x="6992465" y="3833314"/>
            <a:ext cx="5199535" cy="707886"/>
          </a:xfrm>
          <a:prstGeom prst="rect">
            <a:avLst/>
          </a:prstGeom>
          <a:noFill/>
        </p:spPr>
        <p:txBody>
          <a:bodyPr wrap="square" rtlCol="0">
            <a:spAutoFit/>
          </a:bodyPr>
          <a:lstStyle/>
          <a:p>
            <a:pPr>
              <a:defRPr/>
            </a:pPr>
            <a:r>
              <a:rPr lang="en-US" sz="2000" dirty="0">
                <a:solidFill>
                  <a:srgbClr val="3C9A4D"/>
                </a:solidFill>
                <a:latin typeface="Avenir Next LT Pro"/>
              </a:rPr>
              <a:t>Isolate the last value in the text string (using last comma)</a:t>
            </a:r>
          </a:p>
        </p:txBody>
      </p:sp>
      <p:sp>
        <p:nvSpPr>
          <p:cNvPr id="46" name="TextBox 45">
            <a:extLst>
              <a:ext uri="{FF2B5EF4-FFF2-40B4-BE49-F238E27FC236}">
                <a16:creationId xmlns:a16="http://schemas.microsoft.com/office/drawing/2014/main" id="{670517D5-1276-1CDD-B922-9A24AFE34BAE}"/>
              </a:ext>
            </a:extLst>
          </p:cNvPr>
          <p:cNvSpPr txBox="1"/>
          <p:nvPr/>
        </p:nvSpPr>
        <p:spPr>
          <a:xfrm>
            <a:off x="5955788" y="2977678"/>
            <a:ext cx="961736" cy="584775"/>
          </a:xfrm>
          <a:prstGeom prst="rect">
            <a:avLst/>
          </a:prstGeom>
          <a:noFill/>
        </p:spPr>
        <p:txBody>
          <a:bodyPr wrap="square">
            <a:spAutoFit/>
          </a:bodyPr>
          <a:lstStyle/>
          <a:p>
            <a:pPr>
              <a:defRPr/>
            </a:pPr>
            <a:r>
              <a:rPr lang="en-US" sz="3200" dirty="0">
                <a:solidFill>
                  <a:srgbClr val="9D1D96"/>
                </a:solidFill>
                <a:latin typeface="Avenir Next LT Pro"/>
              </a:rPr>
              <a:t>and</a:t>
            </a:r>
          </a:p>
        </p:txBody>
      </p:sp>
      <p:cxnSp>
        <p:nvCxnSpPr>
          <p:cNvPr id="47" name="Straight Arrow Connector 46">
            <a:extLst>
              <a:ext uri="{FF2B5EF4-FFF2-40B4-BE49-F238E27FC236}">
                <a16:creationId xmlns:a16="http://schemas.microsoft.com/office/drawing/2014/main" id="{FEA30811-BF1D-88AF-2CFE-B9D36922B5E0}"/>
              </a:ext>
            </a:extLst>
          </p:cNvPr>
          <p:cNvCxnSpPr>
            <a:cxnSpLocks/>
            <a:stCxn id="48" idx="3"/>
            <a:endCxn id="46" idx="2"/>
          </p:cNvCxnSpPr>
          <p:nvPr/>
        </p:nvCxnSpPr>
        <p:spPr>
          <a:xfrm flipV="1">
            <a:off x="6436656" y="3562453"/>
            <a:ext cx="0" cy="2176296"/>
          </a:xfrm>
          <a:prstGeom prst="straightConnector1">
            <a:avLst/>
          </a:prstGeom>
          <a:noFill/>
          <a:ln w="38100" cap="flat" cmpd="sng" algn="ctr">
            <a:solidFill>
              <a:srgbClr val="9D1D96"/>
            </a:solidFill>
            <a:prstDash val="solid"/>
            <a:miter lim="800000"/>
            <a:tailEnd type="triangle"/>
          </a:ln>
          <a:effectLst/>
        </p:spPr>
      </p:cxnSp>
      <p:sp>
        <p:nvSpPr>
          <p:cNvPr id="48" name="TextBox 47">
            <a:extLst>
              <a:ext uri="{FF2B5EF4-FFF2-40B4-BE49-F238E27FC236}">
                <a16:creationId xmlns:a16="http://schemas.microsoft.com/office/drawing/2014/main" id="{F9699B1F-B650-9F13-3B2E-631A41246422}"/>
              </a:ext>
            </a:extLst>
          </p:cNvPr>
          <p:cNvSpPr txBox="1"/>
          <p:nvPr/>
        </p:nvSpPr>
        <p:spPr>
          <a:xfrm>
            <a:off x="4534910" y="5415583"/>
            <a:ext cx="1901746" cy="646331"/>
          </a:xfrm>
          <a:prstGeom prst="rect">
            <a:avLst/>
          </a:prstGeom>
          <a:noFill/>
          <a:ln w="38100">
            <a:solidFill>
              <a:srgbClr val="9D1D96"/>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800" b="1" i="0" u="none" strike="noStrike" kern="0" cap="none" spc="0" normalizeH="0" baseline="0" noProof="0" dirty="0">
                <a:ln>
                  <a:noFill/>
                </a:ln>
                <a:solidFill>
                  <a:srgbClr val="9D1D96"/>
                </a:solidFill>
                <a:effectLst/>
                <a:uLnTx/>
                <a:uFillTx/>
                <a:latin typeface="Avenir Next LT Pro"/>
              </a:rPr>
            </a:br>
            <a:r>
              <a:rPr kumimoji="0" lang="en-US" sz="2000" b="1" i="0" u="none" strike="noStrike" kern="0" cap="none" spc="0" normalizeH="0" baseline="0" noProof="0" dirty="0">
                <a:ln>
                  <a:noFill/>
                </a:ln>
                <a:solidFill>
                  <a:srgbClr val="9D1D96"/>
                </a:solidFill>
                <a:effectLst/>
                <a:uLnTx/>
                <a:uFillTx/>
                <a:latin typeface="Avenir Next LT Pro"/>
              </a:rPr>
              <a:t>&amp; “ and“ &amp;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D59159"/>
                </a:solidFill>
                <a:effectLst/>
                <a:uLnTx/>
                <a:uFillTx/>
                <a:latin typeface="Avenir Next LT Pro"/>
              </a:rPr>
              <a:t> </a:t>
            </a:r>
          </a:p>
        </p:txBody>
      </p:sp>
      <p:sp>
        <p:nvSpPr>
          <p:cNvPr id="3" name="Title 2">
            <a:extLst>
              <a:ext uri="{FF2B5EF4-FFF2-40B4-BE49-F238E27FC236}">
                <a16:creationId xmlns:a16="http://schemas.microsoft.com/office/drawing/2014/main" id="{8942E61C-9E41-0A1C-53F8-DD1D0EE7A235}"/>
              </a:ext>
            </a:extLst>
          </p:cNvPr>
          <p:cNvSpPr>
            <a:spLocks noGrp="1"/>
          </p:cNvSpPr>
          <p:nvPr>
            <p:ph type="title"/>
          </p:nvPr>
        </p:nvSpPr>
        <p:spPr>
          <a:xfrm>
            <a:off x="151748" y="1"/>
            <a:ext cx="9526796" cy="1119250"/>
          </a:xfrm>
        </p:spPr>
        <p:txBody>
          <a:bodyPr/>
          <a:lstStyle/>
          <a:p>
            <a:r>
              <a:rPr lang="en-US" sz="3200" b="1" dirty="0">
                <a:solidFill>
                  <a:schemeClr val="bg1"/>
                </a:solidFill>
              </a:rPr>
              <a:t>Comma Delimited with “and”</a:t>
            </a:r>
            <a:endParaRPr lang="en-US" dirty="0"/>
          </a:p>
        </p:txBody>
      </p:sp>
    </p:spTree>
    <p:extLst>
      <p:ext uri="{BB962C8B-B14F-4D97-AF65-F5344CB8AC3E}">
        <p14:creationId xmlns:p14="http://schemas.microsoft.com/office/powerpoint/2010/main" val="41491613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p:bldP spid="44" grpId="0" animBg="1"/>
      <p:bldP spid="45" grpId="0"/>
      <p:bldP spid="4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EE232A-7F04-88E6-FC2B-753F9D5629A5}"/>
              </a:ext>
            </a:extLst>
          </p:cNvPr>
          <p:cNvSpPr txBox="1">
            <a:spLocks/>
          </p:cNvSpPr>
          <p:nvPr/>
        </p:nvSpPr>
        <p:spPr>
          <a:xfrm>
            <a:off x="1" y="441325"/>
            <a:ext cx="12192000" cy="1692275"/>
          </a:xfrm>
          <a:prstGeom prst="rect">
            <a:avLst/>
          </a:prstGeom>
          <a:ln>
            <a:no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a:ln>
                  <a:solidFill>
                    <a:schemeClr val="tx1"/>
                  </a:solidFill>
                </a:ln>
                <a:solidFill>
                  <a:schemeClr val="accent6"/>
                </a:solidFill>
                <a:effectLst>
                  <a:outerShdw dist="38100" dir="2700000" algn="tl" rotWithShape="0">
                    <a:schemeClr val="accent1"/>
                  </a:outerShdw>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i="0" u="none" strike="noStrike" kern="1200" cap="none" spc="0" normalizeH="0" baseline="0" noProof="0" dirty="0">
                <a:ln>
                  <a:noFill/>
                </a:ln>
                <a:solidFill>
                  <a:srgbClr val="2B3890"/>
                </a:solidFill>
                <a:effectLst/>
                <a:uLnTx/>
                <a:uFillTx/>
                <a:latin typeface="Verdana" panose="020B0604030504040204" pitchFamily="34" charset="0"/>
                <a:ea typeface="Verdana" panose="020B0604030504040204" pitchFamily="34" charset="0"/>
              </a:rPr>
              <a:t>Quarterly report for the </a:t>
            </a:r>
            <a:r>
              <a:rPr kumimoji="0" lang="en-US" sz="3200" i="0" u="none" strike="noStrike" kern="1200" cap="none" spc="0" normalizeH="0" baseline="0" noProof="0" dirty="0">
                <a:ln>
                  <a:noFill/>
                </a:ln>
                <a:solidFill>
                  <a:srgbClr val="EE2A7B"/>
                </a:solidFill>
                <a:effectLst/>
                <a:uLnTx/>
                <a:uFillTx/>
                <a:latin typeface="Verdana" panose="020B0604030504040204" pitchFamily="34" charset="0"/>
                <a:ea typeface="Verdana" panose="020B0604030504040204" pitchFamily="34" charset="0"/>
              </a:rPr>
              <a:t>Midwest, South, </a:t>
            </a:r>
            <a:r>
              <a:rPr kumimoji="0" lang="en-US" sz="3200" i="0" u="none" strike="noStrike" kern="1200" cap="none" spc="0" normalizeH="0" baseline="0" noProof="0" dirty="0">
                <a:ln>
                  <a:noFill/>
                </a:ln>
                <a:solidFill>
                  <a:srgbClr val="9D1D96"/>
                </a:solidFill>
                <a:effectLst/>
                <a:uLnTx/>
                <a:uFillTx/>
                <a:latin typeface="Verdana" panose="020B0604030504040204" pitchFamily="34" charset="0"/>
                <a:ea typeface="Verdana" panose="020B0604030504040204" pitchFamily="34" charset="0"/>
              </a:rPr>
              <a:t>and </a:t>
            </a:r>
            <a:r>
              <a:rPr kumimoji="0" lang="en-US" sz="3200" i="0" u="none" strike="noStrike" kern="1200" cap="none" spc="0" normalizeH="0" baseline="0" noProof="0" dirty="0">
                <a:ln>
                  <a:noFill/>
                </a:ln>
                <a:solidFill>
                  <a:srgbClr val="3CAE2B"/>
                </a:solidFill>
                <a:effectLst/>
                <a:uLnTx/>
                <a:uFillTx/>
                <a:latin typeface="Verdana" panose="020B0604030504040204" pitchFamily="34" charset="0"/>
                <a:ea typeface="Verdana" panose="020B0604030504040204" pitchFamily="34" charset="0"/>
              </a:rPr>
              <a:t>Northeast</a:t>
            </a:r>
            <a:r>
              <a:rPr kumimoji="0" lang="en-US" sz="3200" i="0" u="none" strike="noStrike" kern="1200" cap="none" spc="0" normalizeH="0" baseline="0" noProof="0" dirty="0">
                <a:ln>
                  <a:noFill/>
                </a:ln>
                <a:solidFill>
                  <a:srgbClr val="F5E600"/>
                </a:solidFill>
                <a:effectLst/>
                <a:uLnTx/>
                <a:uFillTx/>
                <a:latin typeface="Verdana" panose="020B0604030504040204" pitchFamily="34" charset="0"/>
                <a:ea typeface="Verdana" panose="020B0604030504040204" pitchFamily="34" charset="0"/>
              </a:rPr>
              <a:t> </a:t>
            </a:r>
            <a:r>
              <a:rPr kumimoji="0" lang="en-US" sz="3200" i="0" u="none" strike="noStrike" kern="1200" cap="none" spc="0" normalizeH="0" baseline="0" noProof="0" dirty="0">
                <a:ln>
                  <a:noFill/>
                </a:ln>
                <a:solidFill>
                  <a:srgbClr val="27AAE1"/>
                </a:solidFill>
                <a:effectLst/>
                <a:uLnTx/>
                <a:uFillTx/>
                <a:latin typeface="Verdana" panose="020B0604030504040204" pitchFamily="34" charset="0"/>
                <a:ea typeface="Verdana" panose="020B0604030504040204" pitchFamily="34" charset="0"/>
              </a:rPr>
              <a:t>Sales Regions </a:t>
            </a:r>
            <a:br>
              <a:rPr kumimoji="0" lang="en-US" sz="3200" b="0" i="0" u="none" strike="noStrike" kern="1200" cap="none" spc="0" normalizeH="0" baseline="0" noProof="0" dirty="0">
                <a:ln>
                  <a:noFill/>
                </a:ln>
                <a:solidFill>
                  <a:srgbClr val="F5E600"/>
                </a:solidFill>
                <a:effectLst/>
                <a:uLnTx/>
                <a:uFillTx/>
                <a:latin typeface="Verdana" panose="020B0604030504040204" pitchFamily="34" charset="0"/>
                <a:ea typeface="Verdana" panose="020B0604030504040204" pitchFamily="34" charset="0"/>
              </a:rPr>
            </a:br>
            <a:r>
              <a:rPr kumimoji="0" lang="en-US" sz="3200" b="0" i="0" u="none" strike="noStrike" kern="1200" cap="none" spc="0" normalizeH="0" baseline="0" noProof="0" dirty="0">
                <a:ln>
                  <a:noFill/>
                </a:ln>
                <a:solidFill>
                  <a:srgbClr val="F5E600"/>
                </a:solidFill>
                <a:effectLst/>
                <a:uLnTx/>
                <a:uFillTx/>
                <a:latin typeface="Verdana" panose="020B0604030504040204" pitchFamily="34" charset="0"/>
                <a:ea typeface="Verdana" panose="020B0604030504040204" pitchFamily="34" charset="0"/>
              </a:rPr>
              <a:t> </a:t>
            </a:r>
            <a:endParaRPr kumimoji="0" lang="en-US" sz="3200" i="0" u="none" strike="noStrike" kern="1200" cap="none" spc="0" normalizeH="0" baseline="0" noProof="0" dirty="0">
              <a:ln>
                <a:noFill/>
              </a:ln>
              <a:solidFill>
                <a:srgbClr val="F5E600"/>
              </a:solidFill>
              <a:effectLst/>
              <a:uLnTx/>
              <a:uFillTx/>
              <a:latin typeface="Verdana" panose="020B0604030504040204" pitchFamily="34" charset="0"/>
              <a:ea typeface="Verdana" panose="020B0604030504040204" pitchFamily="34" charset="0"/>
            </a:endParaRPr>
          </a:p>
        </p:txBody>
      </p:sp>
      <p:sp>
        <p:nvSpPr>
          <p:cNvPr id="7" name="Content Placeholder 2">
            <a:extLst>
              <a:ext uri="{FF2B5EF4-FFF2-40B4-BE49-F238E27FC236}">
                <a16:creationId xmlns:a16="http://schemas.microsoft.com/office/drawing/2014/main" id="{52D0964C-C8EB-1800-CA7A-BFECA850562B}"/>
              </a:ext>
            </a:extLst>
          </p:cNvPr>
          <p:cNvSpPr txBox="1">
            <a:spLocks/>
          </p:cNvSpPr>
          <p:nvPr/>
        </p:nvSpPr>
        <p:spPr>
          <a:xfrm>
            <a:off x="1784033" y="1699894"/>
            <a:ext cx="8800147" cy="411416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en-US" sz="2800" b="1" i="0" u="none" strike="noStrike" kern="1200" cap="none" spc="0" normalizeH="0" baseline="0" noProof="0" dirty="0">
                <a:ln>
                  <a:noFill/>
                </a:ln>
                <a:solidFill>
                  <a:srgbClr val="2B3890"/>
                </a:solidFill>
                <a:effectLst/>
                <a:uLnTx/>
                <a:uFillTx/>
                <a:latin typeface="Arial" panose="020B0604020202020204"/>
                <a:ea typeface="+mn-ea"/>
                <a:cs typeface="+mn-cs"/>
              </a:rPr>
              <a:t>Quarterly Report for the </a:t>
            </a:r>
            <a:r>
              <a:rPr kumimoji="0" lang="en-US" sz="2800" b="1" i="0" u="none" strike="noStrike" kern="1200" cap="none" spc="0" normalizeH="0" baseline="0" noProof="0" dirty="0">
                <a:ln>
                  <a:noFill/>
                </a:ln>
                <a:solidFill>
                  <a:srgbClr val="231F20"/>
                </a:solidFill>
                <a:effectLst/>
                <a:uLnTx/>
                <a:uFillTx/>
                <a:latin typeface="Arial" panose="020B0604020202020204"/>
                <a:ea typeface="+mn-ea"/>
                <a:cs typeface="+mn-cs"/>
              </a:rPr>
              <a:t>" </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EE2A7B"/>
                </a:solidFill>
                <a:effectLst/>
                <a:uLnTx/>
                <a:uFillTx/>
                <a:latin typeface="Arial" panose="020B0604020202020204"/>
                <a:ea typeface="+mn-ea"/>
                <a:cs typeface="+mn-cs"/>
              </a:rPr>
              <a:t> </a:t>
            </a: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&amp;</a:t>
            </a:r>
            <a:r>
              <a:rPr kumimoji="0" lang="en-US" sz="2800" b="1" i="0" u="none" strike="noStrike" kern="1200" cap="none" spc="0" normalizeH="0" baseline="0" noProof="0" dirty="0">
                <a:ln>
                  <a:noFill/>
                </a:ln>
                <a:solidFill>
                  <a:srgbClr val="EE2A7B"/>
                </a:solidFill>
                <a:effectLst/>
                <a:uLnTx/>
                <a:uFillTx/>
                <a:latin typeface="Arial" panose="020B0604020202020204"/>
                <a:ea typeface="+mn-ea"/>
                <a:cs typeface="+mn-cs"/>
              </a:rPr>
              <a:t>  LEFT(Join(</a:t>
            </a:r>
            <a:r>
              <a:rPr kumimoji="0" lang="en-US" sz="2800" b="1" i="0" u="none" strike="noStrike" kern="1200" cap="none" spc="0" normalizeH="0" baseline="0" noProof="0" dirty="0" err="1">
                <a:ln>
                  <a:noFill/>
                </a:ln>
                <a:solidFill>
                  <a:srgbClr val="EE2A7B"/>
                </a:solidFill>
                <a:effectLst/>
                <a:uLnTx/>
                <a:uFillTx/>
                <a:latin typeface="Arial" panose="020B0604020202020204"/>
                <a:ea typeface="+mn-ea"/>
                <a:cs typeface="+mn-cs"/>
              </a:rPr>
              <a:t>Parameters!Region.Value</a:t>
            </a:r>
            <a:r>
              <a:rPr kumimoji="0" lang="en-US" sz="2800" b="1" i="0" u="none" strike="noStrike" kern="1200" cap="none" spc="0" normalizeH="0" baseline="0" noProof="0" dirty="0">
                <a:ln>
                  <a:noFill/>
                </a:ln>
                <a:solidFill>
                  <a:srgbClr val="EE2A7B"/>
                </a:solidFill>
                <a:effectLst/>
                <a:uLnTx/>
                <a:uFillTx/>
                <a:latin typeface="Arial" panose="020B0604020202020204"/>
                <a:ea typeface="+mn-ea"/>
                <a:cs typeface="+mn-cs"/>
              </a:rPr>
              <a:t>,", "), </a:t>
            </a:r>
            <a:r>
              <a:rPr kumimoji="0" lang="en-US" sz="2800" b="1" i="0" u="none" strike="noStrike" kern="1200" cap="none" spc="0" normalizeH="0" baseline="0" noProof="0" dirty="0" err="1">
                <a:ln>
                  <a:noFill/>
                </a:ln>
                <a:solidFill>
                  <a:srgbClr val="EE2A7B"/>
                </a:solidFill>
                <a:effectLst/>
                <a:uLnTx/>
                <a:uFillTx/>
                <a:latin typeface="Arial" panose="020B0604020202020204"/>
                <a:ea typeface="+mn-ea"/>
                <a:cs typeface="+mn-cs"/>
              </a:rPr>
              <a:t>InStrRev</a:t>
            </a:r>
            <a:r>
              <a:rPr kumimoji="0" lang="en-US" sz="2800" b="1" i="0" u="none" strike="noStrike" kern="1200" cap="none" spc="0" normalizeH="0" baseline="0" noProof="0" dirty="0">
                <a:ln>
                  <a:noFill/>
                </a:ln>
                <a:solidFill>
                  <a:srgbClr val="EE2A7B"/>
                </a:solidFill>
                <a:effectLst/>
                <a:uLnTx/>
                <a:uFillTx/>
                <a:latin typeface="Arial" panose="020B0604020202020204"/>
                <a:ea typeface="+mn-ea"/>
                <a:cs typeface="+mn-cs"/>
              </a:rPr>
              <a:t>(Join(</a:t>
            </a:r>
            <a:r>
              <a:rPr kumimoji="0" lang="en-US" sz="2800" b="1" i="0" u="none" strike="noStrike" kern="1200" cap="none" spc="0" normalizeH="0" baseline="0" noProof="0" dirty="0" err="1">
                <a:ln>
                  <a:noFill/>
                </a:ln>
                <a:solidFill>
                  <a:srgbClr val="EE2A7B"/>
                </a:solidFill>
                <a:effectLst/>
                <a:uLnTx/>
                <a:uFillTx/>
                <a:latin typeface="Arial" panose="020B0604020202020204"/>
                <a:ea typeface="+mn-ea"/>
                <a:cs typeface="+mn-cs"/>
              </a:rPr>
              <a:t>Parameters!Region.Value</a:t>
            </a:r>
            <a:r>
              <a:rPr kumimoji="0" lang="en-US" sz="2800" b="1" i="0" u="none" strike="noStrike" kern="1200" cap="none" spc="0" normalizeH="0" baseline="0" noProof="0" dirty="0">
                <a:ln>
                  <a:noFill/>
                </a:ln>
                <a:solidFill>
                  <a:srgbClr val="EE2A7B"/>
                </a:solidFill>
                <a:effectLst/>
                <a:uLnTx/>
                <a:uFillTx/>
                <a:latin typeface="Arial" panose="020B0604020202020204"/>
                <a:ea typeface="+mn-ea"/>
                <a:cs typeface="+mn-cs"/>
              </a:rPr>
              <a:t>,", "),</a:t>
            </a:r>
            <a:r>
              <a:rPr kumimoji="0" lang="en-US" sz="2800" b="1" i="0" u="none" strike="noStrike" kern="1200" cap="none" spc="0" normalizeH="0" baseline="0" noProof="0" dirty="0">
                <a:ln>
                  <a:noFill/>
                </a:ln>
                <a:solidFill>
                  <a:srgbClr val="FF0000"/>
                </a:solidFill>
                <a:effectLst/>
                <a:uLnTx/>
                <a:uFillTx/>
                <a:latin typeface="Arial" panose="020B0604020202020204"/>
                <a:ea typeface="+mn-ea"/>
                <a:cs typeface="+mn-cs"/>
              </a:rPr>
              <a:t>","</a:t>
            </a:r>
            <a:r>
              <a:rPr kumimoji="0" lang="en-US" sz="2800" b="1" i="0" u="none" strike="noStrike" kern="1200" cap="none" spc="0" normalizeH="0" baseline="0" noProof="0" dirty="0">
                <a:ln>
                  <a:noFill/>
                </a:ln>
                <a:solidFill>
                  <a:srgbClr val="EE2A7B"/>
                </a:solidFill>
                <a:effectLst/>
                <a:uLnTx/>
                <a:uFillTx/>
                <a:latin typeface="Arial" panose="020B0604020202020204"/>
                <a:ea typeface="+mn-ea"/>
                <a:cs typeface="+mn-cs"/>
              </a:rPr>
              <a:t>))</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 &amp; </a:t>
            </a:r>
            <a:r>
              <a:rPr kumimoji="0" lang="en-US" sz="2800" b="1" i="0" u="none" strike="noStrike" kern="1200" cap="none" spc="0" normalizeH="0" baseline="0" noProof="0" dirty="0">
                <a:ln>
                  <a:noFill/>
                </a:ln>
                <a:solidFill>
                  <a:srgbClr val="9D1D96"/>
                </a:solidFill>
                <a:effectLst/>
                <a:uLnTx/>
                <a:uFillTx/>
                <a:latin typeface="Arial" panose="020B0604020202020204"/>
                <a:ea typeface="+mn-ea"/>
                <a:cs typeface="+mn-cs"/>
              </a:rPr>
              <a:t>" and" </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 &amp;</a:t>
            </a:r>
            <a: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t> Right(</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t>Join(</a:t>
            </a:r>
            <a:r>
              <a:rPr kumimoji="0" lang="en-US" sz="2800" b="1" i="0" u="none" strike="noStrike" kern="1200" cap="none" spc="0" normalizeH="0" baseline="0" noProof="0" dirty="0" err="1">
                <a:ln>
                  <a:noFill/>
                </a:ln>
                <a:solidFill>
                  <a:srgbClr val="3CAE2B"/>
                </a:solidFill>
                <a:effectLst/>
                <a:uLnTx/>
                <a:uFillTx/>
                <a:latin typeface="Arial" panose="020B0604020202020204"/>
                <a:ea typeface="+mn-ea"/>
                <a:cs typeface="+mn-cs"/>
              </a:rPr>
              <a:t>Parameters!Region.Value</a:t>
            </a:r>
            <a: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t>,", "),</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t>Len(Join(</a:t>
            </a:r>
            <a:r>
              <a:rPr kumimoji="0" lang="en-US" sz="2800" b="1" i="0" u="none" strike="noStrike" kern="1200" cap="none" spc="0" normalizeH="0" baseline="0" noProof="0" dirty="0" err="1">
                <a:ln>
                  <a:noFill/>
                </a:ln>
                <a:solidFill>
                  <a:srgbClr val="3CAE2B"/>
                </a:solidFill>
                <a:effectLst/>
                <a:uLnTx/>
                <a:uFillTx/>
                <a:latin typeface="Arial" panose="020B0604020202020204"/>
                <a:ea typeface="+mn-ea"/>
                <a:cs typeface="+mn-cs"/>
              </a:rPr>
              <a:t>Parameters!Region.Value</a:t>
            </a:r>
            <a: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t>,", "))-</a:t>
            </a:r>
            <a:r>
              <a:rPr kumimoji="0" lang="en-US" sz="2800" b="1" i="0" u="none" strike="noStrike" kern="1200" cap="none" spc="0" normalizeH="0" baseline="0" noProof="0" dirty="0" err="1">
                <a:ln>
                  <a:noFill/>
                </a:ln>
                <a:solidFill>
                  <a:srgbClr val="3CAE2B"/>
                </a:solidFill>
                <a:effectLst/>
                <a:uLnTx/>
                <a:uFillTx/>
                <a:latin typeface="Arial" panose="020B0604020202020204"/>
                <a:ea typeface="+mn-ea"/>
                <a:cs typeface="+mn-cs"/>
              </a:rPr>
              <a:t>InStrRev</a:t>
            </a:r>
            <a: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t>(Join(</a:t>
            </a:r>
            <a:r>
              <a:rPr kumimoji="0" lang="en-US" sz="2800" b="1" i="0" u="none" strike="noStrike" kern="1200" cap="none" spc="0" normalizeH="0" baseline="0" noProof="0" dirty="0" err="1">
                <a:ln>
                  <a:noFill/>
                </a:ln>
                <a:solidFill>
                  <a:srgbClr val="3CAE2B"/>
                </a:solidFill>
                <a:effectLst/>
                <a:uLnTx/>
                <a:uFillTx/>
                <a:latin typeface="Arial" panose="020B0604020202020204"/>
                <a:ea typeface="+mn-ea"/>
                <a:cs typeface="+mn-cs"/>
              </a:rPr>
              <a:t>Parameters!Region.Value</a:t>
            </a:r>
            <a: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t>,", "),</a:t>
            </a:r>
            <a:r>
              <a:rPr kumimoji="0" lang="en-US" sz="2800" b="1" i="0" u="none" strike="noStrike" kern="1200" cap="none" spc="0" normalizeH="0" baseline="0" noProof="0" dirty="0">
                <a:ln>
                  <a:noFill/>
                </a:ln>
                <a:solidFill>
                  <a:srgbClr val="FF0000"/>
                </a:solidFill>
                <a:effectLst/>
                <a:uLnTx/>
                <a:uFillTx/>
                <a:latin typeface="Arial" panose="020B0604020202020204"/>
                <a:ea typeface="+mn-ea"/>
                <a:cs typeface="+mn-cs"/>
              </a:rPr>
              <a:t>","</a:t>
            </a:r>
            <a:r>
              <a:rPr kumimoji="0" lang="en-US" sz="2800" b="1" i="0" u="none" strike="noStrike" kern="1200" cap="none" spc="0" normalizeH="0" baseline="0" noProof="0" dirty="0">
                <a:ln>
                  <a:noFill/>
                </a:ln>
                <a:solidFill>
                  <a:srgbClr val="3CAE2B"/>
                </a:solidFill>
                <a:effectLst/>
                <a:uLnTx/>
                <a:uFillTx/>
                <a:latin typeface="Arial" panose="020B0604020202020204"/>
                <a:ea typeface="+mn-ea"/>
                <a:cs typeface="+mn-cs"/>
              </a:rPr>
              <a:t>))</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Arial" panose="020B0604020202020204"/>
                <a:ea typeface="+mn-ea"/>
                <a:cs typeface="+mn-cs"/>
              </a:rPr>
              <a:t> &amp; </a:t>
            </a:r>
            <a:r>
              <a:rPr kumimoji="0" lang="en-US" sz="2800" b="1" i="0" u="none" strike="noStrike" kern="1200" cap="none" spc="0" normalizeH="0" baseline="0" noProof="0" dirty="0">
                <a:ln>
                  <a:noFill/>
                </a:ln>
                <a:solidFill>
                  <a:srgbClr val="27AAE1"/>
                </a:solidFill>
                <a:effectLst/>
                <a:uLnTx/>
                <a:uFillTx/>
                <a:latin typeface="Arial" panose="020B0604020202020204"/>
                <a:ea typeface="+mn-ea"/>
                <a:cs typeface="+mn-cs"/>
              </a:rPr>
              <a:t>" Sales Regions"</a:t>
            </a:r>
          </a:p>
        </p:txBody>
      </p:sp>
      <p:sp>
        <p:nvSpPr>
          <p:cNvPr id="8" name="Arrow: Right 7">
            <a:extLst>
              <a:ext uri="{FF2B5EF4-FFF2-40B4-BE49-F238E27FC236}">
                <a16:creationId xmlns:a16="http://schemas.microsoft.com/office/drawing/2014/main" id="{2036627F-1EFE-D91C-B87E-BC783B551E47}"/>
              </a:ext>
            </a:extLst>
          </p:cNvPr>
          <p:cNvSpPr/>
          <p:nvPr/>
        </p:nvSpPr>
        <p:spPr>
          <a:xfrm rot="13629153">
            <a:off x="8496386" y="1349577"/>
            <a:ext cx="1154097" cy="42969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14256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26DBF47-1D37-CFBA-57D0-C4B0EDB027C2}"/>
              </a:ext>
            </a:extLst>
          </p:cNvPr>
          <p:cNvSpPr txBox="1">
            <a:spLocks/>
          </p:cNvSpPr>
          <p:nvPr/>
        </p:nvSpPr>
        <p:spPr>
          <a:xfrm>
            <a:off x="1" y="212725"/>
            <a:ext cx="12192000" cy="169227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a:ln>
                  <a:solidFill>
                    <a:schemeClr val="tx1"/>
                  </a:solidFill>
                </a:ln>
                <a:solidFill>
                  <a:schemeClr val="accent6"/>
                </a:solidFill>
                <a:effectLst>
                  <a:outerShdw dist="38100" dir="2700000" algn="tl" rotWithShape="0">
                    <a:schemeClr val="accent1"/>
                  </a:outerShdw>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2B3890"/>
                </a:solidFill>
                <a:effectLst/>
                <a:uLnTx/>
                <a:uFillTx/>
                <a:latin typeface="Verdana" panose="020B0604030504040204" pitchFamily="34" charset="0"/>
                <a:ea typeface="Verdana" panose="020B0604030504040204" pitchFamily="34" charset="0"/>
              </a:rPr>
              <a:t>Quarterly report for the </a:t>
            </a:r>
            <a:r>
              <a:rPr kumimoji="0" lang="en-US" sz="3200" b="0" i="0" u="none" strike="noStrike" kern="1200" cap="none" spc="0" normalizeH="0" baseline="0" noProof="0" dirty="0">
                <a:ln>
                  <a:noFill/>
                </a:ln>
                <a:solidFill>
                  <a:srgbClr val="EE2A7B"/>
                </a:solidFill>
                <a:effectLst/>
                <a:uLnTx/>
                <a:uFillTx/>
                <a:latin typeface="Verdana" panose="020B0604030504040204" pitchFamily="34" charset="0"/>
                <a:ea typeface="Verdana" panose="020B0604030504040204" pitchFamily="34" charset="0"/>
              </a:rPr>
              <a:t>Midwest </a:t>
            </a:r>
            <a:r>
              <a:rPr kumimoji="0" lang="en-US" sz="3200" b="0" i="0" u="none" strike="noStrike" kern="1200" cap="none" spc="0" normalizeH="0" baseline="0" noProof="0" dirty="0">
                <a:ln>
                  <a:noFill/>
                </a:ln>
                <a:solidFill>
                  <a:srgbClr val="9D1D96"/>
                </a:solidFill>
                <a:effectLst/>
                <a:uLnTx/>
                <a:uFillTx/>
                <a:latin typeface="Verdana" panose="020B0604030504040204" pitchFamily="34" charset="0"/>
                <a:ea typeface="Verdana" panose="020B0604030504040204" pitchFamily="34" charset="0"/>
              </a:rPr>
              <a:t>and </a:t>
            </a:r>
            <a:r>
              <a:rPr kumimoji="0" lang="en-US" sz="3200" b="0" i="0" u="none" strike="noStrike" kern="1200" cap="none" spc="0" normalizeH="0" baseline="0" noProof="0" dirty="0">
                <a:ln>
                  <a:noFill/>
                </a:ln>
                <a:solidFill>
                  <a:srgbClr val="3CAE2B"/>
                </a:solidFill>
                <a:effectLst/>
                <a:uLnTx/>
                <a:uFillTx/>
                <a:latin typeface="Verdana" panose="020B0604030504040204" pitchFamily="34" charset="0"/>
                <a:ea typeface="Verdana" panose="020B0604030504040204" pitchFamily="34" charset="0"/>
              </a:rPr>
              <a:t>Northeast</a:t>
            </a:r>
            <a:r>
              <a:rPr kumimoji="0" lang="en-US" sz="3200" b="0" i="0" u="none" strike="noStrike" kern="1200" cap="none" spc="0" normalizeH="0" baseline="0" noProof="0" dirty="0">
                <a:ln>
                  <a:noFill/>
                </a:ln>
                <a:solidFill>
                  <a:srgbClr val="F5E600"/>
                </a:solidFill>
                <a:effectLst/>
                <a:uLnTx/>
                <a:uFillTx/>
                <a:latin typeface="Verdana" panose="020B0604030504040204" pitchFamily="34" charset="0"/>
                <a:ea typeface="Verdana" panose="020B0604030504040204" pitchFamily="34" charset="0"/>
              </a:rPr>
              <a:t> </a:t>
            </a:r>
            <a:r>
              <a:rPr kumimoji="0" lang="en-US" sz="3200" b="0" i="0" u="none" strike="noStrike" kern="1200" cap="none" spc="0" normalizeH="0" baseline="0" noProof="0" dirty="0">
                <a:ln>
                  <a:noFill/>
                </a:ln>
                <a:solidFill>
                  <a:srgbClr val="27AAE1"/>
                </a:solidFill>
                <a:effectLst/>
                <a:uLnTx/>
                <a:uFillTx/>
                <a:latin typeface="Verdana" panose="020B0604030504040204" pitchFamily="34" charset="0"/>
                <a:ea typeface="Verdana" panose="020B0604030504040204" pitchFamily="34" charset="0"/>
              </a:rPr>
              <a:t>Sales Regions</a:t>
            </a:r>
            <a:r>
              <a:rPr kumimoji="0" lang="en-US" sz="3200" b="0" i="0" u="none" strike="noStrike" kern="1200" cap="none" spc="0" normalizeH="0" baseline="0" noProof="0" dirty="0">
                <a:ln>
                  <a:noFill/>
                </a:ln>
                <a:solidFill>
                  <a:srgbClr val="27AAE1"/>
                </a:solidFill>
                <a:effectLst/>
                <a:uLnTx/>
                <a:uFillTx/>
                <a:latin typeface="Arial Black" panose="020B0A04020102020204"/>
                <a:ea typeface="+mj-ea"/>
                <a:cs typeface="+mj-cs"/>
              </a:rPr>
              <a:t> </a:t>
            </a:r>
            <a:br>
              <a:rPr kumimoji="0" lang="en-US" sz="3600" b="0" i="0" u="none" strike="noStrike" kern="1200" cap="none" spc="0" normalizeH="0" baseline="0" noProof="0" dirty="0">
                <a:ln>
                  <a:noFill/>
                </a:ln>
                <a:solidFill>
                  <a:srgbClr val="F5E600"/>
                </a:solidFill>
                <a:effectLst/>
                <a:uLnTx/>
                <a:uFillTx/>
                <a:latin typeface="Arial Black" panose="020B0A04020102020204"/>
                <a:ea typeface="+mj-ea"/>
                <a:cs typeface="+mj-cs"/>
              </a:rPr>
            </a:br>
            <a:r>
              <a:rPr kumimoji="0" lang="en-US" sz="3200" b="0" i="0" u="none" strike="noStrike" kern="1200" cap="none" spc="0" normalizeH="0" baseline="0" noProof="0" dirty="0">
                <a:ln>
                  <a:noFill/>
                </a:ln>
                <a:solidFill>
                  <a:srgbClr val="F5E600"/>
                </a:solidFill>
                <a:effectLst/>
                <a:uLnTx/>
                <a:uFillTx/>
                <a:latin typeface="Arial Black" panose="020B0A04020102020204"/>
                <a:ea typeface="+mj-ea"/>
                <a:cs typeface="+mj-cs"/>
              </a:rPr>
              <a:t> </a:t>
            </a:r>
          </a:p>
        </p:txBody>
      </p:sp>
      <p:sp>
        <p:nvSpPr>
          <p:cNvPr id="9" name="Content Placeholder 2">
            <a:extLst>
              <a:ext uri="{FF2B5EF4-FFF2-40B4-BE49-F238E27FC236}">
                <a16:creationId xmlns:a16="http://schemas.microsoft.com/office/drawing/2014/main" id="{7594076A-0653-B793-CEFF-225BAA1DD106}"/>
              </a:ext>
            </a:extLst>
          </p:cNvPr>
          <p:cNvSpPr txBox="1">
            <a:spLocks/>
          </p:cNvSpPr>
          <p:nvPr/>
        </p:nvSpPr>
        <p:spPr>
          <a:xfrm>
            <a:off x="1784033" y="1471294"/>
            <a:ext cx="8800147" cy="41484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en-US" sz="2200" b="1" i="0" u="none" strike="noStrike" kern="1200" cap="none" spc="0" normalizeH="0" baseline="0" noProof="0" dirty="0">
                <a:ln>
                  <a:noFill/>
                </a:ln>
                <a:solidFill>
                  <a:srgbClr val="2B3890"/>
                </a:solidFill>
                <a:effectLst/>
                <a:uLnTx/>
                <a:uFillTx/>
                <a:latin typeface="Arial" panose="020B0604020202020204"/>
                <a:ea typeface="+mn-ea"/>
                <a:cs typeface="+mn-cs"/>
              </a:rPr>
              <a:t>Quarterly Report for the </a:t>
            </a:r>
            <a:r>
              <a:rPr kumimoji="0" lang="en-US" sz="2200" b="1" i="0" u="none" strike="noStrike" kern="1200" cap="none" spc="0" normalizeH="0" baseline="0" noProof="0" dirty="0">
                <a:ln>
                  <a:noFill/>
                </a:ln>
                <a:solidFill>
                  <a:srgbClr val="231F20"/>
                </a:solidFill>
                <a:effectLst/>
                <a:uLnTx/>
                <a:uFillTx/>
                <a:latin typeface="Arial" panose="020B0604020202020204"/>
                <a:ea typeface="+mn-ea"/>
                <a:cs typeface="+mn-cs"/>
              </a:rPr>
              <a:t>" </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srgbClr val="EE2A7B"/>
                </a:solidFill>
                <a:effectLst/>
                <a:uLnTx/>
                <a:uFillTx/>
                <a:latin typeface="Arial" panose="020B0604020202020204"/>
                <a:ea typeface="+mn-ea"/>
                <a:cs typeface="+mn-cs"/>
              </a:rPr>
              <a:t> </a:t>
            </a:r>
            <a:r>
              <a:rPr kumimoji="0" lang="en-US" sz="2200" b="1" i="0" u="none" strike="noStrike" kern="1200" cap="none" spc="0" normalizeH="0" baseline="0" noProof="0" dirty="0">
                <a:ln>
                  <a:noFill/>
                </a:ln>
                <a:solidFill>
                  <a:srgbClr val="000000"/>
                </a:solidFill>
                <a:effectLst/>
                <a:uLnTx/>
                <a:uFillTx/>
                <a:latin typeface="Arial" panose="020B0604020202020204"/>
                <a:ea typeface="+mn-ea"/>
                <a:cs typeface="+mn-cs"/>
              </a:rPr>
              <a:t>&amp;</a:t>
            </a:r>
            <a:r>
              <a:rPr kumimoji="0" lang="en-US" sz="2200" b="1" i="0" u="none" strike="noStrike" kern="1200" cap="none" spc="0" normalizeH="0" baseline="0" noProof="0" dirty="0">
                <a:ln>
                  <a:noFill/>
                </a:ln>
                <a:solidFill>
                  <a:srgbClr val="EE2A7B"/>
                </a:solidFill>
                <a:effectLst/>
                <a:uLnTx/>
                <a:uFillTx/>
                <a:latin typeface="Arial" panose="020B0604020202020204"/>
                <a:ea typeface="+mn-ea"/>
                <a:cs typeface="+mn-cs"/>
              </a:rPr>
              <a:t>  LEFT(Join(</a:t>
            </a:r>
            <a:r>
              <a:rPr kumimoji="0" lang="en-US" sz="2200" b="1" i="0" u="none" strike="noStrike" kern="1200" cap="none" spc="0" normalizeH="0" baseline="0" noProof="0" dirty="0" err="1">
                <a:ln>
                  <a:noFill/>
                </a:ln>
                <a:solidFill>
                  <a:srgbClr val="EE2A7B"/>
                </a:solidFill>
                <a:effectLst/>
                <a:uLnTx/>
                <a:uFillTx/>
                <a:latin typeface="Arial" panose="020B0604020202020204"/>
                <a:ea typeface="+mn-ea"/>
                <a:cs typeface="+mn-cs"/>
              </a:rPr>
              <a:t>Parameters!Region.Value</a:t>
            </a:r>
            <a:r>
              <a:rPr kumimoji="0" lang="en-US" sz="2200" b="1" i="0" u="none" strike="noStrike" kern="1200" cap="none" spc="0" normalizeH="0" baseline="0" noProof="0" dirty="0">
                <a:ln>
                  <a:noFill/>
                </a:ln>
                <a:solidFill>
                  <a:srgbClr val="EE2A7B"/>
                </a:solidFill>
                <a:effectLst/>
                <a:uLnTx/>
                <a:uFillTx/>
                <a:latin typeface="Arial" panose="020B0604020202020204"/>
                <a:ea typeface="+mn-ea"/>
                <a:cs typeface="+mn-cs"/>
              </a:rPr>
              <a:t>,", "), </a:t>
            </a:r>
            <a:r>
              <a:rPr kumimoji="0" lang="en-US" sz="2200" b="1" i="0" u="none" strike="noStrike" kern="1200" cap="none" spc="0" normalizeH="0" baseline="0" noProof="0" dirty="0" err="1">
                <a:ln>
                  <a:noFill/>
                </a:ln>
                <a:solidFill>
                  <a:srgbClr val="EE2A7B"/>
                </a:solidFill>
                <a:effectLst/>
                <a:uLnTx/>
                <a:uFillTx/>
                <a:latin typeface="Arial" panose="020B0604020202020204"/>
                <a:ea typeface="+mn-ea"/>
                <a:cs typeface="+mn-cs"/>
              </a:rPr>
              <a:t>InStrRev</a:t>
            </a:r>
            <a:r>
              <a:rPr kumimoji="0" lang="en-US" sz="2200" b="1" i="0" u="none" strike="noStrike" kern="1200" cap="none" spc="0" normalizeH="0" baseline="0" noProof="0" dirty="0">
                <a:ln>
                  <a:noFill/>
                </a:ln>
                <a:solidFill>
                  <a:srgbClr val="EE2A7B"/>
                </a:solidFill>
                <a:effectLst/>
                <a:uLnTx/>
                <a:uFillTx/>
                <a:latin typeface="Arial" panose="020B0604020202020204"/>
                <a:ea typeface="+mn-ea"/>
                <a:cs typeface="+mn-cs"/>
              </a:rPr>
              <a:t>(Join(</a:t>
            </a:r>
            <a:r>
              <a:rPr kumimoji="0" lang="en-US" sz="2200" b="1" i="0" u="none" strike="noStrike" kern="1200" cap="none" spc="0" normalizeH="0" baseline="0" noProof="0" dirty="0" err="1">
                <a:ln>
                  <a:noFill/>
                </a:ln>
                <a:solidFill>
                  <a:srgbClr val="EE2A7B"/>
                </a:solidFill>
                <a:effectLst/>
                <a:uLnTx/>
                <a:uFillTx/>
                <a:latin typeface="Arial" panose="020B0604020202020204"/>
                <a:ea typeface="+mn-ea"/>
                <a:cs typeface="+mn-cs"/>
              </a:rPr>
              <a:t>Parameters!Region.Value</a:t>
            </a:r>
            <a:r>
              <a:rPr kumimoji="0" lang="en-US" sz="2200" b="1" i="0" u="none" strike="noStrike" kern="1200" cap="none" spc="0" normalizeH="0" baseline="0" noProof="0" dirty="0">
                <a:ln>
                  <a:noFill/>
                </a:ln>
                <a:solidFill>
                  <a:srgbClr val="EE2A7B"/>
                </a:solidFill>
                <a:effectLst/>
                <a:uLnTx/>
                <a:uFillTx/>
                <a:latin typeface="Arial" panose="020B0604020202020204"/>
                <a:ea typeface="+mn-ea"/>
                <a:cs typeface="+mn-cs"/>
              </a:rPr>
              <a:t>,", "),</a:t>
            </a:r>
            <a:r>
              <a:rPr kumimoji="0" lang="en-US" sz="2200" b="1" i="0" u="none" strike="noStrike" kern="1200" cap="none" spc="0" normalizeH="0" baseline="0" noProof="0" dirty="0">
                <a:ln>
                  <a:noFill/>
                </a:ln>
                <a:solidFill>
                  <a:srgbClr val="FF0000"/>
                </a:solidFill>
                <a:effectLst/>
                <a:uLnTx/>
                <a:uFillTx/>
                <a:latin typeface="Arial" panose="020B0604020202020204"/>
                <a:ea typeface="+mn-ea"/>
                <a:cs typeface="+mn-cs"/>
              </a:rPr>
              <a:t>","</a:t>
            </a:r>
            <a:r>
              <a:rPr kumimoji="0" lang="en-US" sz="2200" b="1" i="0" u="none" strike="noStrike" kern="1200" cap="none" spc="0" normalizeH="0" baseline="0" noProof="0" dirty="0">
                <a:ln>
                  <a:noFill/>
                </a:ln>
                <a:solidFill>
                  <a:srgbClr val="EE2A7B"/>
                </a:solidFill>
                <a:effectLst/>
                <a:uLnTx/>
                <a:uFillTx/>
                <a:latin typeface="Arial" panose="020B0604020202020204"/>
                <a:ea typeface="+mn-ea"/>
                <a:cs typeface="+mn-cs"/>
              </a:rPr>
              <a:t>)</a:t>
            </a:r>
            <a:r>
              <a:rPr kumimoji="0" lang="en-US" sz="2200" b="1" i="0" u="none" strike="noStrike" kern="1200" cap="none" spc="0" normalizeH="0" baseline="0" noProof="0" dirty="0">
                <a:ln>
                  <a:noFill/>
                </a:ln>
                <a:solidFill>
                  <a:srgbClr val="FF0000"/>
                </a:solidFill>
                <a:effectLst/>
                <a:uLnTx/>
                <a:uFillTx/>
                <a:latin typeface="Arial" panose="020B0604020202020204"/>
                <a:ea typeface="+mn-ea"/>
                <a:cs typeface="+mn-cs"/>
              </a:rPr>
              <a:t> -1</a:t>
            </a:r>
            <a:r>
              <a:rPr kumimoji="0" lang="en-US" sz="2200" b="1" i="0" u="none" strike="noStrike" kern="1200" cap="none" spc="0" normalizeH="0" baseline="0" noProof="0" dirty="0">
                <a:ln>
                  <a:noFill/>
                </a:ln>
                <a:solidFill>
                  <a:srgbClr val="EE2A7B"/>
                </a:solidFill>
                <a:effectLst/>
                <a:uLnTx/>
                <a:uFillTx/>
                <a:latin typeface="Arial" panose="020B0604020202020204"/>
                <a:ea typeface="+mn-ea"/>
                <a:cs typeface="+mn-cs"/>
              </a:rPr>
              <a:t>)</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srgbClr val="000000"/>
                </a:solidFill>
                <a:effectLst/>
                <a:uLnTx/>
                <a:uFillTx/>
                <a:latin typeface="Arial" panose="020B0604020202020204"/>
                <a:ea typeface="+mn-ea"/>
                <a:cs typeface="+mn-cs"/>
              </a:rPr>
              <a:t> &amp; </a:t>
            </a:r>
            <a:r>
              <a:rPr kumimoji="0" lang="en-US" sz="2200" b="1" i="0" u="none" strike="noStrike" kern="1200" cap="none" spc="0" normalizeH="0" baseline="0" noProof="0" dirty="0">
                <a:ln>
                  <a:noFill/>
                </a:ln>
                <a:solidFill>
                  <a:srgbClr val="9D1D96"/>
                </a:solidFill>
                <a:effectLst/>
                <a:uLnTx/>
                <a:uFillTx/>
                <a:latin typeface="Arial" panose="020B0604020202020204"/>
                <a:ea typeface="+mn-ea"/>
                <a:cs typeface="+mn-cs"/>
              </a:rPr>
              <a:t>" and" </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srgbClr val="000000"/>
                </a:solidFill>
                <a:effectLst/>
                <a:uLnTx/>
                <a:uFillTx/>
                <a:latin typeface="Arial" panose="020B0604020202020204"/>
                <a:ea typeface="+mn-ea"/>
                <a:cs typeface="+mn-cs"/>
              </a:rPr>
              <a:t> &amp;</a:t>
            </a:r>
            <a:r>
              <a:rPr kumimoji="0" lang="en-US" sz="2200" b="1" i="0" u="none" strike="noStrike" kern="1200" cap="none" spc="0" normalizeH="0" baseline="0" noProof="0" dirty="0">
                <a:ln>
                  <a:noFill/>
                </a:ln>
                <a:solidFill>
                  <a:srgbClr val="3CAE2B"/>
                </a:solidFill>
                <a:effectLst/>
                <a:uLnTx/>
                <a:uFillTx/>
                <a:latin typeface="Arial" panose="020B0604020202020204"/>
                <a:ea typeface="+mn-ea"/>
                <a:cs typeface="+mn-cs"/>
              </a:rPr>
              <a:t> Right(</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srgbClr val="3CAE2B"/>
                </a:solidFill>
                <a:effectLst/>
                <a:uLnTx/>
                <a:uFillTx/>
                <a:latin typeface="Arial" panose="020B0604020202020204"/>
                <a:ea typeface="+mn-ea"/>
                <a:cs typeface="+mn-cs"/>
              </a:rPr>
              <a:t>Join(</a:t>
            </a:r>
            <a:r>
              <a:rPr kumimoji="0" lang="en-US" sz="2200" b="1" i="0" u="none" strike="noStrike" kern="1200" cap="none" spc="0" normalizeH="0" baseline="0" noProof="0" dirty="0" err="1">
                <a:ln>
                  <a:noFill/>
                </a:ln>
                <a:solidFill>
                  <a:srgbClr val="3CAE2B"/>
                </a:solidFill>
                <a:effectLst/>
                <a:uLnTx/>
                <a:uFillTx/>
                <a:latin typeface="Arial" panose="020B0604020202020204"/>
                <a:ea typeface="+mn-ea"/>
                <a:cs typeface="+mn-cs"/>
              </a:rPr>
              <a:t>Parameters!Region.Value</a:t>
            </a:r>
            <a:r>
              <a:rPr kumimoji="0" lang="en-US" sz="2200" b="1" i="0" u="none" strike="noStrike" kern="1200" cap="none" spc="0" normalizeH="0" baseline="0" noProof="0" dirty="0">
                <a:ln>
                  <a:noFill/>
                </a:ln>
                <a:solidFill>
                  <a:srgbClr val="3CAE2B"/>
                </a:solidFill>
                <a:effectLst/>
                <a:uLnTx/>
                <a:uFillTx/>
                <a:latin typeface="Arial" panose="020B0604020202020204"/>
                <a:ea typeface="+mn-ea"/>
                <a:cs typeface="+mn-cs"/>
              </a:rPr>
              <a:t>,", "),</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srgbClr val="3CAE2B"/>
                </a:solidFill>
                <a:effectLst/>
                <a:uLnTx/>
                <a:uFillTx/>
                <a:latin typeface="Arial" panose="020B0604020202020204"/>
                <a:ea typeface="+mn-ea"/>
                <a:cs typeface="+mn-cs"/>
              </a:rPr>
              <a:t>Len(Join(</a:t>
            </a:r>
            <a:r>
              <a:rPr kumimoji="0" lang="en-US" sz="2200" b="1" i="0" u="none" strike="noStrike" kern="1200" cap="none" spc="0" normalizeH="0" baseline="0" noProof="0" dirty="0" err="1">
                <a:ln>
                  <a:noFill/>
                </a:ln>
                <a:solidFill>
                  <a:srgbClr val="3CAE2B"/>
                </a:solidFill>
                <a:effectLst/>
                <a:uLnTx/>
                <a:uFillTx/>
                <a:latin typeface="Arial" panose="020B0604020202020204"/>
                <a:ea typeface="+mn-ea"/>
                <a:cs typeface="+mn-cs"/>
              </a:rPr>
              <a:t>Parameters!Region.Value</a:t>
            </a:r>
            <a:r>
              <a:rPr kumimoji="0" lang="en-US" sz="2200" b="1" i="0" u="none" strike="noStrike" kern="1200" cap="none" spc="0" normalizeH="0" baseline="0" noProof="0" dirty="0">
                <a:ln>
                  <a:noFill/>
                </a:ln>
                <a:solidFill>
                  <a:srgbClr val="3CAE2B"/>
                </a:solidFill>
                <a:effectLst/>
                <a:uLnTx/>
                <a:uFillTx/>
                <a:latin typeface="Arial" panose="020B0604020202020204"/>
                <a:ea typeface="+mn-ea"/>
                <a:cs typeface="+mn-cs"/>
              </a:rPr>
              <a:t>,", "))-</a:t>
            </a:r>
            <a:r>
              <a:rPr kumimoji="0" lang="en-US" sz="2200" b="1" i="0" u="none" strike="noStrike" kern="1200" cap="none" spc="0" normalizeH="0" baseline="0" noProof="0" dirty="0" err="1">
                <a:ln>
                  <a:noFill/>
                </a:ln>
                <a:solidFill>
                  <a:srgbClr val="3CAE2B"/>
                </a:solidFill>
                <a:effectLst/>
                <a:uLnTx/>
                <a:uFillTx/>
                <a:latin typeface="Arial" panose="020B0604020202020204"/>
                <a:ea typeface="+mn-ea"/>
                <a:cs typeface="+mn-cs"/>
              </a:rPr>
              <a:t>InStrRev</a:t>
            </a:r>
            <a:r>
              <a:rPr kumimoji="0" lang="en-US" sz="2200" b="1" i="0" u="none" strike="noStrike" kern="1200" cap="none" spc="0" normalizeH="0" baseline="0" noProof="0" dirty="0">
                <a:ln>
                  <a:noFill/>
                </a:ln>
                <a:solidFill>
                  <a:srgbClr val="3CAE2B"/>
                </a:solidFill>
                <a:effectLst/>
                <a:uLnTx/>
                <a:uFillTx/>
                <a:latin typeface="Arial" panose="020B0604020202020204"/>
                <a:ea typeface="+mn-ea"/>
                <a:cs typeface="+mn-cs"/>
              </a:rPr>
              <a:t>(Join(</a:t>
            </a:r>
            <a:r>
              <a:rPr kumimoji="0" lang="en-US" sz="2200" b="1" i="0" u="none" strike="noStrike" kern="1200" cap="none" spc="0" normalizeH="0" baseline="0" noProof="0" dirty="0" err="1">
                <a:ln>
                  <a:noFill/>
                </a:ln>
                <a:solidFill>
                  <a:srgbClr val="3CAE2B"/>
                </a:solidFill>
                <a:effectLst/>
                <a:uLnTx/>
                <a:uFillTx/>
                <a:latin typeface="Arial" panose="020B0604020202020204"/>
                <a:ea typeface="+mn-ea"/>
                <a:cs typeface="+mn-cs"/>
              </a:rPr>
              <a:t>Parameters!Region.Value</a:t>
            </a:r>
            <a:r>
              <a:rPr kumimoji="0" lang="en-US" sz="2200" b="1" i="0" u="none" strike="noStrike" kern="1200" cap="none" spc="0" normalizeH="0" baseline="0" noProof="0" dirty="0">
                <a:ln>
                  <a:noFill/>
                </a:ln>
                <a:solidFill>
                  <a:srgbClr val="3CAE2B"/>
                </a:solidFill>
                <a:effectLst/>
                <a:uLnTx/>
                <a:uFillTx/>
                <a:latin typeface="Arial" panose="020B0604020202020204"/>
                <a:ea typeface="+mn-ea"/>
                <a:cs typeface="+mn-cs"/>
              </a:rPr>
              <a:t>,", "),</a:t>
            </a:r>
            <a:r>
              <a:rPr kumimoji="0" lang="en-US" sz="2200" b="1" i="0" u="none" strike="noStrike" kern="1200" cap="none" spc="0" normalizeH="0" baseline="0" noProof="0" dirty="0">
                <a:ln>
                  <a:noFill/>
                </a:ln>
                <a:solidFill>
                  <a:srgbClr val="FF0000"/>
                </a:solidFill>
                <a:effectLst/>
                <a:uLnTx/>
                <a:uFillTx/>
                <a:latin typeface="Arial" panose="020B0604020202020204"/>
                <a:ea typeface="+mn-ea"/>
                <a:cs typeface="+mn-cs"/>
              </a:rPr>
              <a:t>","</a:t>
            </a:r>
            <a:r>
              <a:rPr kumimoji="0" lang="en-US" sz="2200" b="1" i="0" u="none" strike="noStrike" kern="1200" cap="none" spc="0" normalizeH="0" baseline="0" noProof="0" dirty="0">
                <a:ln>
                  <a:noFill/>
                </a:ln>
                <a:solidFill>
                  <a:srgbClr val="3CAE2B"/>
                </a:solidFill>
                <a:effectLst/>
                <a:uLnTx/>
                <a:uFillTx/>
                <a:latin typeface="Arial" panose="020B0604020202020204"/>
                <a:ea typeface="+mn-ea"/>
                <a:cs typeface="+mn-cs"/>
              </a:rPr>
              <a:t>))</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srgbClr val="000000"/>
                </a:solidFill>
                <a:effectLst/>
                <a:uLnTx/>
                <a:uFillTx/>
                <a:latin typeface="Arial" panose="020B0604020202020204"/>
                <a:ea typeface="+mn-ea"/>
                <a:cs typeface="+mn-cs"/>
              </a:rPr>
              <a:t> &amp; </a:t>
            </a:r>
            <a:r>
              <a:rPr kumimoji="0" lang="en-US" sz="2200" b="1" i="0" u="none" strike="noStrike" kern="1200" cap="none" spc="0" normalizeH="0" baseline="0" noProof="0" dirty="0">
                <a:ln>
                  <a:noFill/>
                </a:ln>
                <a:solidFill>
                  <a:srgbClr val="27AAE1"/>
                </a:solidFill>
                <a:effectLst/>
                <a:uLnTx/>
                <a:uFillTx/>
                <a:latin typeface="Arial" panose="020B0604020202020204"/>
                <a:ea typeface="+mn-ea"/>
                <a:cs typeface="+mn-cs"/>
              </a:rPr>
              <a:t>" Sales Regions"</a:t>
            </a:r>
          </a:p>
        </p:txBody>
      </p:sp>
      <p:sp>
        <p:nvSpPr>
          <p:cNvPr id="10" name="Callout: Line 9">
            <a:extLst>
              <a:ext uri="{FF2B5EF4-FFF2-40B4-BE49-F238E27FC236}">
                <a16:creationId xmlns:a16="http://schemas.microsoft.com/office/drawing/2014/main" id="{E7D852E6-4873-13EB-ED93-2173FD5E6620}"/>
              </a:ext>
            </a:extLst>
          </p:cNvPr>
          <p:cNvSpPr/>
          <p:nvPr/>
        </p:nvSpPr>
        <p:spPr>
          <a:xfrm>
            <a:off x="8278681" y="3322067"/>
            <a:ext cx="1936377" cy="784412"/>
          </a:xfrm>
          <a:prstGeom prst="borderCallout1">
            <a:avLst>
              <a:gd name="adj1" fmla="val -1650"/>
              <a:gd name="adj2" fmla="val 51875"/>
              <a:gd name="adj3" fmla="val -52900"/>
              <a:gd name="adj4" fmla="val 14793"/>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venir Next LT Pro"/>
              <a:ea typeface="+mn-ea"/>
              <a:cs typeface="+mn-cs"/>
            </a:endParaRPr>
          </a:p>
        </p:txBody>
      </p:sp>
      <p:sp>
        <p:nvSpPr>
          <p:cNvPr id="11" name="TextBox 10">
            <a:extLst>
              <a:ext uri="{FF2B5EF4-FFF2-40B4-BE49-F238E27FC236}">
                <a16:creationId xmlns:a16="http://schemas.microsoft.com/office/drawing/2014/main" id="{2D1B560A-8305-155F-FC93-244C938B4671}"/>
              </a:ext>
            </a:extLst>
          </p:cNvPr>
          <p:cNvSpPr txBox="1"/>
          <p:nvPr/>
        </p:nvSpPr>
        <p:spPr>
          <a:xfrm>
            <a:off x="8255821" y="3360330"/>
            <a:ext cx="1936377" cy="707886"/>
          </a:xfrm>
          <a:prstGeom prst="rect">
            <a:avLst/>
          </a:prstGeom>
          <a:noFill/>
        </p:spPr>
        <p:txBody>
          <a:bodyPr wrap="square" rtlCol="0">
            <a:spAutoFit/>
          </a:bodyPr>
          <a:lstStyle/>
          <a:p>
            <a:pPr algn="ctr">
              <a:defRPr/>
            </a:pPr>
            <a:r>
              <a:rPr lang="en-US" sz="2000" dirty="0">
                <a:solidFill>
                  <a:srgbClr val="FF0000"/>
                </a:solidFill>
                <a:latin typeface="Avenir Next LT Pro"/>
              </a:rPr>
              <a:t>Removes the last comma </a:t>
            </a:r>
          </a:p>
        </p:txBody>
      </p:sp>
    </p:spTree>
    <p:extLst>
      <p:ext uri="{BB962C8B-B14F-4D97-AF65-F5344CB8AC3E}">
        <p14:creationId xmlns:p14="http://schemas.microsoft.com/office/powerpoint/2010/main" val="2924104406"/>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0CF7FE0-2255-3F74-1E1B-31D26E37D56F}"/>
              </a:ext>
            </a:extLst>
          </p:cNvPr>
          <p:cNvSpPr txBox="1">
            <a:spLocks/>
          </p:cNvSpPr>
          <p:nvPr/>
        </p:nvSpPr>
        <p:spPr>
          <a:xfrm>
            <a:off x="0" y="408624"/>
            <a:ext cx="12192000" cy="123348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a:ln>
                  <a:solidFill>
                    <a:schemeClr val="tx1"/>
                  </a:solidFill>
                </a:ln>
                <a:solidFill>
                  <a:schemeClr val="accent6"/>
                </a:solidFill>
                <a:effectLst>
                  <a:outerShdw dist="38100" dir="2700000" algn="tl" rotWithShape="0">
                    <a:schemeClr val="accent1"/>
                  </a:outerShdw>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0" normalizeH="0" baseline="0" noProof="0" dirty="0">
              <a:ln>
                <a:solidFill>
                  <a:srgbClr val="000000"/>
                </a:solidFill>
              </a:ln>
              <a:solidFill>
                <a:srgbClr val="92278F"/>
              </a:solidFill>
              <a:effectLst/>
              <a:uLnTx/>
              <a:uFillTx/>
              <a:latin typeface="Arial Black" panose="020B0A04020102020204"/>
              <a:ea typeface="+mj-ea"/>
              <a:cs typeface="+mj-cs"/>
            </a:endParaRPr>
          </a:p>
        </p:txBody>
      </p:sp>
      <p:sp>
        <p:nvSpPr>
          <p:cNvPr id="6" name="Content Placeholder 2">
            <a:extLst>
              <a:ext uri="{FF2B5EF4-FFF2-40B4-BE49-F238E27FC236}">
                <a16:creationId xmlns:a16="http://schemas.microsoft.com/office/drawing/2014/main" id="{A4091CC2-32B7-9A5D-DE6E-828162ED5681}"/>
              </a:ext>
            </a:extLst>
          </p:cNvPr>
          <p:cNvSpPr txBox="1">
            <a:spLocks/>
          </p:cNvSpPr>
          <p:nvPr/>
        </p:nvSpPr>
        <p:spPr>
          <a:xfrm>
            <a:off x="925830" y="4471036"/>
            <a:ext cx="10515600" cy="1179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a:ln>
                  <a:noFill/>
                </a:ln>
                <a:solidFill>
                  <a:srgbClr val="2B3890"/>
                </a:solidFill>
                <a:effectLst/>
                <a:uLnTx/>
                <a:uFillTx/>
                <a:latin typeface="Arial" panose="020B0604020202020204"/>
                <a:ea typeface="+mn-ea"/>
                <a:cs typeface="+mn-cs"/>
              </a:rPr>
              <a:t>=IF(Parameters!Region.Count = 1, "Quarterly Report for the "</a:t>
            </a:r>
            <a:br>
              <a:rPr kumimoji="0" lang="en-US" sz="2800" b="1" i="0" u="none" strike="noStrike" kern="1200" cap="none" spc="0" normalizeH="0" baseline="0" noProof="0">
                <a:ln>
                  <a:noFill/>
                </a:ln>
                <a:solidFill>
                  <a:srgbClr val="2B3890"/>
                </a:solidFill>
                <a:effectLst/>
                <a:uLnTx/>
                <a:uFillTx/>
                <a:latin typeface="Arial" panose="020B0604020202020204"/>
                <a:ea typeface="+mn-ea"/>
                <a:cs typeface="+mn-cs"/>
              </a:rPr>
            </a:br>
            <a:r>
              <a:rPr kumimoji="0" lang="en-US" sz="2800" b="1" i="0" u="none" strike="noStrike" kern="1200" cap="none" spc="0" normalizeH="0" baseline="0" noProof="0">
                <a:ln>
                  <a:noFill/>
                </a:ln>
                <a:solidFill>
                  <a:srgbClr val="2B3890"/>
                </a:solidFill>
                <a:effectLst/>
                <a:uLnTx/>
                <a:uFillTx/>
                <a:latin typeface="Arial" panose="020B0604020202020204"/>
                <a:ea typeface="+mn-ea"/>
                <a:cs typeface="+mn-cs"/>
              </a:rPr>
              <a:t> &amp; Parameters!Region.Value(0) &amp; " Sales Region",</a:t>
            </a:r>
            <a:endParaRPr kumimoji="0" lang="en-US" sz="2800" b="1" i="0" u="none" strike="noStrike" kern="1200" cap="none" spc="0" normalizeH="0" baseline="0" noProof="0" dirty="0">
              <a:ln>
                <a:noFill/>
              </a:ln>
              <a:solidFill>
                <a:srgbClr val="2B3890"/>
              </a:solidFill>
              <a:effectLst/>
              <a:uLnTx/>
              <a:uFillTx/>
              <a:latin typeface="Arial" panose="020B0604020202020204"/>
              <a:ea typeface="+mn-ea"/>
              <a:cs typeface="+mn-cs"/>
            </a:endParaRPr>
          </a:p>
        </p:txBody>
      </p:sp>
      <p:pic>
        <p:nvPicPr>
          <p:cNvPr id="7" name="Picture 6">
            <a:extLst>
              <a:ext uri="{FF2B5EF4-FFF2-40B4-BE49-F238E27FC236}">
                <a16:creationId xmlns:a16="http://schemas.microsoft.com/office/drawing/2014/main" id="{B52D3407-72FF-0B66-DFDB-95F77B8A637F}"/>
              </a:ext>
            </a:extLst>
          </p:cNvPr>
          <p:cNvPicPr>
            <a:picLocks noChangeAspect="1"/>
          </p:cNvPicPr>
          <p:nvPr/>
        </p:nvPicPr>
        <p:blipFill>
          <a:blip r:embed="rId3"/>
          <a:stretch>
            <a:fillRect/>
          </a:stretch>
        </p:blipFill>
        <p:spPr>
          <a:xfrm>
            <a:off x="615781" y="1968344"/>
            <a:ext cx="11127983" cy="1860705"/>
          </a:xfrm>
          <a:prstGeom prst="rect">
            <a:avLst/>
          </a:prstGeom>
        </p:spPr>
      </p:pic>
      <p:sp>
        <p:nvSpPr>
          <p:cNvPr id="2" name="Title 1">
            <a:extLst>
              <a:ext uri="{FF2B5EF4-FFF2-40B4-BE49-F238E27FC236}">
                <a16:creationId xmlns:a16="http://schemas.microsoft.com/office/drawing/2014/main" id="{7E765C56-B4B1-2522-E71F-11AB3E441388}"/>
              </a:ext>
            </a:extLst>
          </p:cNvPr>
          <p:cNvSpPr>
            <a:spLocks noGrp="1"/>
          </p:cNvSpPr>
          <p:nvPr>
            <p:ph type="title"/>
          </p:nvPr>
        </p:nvSpPr>
        <p:spPr>
          <a:xfrm>
            <a:off x="151748" y="0"/>
            <a:ext cx="9526796" cy="1097280"/>
          </a:xfrm>
        </p:spPr>
        <p:txBody>
          <a:bodyPr/>
          <a:lstStyle/>
          <a:p>
            <a:r>
              <a:rPr kumimoji="0" lang="en-US" sz="3200" b="0" i="0" u="none" strike="noStrike" kern="1200" cap="none" spc="0" normalizeH="0" baseline="0" noProof="0" dirty="0">
                <a:ln>
                  <a:solidFill>
                    <a:srgbClr val="000000"/>
                  </a:solidFill>
                </a:ln>
                <a:effectLst/>
                <a:uLnTx/>
                <a:uFillTx/>
                <a:latin typeface="Arial Black" panose="020B0A04020102020204"/>
                <a:ea typeface="+mj-ea"/>
                <a:cs typeface="+mj-cs"/>
              </a:rPr>
              <a:t>Putting it all together: If Statement One</a:t>
            </a:r>
            <a:endParaRPr lang="en-US" dirty="0"/>
          </a:p>
        </p:txBody>
      </p:sp>
    </p:spTree>
    <p:extLst>
      <p:ext uri="{BB962C8B-B14F-4D97-AF65-F5344CB8AC3E}">
        <p14:creationId xmlns:p14="http://schemas.microsoft.com/office/powerpoint/2010/main" val="567805540"/>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A8582B6-D298-E24C-C2FE-7A73FA094C2F}"/>
              </a:ext>
            </a:extLst>
          </p:cNvPr>
          <p:cNvSpPr txBox="1">
            <a:spLocks/>
          </p:cNvSpPr>
          <p:nvPr/>
        </p:nvSpPr>
        <p:spPr>
          <a:xfrm>
            <a:off x="1374775" y="4468813"/>
            <a:ext cx="9392285" cy="1590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a:ln>
                  <a:noFill/>
                </a:ln>
                <a:solidFill>
                  <a:srgbClr val="2B3890"/>
                </a:solidFill>
                <a:effectLst/>
                <a:uLnTx/>
                <a:uFillTx/>
                <a:latin typeface="Arial" panose="020B0604020202020204"/>
                <a:ea typeface="+mn-ea"/>
                <a:cs typeface="+mn-cs"/>
              </a:rPr>
              <a:t> IF( CountRows("Region")=Parameters!Region.Count, </a:t>
            </a:r>
            <a:br>
              <a:rPr kumimoji="0" lang="en-US" sz="2800" b="1" i="0" u="none" strike="noStrike" kern="1200" cap="none" spc="0" normalizeH="0" baseline="0" noProof="0">
                <a:ln>
                  <a:noFill/>
                </a:ln>
                <a:solidFill>
                  <a:srgbClr val="2B3890"/>
                </a:solidFill>
                <a:effectLst/>
                <a:uLnTx/>
                <a:uFillTx/>
                <a:latin typeface="Arial" panose="020B0604020202020204"/>
                <a:ea typeface="+mn-ea"/>
                <a:cs typeface="+mn-cs"/>
              </a:rPr>
            </a:br>
            <a:r>
              <a:rPr kumimoji="0" lang="en-US" sz="2800" b="1" i="0" u="none" strike="noStrike" kern="1200" cap="none" spc="0" normalizeH="0" baseline="0" noProof="0">
                <a:ln>
                  <a:noFill/>
                </a:ln>
                <a:solidFill>
                  <a:srgbClr val="2B3890"/>
                </a:solidFill>
                <a:effectLst/>
                <a:uLnTx/>
                <a:uFillTx/>
                <a:latin typeface="Arial" panose="020B0604020202020204"/>
                <a:ea typeface="+mn-ea"/>
                <a:cs typeface="+mn-cs"/>
              </a:rPr>
              <a:t>"Quarterly Report for All Sales Regions",</a:t>
            </a:r>
            <a:endParaRPr kumimoji="0" lang="en-US" sz="2800" b="1" i="0" u="none" strike="noStrike" kern="1200" cap="none" spc="0" normalizeH="0" baseline="0" noProof="0" dirty="0">
              <a:ln>
                <a:noFill/>
              </a:ln>
              <a:solidFill>
                <a:srgbClr val="2B3890"/>
              </a:solidFill>
              <a:effectLst/>
              <a:uLnTx/>
              <a:uFillTx/>
              <a:latin typeface="Arial" panose="020B0604020202020204"/>
              <a:ea typeface="+mn-ea"/>
              <a:cs typeface="+mn-cs"/>
            </a:endParaRPr>
          </a:p>
        </p:txBody>
      </p:sp>
      <p:pic>
        <p:nvPicPr>
          <p:cNvPr id="8" name="Picture 7">
            <a:extLst>
              <a:ext uri="{FF2B5EF4-FFF2-40B4-BE49-F238E27FC236}">
                <a16:creationId xmlns:a16="http://schemas.microsoft.com/office/drawing/2014/main" id="{F6390319-D86D-AB3B-9D1C-FA926917179A}"/>
              </a:ext>
            </a:extLst>
          </p:cNvPr>
          <p:cNvPicPr>
            <a:picLocks noChangeAspect="1"/>
          </p:cNvPicPr>
          <p:nvPr/>
        </p:nvPicPr>
        <p:blipFill>
          <a:blip r:embed="rId2"/>
          <a:stretch>
            <a:fillRect/>
          </a:stretch>
        </p:blipFill>
        <p:spPr>
          <a:xfrm>
            <a:off x="545252" y="2160461"/>
            <a:ext cx="11216081" cy="1999163"/>
          </a:xfrm>
          <a:prstGeom prst="rect">
            <a:avLst/>
          </a:prstGeom>
        </p:spPr>
      </p:pic>
      <p:sp>
        <p:nvSpPr>
          <p:cNvPr id="6" name="Title 1">
            <a:extLst>
              <a:ext uri="{FF2B5EF4-FFF2-40B4-BE49-F238E27FC236}">
                <a16:creationId xmlns:a16="http://schemas.microsoft.com/office/drawing/2014/main" id="{BD133C6B-4A9A-35B4-8A2E-C076D4257AA2}"/>
              </a:ext>
            </a:extLst>
          </p:cNvPr>
          <p:cNvSpPr txBox="1">
            <a:spLocks noGrp="1"/>
          </p:cNvSpPr>
          <p:nvPr>
            <p:ph type="title"/>
          </p:nvPr>
        </p:nvSpPr>
        <p:spPr>
          <a:xfrm>
            <a:off x="152400" y="0"/>
            <a:ext cx="9526588" cy="114141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a:ln>
                  <a:solidFill>
                    <a:schemeClr val="tx1"/>
                  </a:solidFill>
                </a:ln>
                <a:solidFill>
                  <a:schemeClr val="accent6"/>
                </a:solidFill>
                <a:effectLst>
                  <a:outerShdw dist="38100" dir="2700000" algn="tl" rotWithShape="0">
                    <a:schemeClr val="accent1"/>
                  </a:outerShdw>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solidFill>
                    <a:srgbClr val="000000"/>
                  </a:solidFill>
                </a:ln>
                <a:solidFill>
                  <a:schemeClr val="bg1"/>
                </a:solidFill>
                <a:effectLst/>
                <a:uLnTx/>
                <a:uFillTx/>
                <a:latin typeface="Arial Black" panose="020B0A04020102020204"/>
                <a:ea typeface="+mj-ea"/>
                <a:cs typeface="+mj-cs"/>
              </a:rPr>
              <a:t>Putting it all together: If Statement Two</a:t>
            </a:r>
          </a:p>
        </p:txBody>
      </p:sp>
    </p:spTree>
    <p:extLst>
      <p:ext uri="{BB962C8B-B14F-4D97-AF65-F5344CB8AC3E}">
        <p14:creationId xmlns:p14="http://schemas.microsoft.com/office/powerpoint/2010/main" val="3099745912"/>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8D32302-CCE3-261A-E130-5B5451C85C0B}"/>
              </a:ext>
            </a:extLst>
          </p:cNvPr>
          <p:cNvPicPr>
            <a:picLocks noChangeAspect="1"/>
          </p:cNvPicPr>
          <p:nvPr/>
        </p:nvPicPr>
        <p:blipFill>
          <a:blip r:embed="rId3"/>
          <a:stretch>
            <a:fillRect/>
          </a:stretch>
        </p:blipFill>
        <p:spPr>
          <a:xfrm>
            <a:off x="519953" y="2073058"/>
            <a:ext cx="11277600" cy="1727200"/>
          </a:xfrm>
          <a:prstGeom prst="rect">
            <a:avLst/>
          </a:prstGeom>
        </p:spPr>
      </p:pic>
      <p:sp>
        <p:nvSpPr>
          <p:cNvPr id="17" name="Rectangle 16">
            <a:extLst>
              <a:ext uri="{FF2B5EF4-FFF2-40B4-BE49-F238E27FC236}">
                <a16:creationId xmlns:a16="http://schemas.microsoft.com/office/drawing/2014/main" id="{49FB7590-2460-AE8E-1271-EFEBAA2E163F}"/>
              </a:ext>
            </a:extLst>
          </p:cNvPr>
          <p:cNvSpPr/>
          <p:nvPr/>
        </p:nvSpPr>
        <p:spPr>
          <a:xfrm>
            <a:off x="519953" y="2087057"/>
            <a:ext cx="11277600" cy="1832258"/>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18" name="Picture 17">
            <a:extLst>
              <a:ext uri="{FF2B5EF4-FFF2-40B4-BE49-F238E27FC236}">
                <a16:creationId xmlns:a16="http://schemas.microsoft.com/office/drawing/2014/main" id="{23B1FC42-9B50-B0C7-22B6-4DBAA56C0CAB}"/>
              </a:ext>
            </a:extLst>
          </p:cNvPr>
          <p:cNvPicPr>
            <a:picLocks noChangeAspect="1"/>
          </p:cNvPicPr>
          <p:nvPr/>
        </p:nvPicPr>
        <p:blipFill rotWithShape="1">
          <a:blip r:embed="rId4"/>
          <a:srcRect l="803"/>
          <a:stretch/>
        </p:blipFill>
        <p:spPr>
          <a:xfrm>
            <a:off x="581890" y="2062667"/>
            <a:ext cx="11184489" cy="1522197"/>
          </a:xfrm>
          <a:prstGeom prst="rect">
            <a:avLst/>
          </a:prstGeom>
        </p:spPr>
      </p:pic>
      <p:sp>
        <p:nvSpPr>
          <p:cNvPr id="19" name="Content Placeholder 2">
            <a:extLst>
              <a:ext uri="{FF2B5EF4-FFF2-40B4-BE49-F238E27FC236}">
                <a16:creationId xmlns:a16="http://schemas.microsoft.com/office/drawing/2014/main" id="{747E7673-3F87-5E74-CCDE-E6830B6F25A0}"/>
              </a:ext>
            </a:extLst>
          </p:cNvPr>
          <p:cNvSpPr txBox="1">
            <a:spLocks/>
          </p:cNvSpPr>
          <p:nvPr/>
        </p:nvSpPr>
        <p:spPr>
          <a:xfrm>
            <a:off x="1176250" y="3584864"/>
            <a:ext cx="11215663"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2B3890"/>
                </a:solidFill>
                <a:latin typeface="Arial" panose="020B0604020202020204"/>
              </a:rPr>
              <a:t>"Quarterly Report for the "  </a:t>
            </a:r>
            <a:r>
              <a:rPr lang="en-US" sz="2400" dirty="0">
                <a:solidFill>
                  <a:srgbClr val="EE2A7B"/>
                </a:solidFill>
                <a:latin typeface="Arial" panose="020B0604020202020204"/>
              </a:rPr>
              <a:t>&amp;  LEFT(Join(Parameters!Region.Value,", "), </a:t>
            </a:r>
            <a:r>
              <a:rPr lang="en-US" sz="2400" dirty="0" err="1">
                <a:solidFill>
                  <a:srgbClr val="EE2A7B"/>
                </a:solidFill>
                <a:latin typeface="Arial" panose="020B0604020202020204"/>
              </a:rPr>
              <a:t>InStrRev</a:t>
            </a:r>
            <a:r>
              <a:rPr lang="en-US" sz="2400" dirty="0">
                <a:solidFill>
                  <a:srgbClr val="EE2A7B"/>
                </a:solidFill>
                <a:latin typeface="Arial" panose="020B0604020202020204"/>
              </a:rPr>
              <a:t>(Join(Parameters!Region.Value,", "),</a:t>
            </a:r>
            <a:r>
              <a:rPr lang="en-US" sz="2400" b="1" dirty="0">
                <a:solidFill>
                  <a:srgbClr val="EE2A7B"/>
                </a:solidFill>
                <a:latin typeface="Arial" panose="020B0604020202020204"/>
              </a:rPr>
              <a:t>","</a:t>
            </a:r>
            <a:r>
              <a:rPr lang="en-US" sz="2400" dirty="0">
                <a:solidFill>
                  <a:srgbClr val="EE2A7B"/>
                </a:solidFill>
                <a:latin typeface="Arial" panose="020B0604020202020204"/>
              </a:rPr>
              <a:t>) -1) </a:t>
            </a:r>
            <a:r>
              <a:rPr lang="en-US" sz="2400" dirty="0">
                <a:solidFill>
                  <a:srgbClr val="000000"/>
                </a:solidFill>
                <a:latin typeface="Arial" panose="020B0604020202020204"/>
              </a:rPr>
              <a:t>&amp; </a:t>
            </a:r>
            <a:r>
              <a:rPr lang="en-US" sz="2400" dirty="0">
                <a:solidFill>
                  <a:srgbClr val="9D1D96"/>
                </a:solidFill>
                <a:latin typeface="Arial" panose="020B0604020202020204"/>
              </a:rPr>
              <a:t>" and" </a:t>
            </a:r>
            <a:r>
              <a:rPr lang="en-US" sz="2400" dirty="0">
                <a:solidFill>
                  <a:srgbClr val="000000"/>
                </a:solidFill>
                <a:latin typeface="Arial" panose="020B0604020202020204"/>
              </a:rPr>
              <a:t> </a:t>
            </a:r>
            <a:r>
              <a:rPr lang="en-US" sz="2400" dirty="0">
                <a:solidFill>
                  <a:srgbClr val="3CAE2B"/>
                </a:solidFill>
                <a:latin typeface="Arial" panose="020B0604020202020204"/>
              </a:rPr>
              <a:t>&amp; Right(Join(Parameters!Region.Value,", "),</a:t>
            </a:r>
          </a:p>
          <a:p>
            <a:pPr marL="0" indent="0">
              <a:buFont typeface="Arial" panose="020B0604020202020204" pitchFamily="34" charset="0"/>
              <a:buNone/>
            </a:pPr>
            <a:r>
              <a:rPr lang="en-US" sz="2400" dirty="0">
                <a:solidFill>
                  <a:srgbClr val="3CAE2B"/>
                </a:solidFill>
                <a:latin typeface="Arial" panose="020B0604020202020204"/>
              </a:rPr>
              <a:t>Len(Join(Parameters!Region.Value,", ")) , </a:t>
            </a:r>
            <a:r>
              <a:rPr lang="en-US" sz="2400" dirty="0" err="1">
                <a:solidFill>
                  <a:srgbClr val="3CAE2B"/>
                </a:solidFill>
                <a:latin typeface="Arial" panose="020B0604020202020204"/>
              </a:rPr>
              <a:t>InStrRev</a:t>
            </a:r>
            <a:r>
              <a:rPr lang="en-US" sz="2400" dirty="0">
                <a:solidFill>
                  <a:srgbClr val="3CAE2B"/>
                </a:solidFill>
                <a:latin typeface="Arial" panose="020B0604020202020204"/>
              </a:rPr>
              <a:t>(Join(Parameters!Region.Value,", "),</a:t>
            </a:r>
            <a:r>
              <a:rPr lang="en-US" sz="2400" b="1" dirty="0">
                <a:solidFill>
                  <a:srgbClr val="3CAE2B"/>
                </a:solidFill>
                <a:latin typeface="Arial" panose="020B0604020202020204"/>
              </a:rPr>
              <a:t>","</a:t>
            </a:r>
            <a:r>
              <a:rPr lang="en-US" sz="2400" dirty="0">
                <a:solidFill>
                  <a:srgbClr val="3CAE2B"/>
                </a:solidFill>
                <a:latin typeface="Arial" panose="020B0604020202020204"/>
              </a:rPr>
              <a:t>)) </a:t>
            </a:r>
            <a:r>
              <a:rPr lang="en-US" sz="2400" dirty="0">
                <a:solidFill>
                  <a:srgbClr val="000000"/>
                </a:solidFill>
                <a:latin typeface="Arial" panose="020B0604020202020204"/>
              </a:rPr>
              <a:t>&amp; </a:t>
            </a:r>
            <a:r>
              <a:rPr lang="en-US" sz="2400" dirty="0">
                <a:solidFill>
                  <a:srgbClr val="27AAE1"/>
                </a:solidFill>
                <a:latin typeface="Arial" panose="020B0604020202020204"/>
              </a:rPr>
              <a:t>" Sales Regions"</a:t>
            </a:r>
          </a:p>
        </p:txBody>
      </p:sp>
      <p:cxnSp>
        <p:nvCxnSpPr>
          <p:cNvPr id="20" name="Straight Connector 19">
            <a:extLst>
              <a:ext uri="{FF2B5EF4-FFF2-40B4-BE49-F238E27FC236}">
                <a16:creationId xmlns:a16="http://schemas.microsoft.com/office/drawing/2014/main" id="{E391EDB3-5BE4-AA2F-D311-78D8B28EF2BA}"/>
              </a:ext>
            </a:extLst>
          </p:cNvPr>
          <p:cNvCxnSpPr>
            <a:cxnSpLocks/>
          </p:cNvCxnSpPr>
          <p:nvPr/>
        </p:nvCxnSpPr>
        <p:spPr>
          <a:xfrm>
            <a:off x="5817870" y="3257550"/>
            <a:ext cx="1977390" cy="0"/>
          </a:xfrm>
          <a:prstGeom prst="line">
            <a:avLst/>
          </a:prstGeom>
          <a:noFill/>
          <a:ln w="28575" cap="flat" cmpd="sng" algn="ctr">
            <a:solidFill>
              <a:srgbClr val="EE2A7B"/>
            </a:solidFill>
            <a:prstDash val="solid"/>
            <a:miter lim="800000"/>
          </a:ln>
          <a:effectLst/>
        </p:spPr>
      </p:cxnSp>
      <p:cxnSp>
        <p:nvCxnSpPr>
          <p:cNvPr id="21" name="Straight Connector 20">
            <a:extLst>
              <a:ext uri="{FF2B5EF4-FFF2-40B4-BE49-F238E27FC236}">
                <a16:creationId xmlns:a16="http://schemas.microsoft.com/office/drawing/2014/main" id="{61819F7C-451B-C32F-1035-D2B515646EF4}"/>
              </a:ext>
            </a:extLst>
          </p:cNvPr>
          <p:cNvCxnSpPr>
            <a:cxnSpLocks/>
          </p:cNvCxnSpPr>
          <p:nvPr/>
        </p:nvCxnSpPr>
        <p:spPr>
          <a:xfrm>
            <a:off x="7840980" y="3257550"/>
            <a:ext cx="525780" cy="0"/>
          </a:xfrm>
          <a:prstGeom prst="line">
            <a:avLst/>
          </a:prstGeom>
          <a:noFill/>
          <a:ln w="28575" cap="flat" cmpd="sng" algn="ctr">
            <a:solidFill>
              <a:srgbClr val="9D1D96"/>
            </a:solidFill>
            <a:prstDash val="solid"/>
            <a:miter lim="800000"/>
          </a:ln>
          <a:effectLst/>
        </p:spPr>
      </p:cxnSp>
      <p:cxnSp>
        <p:nvCxnSpPr>
          <p:cNvPr id="22" name="Straight Connector 21">
            <a:extLst>
              <a:ext uri="{FF2B5EF4-FFF2-40B4-BE49-F238E27FC236}">
                <a16:creationId xmlns:a16="http://schemas.microsoft.com/office/drawing/2014/main" id="{7F136F72-E8E4-408B-4703-7693F9C4B9C9}"/>
              </a:ext>
            </a:extLst>
          </p:cNvPr>
          <p:cNvCxnSpPr>
            <a:cxnSpLocks/>
          </p:cNvCxnSpPr>
          <p:nvPr/>
        </p:nvCxnSpPr>
        <p:spPr>
          <a:xfrm>
            <a:off x="8412480" y="3257550"/>
            <a:ext cx="1348740" cy="0"/>
          </a:xfrm>
          <a:prstGeom prst="line">
            <a:avLst/>
          </a:prstGeom>
          <a:noFill/>
          <a:ln w="38100" cap="flat" cmpd="sng" algn="ctr">
            <a:solidFill>
              <a:srgbClr val="3CAE2B"/>
            </a:solidFill>
            <a:prstDash val="solid"/>
            <a:miter lim="800000"/>
          </a:ln>
          <a:effectLst/>
        </p:spPr>
      </p:cxnSp>
      <p:cxnSp>
        <p:nvCxnSpPr>
          <p:cNvPr id="23" name="Straight Connector 22">
            <a:extLst>
              <a:ext uri="{FF2B5EF4-FFF2-40B4-BE49-F238E27FC236}">
                <a16:creationId xmlns:a16="http://schemas.microsoft.com/office/drawing/2014/main" id="{E0A7DD0C-F4F0-72D0-5282-5E572F6EE3E7}"/>
              </a:ext>
            </a:extLst>
          </p:cNvPr>
          <p:cNvCxnSpPr>
            <a:cxnSpLocks/>
          </p:cNvCxnSpPr>
          <p:nvPr/>
        </p:nvCxnSpPr>
        <p:spPr>
          <a:xfrm>
            <a:off x="9818370" y="3261360"/>
            <a:ext cx="1855470" cy="0"/>
          </a:xfrm>
          <a:prstGeom prst="line">
            <a:avLst/>
          </a:prstGeom>
          <a:noFill/>
          <a:ln w="38100" cap="flat" cmpd="sng" algn="ctr">
            <a:solidFill>
              <a:srgbClr val="27AAE1"/>
            </a:solidFill>
            <a:prstDash val="solid"/>
            <a:miter lim="800000"/>
          </a:ln>
          <a:effectLst/>
        </p:spPr>
      </p:cxnSp>
      <p:cxnSp>
        <p:nvCxnSpPr>
          <p:cNvPr id="24" name="Straight Connector 23">
            <a:extLst>
              <a:ext uri="{FF2B5EF4-FFF2-40B4-BE49-F238E27FC236}">
                <a16:creationId xmlns:a16="http://schemas.microsoft.com/office/drawing/2014/main" id="{739E6540-1696-635C-8411-8CC2AF0DC6AF}"/>
              </a:ext>
            </a:extLst>
          </p:cNvPr>
          <p:cNvCxnSpPr>
            <a:cxnSpLocks/>
          </p:cNvCxnSpPr>
          <p:nvPr/>
        </p:nvCxnSpPr>
        <p:spPr>
          <a:xfrm>
            <a:off x="2560320" y="3257550"/>
            <a:ext cx="3188970" cy="0"/>
          </a:xfrm>
          <a:prstGeom prst="line">
            <a:avLst/>
          </a:prstGeom>
          <a:noFill/>
          <a:ln w="28575" cap="flat" cmpd="sng" algn="ctr">
            <a:solidFill>
              <a:srgbClr val="2B3890"/>
            </a:solidFill>
            <a:prstDash val="solid"/>
            <a:miter lim="800000"/>
          </a:ln>
          <a:effectLst/>
        </p:spPr>
      </p:cxnSp>
      <p:sp>
        <p:nvSpPr>
          <p:cNvPr id="2" name="Title 1">
            <a:extLst>
              <a:ext uri="{FF2B5EF4-FFF2-40B4-BE49-F238E27FC236}">
                <a16:creationId xmlns:a16="http://schemas.microsoft.com/office/drawing/2014/main" id="{9921C9EA-B726-03E4-D24C-7AA1C4AB568B}"/>
              </a:ext>
            </a:extLst>
          </p:cNvPr>
          <p:cNvSpPr>
            <a:spLocks noGrp="1"/>
          </p:cNvSpPr>
          <p:nvPr>
            <p:ph type="title"/>
          </p:nvPr>
        </p:nvSpPr>
        <p:spPr/>
        <p:txBody>
          <a:bodyPr/>
          <a:lstStyle/>
          <a:p>
            <a:r>
              <a:rPr kumimoji="0" lang="en-US" sz="3200" b="0" i="0" u="none" strike="noStrike" kern="1200" cap="none" spc="0" normalizeH="0" baseline="0" noProof="0" dirty="0">
                <a:ln>
                  <a:solidFill>
                    <a:srgbClr val="000000"/>
                  </a:solidFill>
                </a:ln>
                <a:effectLst/>
                <a:uLnTx/>
                <a:uFillTx/>
                <a:latin typeface="Arial Black" panose="020B0A04020102020204"/>
                <a:ea typeface="+mj-ea"/>
                <a:cs typeface="+mj-cs"/>
              </a:rPr>
              <a:t>Putting it all together: Else Statement</a:t>
            </a:r>
            <a:endParaRPr lang="en-US" dirty="0"/>
          </a:p>
        </p:txBody>
      </p:sp>
    </p:spTree>
    <p:extLst>
      <p:ext uri="{BB962C8B-B14F-4D97-AF65-F5344CB8AC3E}">
        <p14:creationId xmlns:p14="http://schemas.microsoft.com/office/powerpoint/2010/main" val="21100324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26B54F-6173-227B-4C49-A6E329A07B1A}"/>
              </a:ext>
            </a:extLst>
          </p:cNvPr>
          <p:cNvSpPr>
            <a:spLocks noGrp="1"/>
          </p:cNvSpPr>
          <p:nvPr>
            <p:ph type="title"/>
          </p:nvPr>
        </p:nvSpPr>
        <p:spPr/>
        <p:txBody>
          <a:bodyPr/>
          <a:lstStyle/>
          <a:p>
            <a:r>
              <a:rPr lang="en-US" dirty="0"/>
              <a:t>Basic Formatting</a:t>
            </a:r>
          </a:p>
        </p:txBody>
      </p:sp>
      <p:pic>
        <p:nvPicPr>
          <p:cNvPr id="8" name="Picture 7">
            <a:extLst>
              <a:ext uri="{FF2B5EF4-FFF2-40B4-BE49-F238E27FC236}">
                <a16:creationId xmlns:a16="http://schemas.microsoft.com/office/drawing/2014/main" id="{8FBDB890-DEFA-12FC-2BDC-92D4A55BB469}"/>
              </a:ext>
            </a:extLst>
          </p:cNvPr>
          <p:cNvPicPr>
            <a:picLocks noChangeAspect="1"/>
          </p:cNvPicPr>
          <p:nvPr/>
        </p:nvPicPr>
        <p:blipFill>
          <a:blip r:embed="rId2"/>
          <a:stretch>
            <a:fillRect/>
          </a:stretch>
        </p:blipFill>
        <p:spPr>
          <a:xfrm>
            <a:off x="1671073" y="1179815"/>
            <a:ext cx="7257027" cy="5154284"/>
          </a:xfrm>
          <a:prstGeom prst="rect">
            <a:avLst/>
          </a:prstGeom>
        </p:spPr>
      </p:pic>
      <p:sp>
        <p:nvSpPr>
          <p:cNvPr id="6" name="Callout: Down Arrow 5">
            <a:extLst>
              <a:ext uri="{FF2B5EF4-FFF2-40B4-BE49-F238E27FC236}">
                <a16:creationId xmlns:a16="http://schemas.microsoft.com/office/drawing/2014/main" id="{22DF4534-6335-72E4-FD37-F7A7B30C2B34}"/>
              </a:ext>
            </a:extLst>
          </p:cNvPr>
          <p:cNvSpPr/>
          <p:nvPr/>
        </p:nvSpPr>
        <p:spPr>
          <a:xfrm>
            <a:off x="4915146" y="3597428"/>
            <a:ext cx="3048000" cy="1414459"/>
          </a:xfrm>
          <a:prstGeom prst="downArrowCallout">
            <a:avLst/>
          </a:prstGeom>
          <a:solidFill>
            <a:schemeClr val="accent5">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Selecting Text in a text box will let you adjust the font, indenting, and data type</a:t>
            </a:r>
          </a:p>
        </p:txBody>
      </p:sp>
      <p:sp>
        <p:nvSpPr>
          <p:cNvPr id="9" name="Rectangle 8">
            <a:extLst>
              <a:ext uri="{FF2B5EF4-FFF2-40B4-BE49-F238E27FC236}">
                <a16:creationId xmlns:a16="http://schemas.microsoft.com/office/drawing/2014/main" id="{DBCAEF05-8967-EC06-0147-D8DD38EE79B8}"/>
              </a:ext>
            </a:extLst>
          </p:cNvPr>
          <p:cNvSpPr/>
          <p:nvPr/>
        </p:nvSpPr>
        <p:spPr>
          <a:xfrm>
            <a:off x="2501900" y="1511300"/>
            <a:ext cx="2908300" cy="914400"/>
          </a:xfrm>
          <a:prstGeom prst="rect">
            <a:avLst/>
          </a:prstGeom>
          <a:noFill/>
          <a:ln w="57150" cap="flat">
            <a:solidFill>
              <a:schemeClr val="accent5"/>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10" name="Rectangle 9">
            <a:extLst>
              <a:ext uri="{FF2B5EF4-FFF2-40B4-BE49-F238E27FC236}">
                <a16:creationId xmlns:a16="http://schemas.microsoft.com/office/drawing/2014/main" id="{0D1C22FB-5F3D-4E02-1F72-78BC33885B55}"/>
              </a:ext>
            </a:extLst>
          </p:cNvPr>
          <p:cNvSpPr/>
          <p:nvPr/>
        </p:nvSpPr>
        <p:spPr>
          <a:xfrm>
            <a:off x="6540500" y="1386216"/>
            <a:ext cx="1663700" cy="1803400"/>
          </a:xfrm>
          <a:prstGeom prst="rect">
            <a:avLst/>
          </a:prstGeom>
          <a:noFill/>
          <a:ln w="57150" cap="flat">
            <a:solidFill>
              <a:schemeClr val="accent5"/>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8882170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26B54F-6173-227B-4C49-A6E329A07B1A}"/>
              </a:ext>
            </a:extLst>
          </p:cNvPr>
          <p:cNvSpPr>
            <a:spLocks noGrp="1"/>
          </p:cNvSpPr>
          <p:nvPr>
            <p:ph type="title"/>
          </p:nvPr>
        </p:nvSpPr>
        <p:spPr/>
        <p:txBody>
          <a:bodyPr/>
          <a:lstStyle/>
          <a:p>
            <a:r>
              <a:rPr lang="en-US" dirty="0"/>
              <a:t>Basic Formatting</a:t>
            </a:r>
          </a:p>
        </p:txBody>
      </p:sp>
      <p:pic>
        <p:nvPicPr>
          <p:cNvPr id="4" name="Picture 3">
            <a:extLst>
              <a:ext uri="{FF2B5EF4-FFF2-40B4-BE49-F238E27FC236}">
                <a16:creationId xmlns:a16="http://schemas.microsoft.com/office/drawing/2014/main" id="{5664379F-C718-7B1B-850C-889E026A0B6B}"/>
              </a:ext>
            </a:extLst>
          </p:cNvPr>
          <p:cNvPicPr>
            <a:picLocks noChangeAspect="1"/>
          </p:cNvPicPr>
          <p:nvPr/>
        </p:nvPicPr>
        <p:blipFill>
          <a:blip r:embed="rId2"/>
          <a:stretch>
            <a:fillRect/>
          </a:stretch>
        </p:blipFill>
        <p:spPr>
          <a:xfrm>
            <a:off x="1044511" y="1243808"/>
            <a:ext cx="7921689" cy="5193979"/>
          </a:xfrm>
          <a:prstGeom prst="rect">
            <a:avLst/>
          </a:prstGeom>
        </p:spPr>
      </p:pic>
      <p:sp>
        <p:nvSpPr>
          <p:cNvPr id="6" name="Callout: Down Arrow 5">
            <a:extLst>
              <a:ext uri="{FF2B5EF4-FFF2-40B4-BE49-F238E27FC236}">
                <a16:creationId xmlns:a16="http://schemas.microsoft.com/office/drawing/2014/main" id="{22DF4534-6335-72E4-FD37-F7A7B30C2B34}"/>
              </a:ext>
            </a:extLst>
          </p:cNvPr>
          <p:cNvSpPr/>
          <p:nvPr/>
        </p:nvSpPr>
        <p:spPr>
          <a:xfrm>
            <a:off x="4572000" y="3429000"/>
            <a:ext cx="3048000" cy="1414459"/>
          </a:xfrm>
          <a:prstGeom prst="downArrowCallout">
            <a:avLst/>
          </a:prstGeom>
          <a:solidFill>
            <a:schemeClr val="accent5">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Selecting the Textbox itself expands the formatting options to include borders and fillers</a:t>
            </a:r>
          </a:p>
        </p:txBody>
      </p:sp>
      <p:sp>
        <p:nvSpPr>
          <p:cNvPr id="10" name="Rectangle 9">
            <a:extLst>
              <a:ext uri="{FF2B5EF4-FFF2-40B4-BE49-F238E27FC236}">
                <a16:creationId xmlns:a16="http://schemas.microsoft.com/office/drawing/2014/main" id="{0D1C22FB-5F3D-4E02-1F72-78BC33885B55}"/>
              </a:ext>
            </a:extLst>
          </p:cNvPr>
          <p:cNvSpPr/>
          <p:nvPr/>
        </p:nvSpPr>
        <p:spPr>
          <a:xfrm>
            <a:off x="1816100" y="1562100"/>
            <a:ext cx="5803900" cy="1016000"/>
          </a:xfrm>
          <a:prstGeom prst="rect">
            <a:avLst/>
          </a:prstGeom>
          <a:noFill/>
          <a:ln w="57150" cap="flat">
            <a:solidFill>
              <a:schemeClr val="accent5"/>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5094537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B9C0-68E1-C3D1-688E-2E8D02CB84CE}"/>
              </a:ext>
            </a:extLst>
          </p:cNvPr>
          <p:cNvSpPr>
            <a:spLocks noGrp="1"/>
          </p:cNvSpPr>
          <p:nvPr>
            <p:ph type="title" idx="4294967295"/>
          </p:nvPr>
        </p:nvSpPr>
        <p:spPr>
          <a:xfrm>
            <a:off x="6921045" y="416138"/>
            <a:ext cx="4291979" cy="1141413"/>
          </a:xfrm>
        </p:spPr>
        <p:txBody>
          <a:bodyPr>
            <a:noAutofit/>
          </a:bodyPr>
          <a:lstStyle/>
          <a:p>
            <a:pPr algn="ctr"/>
            <a:r>
              <a:rPr lang="en-US" sz="3200" dirty="0"/>
              <a:t>Paginated </a:t>
            </a:r>
            <a:br>
              <a:rPr lang="en-US" sz="3200" dirty="0"/>
            </a:br>
            <a:r>
              <a:rPr lang="en-US" sz="3200" dirty="0"/>
              <a:t>Power BI Reports</a:t>
            </a:r>
          </a:p>
        </p:txBody>
      </p:sp>
      <p:sp>
        <p:nvSpPr>
          <p:cNvPr id="5" name="Title 1">
            <a:extLst>
              <a:ext uri="{FF2B5EF4-FFF2-40B4-BE49-F238E27FC236}">
                <a16:creationId xmlns:a16="http://schemas.microsoft.com/office/drawing/2014/main" id="{2EFE7574-F981-D477-5B67-421BD608AE84}"/>
              </a:ext>
            </a:extLst>
          </p:cNvPr>
          <p:cNvSpPr txBox="1">
            <a:spLocks/>
          </p:cNvSpPr>
          <p:nvPr/>
        </p:nvSpPr>
        <p:spPr>
          <a:xfrm>
            <a:off x="747724" y="377874"/>
            <a:ext cx="4523232" cy="11658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r>
              <a:rPr lang="en-US" sz="3200" b="1" dirty="0">
                <a:solidFill>
                  <a:schemeClr val="accent1">
                    <a:lumMod val="50000"/>
                  </a:schemeClr>
                </a:solidFill>
                <a:latin typeface="Verdana" panose="020B0604030504040204" pitchFamily="34" charset="0"/>
                <a:ea typeface="Verdana" panose="020B0604030504040204" pitchFamily="34" charset="0"/>
              </a:rPr>
              <a:t>Standard</a:t>
            </a:r>
            <a:br>
              <a:rPr lang="en-US" sz="3200" b="1" dirty="0">
                <a:solidFill>
                  <a:schemeClr val="accent1">
                    <a:lumMod val="50000"/>
                  </a:schemeClr>
                </a:solidFill>
                <a:latin typeface="Verdana" panose="020B0604030504040204" pitchFamily="34" charset="0"/>
                <a:ea typeface="Verdana" panose="020B0604030504040204" pitchFamily="34" charset="0"/>
              </a:rPr>
            </a:br>
            <a:r>
              <a:rPr lang="en-US" sz="3200" b="1" dirty="0">
                <a:solidFill>
                  <a:schemeClr val="accent1">
                    <a:lumMod val="50000"/>
                  </a:schemeClr>
                </a:solidFill>
                <a:latin typeface="Verdana" panose="020B0604030504040204" pitchFamily="34" charset="0"/>
                <a:ea typeface="Verdana" panose="020B0604030504040204" pitchFamily="34" charset="0"/>
              </a:rPr>
              <a:t>Power BI Reports</a:t>
            </a:r>
          </a:p>
        </p:txBody>
      </p:sp>
      <p:sp>
        <p:nvSpPr>
          <p:cNvPr id="7" name="TextBox 6">
            <a:extLst>
              <a:ext uri="{FF2B5EF4-FFF2-40B4-BE49-F238E27FC236}">
                <a16:creationId xmlns:a16="http://schemas.microsoft.com/office/drawing/2014/main" id="{5C49C23B-A17E-E816-17D8-2198350A2E7C}"/>
              </a:ext>
            </a:extLst>
          </p:cNvPr>
          <p:cNvSpPr txBox="1"/>
          <p:nvPr/>
        </p:nvSpPr>
        <p:spPr>
          <a:xfrm>
            <a:off x="5603680" y="623922"/>
            <a:ext cx="1010652" cy="646331"/>
          </a:xfrm>
          <a:prstGeom prst="rect">
            <a:avLst/>
          </a:prstGeom>
          <a:noFill/>
        </p:spPr>
        <p:txBody>
          <a:bodyPr wrap="square">
            <a:spAutoFit/>
          </a:bodyPr>
          <a:lstStyle/>
          <a:p>
            <a:r>
              <a:rPr lang="en-US" sz="3600" b="1" dirty="0"/>
              <a:t>Vs.</a:t>
            </a:r>
          </a:p>
        </p:txBody>
      </p:sp>
      <p:sp>
        <p:nvSpPr>
          <p:cNvPr id="3" name="TextBox 2">
            <a:extLst>
              <a:ext uri="{FF2B5EF4-FFF2-40B4-BE49-F238E27FC236}">
                <a16:creationId xmlns:a16="http://schemas.microsoft.com/office/drawing/2014/main" id="{100B4F81-DED8-8EFE-06D8-3022E438AD02}"/>
              </a:ext>
            </a:extLst>
          </p:cNvPr>
          <p:cNvSpPr txBox="1"/>
          <p:nvPr/>
        </p:nvSpPr>
        <p:spPr>
          <a:xfrm>
            <a:off x="576427" y="1884879"/>
            <a:ext cx="5027253" cy="1200329"/>
          </a:xfrm>
          <a:prstGeom prst="rect">
            <a:avLst/>
          </a:prstGeom>
          <a:noFill/>
        </p:spPr>
        <p:txBody>
          <a:bodyPr wrap="square" rtlCol="0">
            <a:spAutoFit/>
          </a:bodyPr>
          <a:lstStyle/>
          <a:p>
            <a:r>
              <a:rPr lang="en-US" b="1" dirty="0"/>
              <a:t>Core purpose: </a:t>
            </a:r>
            <a:r>
              <a:rPr lang="en-US" dirty="0"/>
              <a:t>Create dynamic reports that can be interacted with on a variety of different screens. </a:t>
            </a:r>
            <a:br>
              <a:rPr lang="en-US" dirty="0"/>
            </a:br>
            <a:endParaRPr lang="en-US" b="1" dirty="0"/>
          </a:p>
        </p:txBody>
      </p:sp>
      <p:sp>
        <p:nvSpPr>
          <p:cNvPr id="8" name="TextBox 7">
            <a:extLst>
              <a:ext uri="{FF2B5EF4-FFF2-40B4-BE49-F238E27FC236}">
                <a16:creationId xmlns:a16="http://schemas.microsoft.com/office/drawing/2014/main" id="{CB1C4566-DE70-FC2C-7844-F37236DF66EC}"/>
              </a:ext>
            </a:extLst>
          </p:cNvPr>
          <p:cNvSpPr txBox="1"/>
          <p:nvPr/>
        </p:nvSpPr>
        <p:spPr>
          <a:xfrm>
            <a:off x="6622322" y="1884879"/>
            <a:ext cx="5113070" cy="1200329"/>
          </a:xfrm>
          <a:prstGeom prst="rect">
            <a:avLst/>
          </a:prstGeom>
          <a:noFill/>
        </p:spPr>
        <p:txBody>
          <a:bodyPr wrap="square" rtlCol="0">
            <a:spAutoFit/>
          </a:bodyPr>
          <a:lstStyle/>
          <a:p>
            <a:r>
              <a:rPr lang="en-US" b="1" dirty="0"/>
              <a:t>Core purpose: </a:t>
            </a:r>
            <a:r>
              <a:rPr lang="en-US" dirty="0"/>
              <a:t>provide precisely structured reports that can be reliable be viewed on a computer screen, PDF, or print out.</a:t>
            </a:r>
            <a:endParaRPr lang="en-US" b="1" dirty="0"/>
          </a:p>
          <a:p>
            <a:pPr marL="285750" indent="-285750">
              <a:buFont typeface="Arial" panose="020B0604020202020204" pitchFamily="34" charset="0"/>
              <a:buChar char="•"/>
            </a:pPr>
            <a:endParaRPr lang="en-US" dirty="0"/>
          </a:p>
        </p:txBody>
      </p:sp>
      <p:sp>
        <p:nvSpPr>
          <p:cNvPr id="14" name="TextBox 13">
            <a:extLst>
              <a:ext uri="{FF2B5EF4-FFF2-40B4-BE49-F238E27FC236}">
                <a16:creationId xmlns:a16="http://schemas.microsoft.com/office/drawing/2014/main" id="{5AAA7B42-E135-AED7-FADC-03A1CC7825FF}"/>
              </a:ext>
            </a:extLst>
          </p:cNvPr>
          <p:cNvSpPr txBox="1"/>
          <p:nvPr/>
        </p:nvSpPr>
        <p:spPr>
          <a:xfrm>
            <a:off x="672264" y="4937389"/>
            <a:ext cx="4598692" cy="461665"/>
          </a:xfrm>
          <a:prstGeom prst="rect">
            <a:avLst/>
          </a:prstGeom>
          <a:noFill/>
        </p:spPr>
        <p:txBody>
          <a:bodyPr wrap="square">
            <a:spAutoFit/>
          </a:bodyPr>
          <a:lstStyle/>
          <a:p>
            <a:pPr algn="ctr"/>
            <a:r>
              <a:rPr lang="en-US" sz="2400" dirty="0"/>
              <a:t>(Helps to) answer </a:t>
            </a:r>
            <a:r>
              <a:rPr lang="en-US" sz="2400" b="1" i="1" dirty="0">
                <a:solidFill>
                  <a:schemeClr val="accent2"/>
                </a:solidFill>
              </a:rPr>
              <a:t>why</a:t>
            </a:r>
            <a:r>
              <a:rPr lang="en-US" sz="2400" b="1" dirty="0">
                <a:solidFill>
                  <a:schemeClr val="accent2"/>
                </a:solidFill>
              </a:rPr>
              <a:t> </a:t>
            </a:r>
            <a:endParaRPr lang="en-US" sz="2400" dirty="0">
              <a:solidFill>
                <a:schemeClr val="accent2"/>
              </a:solidFill>
            </a:endParaRPr>
          </a:p>
        </p:txBody>
      </p:sp>
      <p:sp>
        <p:nvSpPr>
          <p:cNvPr id="15" name="TextBox 14">
            <a:extLst>
              <a:ext uri="{FF2B5EF4-FFF2-40B4-BE49-F238E27FC236}">
                <a16:creationId xmlns:a16="http://schemas.microsoft.com/office/drawing/2014/main" id="{48C33A4E-54F2-2CBE-D89F-3179B48203BD}"/>
              </a:ext>
            </a:extLst>
          </p:cNvPr>
          <p:cNvSpPr txBox="1"/>
          <p:nvPr/>
        </p:nvSpPr>
        <p:spPr>
          <a:xfrm>
            <a:off x="6622323" y="4940809"/>
            <a:ext cx="4598692" cy="461665"/>
          </a:xfrm>
          <a:prstGeom prst="rect">
            <a:avLst/>
          </a:prstGeom>
          <a:noFill/>
        </p:spPr>
        <p:txBody>
          <a:bodyPr wrap="square">
            <a:spAutoFit/>
          </a:bodyPr>
          <a:lstStyle/>
          <a:p>
            <a:pPr algn="ctr"/>
            <a:r>
              <a:rPr lang="en-US" sz="2400" dirty="0"/>
              <a:t>(Helps to) answer </a:t>
            </a:r>
            <a:r>
              <a:rPr lang="en-US" sz="2400" b="1" i="1" dirty="0">
                <a:solidFill>
                  <a:schemeClr val="accent2"/>
                </a:solidFill>
              </a:rPr>
              <a:t>what</a:t>
            </a:r>
            <a:r>
              <a:rPr lang="en-US" sz="2400" b="1" dirty="0"/>
              <a:t> </a:t>
            </a:r>
            <a:endParaRPr lang="en-US" sz="2400" dirty="0"/>
          </a:p>
        </p:txBody>
      </p:sp>
      <p:sp>
        <p:nvSpPr>
          <p:cNvPr id="6" name="TextBox 5">
            <a:extLst>
              <a:ext uri="{FF2B5EF4-FFF2-40B4-BE49-F238E27FC236}">
                <a16:creationId xmlns:a16="http://schemas.microsoft.com/office/drawing/2014/main" id="{ABC09018-EEA1-93CD-E785-887035A4CEEB}"/>
              </a:ext>
            </a:extLst>
          </p:cNvPr>
          <p:cNvSpPr txBox="1"/>
          <p:nvPr/>
        </p:nvSpPr>
        <p:spPr>
          <a:xfrm>
            <a:off x="576426" y="2775704"/>
            <a:ext cx="5027253" cy="923330"/>
          </a:xfrm>
          <a:prstGeom prst="rect">
            <a:avLst/>
          </a:prstGeom>
          <a:noFill/>
        </p:spPr>
        <p:txBody>
          <a:bodyPr wrap="square">
            <a:spAutoFit/>
          </a:bodyPr>
          <a:lstStyle/>
          <a:p>
            <a:r>
              <a:rPr lang="en-US" dirty="0"/>
              <a:t>Empower users to </a:t>
            </a:r>
            <a:r>
              <a:rPr lang="en-US" b="1" dirty="0"/>
              <a:t>explore</a:t>
            </a:r>
            <a:r>
              <a:rPr lang="en-US" dirty="0"/>
              <a:t> their data while providing sophisticated options such as </a:t>
            </a:r>
            <a:r>
              <a:rPr lang="en-US" b="1" dirty="0"/>
              <a:t>what-if </a:t>
            </a:r>
            <a:r>
              <a:rPr lang="en-US" dirty="0"/>
              <a:t>parameters, interactive drill-downs, and AI insights</a:t>
            </a:r>
            <a:r>
              <a:rPr lang="en-US" b="1" dirty="0"/>
              <a:t>.</a:t>
            </a:r>
          </a:p>
        </p:txBody>
      </p:sp>
      <p:sp>
        <p:nvSpPr>
          <p:cNvPr id="10" name="TextBox 9">
            <a:extLst>
              <a:ext uri="{FF2B5EF4-FFF2-40B4-BE49-F238E27FC236}">
                <a16:creationId xmlns:a16="http://schemas.microsoft.com/office/drawing/2014/main" id="{790395F4-2068-1300-D8BF-468491172B24}"/>
              </a:ext>
            </a:extLst>
          </p:cNvPr>
          <p:cNvSpPr txBox="1"/>
          <p:nvPr/>
        </p:nvSpPr>
        <p:spPr>
          <a:xfrm>
            <a:off x="6622323" y="2909359"/>
            <a:ext cx="4598692" cy="923330"/>
          </a:xfrm>
          <a:prstGeom prst="rect">
            <a:avLst/>
          </a:prstGeom>
          <a:noFill/>
        </p:spPr>
        <p:txBody>
          <a:bodyPr wrap="square">
            <a:spAutoFit/>
          </a:bodyPr>
          <a:lstStyle/>
          <a:p>
            <a:r>
              <a:rPr lang="en-US" dirty="0"/>
              <a:t>Power BI Paginated reports are deliberately </a:t>
            </a:r>
            <a:r>
              <a:rPr lang="en-US" b="1" dirty="0"/>
              <a:t>constrained</a:t>
            </a:r>
            <a:r>
              <a:rPr lang="en-US" dirty="0"/>
              <a:t> to limit end user changes to pre-defined parameters. </a:t>
            </a:r>
          </a:p>
        </p:txBody>
      </p:sp>
      <p:sp>
        <p:nvSpPr>
          <p:cNvPr id="4" name="TextBox 3">
            <a:extLst>
              <a:ext uri="{FF2B5EF4-FFF2-40B4-BE49-F238E27FC236}">
                <a16:creationId xmlns:a16="http://schemas.microsoft.com/office/drawing/2014/main" id="{0EF81261-699D-AA86-2EE7-885BBE82F182}"/>
              </a:ext>
            </a:extLst>
          </p:cNvPr>
          <p:cNvSpPr txBox="1"/>
          <p:nvPr/>
        </p:nvSpPr>
        <p:spPr>
          <a:xfrm>
            <a:off x="589168" y="3989694"/>
            <a:ext cx="5027253" cy="923330"/>
          </a:xfrm>
          <a:prstGeom prst="rect">
            <a:avLst/>
          </a:prstGeom>
          <a:noFill/>
        </p:spPr>
        <p:txBody>
          <a:bodyPr wrap="square" rtlCol="0">
            <a:spAutoFit/>
          </a:bodyPr>
          <a:lstStyle/>
          <a:p>
            <a:r>
              <a:rPr lang="en-US" dirty="0"/>
              <a:t>Can export (at most)</a:t>
            </a:r>
            <a:r>
              <a:rPr lang="en-US" b="1" dirty="0"/>
              <a:t> 150,000 rows </a:t>
            </a:r>
            <a:r>
              <a:rPr lang="en-US" dirty="0"/>
              <a:t>to Excel from Power BI Service</a:t>
            </a:r>
          </a:p>
          <a:p>
            <a:endParaRPr lang="en-US" b="1" dirty="0"/>
          </a:p>
        </p:txBody>
      </p:sp>
      <p:sp>
        <p:nvSpPr>
          <p:cNvPr id="9" name="TextBox 8">
            <a:extLst>
              <a:ext uri="{FF2B5EF4-FFF2-40B4-BE49-F238E27FC236}">
                <a16:creationId xmlns:a16="http://schemas.microsoft.com/office/drawing/2014/main" id="{28E603FF-82B9-B52B-5989-907499161731}"/>
              </a:ext>
            </a:extLst>
          </p:cNvPr>
          <p:cNvSpPr txBox="1"/>
          <p:nvPr/>
        </p:nvSpPr>
        <p:spPr>
          <a:xfrm>
            <a:off x="6614332" y="4014059"/>
            <a:ext cx="5027253" cy="923330"/>
          </a:xfrm>
          <a:prstGeom prst="rect">
            <a:avLst/>
          </a:prstGeom>
          <a:noFill/>
        </p:spPr>
        <p:txBody>
          <a:bodyPr wrap="square" rtlCol="0">
            <a:spAutoFit/>
          </a:bodyPr>
          <a:lstStyle/>
          <a:p>
            <a:r>
              <a:rPr lang="en-US" dirty="0"/>
              <a:t>Can export </a:t>
            </a:r>
            <a:r>
              <a:rPr lang="en-US" b="1" dirty="0"/>
              <a:t>up to Excel’s 1M limit</a:t>
            </a:r>
            <a:r>
              <a:rPr lang="en-US" dirty="0"/>
              <a:t> from Power BI Service</a:t>
            </a:r>
          </a:p>
          <a:p>
            <a:endParaRPr lang="en-US" b="1" dirty="0"/>
          </a:p>
        </p:txBody>
      </p:sp>
    </p:spTree>
    <p:extLst>
      <p:ext uri="{BB962C8B-B14F-4D97-AF65-F5344CB8AC3E}">
        <p14:creationId xmlns:p14="http://schemas.microsoft.com/office/powerpoint/2010/main" val="21385618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4" grpId="0"/>
      <p:bldP spid="15" grpId="0"/>
      <p:bldP spid="6" grpId="0"/>
      <p:bldP spid="10" grpId="0"/>
      <p:bldP spid="4"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26B54F-6173-227B-4C49-A6E329A07B1A}"/>
              </a:ext>
            </a:extLst>
          </p:cNvPr>
          <p:cNvSpPr>
            <a:spLocks noGrp="1"/>
          </p:cNvSpPr>
          <p:nvPr>
            <p:ph type="title"/>
          </p:nvPr>
        </p:nvSpPr>
        <p:spPr/>
        <p:txBody>
          <a:bodyPr/>
          <a:lstStyle/>
          <a:p>
            <a:r>
              <a:rPr lang="en-US" dirty="0"/>
              <a:t>Basic Formatting</a:t>
            </a:r>
          </a:p>
        </p:txBody>
      </p:sp>
      <p:pic>
        <p:nvPicPr>
          <p:cNvPr id="4" name="Picture 3">
            <a:extLst>
              <a:ext uri="{FF2B5EF4-FFF2-40B4-BE49-F238E27FC236}">
                <a16:creationId xmlns:a16="http://schemas.microsoft.com/office/drawing/2014/main" id="{5664379F-C718-7B1B-850C-889E026A0B6B}"/>
              </a:ext>
            </a:extLst>
          </p:cNvPr>
          <p:cNvPicPr>
            <a:picLocks noChangeAspect="1"/>
          </p:cNvPicPr>
          <p:nvPr/>
        </p:nvPicPr>
        <p:blipFill>
          <a:blip r:embed="rId2"/>
          <a:stretch>
            <a:fillRect/>
          </a:stretch>
        </p:blipFill>
        <p:spPr>
          <a:xfrm>
            <a:off x="1044511" y="1243808"/>
            <a:ext cx="7921689" cy="5193979"/>
          </a:xfrm>
          <a:prstGeom prst="rect">
            <a:avLst/>
          </a:prstGeom>
        </p:spPr>
      </p:pic>
      <p:sp>
        <p:nvSpPr>
          <p:cNvPr id="6" name="Callout: Down Arrow 5">
            <a:extLst>
              <a:ext uri="{FF2B5EF4-FFF2-40B4-BE49-F238E27FC236}">
                <a16:creationId xmlns:a16="http://schemas.microsoft.com/office/drawing/2014/main" id="{22DF4534-6335-72E4-FD37-F7A7B30C2B34}"/>
              </a:ext>
            </a:extLst>
          </p:cNvPr>
          <p:cNvSpPr/>
          <p:nvPr/>
        </p:nvSpPr>
        <p:spPr>
          <a:xfrm>
            <a:off x="4572000" y="3429000"/>
            <a:ext cx="3048000" cy="1414459"/>
          </a:xfrm>
          <a:prstGeom prst="downArrowCallout">
            <a:avLst/>
          </a:prstGeom>
          <a:solidFill>
            <a:schemeClr val="accent5">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Selecting the Textbox itself expands the formatting options to include borders and fillers</a:t>
            </a:r>
          </a:p>
        </p:txBody>
      </p:sp>
      <p:sp>
        <p:nvSpPr>
          <p:cNvPr id="10" name="Rectangle 9">
            <a:extLst>
              <a:ext uri="{FF2B5EF4-FFF2-40B4-BE49-F238E27FC236}">
                <a16:creationId xmlns:a16="http://schemas.microsoft.com/office/drawing/2014/main" id="{0D1C22FB-5F3D-4E02-1F72-78BC33885B55}"/>
              </a:ext>
            </a:extLst>
          </p:cNvPr>
          <p:cNvSpPr/>
          <p:nvPr/>
        </p:nvSpPr>
        <p:spPr>
          <a:xfrm>
            <a:off x="1816100" y="1562100"/>
            <a:ext cx="5803900" cy="1016000"/>
          </a:xfrm>
          <a:prstGeom prst="rect">
            <a:avLst/>
          </a:prstGeom>
          <a:noFill/>
          <a:ln w="57150" cap="flat">
            <a:solidFill>
              <a:schemeClr val="accent5"/>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2" name="Rectangle 1">
            <a:extLst>
              <a:ext uri="{FF2B5EF4-FFF2-40B4-BE49-F238E27FC236}">
                <a16:creationId xmlns:a16="http://schemas.microsoft.com/office/drawing/2014/main" id="{338E0F02-F77B-9C94-CA01-9B6D78B3B8D3}"/>
              </a:ext>
            </a:extLst>
          </p:cNvPr>
          <p:cNvSpPr/>
          <p:nvPr/>
        </p:nvSpPr>
        <p:spPr>
          <a:xfrm>
            <a:off x="7620000" y="1562100"/>
            <a:ext cx="771589" cy="1016000"/>
          </a:xfrm>
          <a:prstGeom prst="rect">
            <a:avLst/>
          </a:prstGeom>
          <a:noFill/>
          <a:ln w="5715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5" name="Rectangle 4">
            <a:extLst>
              <a:ext uri="{FF2B5EF4-FFF2-40B4-BE49-F238E27FC236}">
                <a16:creationId xmlns:a16="http://schemas.microsoft.com/office/drawing/2014/main" id="{C466A36C-7DE5-1E20-C787-35DE3D3C0894}"/>
              </a:ext>
            </a:extLst>
          </p:cNvPr>
          <p:cNvSpPr/>
          <p:nvPr/>
        </p:nvSpPr>
        <p:spPr>
          <a:xfrm>
            <a:off x="9175750" y="1562100"/>
            <a:ext cx="2876550" cy="4247315"/>
          </a:xfrm>
          <a:prstGeom prst="rect">
            <a:avLst/>
          </a:prstGeom>
          <a:solidFill>
            <a:srgbClr val="FFFFFF"/>
          </a:solidFill>
          <a:ln w="25400" cap="flat">
            <a:no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sym typeface="Calibri"/>
              </a:rPr>
              <a:t>Merge </a:t>
            </a:r>
            <a:r>
              <a:rPr lang="en-US" dirty="0">
                <a:latin typeface="Verdana" panose="020B0604030504040204" pitchFamily="34" charset="0"/>
                <a:ea typeface="Verdana" panose="020B0604030504040204" pitchFamily="34" charset="0"/>
              </a:rPr>
              <a:t>becomes</a:t>
            </a:r>
            <a:r>
              <a:rPr kumimoji="0" lang="en-US" sz="1800" b="0" i="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sym typeface="Calibri"/>
              </a:rPr>
              <a:t> available when you have &gt;1 Textbox selected a</a:t>
            </a:r>
          </a:p>
          <a:p>
            <a:pPr marL="0" marR="0" indent="0" algn="l" defTabSz="914400" rtl="0" fontAlgn="auto" latinLnBrk="0" hangingPunct="0">
              <a:lnSpc>
                <a:spcPct val="100000"/>
              </a:lnSpc>
              <a:spcBef>
                <a:spcPts val="0"/>
              </a:spcBef>
              <a:spcAft>
                <a:spcPts val="0"/>
              </a:spcAft>
              <a:buClrTx/>
              <a:buSzTx/>
              <a:buFontTx/>
              <a:buNone/>
              <a:tabLst/>
            </a:pPr>
            <a:endParaRPr lang="en-US" dirty="0">
              <a:latin typeface="Verdana" panose="020B0604030504040204" pitchFamily="34" charset="0"/>
              <a:ea typeface="Verdana" panose="020B060403050404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lang="en-US" b="1" dirty="0">
                <a:latin typeface="Verdana" panose="020B0604030504040204" pitchFamily="34" charset="0"/>
                <a:ea typeface="Verdana" panose="020B0604030504040204" pitchFamily="34" charset="0"/>
              </a:rPr>
              <a:t>Split</a:t>
            </a:r>
            <a:r>
              <a:rPr lang="en-US" dirty="0">
                <a:latin typeface="Verdana" panose="020B0604030504040204" pitchFamily="34" charset="0"/>
                <a:ea typeface="Verdana" panose="020B0604030504040204" pitchFamily="34" charset="0"/>
              </a:rPr>
              <a:t> becomes available when you have a pre-merged Textbox selected</a:t>
            </a:r>
          </a:p>
          <a:p>
            <a:pPr marL="0" marR="0" indent="0" algn="l" defTabSz="914400" rtl="0" fontAlgn="auto" latinLnBrk="0" hangingPunct="0">
              <a:lnSpc>
                <a:spcPct val="100000"/>
              </a:lnSpc>
              <a:spcBef>
                <a:spcPts val="0"/>
              </a:spcBef>
              <a:spcAft>
                <a:spcPts val="0"/>
              </a:spcAft>
              <a:buClrTx/>
              <a:buSzTx/>
              <a:buFontTx/>
              <a:buNone/>
              <a:tabLst/>
            </a:pPr>
            <a:br>
              <a:rPr lang="en-US" dirty="0">
                <a:latin typeface="Verdana" panose="020B0604030504040204" pitchFamily="34" charset="0"/>
                <a:ea typeface="Verdana" panose="020B0604030504040204" pitchFamily="34" charset="0"/>
              </a:rPr>
            </a:br>
            <a:r>
              <a:rPr lang="en-US" b="1" dirty="0">
                <a:latin typeface="Verdana" panose="020B0604030504040204" pitchFamily="34" charset="0"/>
                <a:ea typeface="Verdana" panose="020B0604030504040204" pitchFamily="34" charset="0"/>
              </a:rPr>
              <a:t>Align </a:t>
            </a:r>
            <a:r>
              <a:rPr lang="en-US" dirty="0">
                <a:latin typeface="Verdana" panose="020B0604030504040204" pitchFamily="34" charset="0"/>
                <a:ea typeface="Verdana" panose="020B0604030504040204" pitchFamily="34" charset="0"/>
              </a:rPr>
              <a:t>becomes available when you have &gt;1 object selected</a:t>
            </a:r>
            <a:endParaRPr kumimoji="0" lang="en-US" sz="1800" i="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US" dirty="0">
              <a:latin typeface="Verdana" panose="020B0604030504040204" pitchFamily="34" charset="0"/>
              <a:ea typeface="Verdana" panose="020B060403050404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sym typeface="Calibri"/>
            </a:endParaRPr>
          </a:p>
        </p:txBody>
      </p:sp>
    </p:spTree>
    <p:extLst>
      <p:ext uri="{BB962C8B-B14F-4D97-AF65-F5344CB8AC3E}">
        <p14:creationId xmlns:p14="http://schemas.microsoft.com/office/powerpoint/2010/main" val="31852370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70162-0EBA-2A55-BC5C-43F9EF296BB3}"/>
              </a:ext>
            </a:extLst>
          </p:cNvPr>
          <p:cNvSpPr>
            <a:spLocks noGrp="1"/>
          </p:cNvSpPr>
          <p:nvPr>
            <p:ph type="title"/>
          </p:nvPr>
        </p:nvSpPr>
        <p:spPr/>
        <p:txBody>
          <a:bodyPr/>
          <a:lstStyle/>
          <a:p>
            <a:r>
              <a:rPr lang="en-US" dirty="0"/>
              <a:t>Setting up your Matrix: </a:t>
            </a:r>
            <a:br>
              <a:rPr lang="en-US" dirty="0"/>
            </a:br>
            <a:r>
              <a:rPr lang="en-US" dirty="0"/>
              <a:t>Group Order</a:t>
            </a:r>
          </a:p>
        </p:txBody>
      </p:sp>
      <p:pic>
        <p:nvPicPr>
          <p:cNvPr id="8" name="Picture 7">
            <a:extLst>
              <a:ext uri="{FF2B5EF4-FFF2-40B4-BE49-F238E27FC236}">
                <a16:creationId xmlns:a16="http://schemas.microsoft.com/office/drawing/2014/main" id="{2BF38230-F664-8EC1-CC74-579DD04A0A80}"/>
              </a:ext>
            </a:extLst>
          </p:cNvPr>
          <p:cNvPicPr>
            <a:picLocks noChangeAspect="1"/>
          </p:cNvPicPr>
          <p:nvPr/>
        </p:nvPicPr>
        <p:blipFill>
          <a:blip r:embed="rId3"/>
          <a:stretch>
            <a:fillRect/>
          </a:stretch>
        </p:blipFill>
        <p:spPr>
          <a:xfrm>
            <a:off x="2064026" y="1141715"/>
            <a:ext cx="8680173" cy="5608294"/>
          </a:xfrm>
          <a:prstGeom prst="rect">
            <a:avLst/>
          </a:prstGeom>
        </p:spPr>
      </p:pic>
      <p:sp>
        <p:nvSpPr>
          <p:cNvPr id="9" name="Callout: Right Arrow 8">
            <a:extLst>
              <a:ext uri="{FF2B5EF4-FFF2-40B4-BE49-F238E27FC236}">
                <a16:creationId xmlns:a16="http://schemas.microsoft.com/office/drawing/2014/main" id="{AC0B762D-1343-9861-0857-CF2FC04D520A}"/>
              </a:ext>
            </a:extLst>
          </p:cNvPr>
          <p:cNvSpPr/>
          <p:nvPr/>
        </p:nvSpPr>
        <p:spPr>
          <a:xfrm>
            <a:off x="151748" y="6103680"/>
            <a:ext cx="5305427" cy="646329"/>
          </a:xfrm>
          <a:prstGeom prst="rightArrowCallout">
            <a:avLst>
              <a:gd name="adj1" fmla="val 25000"/>
              <a:gd name="adj2" fmla="val 25000"/>
              <a:gd name="adj3" fmla="val 25000"/>
              <a:gd name="adj4" fmla="val 89678"/>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Right click on the Grouping you want to sort in the Groupings section</a:t>
            </a:r>
          </a:p>
        </p:txBody>
      </p:sp>
      <p:sp>
        <p:nvSpPr>
          <p:cNvPr id="10" name="Callout: Up Arrow 9">
            <a:extLst>
              <a:ext uri="{FF2B5EF4-FFF2-40B4-BE49-F238E27FC236}">
                <a16:creationId xmlns:a16="http://schemas.microsoft.com/office/drawing/2014/main" id="{C17B1F63-F93A-186E-56E8-5B69174D736D}"/>
              </a:ext>
            </a:extLst>
          </p:cNvPr>
          <p:cNvSpPr/>
          <p:nvPr/>
        </p:nvSpPr>
        <p:spPr>
          <a:xfrm>
            <a:off x="7113006" y="3069221"/>
            <a:ext cx="2292626" cy="990121"/>
          </a:xfrm>
          <a:prstGeom prst="upArrowCallou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Select the sort field for this grouping.</a:t>
            </a:r>
          </a:p>
        </p:txBody>
      </p:sp>
    </p:spTree>
    <p:extLst>
      <p:ext uri="{BB962C8B-B14F-4D97-AF65-F5344CB8AC3E}">
        <p14:creationId xmlns:p14="http://schemas.microsoft.com/office/powerpoint/2010/main" val="11769077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70162-0EBA-2A55-BC5C-43F9EF296BB3}"/>
              </a:ext>
            </a:extLst>
          </p:cNvPr>
          <p:cNvSpPr>
            <a:spLocks noGrp="1"/>
          </p:cNvSpPr>
          <p:nvPr>
            <p:ph type="title"/>
          </p:nvPr>
        </p:nvSpPr>
        <p:spPr/>
        <p:txBody>
          <a:bodyPr/>
          <a:lstStyle/>
          <a:p>
            <a:r>
              <a:rPr lang="en-US" dirty="0"/>
              <a:t>Setting up your Matrix: </a:t>
            </a:r>
            <a:br>
              <a:rPr lang="en-US" dirty="0"/>
            </a:br>
            <a:r>
              <a:rPr lang="en-US" dirty="0"/>
              <a:t>repeating column &amp; row headers</a:t>
            </a:r>
          </a:p>
        </p:txBody>
      </p:sp>
      <p:pic>
        <p:nvPicPr>
          <p:cNvPr id="3" name="Picture 2">
            <a:extLst>
              <a:ext uri="{FF2B5EF4-FFF2-40B4-BE49-F238E27FC236}">
                <a16:creationId xmlns:a16="http://schemas.microsoft.com/office/drawing/2014/main" id="{99045124-B014-8A8D-4540-EBCE33D1CCB0}"/>
              </a:ext>
            </a:extLst>
          </p:cNvPr>
          <p:cNvPicPr>
            <a:picLocks noChangeAspect="1"/>
          </p:cNvPicPr>
          <p:nvPr/>
        </p:nvPicPr>
        <p:blipFill>
          <a:blip r:embed="rId3"/>
          <a:stretch>
            <a:fillRect/>
          </a:stretch>
        </p:blipFill>
        <p:spPr>
          <a:xfrm>
            <a:off x="7768515" y="1376827"/>
            <a:ext cx="3820058" cy="4686954"/>
          </a:xfrm>
          <a:prstGeom prst="rect">
            <a:avLst/>
          </a:prstGeom>
        </p:spPr>
      </p:pic>
      <p:sp>
        <p:nvSpPr>
          <p:cNvPr id="5" name="Rectangle 4">
            <a:extLst>
              <a:ext uri="{FF2B5EF4-FFF2-40B4-BE49-F238E27FC236}">
                <a16:creationId xmlns:a16="http://schemas.microsoft.com/office/drawing/2014/main" id="{5170DC3D-34AE-968E-9624-E6B3295AF0B3}"/>
              </a:ext>
            </a:extLst>
          </p:cNvPr>
          <p:cNvSpPr/>
          <p:nvPr/>
        </p:nvSpPr>
        <p:spPr>
          <a:xfrm>
            <a:off x="7991060" y="4678017"/>
            <a:ext cx="2266123" cy="251794"/>
          </a:xfrm>
          <a:prstGeom prst="rect">
            <a:avLst/>
          </a:prstGeom>
          <a:noFill/>
          <a:ln w="381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6" name="TextBox 5">
            <a:extLst>
              <a:ext uri="{FF2B5EF4-FFF2-40B4-BE49-F238E27FC236}">
                <a16:creationId xmlns:a16="http://schemas.microsoft.com/office/drawing/2014/main" id="{ABCB1A35-2281-8A0F-D46D-3A7650262E4C}"/>
              </a:ext>
            </a:extLst>
          </p:cNvPr>
          <p:cNvSpPr txBox="1"/>
          <p:nvPr/>
        </p:nvSpPr>
        <p:spPr>
          <a:xfrm>
            <a:off x="5618922" y="3720304"/>
            <a:ext cx="95415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2"/>
                </a:solidFill>
                <a:effectLst/>
                <a:uFillTx/>
                <a:latin typeface="Calibri"/>
                <a:ea typeface="Calibri"/>
                <a:cs typeface="Calibri"/>
                <a:sym typeface="Calibri"/>
              </a:rPr>
              <a:t>-OR-</a:t>
            </a:r>
          </a:p>
        </p:txBody>
      </p:sp>
      <p:pic>
        <p:nvPicPr>
          <p:cNvPr id="8" name="Picture 7">
            <a:extLst>
              <a:ext uri="{FF2B5EF4-FFF2-40B4-BE49-F238E27FC236}">
                <a16:creationId xmlns:a16="http://schemas.microsoft.com/office/drawing/2014/main" id="{1DDD765F-69EE-B0D2-D069-FAB0F634627E}"/>
              </a:ext>
            </a:extLst>
          </p:cNvPr>
          <p:cNvPicPr>
            <a:picLocks noChangeAspect="1"/>
          </p:cNvPicPr>
          <p:nvPr/>
        </p:nvPicPr>
        <p:blipFill>
          <a:blip r:embed="rId4"/>
          <a:stretch>
            <a:fillRect/>
          </a:stretch>
        </p:blipFill>
        <p:spPr>
          <a:xfrm>
            <a:off x="275780" y="1141715"/>
            <a:ext cx="4639366" cy="5348749"/>
          </a:xfrm>
          <a:prstGeom prst="rect">
            <a:avLst/>
          </a:prstGeom>
        </p:spPr>
      </p:pic>
      <p:sp>
        <p:nvSpPr>
          <p:cNvPr id="9" name="Rectangle 8">
            <a:extLst>
              <a:ext uri="{FF2B5EF4-FFF2-40B4-BE49-F238E27FC236}">
                <a16:creationId xmlns:a16="http://schemas.microsoft.com/office/drawing/2014/main" id="{203728B5-9E94-EDBE-4926-4B93F74165B6}"/>
              </a:ext>
            </a:extLst>
          </p:cNvPr>
          <p:cNvSpPr/>
          <p:nvPr/>
        </p:nvSpPr>
        <p:spPr>
          <a:xfrm>
            <a:off x="1716157" y="4678017"/>
            <a:ext cx="2232991" cy="702365"/>
          </a:xfrm>
          <a:prstGeom prst="rect">
            <a:avLst/>
          </a:prstGeom>
          <a:noFill/>
          <a:ln w="381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cxnSp>
        <p:nvCxnSpPr>
          <p:cNvPr id="11" name="Straight Arrow Connector 10">
            <a:extLst>
              <a:ext uri="{FF2B5EF4-FFF2-40B4-BE49-F238E27FC236}">
                <a16:creationId xmlns:a16="http://schemas.microsoft.com/office/drawing/2014/main" id="{B12B9756-8B0E-6BF2-3AB6-10CFEA095C0F}"/>
              </a:ext>
            </a:extLst>
          </p:cNvPr>
          <p:cNvCxnSpPr>
            <a:stCxn id="9" idx="3"/>
          </p:cNvCxnSpPr>
          <p:nvPr/>
        </p:nvCxnSpPr>
        <p:spPr>
          <a:xfrm flipV="1">
            <a:off x="3949148" y="4797287"/>
            <a:ext cx="4094922" cy="231913"/>
          </a:xfrm>
          <a:prstGeom prst="straightConnector1">
            <a:avLst/>
          </a:prstGeom>
          <a:ln w="38100">
            <a:solidFill>
              <a:schemeClr val="accent1"/>
            </a:solidFill>
            <a:tailEnd type="triangle"/>
          </a:ln>
        </p:spPr>
        <p:style>
          <a:lnRef idx="1">
            <a:schemeClr val="accent3"/>
          </a:lnRef>
          <a:fillRef idx="0">
            <a:schemeClr val="accent3"/>
          </a:fillRef>
          <a:effectRef idx="0">
            <a:schemeClr val="accent3"/>
          </a:effectRef>
          <a:fontRef idx="minor">
            <a:schemeClr val="tx1"/>
          </a:fontRef>
        </p:style>
      </p:cxnSp>
      <p:sp>
        <p:nvSpPr>
          <p:cNvPr id="12" name="Rectangle 11">
            <a:extLst>
              <a:ext uri="{FF2B5EF4-FFF2-40B4-BE49-F238E27FC236}">
                <a16:creationId xmlns:a16="http://schemas.microsoft.com/office/drawing/2014/main" id="{20F951D8-2BD3-B6D0-3732-401DF0E14817}"/>
              </a:ext>
            </a:extLst>
          </p:cNvPr>
          <p:cNvSpPr/>
          <p:nvPr/>
        </p:nvSpPr>
        <p:spPr>
          <a:xfrm>
            <a:off x="1716156" y="5521409"/>
            <a:ext cx="2232991" cy="702365"/>
          </a:xfrm>
          <a:prstGeom prst="rect">
            <a:avLst/>
          </a:prstGeom>
          <a:noFill/>
          <a:ln w="38100" cap="flat">
            <a:solidFill>
              <a:srgbClr val="92D05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cxnSp>
        <p:nvCxnSpPr>
          <p:cNvPr id="13" name="Straight Arrow Connector 12">
            <a:extLst>
              <a:ext uri="{FF2B5EF4-FFF2-40B4-BE49-F238E27FC236}">
                <a16:creationId xmlns:a16="http://schemas.microsoft.com/office/drawing/2014/main" id="{A12E85DC-AE4D-FA40-77CD-45E2C7C0FAE0}"/>
              </a:ext>
            </a:extLst>
          </p:cNvPr>
          <p:cNvCxnSpPr>
            <a:cxnSpLocks/>
            <a:stCxn id="12" idx="3"/>
          </p:cNvCxnSpPr>
          <p:nvPr/>
        </p:nvCxnSpPr>
        <p:spPr>
          <a:xfrm flipV="1">
            <a:off x="3949147" y="4574256"/>
            <a:ext cx="4041913" cy="1298336"/>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6" name="Rectangle 15">
            <a:extLst>
              <a:ext uri="{FF2B5EF4-FFF2-40B4-BE49-F238E27FC236}">
                <a16:creationId xmlns:a16="http://schemas.microsoft.com/office/drawing/2014/main" id="{18347AAC-EECD-FA1F-C7DC-BA187E8304C3}"/>
              </a:ext>
            </a:extLst>
          </p:cNvPr>
          <p:cNvSpPr/>
          <p:nvPr/>
        </p:nvSpPr>
        <p:spPr>
          <a:xfrm>
            <a:off x="7991060" y="4381556"/>
            <a:ext cx="2266123" cy="251794"/>
          </a:xfrm>
          <a:prstGeom prst="rect">
            <a:avLst/>
          </a:prstGeom>
          <a:noFill/>
          <a:ln w="38100" cap="flat">
            <a:solidFill>
              <a:schemeClr val="accent3"/>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1131599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2" grpId="0" animBg="1"/>
      <p:bldP spid="1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074CD4-5786-CD1B-6E51-DB86AED8BCAD}"/>
              </a:ext>
            </a:extLst>
          </p:cNvPr>
          <p:cNvSpPr>
            <a:spLocks noGrp="1"/>
          </p:cNvSpPr>
          <p:nvPr>
            <p:ph type="title"/>
          </p:nvPr>
        </p:nvSpPr>
        <p:spPr/>
        <p:txBody>
          <a:bodyPr/>
          <a:lstStyle/>
          <a:p>
            <a:r>
              <a:rPr lang="en-US" dirty="0"/>
              <a:t>Setting up your Matrix: </a:t>
            </a:r>
            <a:br>
              <a:rPr lang="en-US" dirty="0"/>
            </a:br>
            <a:r>
              <a:rPr lang="en-US" dirty="0"/>
              <a:t>scroll-friendly column and row headers</a:t>
            </a:r>
          </a:p>
        </p:txBody>
      </p:sp>
      <p:sp>
        <p:nvSpPr>
          <p:cNvPr id="5" name="Content Placeholder 2">
            <a:extLst>
              <a:ext uri="{FF2B5EF4-FFF2-40B4-BE49-F238E27FC236}">
                <a16:creationId xmlns:a16="http://schemas.microsoft.com/office/drawing/2014/main" id="{3691BBE5-FF34-E93D-C3CB-B911EB48FDC1}"/>
              </a:ext>
            </a:extLst>
          </p:cNvPr>
          <p:cNvSpPr txBox="1">
            <a:spLocks/>
          </p:cNvSpPr>
          <p:nvPr/>
        </p:nvSpPr>
        <p:spPr>
          <a:xfrm>
            <a:off x="530860" y="1688878"/>
            <a:ext cx="4965023" cy="2241583"/>
          </a:xfrm>
          <a:prstGeom prst="rect">
            <a:avLst/>
          </a:prstGeom>
        </p:spPr>
        <p:txBody>
          <a:bodyPr>
            <a:normAutofit/>
          </a:bodyPr>
          <a:lst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9pPr>
          </a:lstStyle>
          <a:p>
            <a:pPr marL="514350" indent="-514350" hangingPunct="1">
              <a:buFont typeface="+mj-lt"/>
              <a:buAutoNum type="arabicPeriod"/>
            </a:pPr>
            <a:r>
              <a:rPr lang="en-US" sz="2800" dirty="0"/>
              <a:t>Update General Tablix Properties for row &amp; column headers </a:t>
            </a:r>
          </a:p>
          <a:p>
            <a:pPr marL="514350" indent="-514350" hangingPunct="1">
              <a:buFont typeface="+mj-lt"/>
              <a:buAutoNum type="arabicPeriod"/>
            </a:pPr>
            <a:r>
              <a:rPr lang="en-US" sz="2800" b="1" dirty="0"/>
              <a:t>Add white background to headers</a:t>
            </a:r>
          </a:p>
        </p:txBody>
      </p:sp>
      <p:pic>
        <p:nvPicPr>
          <p:cNvPr id="6" name="Picture 5">
            <a:extLst>
              <a:ext uri="{FF2B5EF4-FFF2-40B4-BE49-F238E27FC236}">
                <a16:creationId xmlns:a16="http://schemas.microsoft.com/office/drawing/2014/main" id="{D6916048-EA16-467F-BDBF-A4D61010B84C}"/>
              </a:ext>
            </a:extLst>
          </p:cNvPr>
          <p:cNvPicPr>
            <a:picLocks noChangeAspect="1"/>
          </p:cNvPicPr>
          <p:nvPr/>
        </p:nvPicPr>
        <p:blipFill>
          <a:blip r:embed="rId2"/>
          <a:stretch>
            <a:fillRect/>
          </a:stretch>
        </p:blipFill>
        <p:spPr>
          <a:xfrm>
            <a:off x="6197600" y="1388355"/>
            <a:ext cx="5463540" cy="4575714"/>
          </a:xfrm>
          <a:prstGeom prst="rect">
            <a:avLst/>
          </a:prstGeom>
        </p:spPr>
      </p:pic>
    </p:spTree>
    <p:extLst>
      <p:ext uri="{BB962C8B-B14F-4D97-AF65-F5344CB8AC3E}">
        <p14:creationId xmlns:p14="http://schemas.microsoft.com/office/powerpoint/2010/main" val="399452743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16C9-7139-6D44-02A1-2041D33A4A4A}"/>
              </a:ext>
            </a:extLst>
          </p:cNvPr>
          <p:cNvSpPr>
            <a:spLocks noGrp="1"/>
          </p:cNvSpPr>
          <p:nvPr>
            <p:ph type="title"/>
          </p:nvPr>
        </p:nvSpPr>
        <p:spPr>
          <a:xfrm>
            <a:off x="151748" y="1"/>
            <a:ext cx="9469924" cy="912682"/>
          </a:xfrm>
        </p:spPr>
        <p:txBody>
          <a:bodyPr anchor="b">
            <a:normAutofit/>
          </a:bodyPr>
          <a:lstStyle/>
          <a:p>
            <a:r>
              <a:rPr lang="en-US" sz="3400" dirty="0"/>
              <a:t>Getting your report print ready </a:t>
            </a:r>
          </a:p>
        </p:txBody>
      </p:sp>
      <p:sp>
        <p:nvSpPr>
          <p:cNvPr id="21" name="TextBox 20">
            <a:extLst>
              <a:ext uri="{FF2B5EF4-FFF2-40B4-BE49-F238E27FC236}">
                <a16:creationId xmlns:a16="http://schemas.microsoft.com/office/drawing/2014/main" id="{0582E664-472A-FCA7-5023-8309CD73BF52}"/>
              </a:ext>
            </a:extLst>
          </p:cNvPr>
          <p:cNvSpPr txBox="1"/>
          <p:nvPr/>
        </p:nvSpPr>
        <p:spPr>
          <a:xfrm>
            <a:off x="211536" y="1381982"/>
            <a:ext cx="4969112" cy="1323439"/>
          </a:xfrm>
          <a:prstGeom prst="rect">
            <a:avLst/>
          </a:prstGeom>
          <a:noFill/>
        </p:spPr>
        <p:txBody>
          <a:bodyPr wrap="square" rtlCol="0">
            <a:spAutoFit/>
          </a:bodyPr>
          <a:lstStyle/>
          <a:p>
            <a:pPr marL="0" indent="0">
              <a:buNone/>
            </a:pPr>
            <a:r>
              <a:rPr lang="en-US" sz="2000" dirty="0"/>
              <a:t> Define </a:t>
            </a:r>
            <a:r>
              <a:rPr lang="en-US" sz="2000" b="1" dirty="0"/>
              <a:t>Report Properties</a:t>
            </a:r>
            <a:endParaRPr lang="en-US" sz="2000" dirty="0"/>
          </a:p>
          <a:p>
            <a:pPr marL="342900" indent="-342900">
              <a:buFont typeface="Arial" panose="020B0604020202020204" pitchFamily="34" charset="0"/>
              <a:buChar char="•"/>
            </a:pPr>
            <a:r>
              <a:rPr lang="en-US" sz="2000" dirty="0"/>
              <a:t>paper size &amp; margins</a:t>
            </a:r>
          </a:p>
          <a:p>
            <a:pPr marL="342900" indent="-342900">
              <a:buFont typeface="Arial" panose="020B0604020202020204" pitchFamily="34" charset="0"/>
              <a:buChar char="•"/>
            </a:pPr>
            <a:r>
              <a:rPr lang="en-US" sz="2000" dirty="0"/>
              <a:t>Set “Consume Container White Space” to “True” (if it isn’t already) </a:t>
            </a:r>
          </a:p>
        </p:txBody>
      </p:sp>
      <p:pic>
        <p:nvPicPr>
          <p:cNvPr id="34" name="Picture 33">
            <a:extLst>
              <a:ext uri="{FF2B5EF4-FFF2-40B4-BE49-F238E27FC236}">
                <a16:creationId xmlns:a16="http://schemas.microsoft.com/office/drawing/2014/main" id="{76625979-4BE0-CE3F-054A-C61739707CE4}"/>
              </a:ext>
            </a:extLst>
          </p:cNvPr>
          <p:cNvPicPr>
            <a:picLocks noChangeAspect="1"/>
          </p:cNvPicPr>
          <p:nvPr/>
        </p:nvPicPr>
        <p:blipFill>
          <a:blip r:embed="rId3"/>
          <a:stretch>
            <a:fillRect/>
          </a:stretch>
        </p:blipFill>
        <p:spPr>
          <a:xfrm>
            <a:off x="7887670" y="1131682"/>
            <a:ext cx="4304330" cy="5722345"/>
          </a:xfrm>
          <a:prstGeom prst="rect">
            <a:avLst/>
          </a:prstGeom>
        </p:spPr>
      </p:pic>
      <p:sp>
        <p:nvSpPr>
          <p:cNvPr id="18" name="Rectangle 17">
            <a:extLst>
              <a:ext uri="{FF2B5EF4-FFF2-40B4-BE49-F238E27FC236}">
                <a16:creationId xmlns:a16="http://schemas.microsoft.com/office/drawing/2014/main" id="{7C01B33C-F2A2-6404-6420-528F703E7D44}"/>
              </a:ext>
            </a:extLst>
          </p:cNvPr>
          <p:cNvSpPr/>
          <p:nvPr/>
        </p:nvSpPr>
        <p:spPr>
          <a:xfrm>
            <a:off x="6465849" y="1141715"/>
            <a:ext cx="6096000" cy="5712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56CA8FE-2C92-3F21-812F-04522CFCE53A}"/>
              </a:ext>
            </a:extLst>
          </p:cNvPr>
          <p:cNvPicPr>
            <a:picLocks noChangeAspect="1"/>
          </p:cNvPicPr>
          <p:nvPr/>
        </p:nvPicPr>
        <p:blipFill>
          <a:blip r:embed="rId4"/>
          <a:stretch>
            <a:fillRect/>
          </a:stretch>
        </p:blipFill>
        <p:spPr>
          <a:xfrm>
            <a:off x="7862642" y="1217576"/>
            <a:ext cx="4470133" cy="4789428"/>
          </a:xfrm>
          <a:prstGeom prst="rect">
            <a:avLst/>
          </a:prstGeom>
        </p:spPr>
      </p:pic>
      <p:sp>
        <p:nvSpPr>
          <p:cNvPr id="25" name="TextBox 24">
            <a:extLst>
              <a:ext uri="{FF2B5EF4-FFF2-40B4-BE49-F238E27FC236}">
                <a16:creationId xmlns:a16="http://schemas.microsoft.com/office/drawing/2014/main" id="{C1B6EE80-F363-BD13-FA71-33C09EADD11F}"/>
              </a:ext>
            </a:extLst>
          </p:cNvPr>
          <p:cNvSpPr txBox="1"/>
          <p:nvPr/>
        </p:nvSpPr>
        <p:spPr>
          <a:xfrm>
            <a:off x="180374" y="3898618"/>
            <a:ext cx="5545778" cy="2092881"/>
          </a:xfrm>
          <a:prstGeom prst="rect">
            <a:avLst/>
          </a:prstGeom>
          <a:noFill/>
        </p:spPr>
        <p:txBody>
          <a:bodyPr wrap="square" rtlCol="0">
            <a:spAutoFit/>
          </a:bodyPr>
          <a:lstStyle/>
          <a:p>
            <a:r>
              <a:rPr lang="en-US" sz="2000" dirty="0"/>
              <a:t>Set your </a:t>
            </a:r>
            <a:r>
              <a:rPr lang="en-US" sz="2000" b="1" dirty="0"/>
              <a:t>Body Properties to match </a:t>
            </a:r>
          </a:p>
          <a:p>
            <a:r>
              <a:rPr lang="en-US" sz="2000" dirty="0">
                <a:solidFill>
                  <a:schemeClr val="accent1"/>
                </a:solidFill>
              </a:rPr>
              <a:t>Set Body Width </a:t>
            </a:r>
            <a:r>
              <a:rPr lang="en-US" sz="2000" dirty="0"/>
              <a:t>= </a:t>
            </a:r>
            <a:r>
              <a:rPr lang="en-US" sz="2000" b="1" dirty="0">
                <a:solidFill>
                  <a:schemeClr val="accent3"/>
                </a:solidFill>
              </a:rPr>
              <a:t>Report Width less margin</a:t>
            </a:r>
            <a:br>
              <a:rPr lang="en-US" sz="2000" b="1" dirty="0">
                <a:solidFill>
                  <a:schemeClr val="accent3"/>
                </a:solidFill>
              </a:rPr>
            </a:br>
            <a:r>
              <a:rPr lang="en-US" sz="2000" dirty="0"/>
              <a:t>Width 11 inches – 2 * (1 inch margin)  </a:t>
            </a:r>
            <a:r>
              <a:rPr lang="en-US" sz="2000" b="1" dirty="0">
                <a:solidFill>
                  <a:schemeClr val="accent3"/>
                </a:solidFill>
              </a:rPr>
              <a:t>= 9 inches </a:t>
            </a:r>
            <a:br>
              <a:rPr lang="en-US" sz="2000" b="1" dirty="0">
                <a:solidFill>
                  <a:schemeClr val="accent3"/>
                </a:solidFill>
              </a:rPr>
            </a:br>
            <a:endParaRPr lang="en-US" sz="1200" b="1" dirty="0">
              <a:solidFill>
                <a:schemeClr val="accent3"/>
              </a:solidFill>
            </a:endParaRPr>
          </a:p>
          <a:p>
            <a:r>
              <a:rPr lang="en-US" sz="2000" dirty="0"/>
              <a:t>Body Height should leave</a:t>
            </a:r>
            <a:r>
              <a:rPr lang="en-US" sz="2000" b="1" dirty="0"/>
              <a:t> no white space</a:t>
            </a:r>
            <a:r>
              <a:rPr lang="en-US" sz="2000" dirty="0"/>
              <a:t> between end of Tablix &amp; footer</a:t>
            </a:r>
          </a:p>
          <a:p>
            <a:endParaRPr lang="en-US" dirty="0"/>
          </a:p>
        </p:txBody>
      </p:sp>
      <p:sp>
        <p:nvSpPr>
          <p:cNvPr id="7" name="TextBox 6">
            <a:extLst>
              <a:ext uri="{FF2B5EF4-FFF2-40B4-BE49-F238E27FC236}">
                <a16:creationId xmlns:a16="http://schemas.microsoft.com/office/drawing/2014/main" id="{95F92D8D-931C-DF87-7392-3D3F8A2709DC}"/>
              </a:ext>
            </a:extLst>
          </p:cNvPr>
          <p:cNvSpPr txBox="1"/>
          <p:nvPr/>
        </p:nvSpPr>
        <p:spPr>
          <a:xfrm>
            <a:off x="248845" y="6007004"/>
            <a:ext cx="5574404" cy="369330"/>
          </a:xfrm>
          <a:prstGeom prst="rect">
            <a:avLst/>
          </a:prstGeom>
          <a:solidFill>
            <a:schemeClr val="accent6">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Not sure what page size to use? </a:t>
            </a:r>
            <a:r>
              <a:rPr lang="en-US" b="1" dirty="0"/>
              <a:t>Check your office printers</a:t>
            </a:r>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Arrow: Right 8">
            <a:extLst>
              <a:ext uri="{FF2B5EF4-FFF2-40B4-BE49-F238E27FC236}">
                <a16:creationId xmlns:a16="http://schemas.microsoft.com/office/drawing/2014/main" id="{A01FC538-573D-DEBE-F443-D3F7FA4B6D21}"/>
              </a:ext>
            </a:extLst>
          </p:cNvPr>
          <p:cNvSpPr/>
          <p:nvPr/>
        </p:nvSpPr>
        <p:spPr>
          <a:xfrm>
            <a:off x="112407" y="2890486"/>
            <a:ext cx="7366073" cy="840815"/>
          </a:xfrm>
          <a:prstGeom prst="rightArrow">
            <a:avLst>
              <a:gd name="adj1" fmla="val 43622"/>
              <a:gd name="adj2" fmla="val 56628"/>
            </a:avLst>
          </a:prstGeom>
          <a:solidFill>
            <a:schemeClr val="tx2">
              <a:lumMod val="60000"/>
              <a:lumOff val="40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Right click in the gray area of your report</a:t>
            </a:r>
            <a:r>
              <a:rPr kumimoji="0" lang="en-US" sz="1800" b="0" i="0" u="none" strike="noStrike" cap="none" spc="0" normalizeH="0" dirty="0">
                <a:ln>
                  <a:noFill/>
                </a:ln>
                <a:solidFill>
                  <a:srgbClr val="000000"/>
                </a:solidFill>
                <a:effectLst/>
                <a:uFillTx/>
                <a:latin typeface="Calibri"/>
                <a:ea typeface="Calibri"/>
                <a:cs typeface="Calibri"/>
                <a:sym typeface="Calibri"/>
              </a:rPr>
              <a:t> </a:t>
            </a:r>
            <a:r>
              <a:rPr kumimoji="0" lang="en-US" sz="1800" b="0" i="0" u="none" strike="noStrike" cap="none" spc="0" normalizeH="0" baseline="0" dirty="0">
                <a:ln>
                  <a:noFill/>
                </a:ln>
                <a:solidFill>
                  <a:srgbClr val="000000"/>
                </a:solidFill>
                <a:effectLst/>
                <a:uFillTx/>
                <a:latin typeface="Calibri"/>
                <a:ea typeface="Calibri"/>
                <a:cs typeface="Calibri"/>
                <a:sym typeface="Calibri"/>
              </a:rPr>
              <a:t>to see &amp; update the properties </a:t>
            </a:r>
          </a:p>
        </p:txBody>
      </p:sp>
    </p:spTree>
    <p:extLst>
      <p:ext uri="{BB962C8B-B14F-4D97-AF65-F5344CB8AC3E}">
        <p14:creationId xmlns:p14="http://schemas.microsoft.com/office/powerpoint/2010/main" val="18146683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8" grpId="0" animBg="1"/>
      <p:bldP spid="25" grpId="0"/>
      <p:bldP spid="7" grpId="0" animBg="1"/>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D7B6253-90DC-70EC-872E-2FB9A3E9D4AC}"/>
              </a:ext>
            </a:extLst>
          </p:cNvPr>
          <p:cNvSpPr>
            <a:spLocks noGrp="1"/>
          </p:cNvSpPr>
          <p:nvPr>
            <p:ph sz="quarter" idx="10"/>
          </p:nvPr>
        </p:nvSpPr>
        <p:spPr>
          <a:xfrm>
            <a:off x="152400" y="1690688"/>
            <a:ext cx="5172075" cy="4073535"/>
          </a:xfrm>
        </p:spPr>
        <p:txBody>
          <a:bodyPr/>
          <a:lstStyle/>
          <a:p>
            <a:pPr marL="514350" indent="-514350">
              <a:buFont typeface="+mj-lt"/>
              <a:buAutoNum type="arabicPeriod"/>
            </a:pPr>
            <a:r>
              <a:rPr lang="en-US" dirty="0"/>
              <a:t>Check Page Break Options</a:t>
            </a:r>
            <a:br>
              <a:rPr lang="en-US" dirty="0"/>
            </a:br>
            <a:endParaRPr lang="en-US" dirty="0"/>
          </a:p>
          <a:p>
            <a:pPr marL="514350" indent="-514350">
              <a:buFont typeface="+mj-lt"/>
              <a:buAutoNum type="arabicPeriod"/>
            </a:pPr>
            <a:r>
              <a:rPr lang="en-US" dirty="0"/>
              <a:t>Check for </a:t>
            </a:r>
            <a:r>
              <a:rPr lang="en-US" dirty="0">
                <a:solidFill>
                  <a:schemeClr val="accent1"/>
                </a:solidFill>
              </a:rPr>
              <a:t>PBCAK*</a:t>
            </a:r>
            <a:r>
              <a:rPr lang="en-US" dirty="0"/>
              <a:t> issues</a:t>
            </a:r>
          </a:p>
          <a:p>
            <a:endParaRPr lang="en-US" dirty="0"/>
          </a:p>
          <a:p>
            <a:pPr marL="342900" lvl="1" indent="-342900">
              <a:buFont typeface="Arial" panose="020B0604020202020204" pitchFamily="34" charset="0"/>
              <a:buChar char="•"/>
            </a:pPr>
            <a:r>
              <a:rPr lang="en-US" dirty="0"/>
              <a:t>Correct print layout?</a:t>
            </a:r>
          </a:p>
          <a:p>
            <a:pPr marL="342900" lvl="1" indent="-342900">
              <a:buFont typeface="Arial" panose="020B0604020202020204" pitchFamily="34" charset="0"/>
              <a:buChar char="•"/>
            </a:pPr>
            <a:r>
              <a:rPr lang="en-US" dirty="0"/>
              <a:t>Are margins factored into  body width?</a:t>
            </a:r>
          </a:p>
          <a:p>
            <a:pPr marL="342900" lvl="1" indent="-342900">
              <a:buFont typeface="Arial" panose="020B0604020202020204" pitchFamily="34" charset="0"/>
              <a:buChar char="•"/>
            </a:pPr>
            <a:r>
              <a:rPr lang="en-US" dirty="0"/>
              <a:t>Centimeters v Inches?</a:t>
            </a:r>
          </a:p>
          <a:p>
            <a:pPr marL="342900" lvl="1" indent="-342900">
              <a:buFont typeface="Arial" panose="020B0604020202020204" pitchFamily="34" charset="0"/>
              <a:buChar char="•"/>
            </a:pPr>
            <a:r>
              <a:rPr lang="en-US" dirty="0"/>
              <a:t>Double-check your math</a:t>
            </a:r>
          </a:p>
          <a:p>
            <a:pPr marL="457200" lvl="1" indent="0">
              <a:buNone/>
            </a:pPr>
            <a:endParaRPr lang="en-US" dirty="0"/>
          </a:p>
          <a:p>
            <a:pPr lvl="1"/>
            <a:endParaRPr lang="en-US" dirty="0"/>
          </a:p>
        </p:txBody>
      </p:sp>
      <p:sp>
        <p:nvSpPr>
          <p:cNvPr id="2" name="Title 1">
            <a:extLst>
              <a:ext uri="{FF2B5EF4-FFF2-40B4-BE49-F238E27FC236}">
                <a16:creationId xmlns:a16="http://schemas.microsoft.com/office/drawing/2014/main" id="{0506DC58-6A02-AF8A-AC97-3FB5B8E9AF6E}"/>
              </a:ext>
            </a:extLst>
          </p:cNvPr>
          <p:cNvSpPr>
            <a:spLocks noGrp="1"/>
          </p:cNvSpPr>
          <p:nvPr>
            <p:ph type="title"/>
          </p:nvPr>
        </p:nvSpPr>
        <p:spPr/>
        <p:txBody>
          <a:bodyPr/>
          <a:lstStyle/>
          <a:p>
            <a:r>
              <a:rPr lang="en-US" dirty="0"/>
              <a:t>If that doesn’t work…</a:t>
            </a:r>
          </a:p>
        </p:txBody>
      </p:sp>
      <p:pic>
        <p:nvPicPr>
          <p:cNvPr id="7" name="Picture 6">
            <a:extLst>
              <a:ext uri="{FF2B5EF4-FFF2-40B4-BE49-F238E27FC236}">
                <a16:creationId xmlns:a16="http://schemas.microsoft.com/office/drawing/2014/main" id="{69260C21-D1BC-6C5F-BA11-6E065496560B}"/>
              </a:ext>
            </a:extLst>
          </p:cNvPr>
          <p:cNvPicPr>
            <a:picLocks noChangeAspect="1"/>
          </p:cNvPicPr>
          <p:nvPr/>
        </p:nvPicPr>
        <p:blipFill>
          <a:blip r:embed="rId3"/>
          <a:stretch>
            <a:fillRect/>
          </a:stretch>
        </p:blipFill>
        <p:spPr>
          <a:xfrm>
            <a:off x="5619809" y="1690688"/>
            <a:ext cx="5733991" cy="3100700"/>
          </a:xfrm>
          <a:prstGeom prst="rect">
            <a:avLst/>
          </a:prstGeom>
        </p:spPr>
      </p:pic>
      <p:sp>
        <p:nvSpPr>
          <p:cNvPr id="3" name="Rectangle 2">
            <a:extLst>
              <a:ext uri="{FF2B5EF4-FFF2-40B4-BE49-F238E27FC236}">
                <a16:creationId xmlns:a16="http://schemas.microsoft.com/office/drawing/2014/main" id="{D9C3C6DF-6E46-B5D0-8E7D-B81249EE55FD}"/>
              </a:ext>
            </a:extLst>
          </p:cNvPr>
          <p:cNvSpPr/>
          <p:nvPr/>
        </p:nvSpPr>
        <p:spPr>
          <a:xfrm>
            <a:off x="3196649" y="5764223"/>
            <a:ext cx="4846320" cy="404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accent1"/>
                </a:solidFill>
              </a:rPr>
              <a:t>*Problem Between Chair And Keyboard</a:t>
            </a:r>
          </a:p>
        </p:txBody>
      </p:sp>
      <p:sp>
        <p:nvSpPr>
          <p:cNvPr id="4" name="Arrow: Right 3">
            <a:extLst>
              <a:ext uri="{FF2B5EF4-FFF2-40B4-BE49-F238E27FC236}">
                <a16:creationId xmlns:a16="http://schemas.microsoft.com/office/drawing/2014/main" id="{1727F841-B507-3F70-B3CE-76AD27D6B982}"/>
              </a:ext>
            </a:extLst>
          </p:cNvPr>
          <p:cNvSpPr/>
          <p:nvPr/>
        </p:nvSpPr>
        <p:spPr>
          <a:xfrm rot="2080541" flipV="1">
            <a:off x="3653344" y="2921450"/>
            <a:ext cx="3604286" cy="239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3572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52A8-5945-E570-C5A6-7962387C8F23}"/>
              </a:ext>
            </a:extLst>
          </p:cNvPr>
          <p:cNvSpPr>
            <a:spLocks noGrp="1"/>
          </p:cNvSpPr>
          <p:nvPr>
            <p:ph type="title"/>
          </p:nvPr>
        </p:nvSpPr>
        <p:spPr>
          <a:xfrm>
            <a:off x="227948" y="0"/>
            <a:ext cx="9526796" cy="1141715"/>
          </a:xfrm>
        </p:spPr>
        <p:txBody>
          <a:bodyPr/>
          <a:lstStyle/>
          <a:p>
            <a:r>
              <a:rPr lang="en-US" dirty="0"/>
              <a:t>Questions &amp; Hands-on Support</a:t>
            </a:r>
          </a:p>
        </p:txBody>
      </p:sp>
      <p:pic>
        <p:nvPicPr>
          <p:cNvPr id="4" name="Picture 3" descr="A black background with white text&#10;&#10;Description automatically generated">
            <a:extLst>
              <a:ext uri="{FF2B5EF4-FFF2-40B4-BE49-F238E27FC236}">
                <a16:creationId xmlns:a16="http://schemas.microsoft.com/office/drawing/2014/main" id="{5C2554DA-C2CF-23C7-08D1-DB50A435C0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4115002"/>
            <a:ext cx="3903301" cy="1141715"/>
          </a:xfrm>
          <a:prstGeom prst="rect">
            <a:avLst/>
          </a:prstGeom>
        </p:spPr>
      </p:pic>
      <p:pic>
        <p:nvPicPr>
          <p:cNvPr id="5" name="Picture 7" descr="Free Linkedin logo png, Linkedin icon transparent png 18930587 PNG with  Transparent Background">
            <a:extLst>
              <a:ext uri="{FF2B5EF4-FFF2-40B4-BE49-F238E27FC236}">
                <a16:creationId xmlns:a16="http://schemas.microsoft.com/office/drawing/2014/main" id="{8FC065C3-D64A-1283-C509-E2AC2A4802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5415" y="2129870"/>
            <a:ext cx="1383029" cy="13830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62702B-B933-A6A8-D1F9-31F8AA9D68B4}"/>
              </a:ext>
            </a:extLst>
          </p:cNvPr>
          <p:cNvSpPr txBox="1"/>
          <p:nvPr/>
        </p:nvSpPr>
        <p:spPr>
          <a:xfrm>
            <a:off x="9482050" y="2621329"/>
            <a:ext cx="1801488" cy="400110"/>
          </a:xfrm>
          <a:prstGeom prst="rect">
            <a:avLst/>
          </a:prstGeom>
          <a:noFill/>
        </p:spPr>
        <p:txBody>
          <a:bodyPr wrap="square" rtlCol="0">
            <a:spAutoFit/>
          </a:bodyPr>
          <a:lstStyle/>
          <a:p>
            <a:pPr algn="r"/>
            <a:r>
              <a:rPr lang="en-US" sz="2000" b="1" dirty="0">
                <a:solidFill>
                  <a:schemeClr val="tx1"/>
                </a:solidFill>
              </a:rPr>
              <a:t>/</a:t>
            </a:r>
            <a:r>
              <a:rPr lang="en-US" sz="2000" b="1" dirty="0" err="1">
                <a:solidFill>
                  <a:schemeClr val="tx1"/>
                </a:solidFill>
              </a:rPr>
              <a:t>LenoreFlower</a:t>
            </a:r>
            <a:endParaRPr lang="en-US" sz="2000" b="1" dirty="0">
              <a:solidFill>
                <a:schemeClr val="tx1"/>
              </a:solidFill>
            </a:endParaRPr>
          </a:p>
        </p:txBody>
      </p:sp>
      <p:pic>
        <p:nvPicPr>
          <p:cNvPr id="7" name="Picture 6" descr="A qr code with a blue circle and a blue circle&#10;&#10;Description automatically generated with low confidence">
            <a:extLst>
              <a:ext uri="{FF2B5EF4-FFF2-40B4-BE49-F238E27FC236}">
                <a16:creationId xmlns:a16="http://schemas.microsoft.com/office/drawing/2014/main" id="{07DA7BE1-0D3F-A866-6F53-D9E8F2FE3580}"/>
              </a:ext>
            </a:extLst>
          </p:cNvPr>
          <p:cNvPicPr>
            <a:picLocks noChangeAspect="1"/>
          </p:cNvPicPr>
          <p:nvPr/>
        </p:nvPicPr>
        <p:blipFill>
          <a:blip r:embed="rId4"/>
          <a:stretch>
            <a:fillRect/>
          </a:stretch>
        </p:blipFill>
        <p:spPr>
          <a:xfrm>
            <a:off x="3857202" y="1758337"/>
            <a:ext cx="4338213" cy="4338213"/>
          </a:xfrm>
          <a:prstGeom prst="rect">
            <a:avLst/>
          </a:prstGeom>
        </p:spPr>
      </p:pic>
      <p:pic>
        <p:nvPicPr>
          <p:cNvPr id="8" name="Picture 2" descr="Power BI DC">
            <a:extLst>
              <a:ext uri="{FF2B5EF4-FFF2-40B4-BE49-F238E27FC236}">
                <a16:creationId xmlns:a16="http://schemas.microsoft.com/office/drawing/2014/main" id="{D7A21B84-6912-66C6-8785-C8BCD354267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152" t="10069" r="12848" b="14410"/>
          <a:stretch/>
        </p:blipFill>
        <p:spPr bwMode="auto">
          <a:xfrm>
            <a:off x="8432133" y="4199509"/>
            <a:ext cx="1049917" cy="1057208"/>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AB3BF85-0A52-DDAA-4DF0-24C57125FA61}"/>
              </a:ext>
            </a:extLst>
          </p:cNvPr>
          <p:cNvSpPr txBox="1"/>
          <p:nvPr/>
        </p:nvSpPr>
        <p:spPr>
          <a:xfrm>
            <a:off x="9482050" y="4374170"/>
            <a:ext cx="2341967" cy="707886"/>
          </a:xfrm>
          <a:prstGeom prst="rect">
            <a:avLst/>
          </a:prstGeom>
          <a:noFill/>
        </p:spPr>
        <p:txBody>
          <a:bodyPr wrap="square" rtlCol="0">
            <a:spAutoFit/>
          </a:bodyPr>
          <a:lstStyle/>
          <a:p>
            <a:pPr algn="r"/>
            <a:r>
              <a:rPr lang="en-US" sz="2000" b="1" dirty="0">
                <a:solidFill>
                  <a:schemeClr val="tx1"/>
                </a:solidFill>
              </a:rPr>
              <a:t>DC Power BI User </a:t>
            </a:r>
            <a:br>
              <a:rPr lang="en-US" sz="2000" b="1" dirty="0">
                <a:solidFill>
                  <a:schemeClr val="tx1"/>
                </a:solidFill>
              </a:rPr>
            </a:br>
            <a:r>
              <a:rPr lang="en-US" sz="2000" b="1" dirty="0">
                <a:solidFill>
                  <a:schemeClr val="tx1"/>
                </a:solidFill>
              </a:rPr>
              <a:t>Group Co-Organizer</a:t>
            </a:r>
          </a:p>
        </p:txBody>
      </p:sp>
      <p:pic>
        <p:nvPicPr>
          <p:cNvPr id="10" name="Picture 4">
            <a:extLst>
              <a:ext uri="{FF2B5EF4-FFF2-40B4-BE49-F238E27FC236}">
                <a16:creationId xmlns:a16="http://schemas.microsoft.com/office/drawing/2014/main" id="{E76291AF-06E4-8775-0343-FBC2F52C3C5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7566" y="2426732"/>
            <a:ext cx="1073622" cy="7435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AE78185-5A87-9636-F1E0-0FA52338B696}"/>
              </a:ext>
            </a:extLst>
          </p:cNvPr>
          <p:cNvSpPr txBox="1"/>
          <p:nvPr/>
        </p:nvSpPr>
        <p:spPr>
          <a:xfrm>
            <a:off x="972070" y="2307064"/>
            <a:ext cx="2849940" cy="1015663"/>
          </a:xfrm>
          <a:prstGeom prst="rect">
            <a:avLst/>
          </a:prstGeom>
          <a:noFill/>
        </p:spPr>
        <p:txBody>
          <a:bodyPr wrap="square" rtlCol="0">
            <a:spAutoFit/>
          </a:bodyPr>
          <a:lstStyle/>
          <a:p>
            <a:pPr algn="r"/>
            <a:r>
              <a:rPr lang="en-US" sz="2000" b="1" dirty="0">
                <a:solidFill>
                  <a:schemeClr val="tx1"/>
                </a:solidFill>
              </a:rPr>
              <a:t>@Caf2Code’s</a:t>
            </a:r>
            <a:br>
              <a:rPr lang="en-US" sz="2000" b="1" dirty="0">
                <a:solidFill>
                  <a:schemeClr val="tx1"/>
                </a:solidFill>
              </a:rPr>
            </a:br>
            <a:r>
              <a:rPr lang="en-US" sz="2000" b="1" dirty="0">
                <a:solidFill>
                  <a:schemeClr val="tx1"/>
                </a:solidFill>
              </a:rPr>
              <a:t> Paginated Report</a:t>
            </a:r>
          </a:p>
          <a:p>
            <a:pPr algn="r"/>
            <a:r>
              <a:rPr lang="en-US" sz="2000" b="1" dirty="0">
                <a:solidFill>
                  <a:schemeClr val="tx1"/>
                </a:solidFill>
              </a:rPr>
              <a:t> 101 Series</a:t>
            </a:r>
          </a:p>
        </p:txBody>
      </p:sp>
    </p:spTree>
    <p:extLst>
      <p:ext uri="{BB962C8B-B14F-4D97-AF65-F5344CB8AC3E}">
        <p14:creationId xmlns:p14="http://schemas.microsoft.com/office/powerpoint/2010/main" val="435957347"/>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37142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55E460D-61AD-304C-06CA-679500AAE327}"/>
              </a:ext>
            </a:extLst>
          </p:cNvPr>
          <p:cNvSpPr txBox="1"/>
          <p:nvPr/>
        </p:nvSpPr>
        <p:spPr>
          <a:xfrm>
            <a:off x="6789877" y="5067984"/>
            <a:ext cx="4609123" cy="707886"/>
          </a:xfrm>
          <a:prstGeom prst="rect">
            <a:avLst/>
          </a:prstGeom>
          <a:noFill/>
        </p:spPr>
        <p:txBody>
          <a:bodyPr wrap="square" rtlCol="0">
            <a:spAutoFit/>
          </a:bodyPr>
          <a:lstStyle/>
          <a:p>
            <a:pPr algn="ctr"/>
            <a:r>
              <a:rPr lang="en-US" sz="2000" dirty="0">
                <a:solidFill>
                  <a:schemeClr val="accent2"/>
                </a:solidFill>
              </a:rPr>
              <a:t>I’ve generated your output. </a:t>
            </a:r>
          </a:p>
          <a:p>
            <a:pPr algn="ctr"/>
            <a:r>
              <a:rPr lang="en-US" sz="2000" dirty="0">
                <a:solidFill>
                  <a:schemeClr val="accent2"/>
                </a:solidFill>
              </a:rPr>
              <a:t>End of conversation</a:t>
            </a:r>
          </a:p>
        </p:txBody>
      </p:sp>
      <p:pic>
        <p:nvPicPr>
          <p:cNvPr id="11" name="Picture 2">
            <a:extLst>
              <a:ext uri="{FF2B5EF4-FFF2-40B4-BE49-F238E27FC236}">
                <a16:creationId xmlns:a16="http://schemas.microsoft.com/office/drawing/2014/main" id="{CD51E63E-912C-6270-67C1-E6EFA02A01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848"/>
          <a:stretch/>
        </p:blipFill>
        <p:spPr bwMode="auto">
          <a:xfrm>
            <a:off x="1293051" y="1407994"/>
            <a:ext cx="3990018" cy="36013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How do you think neutral Janet would react to you approaching her shutdown  plunger? : r/TheGoodPlace">
            <a:extLst>
              <a:ext uri="{FF2B5EF4-FFF2-40B4-BE49-F238E27FC236}">
                <a16:creationId xmlns:a16="http://schemas.microsoft.com/office/drawing/2014/main" id="{E06A4CA1-36C9-2B6B-0A03-60ABD1A347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972" y="1407995"/>
            <a:ext cx="4262935" cy="360132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6C44166-4B74-7B20-06FB-FB669769522C}"/>
              </a:ext>
            </a:extLst>
          </p:cNvPr>
          <p:cNvSpPr txBox="1"/>
          <p:nvPr/>
        </p:nvSpPr>
        <p:spPr>
          <a:xfrm>
            <a:off x="1088081" y="5221872"/>
            <a:ext cx="4314043" cy="400110"/>
          </a:xfrm>
          <a:prstGeom prst="rect">
            <a:avLst/>
          </a:prstGeom>
          <a:noFill/>
        </p:spPr>
        <p:txBody>
          <a:bodyPr wrap="square" rtlCol="0">
            <a:spAutoFit/>
          </a:bodyPr>
          <a:lstStyle/>
          <a:p>
            <a:pPr algn="ctr"/>
            <a:r>
              <a:rPr lang="en-US" sz="2000" dirty="0">
                <a:solidFill>
                  <a:schemeClr val="accent2"/>
                </a:solidFill>
              </a:rPr>
              <a:t>Hi There! How can I help?</a:t>
            </a:r>
          </a:p>
        </p:txBody>
      </p:sp>
      <p:sp>
        <p:nvSpPr>
          <p:cNvPr id="14" name="Title 1">
            <a:extLst>
              <a:ext uri="{FF2B5EF4-FFF2-40B4-BE49-F238E27FC236}">
                <a16:creationId xmlns:a16="http://schemas.microsoft.com/office/drawing/2014/main" id="{64C46D3C-5F79-056F-F74D-1FE728CCFFFB}"/>
              </a:ext>
            </a:extLst>
          </p:cNvPr>
          <p:cNvSpPr txBox="1">
            <a:spLocks/>
          </p:cNvSpPr>
          <p:nvPr/>
        </p:nvSpPr>
        <p:spPr>
          <a:xfrm>
            <a:off x="6921045" y="243862"/>
            <a:ext cx="4291979" cy="11414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sz="4400" b="1" i="0" u="none" strike="noStrike" cap="none" spc="0" baseline="0">
                <a:solidFill>
                  <a:srgbClr val="273472"/>
                </a:solidFill>
                <a:uFillTx/>
                <a:latin typeface="Verdana"/>
                <a:ea typeface="Verdana"/>
                <a:cs typeface="Verdana"/>
                <a:sym typeface="Verdana"/>
              </a:defRPr>
            </a:lvl9pPr>
          </a:lstStyle>
          <a:p>
            <a:pPr algn="ctr" hangingPunct="1"/>
            <a:r>
              <a:rPr lang="en-US" sz="3200" dirty="0"/>
              <a:t>Paginated </a:t>
            </a:r>
            <a:br>
              <a:rPr lang="en-US" sz="3200" dirty="0"/>
            </a:br>
            <a:r>
              <a:rPr lang="en-US" sz="3200" dirty="0"/>
              <a:t>Power BI Reports</a:t>
            </a:r>
          </a:p>
        </p:txBody>
      </p:sp>
      <p:sp>
        <p:nvSpPr>
          <p:cNvPr id="15" name="Title 1">
            <a:extLst>
              <a:ext uri="{FF2B5EF4-FFF2-40B4-BE49-F238E27FC236}">
                <a16:creationId xmlns:a16="http://schemas.microsoft.com/office/drawing/2014/main" id="{B59E890F-D254-ABC9-4E0A-09668EFB95CA}"/>
              </a:ext>
            </a:extLst>
          </p:cNvPr>
          <p:cNvSpPr txBox="1">
            <a:spLocks/>
          </p:cNvSpPr>
          <p:nvPr/>
        </p:nvSpPr>
        <p:spPr>
          <a:xfrm>
            <a:off x="747724" y="205598"/>
            <a:ext cx="4523232" cy="11658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r>
              <a:rPr lang="en-US" sz="3200" b="1" dirty="0">
                <a:solidFill>
                  <a:schemeClr val="accent1">
                    <a:lumMod val="50000"/>
                  </a:schemeClr>
                </a:solidFill>
                <a:latin typeface="Verdana" panose="020B0604030504040204" pitchFamily="34" charset="0"/>
                <a:ea typeface="Verdana" panose="020B0604030504040204" pitchFamily="34" charset="0"/>
              </a:rPr>
              <a:t>Standard</a:t>
            </a:r>
            <a:br>
              <a:rPr lang="en-US" sz="3200" b="1" dirty="0">
                <a:solidFill>
                  <a:schemeClr val="accent1">
                    <a:lumMod val="50000"/>
                  </a:schemeClr>
                </a:solidFill>
                <a:latin typeface="Verdana" panose="020B0604030504040204" pitchFamily="34" charset="0"/>
                <a:ea typeface="Verdana" panose="020B0604030504040204" pitchFamily="34" charset="0"/>
              </a:rPr>
            </a:br>
            <a:r>
              <a:rPr lang="en-US" sz="3200" b="1" dirty="0">
                <a:solidFill>
                  <a:schemeClr val="accent1">
                    <a:lumMod val="50000"/>
                  </a:schemeClr>
                </a:solidFill>
                <a:latin typeface="Verdana" panose="020B0604030504040204" pitchFamily="34" charset="0"/>
                <a:ea typeface="Verdana" panose="020B0604030504040204" pitchFamily="34" charset="0"/>
              </a:rPr>
              <a:t>Power BI Reports</a:t>
            </a:r>
          </a:p>
        </p:txBody>
      </p:sp>
      <p:sp>
        <p:nvSpPr>
          <p:cNvPr id="16" name="TextBox 15">
            <a:extLst>
              <a:ext uri="{FF2B5EF4-FFF2-40B4-BE49-F238E27FC236}">
                <a16:creationId xmlns:a16="http://schemas.microsoft.com/office/drawing/2014/main" id="{FD3A8F90-F9DD-83DC-052F-3A00EA454D1F}"/>
              </a:ext>
            </a:extLst>
          </p:cNvPr>
          <p:cNvSpPr txBox="1"/>
          <p:nvPr/>
        </p:nvSpPr>
        <p:spPr>
          <a:xfrm>
            <a:off x="5603680" y="623922"/>
            <a:ext cx="1010652" cy="646331"/>
          </a:xfrm>
          <a:prstGeom prst="rect">
            <a:avLst/>
          </a:prstGeom>
          <a:noFill/>
        </p:spPr>
        <p:txBody>
          <a:bodyPr wrap="square">
            <a:spAutoFit/>
          </a:bodyPr>
          <a:lstStyle/>
          <a:p>
            <a:r>
              <a:rPr lang="en-US" sz="3600" b="1" dirty="0"/>
              <a:t>Vs.</a:t>
            </a:r>
          </a:p>
        </p:txBody>
      </p:sp>
    </p:spTree>
    <p:extLst>
      <p:ext uri="{BB962C8B-B14F-4D97-AF65-F5344CB8AC3E}">
        <p14:creationId xmlns:p14="http://schemas.microsoft.com/office/powerpoint/2010/main" val="1505962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01CD-43D4-2661-1707-4ECF1A3B3CEB}"/>
              </a:ext>
            </a:extLst>
          </p:cNvPr>
          <p:cNvSpPr>
            <a:spLocks noGrp="1"/>
          </p:cNvSpPr>
          <p:nvPr>
            <p:ph type="title" idx="4294967295"/>
          </p:nvPr>
        </p:nvSpPr>
        <p:spPr>
          <a:xfrm>
            <a:off x="0" y="238539"/>
            <a:ext cx="12192000" cy="1141413"/>
          </a:xfrm>
        </p:spPr>
        <p:txBody>
          <a:bodyPr vert="horz" lIns="91440" tIns="45720" rIns="91440" bIns="45720" rtlCol="0" anchor="ctr">
            <a:normAutofit/>
          </a:bodyPr>
          <a:lstStyle/>
          <a:p>
            <a:r>
              <a:rPr lang="en-US" sz="3200" dirty="0"/>
              <a:t>Paginated Reports </a:t>
            </a:r>
            <a:r>
              <a:rPr lang="en-US" sz="3200" b="1" dirty="0"/>
              <a:t>work differently </a:t>
            </a:r>
            <a:r>
              <a:rPr lang="en-US" sz="3200" dirty="0"/>
              <a:t>from Standard Power BI</a:t>
            </a:r>
          </a:p>
        </p:txBody>
      </p:sp>
      <p:graphicFrame>
        <p:nvGraphicFramePr>
          <p:cNvPr id="5" name="Table 5">
            <a:extLst>
              <a:ext uri="{FF2B5EF4-FFF2-40B4-BE49-F238E27FC236}">
                <a16:creationId xmlns:a16="http://schemas.microsoft.com/office/drawing/2014/main" id="{D6F9FB7F-5CC8-F681-40CF-D7B1A9D8C0D7}"/>
              </a:ext>
            </a:extLst>
          </p:cNvPr>
          <p:cNvGraphicFramePr>
            <a:graphicFrameLocks noGrp="1"/>
          </p:cNvGraphicFramePr>
          <p:nvPr>
            <p:ph sz="quarter" idx="4294967295"/>
          </p:nvPr>
        </p:nvGraphicFramePr>
        <p:xfrm>
          <a:off x="159026" y="1732740"/>
          <a:ext cx="6480313" cy="3392519"/>
        </p:xfrm>
        <a:graphic>
          <a:graphicData uri="http://schemas.openxmlformats.org/drawingml/2006/table">
            <a:tbl>
              <a:tblPr firstRow="1" bandRow="1">
                <a:tableStyleId>{3B4B98B0-60AC-42C2-AFA5-B58CD77FA1E5}</a:tableStyleId>
              </a:tblPr>
              <a:tblGrid>
                <a:gridCol w="1848908">
                  <a:extLst>
                    <a:ext uri="{9D8B030D-6E8A-4147-A177-3AD203B41FA5}">
                      <a16:colId xmlns:a16="http://schemas.microsoft.com/office/drawing/2014/main" val="1414509897"/>
                    </a:ext>
                  </a:extLst>
                </a:gridCol>
                <a:gridCol w="2356254">
                  <a:extLst>
                    <a:ext uri="{9D8B030D-6E8A-4147-A177-3AD203B41FA5}">
                      <a16:colId xmlns:a16="http://schemas.microsoft.com/office/drawing/2014/main" val="1335736348"/>
                    </a:ext>
                  </a:extLst>
                </a:gridCol>
                <a:gridCol w="2275151">
                  <a:extLst>
                    <a:ext uri="{9D8B030D-6E8A-4147-A177-3AD203B41FA5}">
                      <a16:colId xmlns:a16="http://schemas.microsoft.com/office/drawing/2014/main" val="629882831"/>
                    </a:ext>
                  </a:extLst>
                </a:gridCol>
              </a:tblGrid>
              <a:tr h="643064">
                <a:tc>
                  <a:txBody>
                    <a:bodyPr/>
                    <a:lstStyle/>
                    <a:p>
                      <a:endParaRPr lang="en-US" sz="1500" dirty="0"/>
                    </a:p>
                  </a:txBody>
                  <a:tcPr marL="79350" marR="79350" marT="36068" marB="36068"/>
                </a:tc>
                <a:tc>
                  <a:txBody>
                    <a:bodyPr/>
                    <a:lstStyle/>
                    <a:p>
                      <a:r>
                        <a:rPr lang="en-US" sz="1500" dirty="0"/>
                        <a:t>Power BI </a:t>
                      </a:r>
                      <a:br>
                        <a:rPr lang="en-US" sz="1500" dirty="0"/>
                      </a:br>
                      <a:r>
                        <a:rPr lang="en-US" sz="1500" dirty="0"/>
                        <a:t>Paginated Reports</a:t>
                      </a:r>
                    </a:p>
                  </a:txBody>
                  <a:tcPr marL="79350" marR="79350" marT="36068" marB="36068"/>
                </a:tc>
                <a:tc>
                  <a:txBody>
                    <a:bodyPr/>
                    <a:lstStyle/>
                    <a:p>
                      <a:r>
                        <a:rPr lang="en-US" sz="1500" dirty="0"/>
                        <a:t>Power BI “Standard“ reports</a:t>
                      </a:r>
                    </a:p>
                  </a:txBody>
                  <a:tcPr marL="79350" marR="79350" marT="36068" marB="36068"/>
                </a:tc>
                <a:extLst>
                  <a:ext uri="{0D108BD9-81ED-4DB2-BD59-A6C34878D82A}">
                    <a16:rowId xmlns:a16="http://schemas.microsoft.com/office/drawing/2014/main" val="4043715931"/>
                  </a:ext>
                </a:extLst>
              </a:tr>
              <a:tr h="756636">
                <a:tc>
                  <a:txBody>
                    <a:bodyPr/>
                    <a:lstStyle/>
                    <a:p>
                      <a:pPr lvl="0">
                        <a:buNone/>
                      </a:pPr>
                      <a:r>
                        <a:rPr lang="en-US" sz="1500" dirty="0"/>
                        <a:t>Report building tool</a:t>
                      </a:r>
                    </a:p>
                  </a:txBody>
                  <a:tcPr marL="79350" marR="79350" marT="36068" marB="36068"/>
                </a:tc>
                <a:tc>
                  <a:txBody>
                    <a:bodyPr/>
                    <a:lstStyle/>
                    <a:p>
                      <a:pPr lvl="0">
                        <a:buNone/>
                      </a:pPr>
                      <a:r>
                        <a:rPr lang="en-US" sz="1500" dirty="0"/>
                        <a:t>Power BI Report Builder/ Paginated Report Builder</a:t>
                      </a:r>
                    </a:p>
                  </a:txBody>
                  <a:tcPr marL="79350" marR="79350" marT="36068" marB="36068"/>
                </a:tc>
                <a:tc>
                  <a:txBody>
                    <a:bodyPr/>
                    <a:lstStyle/>
                    <a:p>
                      <a:pPr lvl="0">
                        <a:buNone/>
                      </a:pPr>
                      <a:r>
                        <a:rPr lang="en-US" sz="1500" dirty="0"/>
                        <a:t>Power BI Desktop </a:t>
                      </a:r>
                    </a:p>
                  </a:txBody>
                  <a:tcPr marL="79350" marR="79350" marT="36068" marB="36068"/>
                </a:tc>
                <a:extLst>
                  <a:ext uri="{0D108BD9-81ED-4DB2-BD59-A6C34878D82A}">
                    <a16:rowId xmlns:a16="http://schemas.microsoft.com/office/drawing/2014/main" val="871325475"/>
                  </a:ext>
                </a:extLst>
              </a:tr>
              <a:tr h="756636">
                <a:tc>
                  <a:txBody>
                    <a:bodyPr/>
                    <a:lstStyle/>
                    <a:p>
                      <a:pPr lvl="0">
                        <a:buNone/>
                      </a:pPr>
                      <a:endParaRPr lang="en-US" sz="1500" dirty="0"/>
                    </a:p>
                    <a:p>
                      <a:pPr lvl="0">
                        <a:buNone/>
                      </a:pPr>
                      <a:r>
                        <a:rPr lang="en-US" sz="1500" dirty="0"/>
                        <a:t>Origin story</a:t>
                      </a:r>
                    </a:p>
                  </a:txBody>
                  <a:tcPr marL="79350" marR="79350" marT="36068" marB="36068"/>
                </a:tc>
                <a:tc>
                  <a:txBody>
                    <a:bodyPr/>
                    <a:lstStyle/>
                    <a:p>
                      <a:pPr lvl="0">
                        <a:buNone/>
                      </a:pPr>
                      <a:r>
                        <a:rPr lang="en-US" sz="1500" dirty="0"/>
                        <a:t>SQL Server Reporting Services (2005) </a:t>
                      </a:r>
                    </a:p>
                  </a:txBody>
                  <a:tcPr marL="79350" marR="79350" marT="36068" marB="36068"/>
                </a:tc>
                <a:tc>
                  <a:txBody>
                    <a:bodyPr/>
                    <a:lstStyle/>
                    <a:p>
                      <a:pPr lvl="0">
                        <a:buNone/>
                      </a:pPr>
                      <a:endParaRPr lang="en-US" sz="1500" dirty="0"/>
                    </a:p>
                    <a:p>
                      <a:pPr lvl="0">
                        <a:buNone/>
                      </a:pPr>
                      <a:r>
                        <a:rPr lang="en-US" sz="1500" dirty="0"/>
                        <a:t>Power Pivot (2010) </a:t>
                      </a:r>
                    </a:p>
                  </a:txBody>
                  <a:tcPr marL="79350" marR="79350" marT="36068" marB="36068"/>
                </a:tc>
                <a:extLst>
                  <a:ext uri="{0D108BD9-81ED-4DB2-BD59-A6C34878D82A}">
                    <a16:rowId xmlns:a16="http://schemas.microsoft.com/office/drawing/2014/main" val="1135718312"/>
                  </a:ext>
                </a:extLst>
              </a:tr>
              <a:tr h="412061">
                <a:tc>
                  <a:txBody>
                    <a:bodyPr/>
                    <a:lstStyle/>
                    <a:p>
                      <a:r>
                        <a:rPr lang="en-US" sz="1500" dirty="0"/>
                        <a:t>Native habitat</a:t>
                      </a:r>
                    </a:p>
                  </a:txBody>
                  <a:tcPr marL="79350" marR="79350" marT="36068" marB="36068"/>
                </a:tc>
                <a:tc>
                  <a:txBody>
                    <a:bodyPr/>
                    <a:lstStyle/>
                    <a:p>
                      <a:r>
                        <a:rPr lang="en-US" sz="1500" dirty="0"/>
                        <a:t>SQL</a:t>
                      </a:r>
                    </a:p>
                  </a:txBody>
                  <a:tcPr marL="79350" marR="79350" marT="36068" marB="36068"/>
                </a:tc>
                <a:tc>
                  <a:txBody>
                    <a:bodyPr/>
                    <a:lstStyle/>
                    <a:p>
                      <a:r>
                        <a:rPr lang="en-US" sz="1500" dirty="0"/>
                        <a:t>Excel</a:t>
                      </a:r>
                    </a:p>
                  </a:txBody>
                  <a:tcPr marL="79350" marR="79350" marT="36068" marB="36068"/>
                </a:tc>
                <a:extLst>
                  <a:ext uri="{0D108BD9-81ED-4DB2-BD59-A6C34878D82A}">
                    <a16:rowId xmlns:a16="http://schemas.microsoft.com/office/drawing/2014/main" val="482271643"/>
                  </a:ext>
                </a:extLst>
              </a:tr>
              <a:tr h="412061">
                <a:tc>
                  <a:txBody>
                    <a:bodyPr/>
                    <a:lstStyle/>
                    <a:p>
                      <a:r>
                        <a:rPr lang="en-US" sz="1500" dirty="0"/>
                        <a:t>Query logic</a:t>
                      </a:r>
                    </a:p>
                  </a:txBody>
                  <a:tcPr marL="79350" marR="79350" marT="36068" marB="36068"/>
                </a:tc>
                <a:tc>
                  <a:txBody>
                    <a:bodyPr/>
                    <a:lstStyle/>
                    <a:p>
                      <a:r>
                        <a:rPr lang="en-US" sz="1500" dirty="0"/>
                        <a:t>DAX, SQL, or MDX</a:t>
                      </a:r>
                    </a:p>
                  </a:txBody>
                  <a:tcPr marL="79350" marR="79350" marT="36068" marB="36068"/>
                </a:tc>
                <a:tc>
                  <a:txBody>
                    <a:bodyPr/>
                    <a:lstStyle/>
                    <a:p>
                      <a:r>
                        <a:rPr lang="en-US" sz="1500" dirty="0"/>
                        <a:t>DAX (for visuals) </a:t>
                      </a:r>
                    </a:p>
                  </a:txBody>
                  <a:tcPr marL="79350" marR="79350" marT="36068" marB="36068"/>
                </a:tc>
                <a:extLst>
                  <a:ext uri="{0D108BD9-81ED-4DB2-BD59-A6C34878D82A}">
                    <a16:rowId xmlns:a16="http://schemas.microsoft.com/office/drawing/2014/main" val="1014425756"/>
                  </a:ext>
                </a:extLst>
              </a:tr>
              <a:tr h="412061">
                <a:tc>
                  <a:txBody>
                    <a:bodyPr/>
                    <a:lstStyle/>
                    <a:p>
                      <a:r>
                        <a:rPr lang="en-US" sz="1500" dirty="0"/>
                        <a:t>Data stored?</a:t>
                      </a:r>
                    </a:p>
                  </a:txBody>
                  <a:tcPr marL="79350" marR="79350" marT="36068" marB="36068"/>
                </a:tc>
                <a:tc>
                  <a:txBody>
                    <a:bodyPr/>
                    <a:lstStyle/>
                    <a:p>
                      <a:r>
                        <a:rPr lang="en-US" sz="1500" dirty="0"/>
                        <a:t>No</a:t>
                      </a:r>
                    </a:p>
                  </a:txBody>
                  <a:tcPr marL="79350" marR="79350" marT="36068" marB="36068"/>
                </a:tc>
                <a:tc>
                  <a:txBody>
                    <a:bodyPr/>
                    <a:lstStyle/>
                    <a:p>
                      <a:r>
                        <a:rPr lang="en-US" sz="1500" dirty="0"/>
                        <a:t>Yes</a:t>
                      </a:r>
                    </a:p>
                  </a:txBody>
                  <a:tcPr marL="79350" marR="79350" marT="36068" marB="36068"/>
                </a:tc>
                <a:extLst>
                  <a:ext uri="{0D108BD9-81ED-4DB2-BD59-A6C34878D82A}">
                    <a16:rowId xmlns:a16="http://schemas.microsoft.com/office/drawing/2014/main" val="3613443084"/>
                  </a:ext>
                </a:extLst>
              </a:tr>
            </a:tbl>
          </a:graphicData>
        </a:graphic>
      </p:graphicFrame>
      <p:pic>
        <p:nvPicPr>
          <p:cNvPr id="1026" name="Picture 2" descr="The pic above is the afflictive reality for women with extended-size feet.">
            <a:extLst>
              <a:ext uri="{FF2B5EF4-FFF2-40B4-BE49-F238E27FC236}">
                <a16:creationId xmlns:a16="http://schemas.microsoft.com/office/drawing/2014/main" id="{21C57537-6D7C-8B35-67DA-9224B150BF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910"/>
          <a:stretch/>
        </p:blipFill>
        <p:spPr bwMode="auto">
          <a:xfrm>
            <a:off x="7078815" y="1732740"/>
            <a:ext cx="4587880" cy="339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157674"/>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9d2a015-485a-400d-b290-ecf68f6652cf">
      <Terms xmlns="http://schemas.microsoft.com/office/infopath/2007/PartnerControls"/>
    </lcf76f155ced4ddcb4097134ff3c332f>
    <TaxCatchAll xmlns="40060f56-dd67-4c74-97f4-8d4b2087e08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5241CFF6E1864895DCD7ADE29FC1C7" ma:contentTypeVersion="17" ma:contentTypeDescription="Create a new document." ma:contentTypeScope="" ma:versionID="32117c73c003d6b55b191db0cd693d9c">
  <xsd:schema xmlns:xsd="http://www.w3.org/2001/XMLSchema" xmlns:xs="http://www.w3.org/2001/XMLSchema" xmlns:p="http://schemas.microsoft.com/office/2006/metadata/properties" xmlns:ns2="29d2a015-485a-400d-b290-ecf68f6652cf" xmlns:ns3="40060f56-dd67-4c74-97f4-8d4b2087e08e" targetNamespace="http://schemas.microsoft.com/office/2006/metadata/properties" ma:root="true" ma:fieldsID="11524731e6e8e0cd2f2a8bdd5bb0cebb" ns2:_="" ns3:_="">
    <xsd:import namespace="29d2a015-485a-400d-b290-ecf68f6652cf"/>
    <xsd:import namespace="40060f56-dd67-4c74-97f4-8d4b2087e08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d2a015-485a-400d-b290-ecf68f6652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d8785f9-e54f-4c32-bd3d-94d1ae40bbf5"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060f56-dd67-4c74-97f4-8d4b2087e08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353a670-f4ec-49b7-9238-821180cc4ce8}" ma:internalName="TaxCatchAll" ma:showField="CatchAllData" ma:web="40060f56-dd67-4c74-97f4-8d4b2087e0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0455F8-691B-41EB-97B2-E629DFD17DB5}">
  <ds:schemaRefs>
    <ds:schemaRef ds:uri="http://www.w3.org/XML/1998/namespace"/>
    <ds:schemaRef ds:uri="40060f56-dd67-4c74-97f4-8d4b2087e08e"/>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http://purl.org/dc/terms/"/>
    <ds:schemaRef ds:uri="29d2a015-485a-400d-b290-ecf68f6652cf"/>
    <ds:schemaRef ds:uri="http://purl.org/dc/elements/1.1/"/>
  </ds:schemaRefs>
</ds:datastoreItem>
</file>

<file path=customXml/itemProps2.xml><?xml version="1.0" encoding="utf-8"?>
<ds:datastoreItem xmlns:ds="http://schemas.openxmlformats.org/officeDocument/2006/customXml" ds:itemID="{83F0AE43-BA3B-4903-AC82-41C090847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d2a015-485a-400d-b290-ecf68f6652cf"/>
    <ds:schemaRef ds:uri="40060f56-dd67-4c74-97f4-8d4b2087e0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5424D7-F0F2-460C-A9A6-FD71051F1B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13382</TotalTime>
  <Words>8815</Words>
  <Application>Microsoft Office PowerPoint</Application>
  <PresentationFormat>Widescreen</PresentationFormat>
  <Paragraphs>600</Paragraphs>
  <Slides>77</Slides>
  <Notes>52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Arial</vt:lpstr>
      <vt:lpstr>Arial Black</vt:lpstr>
      <vt:lpstr>Avenir Next LT Pro</vt:lpstr>
      <vt:lpstr>Calibri</vt:lpstr>
      <vt:lpstr>Helvetica</vt:lpstr>
      <vt:lpstr>Helvetica Neue</vt:lpstr>
      <vt:lpstr>Lucida Sans Unicode</vt:lpstr>
      <vt:lpstr>Poppins Regular</vt:lpstr>
      <vt:lpstr>Segoe UI</vt:lpstr>
      <vt:lpstr>Verdana</vt:lpstr>
      <vt:lpstr>Office Theme</vt:lpstr>
      <vt:lpstr>Welcome! While you wait, please…</vt:lpstr>
      <vt:lpstr>Post-Presentation note</vt:lpstr>
      <vt:lpstr>Paginated Reports 201 Build a Better Report</vt:lpstr>
      <vt:lpstr>PowerPoint Presentation</vt:lpstr>
      <vt:lpstr>PowerPoint Presentation</vt:lpstr>
      <vt:lpstr>Similarities: Standard &amp; paginated reports</vt:lpstr>
      <vt:lpstr>Paginated  Power BI Reports</vt:lpstr>
      <vt:lpstr>PowerPoint Presentation</vt:lpstr>
      <vt:lpstr>Paginated Reports work differently from Standard Power BI</vt:lpstr>
      <vt:lpstr>If you try to build your paginated report like you do in Power BI Desktop...</vt:lpstr>
      <vt:lpstr>Paginated data sources bridge the datasets</vt:lpstr>
      <vt:lpstr>Drag and drop to build your dataset query</vt:lpstr>
      <vt:lpstr>Query filters &amp; query parameters </vt:lpstr>
      <vt:lpstr>Introducing Data Regions</vt:lpstr>
      <vt:lpstr>Cross-join conundrum Or: hey why did my query explode?</vt:lpstr>
      <vt:lpstr>What happened?</vt:lpstr>
      <vt:lpstr>Solution: add a “hinge” measure</vt:lpstr>
      <vt:lpstr>Why am I getting so many rows?</vt:lpstr>
      <vt:lpstr>I need different information that isn’t available from my data source</vt:lpstr>
      <vt:lpstr>Introducing the Lookup expression</vt:lpstr>
      <vt:lpstr>Introducing the Lookup expression</vt:lpstr>
      <vt:lpstr>Introducing the Lookup expression</vt:lpstr>
      <vt:lpstr>Expressions in Paginated Reporting</vt:lpstr>
      <vt:lpstr>Handy Expressions: Text Manipulation</vt:lpstr>
      <vt:lpstr>Handy Expressions: Text Manipulation (Many are the same as Excel!)</vt:lpstr>
      <vt:lpstr>Handy Expressions: Calculations &amp; Conditionals</vt:lpstr>
      <vt:lpstr>Handy Expressions: Date</vt:lpstr>
      <vt:lpstr>Adding A Custom Query Filter</vt:lpstr>
      <vt:lpstr>Your Turn! </vt:lpstr>
      <vt:lpstr>Understanding the Parameter Relay Race Query Parameters</vt:lpstr>
      <vt:lpstr>The Parameter Relay Race Report Parameters</vt:lpstr>
      <vt:lpstr> The Parameter Relay Race  User Selection at Run-time</vt:lpstr>
      <vt:lpstr>The Parameter Relay Race  User selection is fed back to the query</vt:lpstr>
      <vt:lpstr>What’s the deal with RSCUSTOMDAXFILTER?</vt:lpstr>
      <vt:lpstr>PowerPoint Presentation</vt:lpstr>
      <vt:lpstr>PowerPoint Presentation</vt:lpstr>
      <vt:lpstr>PowerPoint Presentation</vt:lpstr>
      <vt:lpstr>PowerPoint Presentation</vt:lpstr>
      <vt:lpstr>Getting your parameters to default to all values</vt:lpstr>
      <vt:lpstr>Getting your parameters to default to all values</vt:lpstr>
      <vt:lpstr>Your turn!</vt:lpstr>
      <vt:lpstr>Dataset Filters </vt:lpstr>
      <vt:lpstr>Dataset Filters can mimic query parameters</vt:lpstr>
      <vt:lpstr>…Should I use a Dataset Filter instead of a Query Parameter?</vt:lpstr>
      <vt:lpstr>Use a Query Parameter (instead of a Dataset Filter), unless</vt:lpstr>
      <vt:lpstr>Setting up Date Parameters </vt:lpstr>
      <vt:lpstr>Setting up Date Parameters</vt:lpstr>
      <vt:lpstr>PowerPoint Presentation</vt:lpstr>
      <vt:lpstr>What Happened?</vt:lpstr>
      <vt:lpstr>Setting up Date Parameters: Take Two</vt:lpstr>
      <vt:lpstr>Setting up Date Parameters: Take Two</vt:lpstr>
      <vt:lpstr>Setting up Date Parameters: Take Two</vt:lpstr>
      <vt:lpstr>Your turn! </vt:lpstr>
      <vt:lpstr>Handy Expressions for Default Dates </vt:lpstr>
      <vt:lpstr>Adding a Static Title </vt:lpstr>
      <vt:lpstr>PowerPoint Presentation</vt:lpstr>
      <vt:lpstr>One or many values</vt:lpstr>
      <vt:lpstr>One or many values </vt:lpstr>
      <vt:lpstr>One or many values </vt:lpstr>
      <vt:lpstr>What if you want an “All”?</vt:lpstr>
      <vt:lpstr>Comma Delimited with “and”</vt:lpstr>
      <vt:lpstr>Comma Delimited with “and”</vt:lpstr>
      <vt:lpstr>PowerPoint Presentation</vt:lpstr>
      <vt:lpstr>PowerPoint Presentation</vt:lpstr>
      <vt:lpstr>Putting it all together: If Statement One</vt:lpstr>
      <vt:lpstr>Putting it all together: If Statement Two</vt:lpstr>
      <vt:lpstr>Putting it all together: Else Statement</vt:lpstr>
      <vt:lpstr>Basic Formatting</vt:lpstr>
      <vt:lpstr>Basic Formatting</vt:lpstr>
      <vt:lpstr>Basic Formatting</vt:lpstr>
      <vt:lpstr>Setting up your Matrix:  Group Order</vt:lpstr>
      <vt:lpstr>Setting up your Matrix:  repeating column &amp; row headers</vt:lpstr>
      <vt:lpstr>Setting up your Matrix:  scroll-friendly column and row headers</vt:lpstr>
      <vt:lpstr>Getting your report print ready </vt:lpstr>
      <vt:lpstr>If that doesn’t work…</vt:lpstr>
      <vt:lpstr>Questions &amp; Hands-on Support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Lenore Flower</dc:creator>
  <cp:lastModifiedBy>Lenore Flower</cp:lastModifiedBy>
  <cp:revision>69</cp:revision>
  <dcterms:modified xsi:type="dcterms:W3CDTF">2023-10-19T23:21:27Z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0x010100595241CFF6E1864895DCD7ADE29FC1C7</vt:lpwstr>
  </property>
  <property fmtid="{D5CDD505-2E9C-101B-9397-08002B2CF9AE}" pid="3" name="MediaServiceImageTags">
    <vt:lpwstr/>
  </property>
</Properties>
</file>